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87" r:id="rId6"/>
    <p:sldId id="271" r:id="rId7"/>
    <p:sldId id="285" r:id="rId8"/>
    <p:sldId id="286" r:id="rId9"/>
    <p:sldId id="272" r:id="rId10"/>
    <p:sldId id="290" r:id="rId11"/>
    <p:sldId id="273" r:id="rId12"/>
    <p:sldId id="281" r:id="rId13"/>
    <p:sldId id="282" r:id="rId14"/>
    <p:sldId id="283" r:id="rId15"/>
    <p:sldId id="277" r:id="rId16"/>
    <p:sldId id="278" r:id="rId17"/>
    <p:sldId id="279" r:id="rId18"/>
    <p:sldId id="317" r:id="rId19"/>
    <p:sldId id="276" r:id="rId20"/>
    <p:sldId id="280" r:id="rId21"/>
    <p:sldId id="284" r:id="rId22"/>
    <p:sldId id="275" r:id="rId23"/>
    <p:sldId id="292" r:id="rId24"/>
    <p:sldId id="293" r:id="rId25"/>
    <p:sldId id="288" r:id="rId26"/>
    <p:sldId id="294" r:id="rId27"/>
    <p:sldId id="296" r:id="rId28"/>
    <p:sldId id="295" r:id="rId29"/>
    <p:sldId id="297" r:id="rId30"/>
    <p:sldId id="298" r:id="rId31"/>
    <p:sldId id="300" r:id="rId32"/>
    <p:sldId id="301" r:id="rId33"/>
    <p:sldId id="302" r:id="rId34"/>
    <p:sldId id="304" r:id="rId35"/>
    <p:sldId id="319" r:id="rId36"/>
    <p:sldId id="323" r:id="rId37"/>
    <p:sldId id="321" r:id="rId38"/>
    <p:sldId id="356" r:id="rId39"/>
    <p:sldId id="316" r:id="rId40"/>
    <p:sldId id="305" r:id="rId41"/>
    <p:sldId id="320" r:id="rId42"/>
    <p:sldId id="322" r:id="rId43"/>
    <p:sldId id="357" r:id="rId44"/>
    <p:sldId id="324" r:id="rId45"/>
    <p:sldId id="329" r:id="rId46"/>
    <p:sldId id="326" r:id="rId47"/>
    <p:sldId id="330" r:id="rId48"/>
    <p:sldId id="358" r:id="rId49"/>
    <p:sldId id="303" r:id="rId50"/>
    <p:sldId id="325" r:id="rId51"/>
    <p:sldId id="354" r:id="rId52"/>
    <p:sldId id="331" r:id="rId53"/>
    <p:sldId id="306" r:id="rId54"/>
    <p:sldId id="359" r:id="rId55"/>
    <p:sldId id="360" r:id="rId56"/>
    <p:sldId id="361" r:id="rId57"/>
    <p:sldId id="362" r:id="rId58"/>
    <p:sldId id="363" r:id="rId59"/>
    <p:sldId id="364" r:id="rId60"/>
    <p:sldId id="365" r:id="rId61"/>
    <p:sldId id="366" r:id="rId62"/>
    <p:sldId id="367" r:id="rId63"/>
    <p:sldId id="368" r:id="rId64"/>
    <p:sldId id="369" r:id="rId65"/>
    <p:sldId id="370" r:id="rId66"/>
    <p:sldId id="371" r:id="rId67"/>
    <p:sldId id="372" r:id="rId68"/>
    <p:sldId id="373" r:id="rId69"/>
    <p:sldId id="374" r:id="rId70"/>
    <p:sldId id="375" r:id="rId71"/>
    <p:sldId id="376" r:id="rId72"/>
    <p:sldId id="377" r:id="rId73"/>
    <p:sldId id="378" r:id="rId74"/>
    <p:sldId id="379" r:id="rId75"/>
    <p:sldId id="380" r:id="rId76"/>
    <p:sldId id="381" r:id="rId77"/>
    <p:sldId id="382" r:id="rId78"/>
    <p:sldId id="383" r:id="rId79"/>
    <p:sldId id="385" r:id="rId80"/>
    <p:sldId id="384" r:id="rId81"/>
    <p:sldId id="386" r:id="rId82"/>
    <p:sldId id="387" r:id="rId83"/>
    <p:sldId id="388" r:id="rId84"/>
    <p:sldId id="389" r:id="rId85"/>
    <p:sldId id="390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73" autoAdjust="0"/>
    <p:restoredTop sz="88434" autoAdjust="0"/>
  </p:normalViewPr>
  <p:slideViewPr>
    <p:cSldViewPr>
      <p:cViewPr varScale="1">
        <p:scale>
          <a:sx n="88" d="100"/>
          <a:sy n="88" d="100"/>
        </p:scale>
        <p:origin x="105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4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3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82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81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0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61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3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834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2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6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5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0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39AF6-95BB-448A-8E27-646276BD4F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8559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877451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Origins of American Empire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 r="9374"/>
          <a:stretch>
            <a:fillRect/>
          </a:stretch>
        </p:blipFill>
        <p:spPr>
          <a:xfrm>
            <a:off x="1449388" y="1752600"/>
            <a:ext cx="6172200" cy="46291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651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685800"/>
            <a:ext cx="809625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92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Gender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 “Crisis of Masculinity”</a:t>
            </a:r>
          </a:p>
        </p:txBody>
      </p:sp>
    </p:spTree>
    <p:extLst>
      <p:ext uri="{BB962C8B-B14F-4D97-AF65-F5344CB8AC3E}">
        <p14:creationId xmlns:p14="http://schemas.microsoft.com/office/powerpoint/2010/main" val="1585760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Fauntelroy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4679774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4044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ttle fauntelroy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76200"/>
            <a:ext cx="5518150" cy="66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940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rtie as fauntelro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4330507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5274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" r="7733"/>
          <a:stretch>
            <a:fillRect/>
          </a:stretch>
        </p:blipFill>
        <p:spPr>
          <a:xfrm>
            <a:off x="762000" y="609600"/>
            <a:ext cx="7717367" cy="57880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95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>
            <a:fillRect/>
          </a:stretch>
        </p:blipFill>
        <p:spPr>
          <a:xfrm>
            <a:off x="1792288" y="152400"/>
            <a:ext cx="5486400" cy="6477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7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3" b="9973"/>
          <a:stretch>
            <a:fillRect/>
          </a:stretch>
        </p:blipFill>
        <p:spPr>
          <a:xfrm>
            <a:off x="1792288" y="228600"/>
            <a:ext cx="5486400" cy="6324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126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36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b="4762"/>
          <a:stretch>
            <a:fillRect/>
          </a:stretch>
        </p:blipFill>
        <p:spPr>
          <a:xfrm>
            <a:off x="1905000" y="152400"/>
            <a:ext cx="5012372" cy="647431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436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Timing for expansionist foreign policy: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Why now?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7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r="1222"/>
          <a:stretch>
            <a:fillRect/>
          </a:stretch>
        </p:blipFill>
        <p:spPr>
          <a:xfrm>
            <a:off x="914400" y="762000"/>
            <a:ext cx="7310967" cy="54832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004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509587"/>
            <a:ext cx="75438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73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860"/>
          <a:stretch>
            <a:fillRect/>
          </a:stretch>
        </p:blipFill>
        <p:spPr>
          <a:xfrm>
            <a:off x="829204" y="612775"/>
            <a:ext cx="7412567" cy="55594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271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Religion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“A God-given civilizing mission”</a:t>
            </a:r>
          </a:p>
        </p:txBody>
      </p:sp>
    </p:spTree>
    <p:extLst>
      <p:ext uri="{BB962C8B-B14F-4D97-AF65-F5344CB8AC3E}">
        <p14:creationId xmlns:p14="http://schemas.microsoft.com/office/powerpoint/2010/main" val="3677989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839"/>
            <a:ext cx="9144000" cy="579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20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268788"/>
            <a:ext cx="7772400" cy="1500187"/>
          </a:xfrm>
        </p:spPr>
        <p:txBody>
          <a:bodyPr>
            <a:noAutofit/>
          </a:bodyPr>
          <a:lstStyle/>
          <a:p>
            <a:r>
              <a:rPr lang="en-US" sz="4400" dirty="0"/>
              <a:t>So…Why now?</a:t>
            </a:r>
          </a:p>
          <a:p>
            <a:pPr marL="342900" indent="-342900">
              <a:buFontTx/>
              <a:buChar char="-"/>
            </a:pPr>
            <a:r>
              <a:rPr lang="en-US" sz="4400" dirty="0" err="1"/>
              <a:t>Ecomonics</a:t>
            </a:r>
            <a:endParaRPr lang="en-US" sz="4400" dirty="0"/>
          </a:p>
          <a:p>
            <a:pPr marL="342900" indent="-342900">
              <a:buFontTx/>
              <a:buChar char="-"/>
            </a:pPr>
            <a:r>
              <a:rPr lang="en-US" sz="4400" dirty="0"/>
              <a:t>Geopolitics</a:t>
            </a:r>
          </a:p>
          <a:p>
            <a:pPr marL="342900" indent="-342900">
              <a:buFontTx/>
              <a:buChar char="-"/>
            </a:pPr>
            <a:r>
              <a:rPr lang="en-US" sz="4400" dirty="0"/>
              <a:t>Politics</a:t>
            </a:r>
          </a:p>
          <a:p>
            <a:pPr marL="342900" indent="-342900">
              <a:buFontTx/>
              <a:buChar char="-"/>
            </a:pPr>
            <a:r>
              <a:rPr lang="en-US" sz="4400" dirty="0"/>
              <a:t>Gender</a:t>
            </a:r>
          </a:p>
          <a:p>
            <a:pPr marL="342900" indent="-342900">
              <a:buFontTx/>
              <a:buChar char="-"/>
            </a:pPr>
            <a:r>
              <a:rPr lang="en-US" sz="4400" dirty="0"/>
              <a:t>Religion</a:t>
            </a:r>
          </a:p>
        </p:txBody>
      </p:sp>
    </p:spTree>
    <p:extLst>
      <p:ext uri="{BB962C8B-B14F-4D97-AF65-F5344CB8AC3E}">
        <p14:creationId xmlns:p14="http://schemas.microsoft.com/office/powerpoint/2010/main" val="3508911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910013"/>
            <a:ext cx="7772400" cy="1500187"/>
          </a:xfrm>
        </p:spPr>
        <p:txBody>
          <a:bodyPr>
            <a:noAutofit/>
          </a:bodyPr>
          <a:lstStyle/>
          <a:p>
            <a:r>
              <a:rPr lang="en-US" sz="5400" dirty="0"/>
              <a:t>The Spanish-American War</a:t>
            </a:r>
          </a:p>
          <a:p>
            <a:endParaRPr lang="en-US" sz="5400" dirty="0"/>
          </a:p>
          <a:p>
            <a:r>
              <a:rPr lang="en-US" sz="4000" dirty="0"/>
              <a:t>Origins – </a:t>
            </a:r>
            <a:r>
              <a:rPr lang="en-US" sz="4000" i="1" dirty="0"/>
              <a:t>“Cuba </a:t>
            </a:r>
            <a:r>
              <a:rPr lang="en-US" sz="4000" i="1" dirty="0" err="1"/>
              <a:t>Libre</a:t>
            </a:r>
            <a:r>
              <a:rPr lang="en-US" sz="4000" i="1" dirty="0"/>
              <a:t>!”</a:t>
            </a:r>
          </a:p>
          <a:p>
            <a:r>
              <a:rPr lang="en-US" sz="4000" i="1" dirty="0"/>
              <a:t>			</a:t>
            </a:r>
          </a:p>
          <a:p>
            <a:r>
              <a:rPr lang="en-US" sz="4000" dirty="0"/>
              <a:t>	-- First Ten-years war 1868-1878</a:t>
            </a:r>
          </a:p>
          <a:p>
            <a:r>
              <a:rPr lang="en-US" sz="4000" dirty="0"/>
              <a:t>	-- Second war begins, 1895</a:t>
            </a:r>
          </a:p>
        </p:txBody>
      </p:sp>
    </p:spTree>
    <p:extLst>
      <p:ext uri="{BB962C8B-B14F-4D97-AF65-F5344CB8AC3E}">
        <p14:creationId xmlns:p14="http://schemas.microsoft.com/office/powerpoint/2010/main" val="2763356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700" dirty="0"/>
              <a:t>“Work is a crime against the Revolution. Blessed be the torch!”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-- Maximo Gomez</a:t>
            </a:r>
          </a:p>
        </p:txBody>
      </p:sp>
    </p:spTree>
    <p:extLst>
      <p:ext uri="{BB962C8B-B14F-4D97-AF65-F5344CB8AC3E}">
        <p14:creationId xmlns:p14="http://schemas.microsoft.com/office/powerpoint/2010/main" val="2647681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m\Desktop\my documnets\My Documents\271 spring 2015\spanish american war images\maximo-gomez-revolucion-cub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096250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240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om\Desktop\my documnets\My Documents\271 spring 2015\spanish american war images\Valeriano_Weyl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304800"/>
            <a:ext cx="4425565" cy="638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830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4518025"/>
          </a:xfrm>
        </p:spPr>
        <p:txBody>
          <a:bodyPr/>
          <a:lstStyle/>
          <a:p>
            <a:r>
              <a:rPr lang="en-US" sz="6000" dirty="0"/>
              <a:t>Economics</a:t>
            </a:r>
            <a:br>
              <a:rPr lang="en-US" sz="6000" dirty="0"/>
            </a:br>
            <a:br>
              <a:rPr lang="en-US" dirty="0"/>
            </a:br>
            <a:r>
              <a:rPr lang="en-US" dirty="0"/>
              <a:t>An Industrial Economy Needs “Markets”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92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“Butcher” </a:t>
            </a:r>
            <a:r>
              <a:rPr lang="en-US" sz="6000" dirty="0" err="1"/>
              <a:t>Weyler</a:t>
            </a:r>
            <a:endParaRPr lang="en-US" sz="6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6324600" cy="480045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52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2003425"/>
          </a:xfrm>
        </p:spPr>
        <p:txBody>
          <a:bodyPr>
            <a:noAutofit/>
          </a:bodyPr>
          <a:lstStyle/>
          <a:p>
            <a:r>
              <a:rPr lang="en-US" sz="6000" dirty="0"/>
              <a:t>Why was </a:t>
            </a:r>
            <a:r>
              <a:rPr lang="en-US" sz="6000" dirty="0" err="1"/>
              <a:t>Weyler’s</a:t>
            </a:r>
            <a:r>
              <a:rPr lang="en-US" sz="6000" dirty="0"/>
              <a:t> “</a:t>
            </a:r>
            <a:r>
              <a:rPr lang="en-US" sz="6000" dirty="0" err="1"/>
              <a:t>reconcentration</a:t>
            </a:r>
            <a:r>
              <a:rPr lang="en-US" sz="6000" dirty="0"/>
              <a:t>” policy not only immoral, but counterproductive?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95600"/>
            <a:ext cx="6400800" cy="1752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524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/>
              <a:t>What is the United States position on Cuba?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4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514600"/>
            <a:ext cx="7772400" cy="1470025"/>
          </a:xfrm>
        </p:spPr>
        <p:txBody>
          <a:bodyPr>
            <a:noAutofit/>
          </a:bodyPr>
          <a:lstStyle/>
          <a:p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-- McKinley’s </a:t>
            </a:r>
            <a:r>
              <a:rPr lang="en-US" sz="5400" dirty="0" err="1"/>
              <a:t>postion</a:t>
            </a:r>
            <a:br>
              <a:rPr lang="en-US" sz="5400" dirty="0"/>
            </a:br>
            <a:r>
              <a:rPr lang="en-US" sz="5400" dirty="0"/>
              <a:t>-- the newspapers’ position</a:t>
            </a:r>
            <a:br>
              <a:rPr lang="en-US" sz="5400" dirty="0"/>
            </a:br>
            <a:r>
              <a:rPr lang="en-US" sz="5400" dirty="0"/>
              <a:t>-- “Big Business’s” position</a:t>
            </a:r>
            <a:br>
              <a:rPr lang="en-US" sz="5400" dirty="0"/>
            </a:br>
            <a:r>
              <a:rPr lang="en-US" sz="5400" dirty="0"/>
              <a:t>--The “jingoes’” position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433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om\Desktop\my documnets\My Documents\271 spring 2015\spanish american war images\mckinle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63" y="284018"/>
            <a:ext cx="450760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064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133600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	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1. Spain must restore order on 		     the island of Cuba.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2. To do so, Spain should grant 		    Cuba self-government 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3. If Spain cannot restore order, 	    the U.S. will mediate the 	      	    conflict.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om\Desktop\my documnets\My Documents\271 spring 2015\spanish american war images\out of the fi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5152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141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“Peace is preferable to war in almost every contingency.”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43800" cy="1676400"/>
          </a:xfrm>
        </p:spPr>
        <p:txBody>
          <a:bodyPr/>
          <a:lstStyle/>
          <a:p>
            <a:r>
              <a:rPr lang="en-US" dirty="0"/>
              <a:t>-- William McKinley, Inaugural Address, 1897</a:t>
            </a:r>
          </a:p>
        </p:txBody>
      </p:sp>
    </p:spTree>
    <p:extLst>
      <p:ext uri="{BB962C8B-B14F-4D97-AF65-F5344CB8AC3E}">
        <p14:creationId xmlns:p14="http://schemas.microsoft.com/office/powerpoint/2010/main" val="4068180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057400"/>
            <a:ext cx="6400800" cy="2362200"/>
          </a:xfrm>
        </p:spPr>
        <p:txBody>
          <a:bodyPr>
            <a:noAutofit/>
          </a:bodyPr>
          <a:lstStyle/>
          <a:p>
            <a:r>
              <a:rPr lang="en-US" sz="4400" dirty="0"/>
              <a:t>The position of the press:</a:t>
            </a:r>
          </a:p>
          <a:p>
            <a:endParaRPr lang="en-US" sz="4400" dirty="0"/>
          </a:p>
          <a:p>
            <a:r>
              <a:rPr lang="en-US" sz="4400" dirty="0"/>
              <a:t>Did the “yellow press” lead the U.S. into war?</a:t>
            </a:r>
          </a:p>
        </p:txBody>
      </p:sp>
    </p:spTree>
    <p:extLst>
      <p:ext uri="{BB962C8B-B14F-4D97-AF65-F5344CB8AC3E}">
        <p14:creationId xmlns:p14="http://schemas.microsoft.com/office/powerpoint/2010/main" val="805137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om\Desktop\my documnets\My Documents\271 spring 2015\spanish american war images\PulitzerHearstWarYellowK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353425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147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441575"/>
          </a:xfrm>
        </p:spPr>
        <p:txBody>
          <a:bodyPr>
            <a:normAutofit/>
          </a:bodyPr>
          <a:lstStyle/>
          <a:p>
            <a:r>
              <a:rPr lang="en-US" dirty="0"/>
              <a:t>Why does Depression of 1893 fuel the desire for foreign markets?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2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Tom\Desktop\my documnets\My Documents\271 spring 2015\spanish american war images\evangelina_oct10_tri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599"/>
            <a:ext cx="8001000" cy="609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209197"/>
              </p:ext>
            </p:extLst>
          </p:nvPr>
        </p:nvGraphicFramePr>
        <p:xfrm>
          <a:off x="-1550988" y="6526213"/>
          <a:ext cx="1881188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Packager Shell Object" showAsIcon="1" r:id="rId4" imgW="1881000" imgH="440280" progId="Package">
                  <p:embed/>
                </p:oleObj>
              </mc:Choice>
              <mc:Fallback>
                <p:oleObj name="Packager Shell Object" showAsIcon="1" r:id="rId4" imgW="188100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550988" y="6526213"/>
                        <a:ext cx="1881188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677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om\Desktop\my documnets\My Documents\271 spring 2015\spanish american war images\Spaniards_search_women_1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"/>
            <a:ext cx="6477000" cy="609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790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om\Desktop\my documnets\My Documents\271 spring 2015\spanish american war images\cuban moth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199" y="381000"/>
            <a:ext cx="4943721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3795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The position of business: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Was U.S. intervention a “big business conspiracy”?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076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om\Desktop\my documnets\My Documents\271 spring 2015\spanish american war images\big busin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7684"/>
            <a:ext cx="4554003" cy="692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630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600" dirty="0"/>
              <a:t>“There are two things that are important in politics. The first is money and I can’t remember what the second one is.” – “</a:t>
            </a:r>
            <a:r>
              <a:rPr lang="en-US" sz="3600" dirty="0" err="1"/>
              <a:t>Dollar”Mark</a:t>
            </a:r>
            <a:r>
              <a:rPr lang="en-US" sz="3600" dirty="0"/>
              <a:t> Hanna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Tom\Desktop\my documnets\My Documents\271 spring 2015\spanish american war images\Mark_Hanna_by_WJ_Root,_18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2057400"/>
            <a:ext cx="42545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1530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om\Desktop\my documnets\My Documents\271 spring 2015\spanish american war images\hanna0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0394"/>
            <a:ext cx="5141912" cy="623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941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130425"/>
            <a:ext cx="8991600" cy="1470025"/>
          </a:xfrm>
        </p:spPr>
        <p:txBody>
          <a:bodyPr>
            <a:normAutofit/>
          </a:bodyPr>
          <a:lstStyle/>
          <a:p>
            <a:r>
              <a:rPr lang="en-US" sz="5400" dirty="0"/>
              <a:t>“War is just a damn nuisance!”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-- Mark Hanna</a:t>
            </a:r>
          </a:p>
        </p:txBody>
      </p:sp>
    </p:spTree>
    <p:extLst>
      <p:ext uri="{BB962C8B-B14F-4D97-AF65-F5344CB8AC3E}">
        <p14:creationId xmlns:p14="http://schemas.microsoft.com/office/powerpoint/2010/main" val="32630889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The jingoes’ position: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Did hyper-masculine “jingoism” push the U.S. into war?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943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http://www.drawger.com/victorjuhasz/images/9769100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1999"/>
            <a:ext cx="5000625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14638" y="0"/>
            <a:ext cx="35147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"McKinley has no more backbone than a chocolate eclair."- Teddy Roosevelt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239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283801"/>
              </p:ext>
            </p:extLst>
          </p:nvPr>
        </p:nvGraphicFramePr>
        <p:xfrm>
          <a:off x="1295400" y="1524000"/>
          <a:ext cx="6553200" cy="484632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Year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Unemployment</a:t>
                      </a:r>
                      <a:r>
                        <a:rPr lang="en-US" sz="2400" baseline="0" dirty="0"/>
                        <a:t> %</a:t>
                      </a:r>
                      <a:endParaRPr lang="en-US" sz="2400" dirty="0"/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1890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4.0%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1891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5.4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479">
                <a:tc>
                  <a:txBody>
                    <a:bodyPr/>
                    <a:lstStyle/>
                    <a:p>
                      <a:r>
                        <a:rPr lang="en-US" sz="2400" dirty="0"/>
                        <a:t>1892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3.0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1893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11.7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18.4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13.7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1896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14.5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1897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14.5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1898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12.4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1899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6.5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1900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5.0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14400" y="241757"/>
            <a:ext cx="6781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Unemployment Rate</a:t>
            </a:r>
            <a:r>
              <a:rPr lang="en-US" altLang="en-US" sz="3200" b="1" dirty="0">
                <a:latin typeface="Arial" panose="020B0604020202020204" pitchFamily="34" charset="0"/>
              </a:rPr>
              <a:t>: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1890-1900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47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“No triumph of peace is quite so great as the supreme triumph of war.”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 Theodore Roosevelt, 1897</a:t>
            </a:r>
          </a:p>
        </p:txBody>
      </p:sp>
    </p:spTree>
    <p:extLst>
      <p:ext uri="{BB962C8B-B14F-4D97-AF65-F5344CB8AC3E}">
        <p14:creationId xmlns:p14="http://schemas.microsoft.com/office/powerpoint/2010/main" val="16016146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“Peace is preferable to war in almost every contingency.”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43800" cy="1676400"/>
          </a:xfrm>
        </p:spPr>
        <p:txBody>
          <a:bodyPr/>
          <a:lstStyle/>
          <a:p>
            <a:r>
              <a:rPr lang="en-US" dirty="0"/>
              <a:t>-- William McKinley, Inaugural Address, 1897</a:t>
            </a:r>
          </a:p>
        </p:txBody>
      </p:sp>
    </p:spTree>
    <p:extLst>
      <p:ext uri="{BB962C8B-B14F-4D97-AF65-F5344CB8AC3E}">
        <p14:creationId xmlns:p14="http://schemas.microsoft.com/office/powerpoint/2010/main" val="30740616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86868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"We will have this war for the freedom of Cuba in spite of the timidity of the commercial classes!"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--Theodore Roosevelt, 1898</a:t>
            </a:r>
          </a:p>
        </p:txBody>
      </p:sp>
    </p:spTree>
    <p:extLst>
      <p:ext uri="{BB962C8B-B14F-4D97-AF65-F5344CB8AC3E}">
        <p14:creationId xmlns:p14="http://schemas.microsoft.com/office/powerpoint/2010/main" val="5532954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14600"/>
            <a:ext cx="7772400" cy="1470025"/>
          </a:xfrm>
        </p:spPr>
        <p:txBody>
          <a:bodyPr>
            <a:noAutofit/>
          </a:bodyPr>
          <a:lstStyle/>
          <a:p>
            <a:r>
              <a:rPr lang="en-US" sz="6600" dirty="0"/>
              <a:t>1898 – War Clouds Gathering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969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om\Desktop\my documnets\My Documents\271 spring 2015\spanish american war images\De_L_C3_B4me_Letter_First_Page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5333999" cy="636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7000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181600"/>
            <a:ext cx="5486400" cy="566738"/>
          </a:xfrm>
        </p:spPr>
        <p:txBody>
          <a:bodyPr>
            <a:noAutofit/>
          </a:bodyPr>
          <a:lstStyle/>
          <a:p>
            <a:r>
              <a:rPr lang="en-US" sz="5400" dirty="0"/>
              <a:t>USS Maine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7" b="4217"/>
          <a:stretch>
            <a:fillRect/>
          </a:stretch>
        </p:blipFill>
        <p:spPr>
          <a:xfrm>
            <a:off x="609600" y="612775"/>
            <a:ext cx="8153400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33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om\Desktop\my documnets\My Documents\271 spring 2015\spanish american war images\maine explo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6" y="228600"/>
            <a:ext cx="8683671" cy="624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6083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om\Desktop\my documnets\My Documents\271 spring 2015\spanish american war images\uss maine wreck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665198" cy="60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12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om\Desktop\my documnets\My Documents\271 spring 2015\spanish american war images\MaineHeadli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466725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0094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om\Desktop\my documnets\My Documents\271 spring 2015\spanish american war images\fam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5410200" cy="6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165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/>
              <a:t>Geopolitics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“Great Powers” Compete for Global Influence</a:t>
            </a:r>
          </a:p>
        </p:txBody>
      </p:sp>
    </p:spTree>
    <p:extLst>
      <p:ext uri="{BB962C8B-B14F-4D97-AF65-F5344CB8AC3E}">
        <p14:creationId xmlns:p14="http://schemas.microsoft.com/office/powerpoint/2010/main" val="29425042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om\Desktop\my documnets\My Documents\271 spring 2015\spanish american war images\McKinley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4564492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9704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om\Desktop\my documnets\My Documents\271 spring 2015\spanish american war images\april 1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620000" cy="631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3049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8600"/>
            <a:ext cx="5808418" cy="6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691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Tom\Desktop\my documnets\My Documents\271 spring 2015\spanish american war images\HMOF5-55-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62000"/>
            <a:ext cx="7696200" cy="759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2505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om\Desktop\my documnets\My Documents\271 spring 2015\spanish american war images\uncle-sam-dew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4612668" cy="656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6143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04801"/>
            <a:ext cx="7772400" cy="655319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OH DEWEY WAS THE MORNING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UPON THE FIRST OF MAY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AND DEWEY WAS THE ADMIRAL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DOWN IN MAILLA BAY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AND DEWEY WERE THE REGENT’S EYES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THOSE ORBS OF ROYAL BLUE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AND DO WE FEEL DISCOURAGED?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I DO NOT THINK WE DO!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6428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om\Desktop\my documnets\My Documents\271 spring 2015\spanish american war images\questionmarkQC5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301" y="76200"/>
            <a:ext cx="4657725" cy="690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1460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om\Desktop\my documnets\My Documents\271 spring 2015\spanish american war images\Spanish-American_War,_Caribbean_Thea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304800"/>
            <a:ext cx="8221293" cy="1345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906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Tom\Desktop\my documnets\My Documents\271 spring 2015\spanish american war images\troop sh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569547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2901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Tom\Desktop\my documnets\My Documents\271 spring 2015\spanish american war images\10_map_land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61792"/>
            <a:ext cx="8305799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073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64" y="228600"/>
            <a:ext cx="568191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466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Tom\Desktop\my documnets\My Documents\271 spring 2015\spanish american war images\soldierpic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71454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2660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Tom\Desktop\my documnets\My Documents\271 spring 2015\spanish american war images\tr san juan hi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642981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8595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Tom\Desktop\my documnets\My Documents\271 spring 2015\spanish american war images\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599"/>
            <a:ext cx="7848599" cy="654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5086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Tom\Desktop\my documnets\My Documents\271 spring 2015\spanish american war images\Imperialism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9503"/>
            <a:ext cx="4876799" cy="65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556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Tom\Desktop\my documnets\My Documents\271 spring 2015\spanish american war images\McKinleyNationalExpansionUncleSamPulitzer-1000x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4" y="234863"/>
            <a:ext cx="9150264" cy="635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7568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sz="6600" dirty="0"/>
            </a:br>
            <a:r>
              <a:rPr lang="en-US" sz="6600" dirty="0"/>
              <a:t>Motivations for Empire?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801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/>
              <a:t>The Four “D”s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Duty</a:t>
            </a:r>
            <a:br>
              <a:rPr lang="en-US" sz="6000" dirty="0"/>
            </a:br>
            <a:r>
              <a:rPr lang="en-US" sz="6000" dirty="0"/>
              <a:t>Destiny</a:t>
            </a:r>
            <a:br>
              <a:rPr lang="en-US" sz="6000" dirty="0"/>
            </a:br>
            <a:r>
              <a:rPr lang="en-US" sz="6000" dirty="0"/>
              <a:t>Defense</a:t>
            </a:r>
            <a:br>
              <a:rPr lang="en-US" sz="6000" dirty="0"/>
            </a:br>
            <a:r>
              <a:rPr lang="en-US" sz="6000" dirty="0"/>
              <a:t>Dollars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9747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Tom\Desktop\my documnets\My Documents\271 spring 2015\spanish american war image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658929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4525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Tom\Desktop\my documnets\My Documents\271 spring 2015\spanish american war images\du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57400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Tom\Desktop\my documnets\My Documents\271 spring 2015\spanish american war images\class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4640263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Tom\Desktop\my documnets\My Documents\271 spring 2015\spanish american war images\School_Begins_1-25-18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4" y="683316"/>
            <a:ext cx="9220200" cy="569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8719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Tom\Desktop\my documnets\My Documents\271 spring 2015\spanish american war images\defen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32359"/>
            <a:ext cx="4987636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939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8867010" cy="61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49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Tom\Desktop\my documnets\My Documents\271 spring 2015\spanish american war images\desti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455031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9775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Tom\Desktop\my documnets\My Documents\271 spring 2015\spanish american war images\UncleSamStepingStoneToChina-1000x8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43800" cy="60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1532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Tom\Desktop\my documnets\My Documents\271 spring 2015\spanish american war images\China_imperialism_carto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228600"/>
            <a:ext cx="538088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6932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Tom\Desktop\my documnets\My Documents\271 spring 2015\spanish american war images\emilio f. aguinal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37" y="228600"/>
            <a:ext cx="566070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3486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057400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/>
              <a:t>“This shooting human beings is a ‘hot game’ and beats rabbit hunting all to pieces.”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612588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“We have met the enemy…and they are us.”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-Pogo</a:t>
            </a:r>
          </a:p>
        </p:txBody>
      </p:sp>
    </p:spTree>
    <p:extLst>
      <p:ext uri="{BB962C8B-B14F-4D97-AF65-F5344CB8AC3E}">
        <p14:creationId xmlns:p14="http://schemas.microsoft.com/office/powerpoint/2010/main" val="3008413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/>
              <a:t>Politics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581400"/>
            <a:ext cx="6400800" cy="1752600"/>
          </a:xfrm>
        </p:spPr>
        <p:txBody>
          <a:bodyPr>
            <a:noAutofit/>
          </a:bodyPr>
          <a:lstStyle/>
          <a:p>
            <a:r>
              <a:rPr lang="en-US" sz="4800" dirty="0"/>
              <a:t>“Nothing solves a domestic problem better than a foreign crisis.”</a:t>
            </a:r>
          </a:p>
        </p:txBody>
      </p:sp>
    </p:spTree>
    <p:extLst>
      <p:ext uri="{BB962C8B-B14F-4D97-AF65-F5344CB8AC3E}">
        <p14:creationId xmlns:p14="http://schemas.microsoft.com/office/powerpoint/2010/main" val="1468342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2958</TotalTime>
  <Words>603</Words>
  <Application>Microsoft Office PowerPoint</Application>
  <PresentationFormat>On-screen Show (4:3)</PresentationFormat>
  <Paragraphs>97</Paragraphs>
  <Slides>85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9" baseType="lpstr">
      <vt:lpstr>Arial</vt:lpstr>
      <vt:lpstr>Calibri</vt:lpstr>
      <vt:lpstr>Office Theme</vt:lpstr>
      <vt:lpstr>Packager Shell Object</vt:lpstr>
      <vt:lpstr>The Origins of American Empire</vt:lpstr>
      <vt:lpstr>Timing for expansionist foreign policy:  Why now?</vt:lpstr>
      <vt:lpstr>Economics  An Industrial Economy Needs “Markets”</vt:lpstr>
      <vt:lpstr>Why does Depression of 1893 fuel the desire for foreign markets?</vt:lpstr>
      <vt:lpstr>PowerPoint Presentation</vt:lpstr>
      <vt:lpstr>Geopolitics</vt:lpstr>
      <vt:lpstr>PowerPoint Presentation</vt:lpstr>
      <vt:lpstr>PowerPoint Presentation</vt:lpstr>
      <vt:lpstr>Politics</vt:lpstr>
      <vt:lpstr>PowerPoint Presentation</vt:lpstr>
      <vt:lpstr>Gender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Religion </vt:lpstr>
      <vt:lpstr>PowerPoint Presentation</vt:lpstr>
      <vt:lpstr>PowerPoint Presentation</vt:lpstr>
      <vt:lpstr> </vt:lpstr>
      <vt:lpstr>“Work is a crime against the Revolution. Blessed be the torch!”  -- Maximo Gomez</vt:lpstr>
      <vt:lpstr>PowerPoint Presentation</vt:lpstr>
      <vt:lpstr>PowerPoint Presentation</vt:lpstr>
      <vt:lpstr>“Butcher” Weyler</vt:lpstr>
      <vt:lpstr>Why was Weyler’s “reconcentration” policy not only immoral, but counterproductive?</vt:lpstr>
      <vt:lpstr>What is the United States position on Cuba?</vt:lpstr>
      <vt:lpstr>  -- McKinley’s postion -- the newspapers’ position -- “Big Business’s” position --The “jingoes’” position </vt:lpstr>
      <vt:lpstr>PowerPoint Presentation</vt:lpstr>
      <vt:lpstr>        1. Spain must restore order on        the island of Cuba.   2. To do so, Spain should grant       Cuba self-government .   3. If Spain cannot restore order,      the U.S. will mediate the             conflict.    </vt:lpstr>
      <vt:lpstr>PowerPoint Presentation</vt:lpstr>
      <vt:lpstr>“Peace is preferable to war in almost every contingency.”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position of business:  Was U.S. intervention a “big business conspiracy”?</vt:lpstr>
      <vt:lpstr>PowerPoint Presentation</vt:lpstr>
      <vt:lpstr>   “There are two things that are important in politics. The first is money and I can’t remember what the second one is.” – “Dollar”Mark Hanna </vt:lpstr>
      <vt:lpstr>PowerPoint Presentation</vt:lpstr>
      <vt:lpstr>“War is just a damn nuisance!”</vt:lpstr>
      <vt:lpstr>The jingoes’ position:  Did hyper-masculine “jingoism” push the U.S. into war?</vt:lpstr>
      <vt:lpstr>PowerPoint Presentation</vt:lpstr>
      <vt:lpstr>“No triumph of peace is quite so great as the supreme triumph of war.” </vt:lpstr>
      <vt:lpstr>“Peace is preferable to war in almost every contingency.”</vt:lpstr>
      <vt:lpstr>"We will have this war for the freedom of Cuba in spite of the timidity of the commercial classes!" </vt:lpstr>
      <vt:lpstr>1898 – War Clouds Gathering</vt:lpstr>
      <vt:lpstr>PowerPoint Presentation</vt:lpstr>
      <vt:lpstr>USS Maine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Motivations for Empire?</vt:lpstr>
      <vt:lpstr>The Four “D”s  Duty Destiny Defense Dollars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“We have met the enemy…and they are us.”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Overseas Expansion</dc:title>
  <dc:creator>Tom Devine</dc:creator>
  <cp:lastModifiedBy>Devine, Thomas W</cp:lastModifiedBy>
  <cp:revision>82</cp:revision>
  <dcterms:created xsi:type="dcterms:W3CDTF">2015-01-29T08:01:52Z</dcterms:created>
  <dcterms:modified xsi:type="dcterms:W3CDTF">2020-03-03T20:14:20Z</dcterms:modified>
</cp:coreProperties>
</file>