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4"/>
  </p:handoutMasterIdLst>
  <p:sldIdLst>
    <p:sldId id="307" r:id="rId2"/>
    <p:sldId id="303" r:id="rId3"/>
    <p:sldId id="304" r:id="rId4"/>
    <p:sldId id="305" r:id="rId5"/>
    <p:sldId id="308" r:id="rId6"/>
    <p:sldId id="331" r:id="rId7"/>
    <p:sldId id="334" r:id="rId8"/>
    <p:sldId id="306" r:id="rId9"/>
    <p:sldId id="333" r:id="rId10"/>
    <p:sldId id="347" r:id="rId11"/>
    <p:sldId id="313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3" r:id="rId20"/>
    <p:sldId id="342" r:id="rId21"/>
    <p:sldId id="344" r:id="rId22"/>
    <p:sldId id="345" r:id="rId23"/>
    <p:sldId id="346" r:id="rId24"/>
    <p:sldId id="315" r:id="rId25"/>
    <p:sldId id="367" r:id="rId26"/>
    <p:sldId id="314" r:id="rId27"/>
    <p:sldId id="316" r:id="rId28"/>
    <p:sldId id="309" r:id="rId29"/>
    <p:sldId id="318" r:id="rId30"/>
    <p:sldId id="310" r:id="rId31"/>
    <p:sldId id="357" r:id="rId32"/>
    <p:sldId id="317" r:id="rId33"/>
    <p:sldId id="319" r:id="rId34"/>
    <p:sldId id="368" r:id="rId35"/>
    <p:sldId id="321" r:id="rId36"/>
    <p:sldId id="322" r:id="rId37"/>
    <p:sldId id="323" r:id="rId38"/>
    <p:sldId id="324" r:id="rId39"/>
    <p:sldId id="325" r:id="rId40"/>
    <p:sldId id="362" r:id="rId41"/>
    <p:sldId id="326" r:id="rId42"/>
    <p:sldId id="332" r:id="rId43"/>
    <p:sldId id="366" r:id="rId44"/>
    <p:sldId id="327" r:id="rId45"/>
    <p:sldId id="32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8" r:id="rId55"/>
    <p:sldId id="359" r:id="rId56"/>
    <p:sldId id="329" r:id="rId57"/>
    <p:sldId id="360" r:id="rId58"/>
    <p:sldId id="363" r:id="rId59"/>
    <p:sldId id="361" r:id="rId60"/>
    <p:sldId id="330" r:id="rId61"/>
    <p:sldId id="364" r:id="rId62"/>
    <p:sldId id="365" r:id="rId6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4" autoAdjust="0"/>
    <p:restoredTop sz="94660"/>
  </p:normalViewPr>
  <p:slideViewPr>
    <p:cSldViewPr>
      <p:cViewPr varScale="1">
        <p:scale>
          <a:sx n="84" d="100"/>
          <a:sy n="84" d="100"/>
        </p:scale>
        <p:origin x="126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2350DA-E3DE-4B8C-9541-695C47DBDAB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69BB59-867A-471B-989B-7169B815F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5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868FA-9102-4CA7-8511-25DE3F124B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493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EA6E4-D479-418A-BF81-169B27A89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28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1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3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AF6-95BB-448A-8E27-646276BD4F93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5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7IV_HwTS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inE62gIoqyM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4w-ud-TyE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cXg8BbMp1Yg" TargetMode="Externa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oogle.com/url?sa=t&amp;rct=j&amp;q=&amp;esrc=s&amp;source=images&amp;cd=&amp;ved=0ahUKEwiuj4a_xt7QAhXnzVQKHTa1AZMQ9C8ICQ&amp;url=/search?q%3Dkennedy%2Bnixon%26tbm%3Disch%26tbs%3Drimg:CWET7a-SRJyYIjhcvG3QPMCLXjhGbgkWqkIvQjs5Pv_1XCUUAVhYk7GTe7D-lHDMlGd9IWkGFexCMpiKCmzHMj4KzOCoSCVy8bdA8wIteEVonj3SkSEcxKhIJOEZuCRaqQi8Ra961aTgUHpsqEglCOzk-_19cJRREGeMDX2H7m_1SoSCQBWFiTsZN7sEYvLyeY-N59NKhIJP6UcMyUZ30gRta3KZLgtpPsqEglaQYV7EIymIhFZcqxsowhpWioSCYKbMcyPgrM4EYb5umjf3lUt%26tbo%3Du&amp;usg=AFQjCNGbxWLx49-uphqJ-3Wbt9IXI7-2Zg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The 1960s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3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590800"/>
            <a:ext cx="7772400" cy="8991599"/>
          </a:xfrm>
        </p:spPr>
        <p:txBody>
          <a:bodyPr>
            <a:normAutofit/>
          </a:bodyPr>
          <a:lstStyle/>
          <a:p>
            <a:r>
              <a:rPr lang="en-US" sz="5400" dirty="0"/>
              <a:t>Kennedy Liberalism =</a:t>
            </a:r>
            <a:br>
              <a:rPr lang="en-US" sz="5400" dirty="0"/>
            </a:br>
            <a:br>
              <a:rPr lang="en-US" sz="1800" dirty="0"/>
            </a:br>
            <a:r>
              <a:rPr lang="en-US" sz="5400" dirty="0"/>
              <a:t>Activist Government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6400800" cy="2895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6" b="12353"/>
          <a:stretch/>
        </p:blipFill>
        <p:spPr>
          <a:xfrm>
            <a:off x="2624137" y="3048000"/>
            <a:ext cx="4048125" cy="3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Aggressive, Anticommunist Foreign Policy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-- Cuba</a:t>
            </a:r>
          </a:p>
          <a:p>
            <a:r>
              <a:rPr lang="en-US" dirty="0"/>
              <a:t>-- Vietnam</a:t>
            </a:r>
          </a:p>
        </p:txBody>
      </p:sp>
    </p:spTree>
    <p:extLst>
      <p:ext uri="{BB962C8B-B14F-4D97-AF65-F5344CB8AC3E}">
        <p14:creationId xmlns:p14="http://schemas.microsoft.com/office/powerpoint/2010/main" val="4171155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 of Pigs Invasion – Anti-Castro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94" y="1600200"/>
            <a:ext cx="6348812" cy="4525963"/>
          </a:xfrm>
        </p:spPr>
      </p:pic>
    </p:spTree>
    <p:extLst>
      <p:ext uri="{BB962C8B-B14F-4D97-AF65-F5344CB8AC3E}">
        <p14:creationId xmlns:p14="http://schemas.microsoft.com/office/powerpoint/2010/main" val="401402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05" y="1066800"/>
            <a:ext cx="6334990" cy="4724400"/>
          </a:xfrm>
        </p:spPr>
      </p:pic>
    </p:spTree>
    <p:extLst>
      <p:ext uri="{BB962C8B-B14F-4D97-AF65-F5344CB8AC3E}">
        <p14:creationId xmlns:p14="http://schemas.microsoft.com/office/powerpoint/2010/main" val="284458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33400"/>
            <a:ext cx="4419600" cy="5715000"/>
          </a:xfrm>
        </p:spPr>
      </p:pic>
    </p:spTree>
    <p:extLst>
      <p:ext uri="{BB962C8B-B14F-4D97-AF65-F5344CB8AC3E}">
        <p14:creationId xmlns:p14="http://schemas.microsoft.com/office/powerpoint/2010/main" val="206517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2" y="1219200"/>
            <a:ext cx="7327635" cy="4396581"/>
          </a:xfrm>
        </p:spPr>
      </p:pic>
    </p:spTree>
    <p:extLst>
      <p:ext uri="{BB962C8B-B14F-4D97-AF65-F5344CB8AC3E}">
        <p14:creationId xmlns:p14="http://schemas.microsoft.com/office/powerpoint/2010/main" val="190843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-1967" r="93" b="13426"/>
          <a:stretch/>
        </p:blipFill>
        <p:spPr>
          <a:xfrm>
            <a:off x="449580" y="1600200"/>
            <a:ext cx="8229600" cy="3429000"/>
          </a:xfrm>
        </p:spPr>
      </p:pic>
    </p:spTree>
    <p:extLst>
      <p:ext uri="{BB962C8B-B14F-4D97-AF65-F5344CB8AC3E}">
        <p14:creationId xmlns:p14="http://schemas.microsoft.com/office/powerpoint/2010/main" val="3135072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in Vietnam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2484425" cy="5339023"/>
          </a:xfrm>
        </p:spPr>
      </p:pic>
    </p:spTree>
    <p:extLst>
      <p:ext uri="{BB962C8B-B14F-4D97-AF65-F5344CB8AC3E}">
        <p14:creationId xmlns:p14="http://schemas.microsoft.com/office/powerpoint/2010/main" val="411396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“Containment”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" y="1752600"/>
            <a:ext cx="7728857" cy="4343400"/>
          </a:xfrm>
        </p:spPr>
      </p:pic>
    </p:spTree>
    <p:extLst>
      <p:ext uri="{BB962C8B-B14F-4D97-AF65-F5344CB8AC3E}">
        <p14:creationId xmlns:p14="http://schemas.microsoft.com/office/powerpoint/2010/main" val="299666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 Chi Minh – North Vietnam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47566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7630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The Rise and Fall of Liberalism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57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Ngo </a:t>
            </a:r>
            <a:r>
              <a:rPr lang="en-US" dirty="0" err="1"/>
              <a:t>Dinh</a:t>
            </a:r>
            <a:r>
              <a:rPr lang="en-US" dirty="0"/>
              <a:t> Diem – South Vietnam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94986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53758"/>
            <a:ext cx="6400800" cy="5120640"/>
          </a:xfrm>
        </p:spPr>
      </p:pic>
    </p:spTree>
    <p:extLst>
      <p:ext uri="{BB962C8B-B14F-4D97-AF65-F5344CB8AC3E}">
        <p14:creationId xmlns:p14="http://schemas.microsoft.com/office/powerpoint/2010/main" val="98640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09600"/>
            <a:ext cx="4518650" cy="5759455"/>
          </a:xfrm>
        </p:spPr>
      </p:pic>
    </p:spTree>
    <p:extLst>
      <p:ext uri="{BB962C8B-B14F-4D97-AF65-F5344CB8AC3E}">
        <p14:creationId xmlns:p14="http://schemas.microsoft.com/office/powerpoint/2010/main" val="269645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4" y="685800"/>
            <a:ext cx="6944471" cy="5553723"/>
          </a:xfrm>
        </p:spPr>
      </p:pic>
    </p:spTree>
    <p:extLst>
      <p:ext uri="{BB962C8B-B14F-4D97-AF65-F5344CB8AC3E}">
        <p14:creationId xmlns:p14="http://schemas.microsoft.com/office/powerpoint/2010/main" val="2254784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457450"/>
          </a:xfrm>
        </p:spPr>
        <p:txBody>
          <a:bodyPr>
            <a:noAutofit/>
          </a:bodyPr>
          <a:lstStyle/>
          <a:p>
            <a:r>
              <a:rPr lang="en-US" sz="5400" dirty="0"/>
              <a:t>Cautious, Pragmatic Domestic Policy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924800" cy="1752600"/>
          </a:xfrm>
        </p:spPr>
        <p:txBody>
          <a:bodyPr/>
          <a:lstStyle/>
          <a:p>
            <a:r>
              <a:rPr lang="en-US" dirty="0"/>
              <a:t>-- support for Civil Rights…eventually</a:t>
            </a:r>
          </a:p>
          <a:p>
            <a:r>
              <a:rPr lang="en-US" dirty="0"/>
              <a:t>-- emphasis on equality of </a:t>
            </a:r>
            <a:r>
              <a:rPr lang="en-US" b="1" u="sng" dirty="0"/>
              <a:t>opportunity</a:t>
            </a:r>
          </a:p>
          <a:p>
            <a:r>
              <a:rPr lang="en-US" dirty="0"/>
              <a:t>-- tax cuts to stimulate the economy</a:t>
            </a:r>
          </a:p>
        </p:txBody>
      </p:sp>
    </p:spTree>
    <p:extLst>
      <p:ext uri="{BB962C8B-B14F-4D97-AF65-F5344CB8AC3E}">
        <p14:creationId xmlns:p14="http://schemas.microsoft.com/office/powerpoint/2010/main" val="1722183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C9C6-F327-4997-B534-F0A2C04D6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“Southern Bloc(k)”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6B3E2C-02FF-43F8-B347-7A6B15579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/>
          <a:stretch/>
        </p:blipFill>
        <p:spPr>
          <a:xfrm>
            <a:off x="350442" y="1348154"/>
            <a:ext cx="4128423" cy="2819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28CC6-CB12-45DB-9DA7-CA835F9E8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t="-1515" r="16625" b="1515"/>
          <a:stretch/>
        </p:blipFill>
        <p:spPr>
          <a:xfrm>
            <a:off x="4678757" y="1295400"/>
            <a:ext cx="4114801" cy="502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402F2D-ED5D-421F-B2CB-7B8D14F526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3802" r="39682" b="5076"/>
          <a:stretch/>
        </p:blipFill>
        <p:spPr>
          <a:xfrm>
            <a:off x="1577379" y="4351161"/>
            <a:ext cx="1981200" cy="22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09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1371600"/>
          </a:xfrm>
        </p:spPr>
        <p:txBody>
          <a:bodyPr>
            <a:normAutofit/>
          </a:bodyPr>
          <a:lstStyle/>
          <a:p>
            <a:r>
              <a:rPr lang="en-US" sz="5400" dirty="0"/>
              <a:t>Kennedy: Image vs Reality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Tom\Desktop\my documnets\My Documents\271 spring 2015\sixties images\john_f_kennedy___modern_pop_art_by_artboook-d4oaw0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65" y="1905000"/>
            <a:ext cx="3838835" cy="46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7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Dallas, November 22, 1963</a:t>
            </a:r>
          </a:p>
        </p:txBody>
      </p:sp>
      <p:pic>
        <p:nvPicPr>
          <p:cNvPr id="3074" name="Picture 2" descr="C:\Users\Tom\Desktop\my documnets\My Documents\271 spring 2015\sixties images\kennedy_assassination-P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" y="1447800"/>
            <a:ext cx="8229601" cy="47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43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m\Desktop\my documnets\My Documents\271 spring 2015\sixties images\Lyndon_B._Johnson_taking_the_oath_of_office,_November_1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04800"/>
            <a:ext cx="6019800" cy="476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781FB1-D693-4CA1-A195-8AB7B9EFCDDF}"/>
              </a:ext>
            </a:extLst>
          </p:cNvPr>
          <p:cNvSpPr/>
          <p:nvPr/>
        </p:nvSpPr>
        <p:spPr>
          <a:xfrm>
            <a:off x="1905000" y="3200400"/>
            <a:ext cx="5791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Eyewitness account of this moment:</a:t>
            </a:r>
          </a:p>
          <a:p>
            <a:endParaRPr lang="en-US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https://www.youtube.com/watch?v=Ld7IV_HwTSM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35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ixties images\long-sha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38862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4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4419600"/>
          </a:xfrm>
        </p:spPr>
        <p:txBody>
          <a:bodyPr>
            <a:normAutofit/>
          </a:bodyPr>
          <a:lstStyle/>
          <a:p>
            <a:r>
              <a:rPr lang="en-US" sz="5400" dirty="0"/>
              <a:t>Why did it “rise”?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Why did it “fall”?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24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 descr="C:\Users\Tom\Desktop\my documnets\My Documents\271 spring 2015\sixties images\lbj-kenne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57200"/>
            <a:ext cx="6705600" cy="58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343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The “Johnson Treatment”</a:t>
            </a:r>
          </a:p>
        </p:txBody>
      </p:sp>
      <p:pic>
        <p:nvPicPr>
          <p:cNvPr id="14339" name="Picture 7" descr="5 johnson treatme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905000"/>
            <a:ext cx="29876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8" descr="johnson treat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>
            <a:fillRect/>
          </a:stretch>
        </p:blipFill>
        <p:spPr>
          <a:xfrm>
            <a:off x="685800" y="1600200"/>
            <a:ext cx="3851275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201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228599"/>
          </a:xfrm>
        </p:spPr>
        <p:txBody>
          <a:bodyPr>
            <a:normAutofit fontScale="90000"/>
          </a:bodyPr>
          <a:lstStyle/>
          <a:p>
            <a:r>
              <a:rPr lang="en-US" dirty="0"/>
              <a:t>“Let us continue…”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Tom\Desktop\my documnets\My Documents\271 spring 2015\sixties images\let us contin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87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om\Desktop\my documnets\My Documents\271 spring 2015\sixties images\but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5B9815-B190-41E1-A156-CB1C04D1F776}"/>
              </a:ext>
            </a:extLst>
          </p:cNvPr>
          <p:cNvSpPr/>
          <p:nvPr/>
        </p:nvSpPr>
        <p:spPr>
          <a:xfrm>
            <a:off x="2286000" y="3105835"/>
            <a:ext cx="6172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Johnson’s Speech:</a:t>
            </a:r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https://www.youtube.com/watch?v=inE62gIoqyM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44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 descr="C:\Users\Tom\Desktop\my documnets\My Documents\271 spring 2015\sixties images\let us continue herb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89" y="221673"/>
            <a:ext cx="4115088" cy="61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864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AC632-6B2D-48FB-82FB-BC653AB1B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Rights Act of 1964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E46117-D98E-4EE1-AD70-B79E9AECF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41" y="1524000"/>
            <a:ext cx="6924659" cy="4633756"/>
          </a:xfrm>
        </p:spPr>
      </p:pic>
    </p:spTree>
    <p:extLst>
      <p:ext uri="{BB962C8B-B14F-4D97-AF65-F5344CB8AC3E}">
        <p14:creationId xmlns:p14="http://schemas.microsoft.com/office/powerpoint/2010/main" val="438329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“The Liberal Hour”</a:t>
            </a:r>
          </a:p>
        </p:txBody>
      </p:sp>
      <p:pic>
        <p:nvPicPr>
          <p:cNvPr id="9218" name="Picture 2" descr="C:\Users\Tom\Desktop\my documnets\My Documents\271 spring 2015\sixties images\1964_Elector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3055"/>
            <a:ext cx="8839200" cy="53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99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the FALL</a:t>
            </a:r>
          </a:p>
        </p:txBody>
      </p:sp>
      <p:pic>
        <p:nvPicPr>
          <p:cNvPr id="10242" name="Picture 2" descr="C:\Users\Tom\Desktop\my documnets\My Documents\271 spring 2015\sixties images\1972_Elector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7975"/>
            <a:ext cx="8610600" cy="5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72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What happened?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-- Urban Unrest</a:t>
            </a:r>
          </a:p>
          <a:p>
            <a:r>
              <a:rPr lang="en-US" sz="4000" dirty="0"/>
              <a:t>-- Vietnam</a:t>
            </a:r>
          </a:p>
        </p:txBody>
      </p:sp>
    </p:spTree>
    <p:extLst>
      <p:ext uri="{BB962C8B-B14F-4D97-AF65-F5344CB8AC3E}">
        <p14:creationId xmlns:p14="http://schemas.microsoft.com/office/powerpoint/2010/main" val="3308122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2999"/>
          </a:xfrm>
        </p:spPr>
        <p:txBody>
          <a:bodyPr>
            <a:normAutofit/>
          </a:bodyPr>
          <a:lstStyle/>
          <a:p>
            <a:r>
              <a:rPr lang="en-US" sz="6000" dirty="0"/>
              <a:t>1965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4114800"/>
          </a:xfrm>
        </p:spPr>
        <p:txBody>
          <a:bodyPr>
            <a:noAutofit/>
          </a:bodyPr>
          <a:lstStyle/>
          <a:p>
            <a:r>
              <a:rPr lang="en-US" sz="5400" dirty="0"/>
              <a:t>“Guns AND Butter”</a:t>
            </a:r>
          </a:p>
          <a:p>
            <a:r>
              <a:rPr lang="en-US" sz="4000" dirty="0"/>
              <a:t>-- Over-promising?</a:t>
            </a:r>
          </a:p>
          <a:p>
            <a:endParaRPr lang="en-US" sz="4000" dirty="0"/>
          </a:p>
          <a:p>
            <a:r>
              <a:rPr lang="en-US" sz="4000" dirty="0"/>
              <a:t>-- War on Poverty</a:t>
            </a:r>
          </a:p>
          <a:p>
            <a:r>
              <a:rPr lang="en-US" sz="4000" dirty="0"/>
              <a:t>-- Escalation in Vietnam</a:t>
            </a:r>
          </a:p>
        </p:txBody>
      </p:sp>
    </p:spTree>
    <p:extLst>
      <p:ext uri="{BB962C8B-B14F-4D97-AF65-F5344CB8AC3E}">
        <p14:creationId xmlns:p14="http://schemas.microsoft.com/office/powerpoint/2010/main" val="690537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Watts</a:t>
            </a:r>
          </a:p>
        </p:txBody>
      </p:sp>
      <p:pic>
        <p:nvPicPr>
          <p:cNvPr id="11268" name="Picture 4" descr="C:\Users\Tom\Desktop\my documnets\My Documents\271 spring 2015\sixties images\watts riot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5" y="1447800"/>
            <a:ext cx="53139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Tom\Desktop\my documnets\My Documents\271 spring 2015\sixties images\LATi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3818"/>
            <a:ext cx="3712490" cy="22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362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4038599"/>
          </a:xfrm>
        </p:spPr>
        <p:txBody>
          <a:bodyPr>
            <a:noAutofit/>
          </a:bodyPr>
          <a:lstStyle/>
          <a:p>
            <a:r>
              <a:rPr lang="en-US" sz="6000" dirty="0"/>
              <a:t>1960-1963</a:t>
            </a:r>
            <a:br>
              <a:rPr lang="en-US" sz="6000" dirty="0"/>
            </a:br>
            <a:r>
              <a:rPr lang="en-US" sz="6000" dirty="0"/>
              <a:t>Anticipation, or… 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“A promising time”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677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15305" r="4427" b="1613"/>
          <a:stretch/>
        </p:blipFill>
        <p:spPr>
          <a:xfrm>
            <a:off x="685800" y="762000"/>
            <a:ext cx="7551821" cy="5124450"/>
          </a:xfrm>
        </p:spPr>
      </p:pic>
    </p:spTree>
    <p:extLst>
      <p:ext uri="{BB962C8B-B14F-4D97-AF65-F5344CB8AC3E}">
        <p14:creationId xmlns:p14="http://schemas.microsoft.com/office/powerpoint/2010/main" val="136823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esktop\my documnets\My Documents\271 spring 2015\sixties images\Wattsriots-policearrest-l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836" y="304800"/>
            <a:ext cx="5316031" cy="619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24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my documnets\My Documents\271 spring 2015\sixties images\watts loo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9885"/>
            <a:ext cx="6858000" cy="57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26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F73D2-3634-427B-97EA-8224843A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381F2-B1F2-447E-BF15-C87643D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33601"/>
            <a:ext cx="7772400" cy="3635374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en-US" sz="18500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18500" dirty="0"/>
              <a:t> went wrong? </a:t>
            </a:r>
          </a:p>
          <a:p>
            <a:pPr algn="ctr"/>
            <a:endParaRPr lang="en-US" sz="6000" dirty="0"/>
          </a:p>
          <a:p>
            <a:pPr algn="ctr"/>
            <a:endParaRPr lang="en-US" sz="6000" dirty="0"/>
          </a:p>
          <a:p>
            <a:pPr algn="ctr"/>
            <a:endParaRPr lang="en-US" sz="6000" dirty="0"/>
          </a:p>
          <a:p>
            <a:pPr algn="ctr"/>
            <a:r>
              <a:rPr lang="en-US" sz="11400" dirty="0"/>
              <a:t>– Underfunding?</a:t>
            </a:r>
          </a:p>
          <a:p>
            <a:pPr algn="ctr"/>
            <a:endParaRPr lang="en-US" sz="11400" dirty="0"/>
          </a:p>
          <a:p>
            <a:pPr algn="ctr"/>
            <a:r>
              <a:rPr lang="en-US" sz="11400" dirty="0">
                <a:latin typeface="Arial" panose="020B0604020202020204" pitchFamily="34" charset="0"/>
                <a:cs typeface="Arial" panose="020B0604020202020204" pitchFamily="34" charset="0"/>
              </a:rPr>
              <a:t>--Over-promising?</a:t>
            </a:r>
          </a:p>
          <a:p>
            <a:pPr algn="ctr"/>
            <a:endParaRPr lang="en-US" sz="6000" dirty="0"/>
          </a:p>
          <a:p>
            <a:pPr algn="ctr"/>
            <a:endParaRPr lang="en-US" sz="6000" dirty="0"/>
          </a:p>
          <a:p>
            <a:pPr algn="ctr"/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55F96A-AF5F-4613-BF42-2F1577300345}"/>
              </a:ext>
            </a:extLst>
          </p:cNvPr>
          <p:cNvSpPr/>
          <p:nvPr/>
        </p:nvSpPr>
        <p:spPr>
          <a:xfrm>
            <a:off x="2948766" y="-254516"/>
            <a:ext cx="1979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What went wrong?</a:t>
            </a:r>
          </a:p>
        </p:txBody>
      </p:sp>
    </p:spTree>
    <p:extLst>
      <p:ext uri="{BB962C8B-B14F-4D97-AF65-F5344CB8AC3E}">
        <p14:creationId xmlns:p14="http://schemas.microsoft.com/office/powerpoint/2010/main" val="1581694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"/>
            <a:ext cx="7772400" cy="1066799"/>
          </a:xfrm>
        </p:spPr>
        <p:txBody>
          <a:bodyPr>
            <a:normAutofit/>
          </a:bodyPr>
          <a:lstStyle/>
          <a:p>
            <a:r>
              <a:rPr lang="en-US" sz="5400" dirty="0"/>
              <a:t>“Law and Order”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24302"/>
          </a:xfrm>
        </p:spPr>
        <p:txBody>
          <a:bodyPr>
            <a:normAutofit fontScale="92500" lnSpcReduction="10000"/>
          </a:bodyPr>
          <a:lstStyle/>
          <a:p>
            <a:endParaRPr lang="en-US" sz="4400" dirty="0"/>
          </a:p>
          <a:p>
            <a:endParaRPr lang="en-US" sz="4400" dirty="0"/>
          </a:p>
          <a:p>
            <a:r>
              <a:rPr lang="en-US" sz="4400" dirty="0"/>
              <a:t>White Backlash Against Liberalism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EF5EB-8865-4D05-A4A8-FEC2EE71D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420488"/>
            <a:ext cx="5511800" cy="375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8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219199"/>
            <a:ext cx="7772400" cy="4819650"/>
          </a:xfrm>
        </p:spPr>
        <p:txBody>
          <a:bodyPr>
            <a:normAutofit/>
          </a:bodyPr>
          <a:lstStyle/>
          <a:p>
            <a:r>
              <a:rPr lang="en-US" sz="5400" dirty="0"/>
              <a:t>The Vietnam Quagmire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3124200"/>
          </a:xfrm>
        </p:spPr>
        <p:txBody>
          <a:bodyPr>
            <a:normAutofit/>
          </a:bodyPr>
          <a:lstStyle/>
          <a:p>
            <a:r>
              <a:rPr lang="en-US" sz="4800" dirty="0"/>
              <a:t>-- disaster abroad</a:t>
            </a:r>
          </a:p>
          <a:p>
            <a:r>
              <a:rPr lang="en-US" sz="4800" dirty="0"/>
              <a:t>-- dissent and backlash at home</a:t>
            </a:r>
          </a:p>
        </p:txBody>
      </p:sp>
    </p:spTree>
    <p:extLst>
      <p:ext uri="{BB962C8B-B14F-4D97-AF65-F5344CB8AC3E}">
        <p14:creationId xmlns:p14="http://schemas.microsoft.com/office/powerpoint/2010/main" val="3680105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“The war is not going well…but pulling out is impossible.”</a:t>
            </a:r>
          </a:p>
        </p:txBody>
      </p:sp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1905000"/>
            <a:ext cx="8728075" cy="4572000"/>
          </a:xfrm>
        </p:spPr>
      </p:pic>
    </p:spTree>
    <p:extLst>
      <p:ext uri="{BB962C8B-B14F-4D97-AF65-F5344CB8AC3E}">
        <p14:creationId xmlns:p14="http://schemas.microsoft.com/office/powerpoint/2010/main" val="859134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0 map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5257800" cy="619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465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52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Tet Offensive January 31, 1968</a:t>
            </a:r>
          </a:p>
        </p:txBody>
      </p:sp>
      <p:pic>
        <p:nvPicPr>
          <p:cNvPr id="6147" name="Picture 8" descr="TetMa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422"/>
            <a:ext cx="3962400" cy="5116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5BA0AD-E534-43A9-95F7-7453DB138867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6790"/>
            <a:ext cx="3810000" cy="5130355"/>
          </a:xfrm>
        </p:spPr>
      </p:pic>
    </p:spTree>
    <p:extLst>
      <p:ext uri="{BB962C8B-B14F-4D97-AF65-F5344CB8AC3E}">
        <p14:creationId xmlns:p14="http://schemas.microsoft.com/office/powerpoint/2010/main" val="1853406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304800"/>
            <a:ext cx="4584700" cy="6200775"/>
          </a:xfrm>
        </p:spPr>
      </p:pic>
    </p:spTree>
    <p:extLst>
      <p:ext uri="{BB962C8B-B14F-4D97-AF65-F5344CB8AC3E}">
        <p14:creationId xmlns:p14="http://schemas.microsoft.com/office/powerpoint/2010/main" val="416626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Election of 1960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4000" dirty="0"/>
              <a:t>“Time to get the country moving again.” </a:t>
            </a:r>
          </a:p>
        </p:txBody>
      </p:sp>
    </p:spTree>
    <p:extLst>
      <p:ext uri="{BB962C8B-B14F-4D97-AF65-F5344CB8AC3E}">
        <p14:creationId xmlns:p14="http://schemas.microsoft.com/office/powerpoint/2010/main" val="23226762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2 a gun sho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762000"/>
            <a:ext cx="7162800" cy="539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800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vietnamchildren_l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85800"/>
            <a:ext cx="6934200" cy="5546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05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/>
              <a:t>“What the hell is going on? I  thought we were winning the War!”</a:t>
            </a:r>
            <a:br>
              <a:rPr lang="en-US" altLang="en-US" sz="3200" dirty="0"/>
            </a:br>
            <a:r>
              <a:rPr lang="en-US" altLang="en-US" sz="3200" dirty="0"/>
              <a:t> – Walter Cronkite, CBS News</a:t>
            </a:r>
          </a:p>
        </p:txBody>
      </p:sp>
      <p:pic>
        <p:nvPicPr>
          <p:cNvPr id="11267" name="Picture 9" descr="life t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3261" r="4892" b="13043"/>
          <a:stretch>
            <a:fillRect/>
          </a:stretch>
        </p:blipFill>
        <p:spPr>
          <a:xfrm>
            <a:off x="3810000" y="2057400"/>
            <a:ext cx="4845050" cy="3300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3389313" cy="4519613"/>
          </a:xfrm>
        </p:spPr>
      </p:pic>
    </p:spTree>
    <p:extLst>
      <p:ext uri="{BB962C8B-B14F-4D97-AF65-F5344CB8AC3E}">
        <p14:creationId xmlns:p14="http://schemas.microsoft.com/office/powerpoint/2010/main" val="296736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4643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altLang="en-US" u="sng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981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dirty="0"/>
              <a:t>“If I’ve lost Cronkite, </a:t>
            </a:r>
            <a:br>
              <a:rPr lang="en-US" altLang="en-US" sz="4000" dirty="0"/>
            </a:br>
            <a:r>
              <a:rPr lang="en-US" altLang="en-US" sz="4000" dirty="0"/>
              <a:t>I’ve lost Middle America” </a:t>
            </a:r>
            <a:br>
              <a:rPr lang="en-US" altLang="en-US" sz="4000" dirty="0"/>
            </a:br>
            <a:r>
              <a:rPr lang="en-US" altLang="en-US" sz="4000" dirty="0"/>
              <a:t>– Lyndon Johnson, 2/27/68</a:t>
            </a:r>
          </a:p>
        </p:txBody>
      </p:sp>
      <p:pic>
        <p:nvPicPr>
          <p:cNvPr id="12292" name="Picture 10" descr="johnson watches cronki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3657600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11" descr="cronkite-vietnam">
            <a:hlinkClick r:id="rId3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581400"/>
            <a:ext cx="3429000" cy="2757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FDD718-DA51-41B6-A2A3-660362350939}"/>
              </a:ext>
            </a:extLst>
          </p:cNvPr>
          <p:cNvSpPr/>
          <p:nvPr/>
        </p:nvSpPr>
        <p:spPr>
          <a:xfrm>
            <a:off x="228600" y="3105835"/>
            <a:ext cx="6629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https://www.youtube.com/watch?v=cXg8BbMp1Yg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36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 lbj tape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609600"/>
            <a:ext cx="428625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489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914400"/>
            <a:ext cx="4997450" cy="52752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90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209675"/>
            <a:ext cx="3352800" cy="4684713"/>
          </a:xfrm>
        </p:spPr>
      </p:pic>
    </p:spTree>
    <p:extLst>
      <p:ext uri="{BB962C8B-B14F-4D97-AF65-F5344CB8AC3E}">
        <p14:creationId xmlns:p14="http://schemas.microsoft.com/office/powerpoint/2010/main" val="19122391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2401"/>
            <a:ext cx="8382000" cy="3448050"/>
          </a:xfrm>
        </p:spPr>
        <p:txBody>
          <a:bodyPr>
            <a:noAutofit/>
          </a:bodyPr>
          <a:lstStyle/>
          <a:p>
            <a:r>
              <a:rPr lang="en-US" sz="5400" dirty="0"/>
              <a:t>The Anti-War Minority &amp;</a:t>
            </a:r>
            <a:br>
              <a:rPr lang="en-US" sz="5400" dirty="0"/>
            </a:br>
            <a:r>
              <a:rPr lang="en-US" sz="5400" dirty="0"/>
              <a:t>The Anti-Anti War Majority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-- Cultural Clash</a:t>
            </a:r>
          </a:p>
          <a:p>
            <a:r>
              <a:rPr lang="en-US" sz="4800" dirty="0"/>
              <a:t>-- Class Divisions</a:t>
            </a:r>
          </a:p>
        </p:txBody>
      </p:sp>
    </p:spTree>
    <p:extLst>
      <p:ext uri="{BB962C8B-B14F-4D97-AF65-F5344CB8AC3E}">
        <p14:creationId xmlns:p14="http://schemas.microsoft.com/office/powerpoint/2010/main" val="17902903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18 finger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533400"/>
            <a:ext cx="76200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314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19 cop chicago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609600"/>
            <a:ext cx="428625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196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1968-nixon-esquire-l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457200"/>
            <a:ext cx="4418013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01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Kennedy vs Nixon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4825" y="1470392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en-US" altLang="en-US" sz="10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                      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351" r="12699" b="-10864"/>
          <a:stretch/>
        </p:blipFill>
        <p:spPr>
          <a:xfrm>
            <a:off x="800100" y="1219200"/>
            <a:ext cx="7543800" cy="61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65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“Nixon’s the One”</a:t>
            </a:r>
          </a:p>
        </p:txBody>
      </p:sp>
      <p:pic>
        <p:nvPicPr>
          <p:cNvPr id="14338" name="Picture 2" descr="C:\Users\Tom\Desktop\my documnets\My Documents\271 spring 2015\sixties images\nixon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76233" cy="517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770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“The Liberal Hour”</a:t>
            </a:r>
          </a:p>
        </p:txBody>
      </p:sp>
      <p:pic>
        <p:nvPicPr>
          <p:cNvPr id="9218" name="Picture 2" descr="C:\Users\Tom\Desktop\my documnets\My Documents\271 spring 2015\sixties images\1964_Elector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3055"/>
            <a:ext cx="8839200" cy="53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733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the FALL</a:t>
            </a:r>
          </a:p>
        </p:txBody>
      </p:sp>
      <p:pic>
        <p:nvPicPr>
          <p:cNvPr id="10242" name="Picture 2" descr="C:\Users\Tom\Desktop\my documnets\My Documents\271 spring 2015\sixties images\1972_Elector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7975"/>
            <a:ext cx="8610600" cy="5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41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4629150" cy="51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6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Torch is Passed”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7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7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Mamie to Jackie…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42105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17638"/>
            <a:ext cx="4229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0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419</Words>
  <Application>Microsoft Office PowerPoint</Application>
  <PresentationFormat>On-screen Show (4:3)</PresentationFormat>
  <Paragraphs>103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Calibri</vt:lpstr>
      <vt:lpstr>Office Theme</vt:lpstr>
      <vt:lpstr>The 1960s</vt:lpstr>
      <vt:lpstr>The Rise and Fall of Liberalism</vt:lpstr>
      <vt:lpstr>Why did it “rise”?  Why did it “fall”?</vt:lpstr>
      <vt:lpstr>1960-1963 Anticipation, or…   “A promising time”</vt:lpstr>
      <vt:lpstr>The Election of 1960</vt:lpstr>
      <vt:lpstr>Kennedy vs Nixon</vt:lpstr>
      <vt:lpstr>PowerPoint Presentation</vt:lpstr>
      <vt:lpstr>“The Torch is Passed”</vt:lpstr>
      <vt:lpstr>Mamie to Jackie…</vt:lpstr>
      <vt:lpstr>Kennedy Liberalism =  Activist Government </vt:lpstr>
      <vt:lpstr>Aggressive, Anticommunist Foreign Policy</vt:lpstr>
      <vt:lpstr>Bay of Pigs Invasion – Anti-Castro</vt:lpstr>
      <vt:lpstr>PowerPoint Presentation</vt:lpstr>
      <vt:lpstr>PowerPoint Presentation</vt:lpstr>
      <vt:lpstr>PowerPoint Presentation</vt:lpstr>
      <vt:lpstr>PowerPoint Presentation</vt:lpstr>
      <vt:lpstr>Cold War in Vietnam</vt:lpstr>
      <vt:lpstr>“Containment”</vt:lpstr>
      <vt:lpstr>Ho Chi Minh – North Vietnam</vt:lpstr>
      <vt:lpstr>Ngo Dinh Diem – South Vietnam </vt:lpstr>
      <vt:lpstr>PowerPoint Presentation</vt:lpstr>
      <vt:lpstr>PowerPoint Presentation</vt:lpstr>
      <vt:lpstr>PowerPoint Presentation</vt:lpstr>
      <vt:lpstr>Cautious, Pragmatic Domestic Policy</vt:lpstr>
      <vt:lpstr>The “Southern Bloc(k)”</vt:lpstr>
      <vt:lpstr>Kennedy: Image vs Reality</vt:lpstr>
      <vt:lpstr>Dallas, November 22, 1963</vt:lpstr>
      <vt:lpstr>PowerPoint Presentation</vt:lpstr>
      <vt:lpstr>PowerPoint Presentation</vt:lpstr>
      <vt:lpstr>PowerPoint Presentation</vt:lpstr>
      <vt:lpstr>The “Johnson Treatment”</vt:lpstr>
      <vt:lpstr>“Let us continue…”</vt:lpstr>
      <vt:lpstr>PowerPoint Presentation</vt:lpstr>
      <vt:lpstr>Civil Rights Act of 1964</vt:lpstr>
      <vt:lpstr>“The Liberal Hour”</vt:lpstr>
      <vt:lpstr>…And the FALL</vt:lpstr>
      <vt:lpstr>What happened?</vt:lpstr>
      <vt:lpstr>1965</vt:lpstr>
      <vt:lpstr>Watts</vt:lpstr>
      <vt:lpstr>PowerPoint Presentation</vt:lpstr>
      <vt:lpstr>PowerPoint Presentation</vt:lpstr>
      <vt:lpstr>PowerPoint Presentation</vt:lpstr>
      <vt:lpstr> </vt:lpstr>
      <vt:lpstr>“Law and Order”</vt:lpstr>
      <vt:lpstr>The Vietnam Quagmire</vt:lpstr>
      <vt:lpstr>“The war is not going well…but pulling out is impossible.”</vt:lpstr>
      <vt:lpstr>PowerPoint Presentation</vt:lpstr>
      <vt:lpstr>Tet Offensive January 31, 1968</vt:lpstr>
      <vt:lpstr>PowerPoint Presentation</vt:lpstr>
      <vt:lpstr>PowerPoint Presentation</vt:lpstr>
      <vt:lpstr>PowerPoint Presentation</vt:lpstr>
      <vt:lpstr>“What the hell is going on? I  thought we were winning the War!”  – Walter Cronkite, CBS News</vt:lpstr>
      <vt:lpstr>“If I’ve lost Cronkite,  I’ve lost Middle America”  – Lyndon Johnson, 2/27/68</vt:lpstr>
      <vt:lpstr>PowerPoint Presentation</vt:lpstr>
      <vt:lpstr>PowerPoint Presentation</vt:lpstr>
      <vt:lpstr>The Anti-War Minority &amp; The Anti-Anti War Majority</vt:lpstr>
      <vt:lpstr>PowerPoint Presentation</vt:lpstr>
      <vt:lpstr>PowerPoint Presentation</vt:lpstr>
      <vt:lpstr>PowerPoint Presentation</vt:lpstr>
      <vt:lpstr>“Nixon’s the One”</vt:lpstr>
      <vt:lpstr>“The Liberal Hour”</vt:lpstr>
      <vt:lpstr>…And the FALL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Devine</dc:creator>
  <cp:lastModifiedBy>Devine, Thomas W</cp:lastModifiedBy>
  <cp:revision>80</cp:revision>
  <cp:lastPrinted>2015-11-30T21:37:32Z</cp:lastPrinted>
  <dcterms:created xsi:type="dcterms:W3CDTF">2015-01-29T08:01:52Z</dcterms:created>
  <dcterms:modified xsi:type="dcterms:W3CDTF">2020-05-08T22:26:13Z</dcterms:modified>
</cp:coreProperties>
</file>