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457" r:id="rId4"/>
    <p:sldId id="458" r:id="rId5"/>
    <p:sldId id="442" r:id="rId6"/>
    <p:sldId id="455" r:id="rId7"/>
    <p:sldId id="443" r:id="rId8"/>
    <p:sldId id="444" r:id="rId9"/>
    <p:sldId id="445" r:id="rId10"/>
    <p:sldId id="446" r:id="rId11"/>
    <p:sldId id="447" r:id="rId12"/>
    <p:sldId id="448" r:id="rId13"/>
    <p:sldId id="449" r:id="rId14"/>
    <p:sldId id="450" r:id="rId15"/>
    <p:sldId id="451" r:id="rId16"/>
    <p:sldId id="452" r:id="rId17"/>
    <p:sldId id="453" r:id="rId18"/>
    <p:sldId id="456" r:id="rId19"/>
    <p:sldId id="454" r:id="rId2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60"/>
  </p:normalViewPr>
  <p:slideViewPr>
    <p:cSldViewPr>
      <p:cViewPr>
        <p:scale>
          <a:sx n="60" d="100"/>
          <a:sy n="60" d="100"/>
        </p:scale>
        <p:origin x="-1238" y="-35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920" cy="480060"/>
          </a:xfrm>
          <a:prstGeom prst="rect">
            <a:avLst/>
          </a:prstGeom>
        </p:spPr>
        <p:txBody>
          <a:bodyPr vert="horz" lIns="96652" tIns="48327" rIns="96652" bIns="4832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2" tIns="48327" rIns="96652" bIns="48327" rtlCol="0"/>
          <a:lstStyle>
            <a:lvl1pPr algn="r">
              <a:defRPr sz="1300"/>
            </a:lvl1pPr>
          </a:lstStyle>
          <a:p>
            <a:fld id="{1F066FAC-24DA-4D8F-B2A6-4943D2B3F74C}" type="datetimeFigureOut">
              <a:rPr lang="en-US" smtClean="0"/>
              <a:pPr/>
              <a:t>3/16/2011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2" tIns="48327" rIns="96652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6652" tIns="48327" rIns="96652" bIns="4832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4"/>
            <a:ext cx="3169920" cy="480060"/>
          </a:xfrm>
          <a:prstGeom prst="rect">
            <a:avLst/>
          </a:prstGeom>
        </p:spPr>
        <p:txBody>
          <a:bodyPr vert="horz" lIns="96652" tIns="48327" rIns="96652" bIns="4832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2" tIns="48327" rIns="96652" bIns="48327" rtlCol="0" anchor="b"/>
          <a:lstStyle>
            <a:lvl1pPr algn="r">
              <a:defRPr sz="1300"/>
            </a:lvl1pPr>
          </a:lstStyle>
          <a:p>
            <a:fld id="{77DB50C8-88CA-4684-B24B-EEBF8D5C36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F4D-0B8D-4899-81CE-5DEA84934F2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F4D-0B8D-4899-81CE-5DEA84934F2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F4D-0B8D-4899-81CE-5DEA84934F2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F4D-0B8D-4899-81CE-5DEA84934F2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F4D-0B8D-4899-81CE-5DEA84934F2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F4D-0B8D-4899-81CE-5DEA84934F2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F4D-0B8D-4899-81CE-5DEA84934F2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F4D-0B8D-4899-81CE-5DEA84934F2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F4D-0B8D-4899-81CE-5DEA84934F2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F4D-0B8D-4899-81CE-5DEA84934F2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F4D-0B8D-4899-81CE-5DEA84934F2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84F4D-0B8D-4899-81CE-5DEA84934F2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2FA8-06B6-4546-963E-45DD06BA3F52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79D2-49A7-47FE-A1BF-DCBD73A45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631D-AD3F-437C-B104-AEE967A1B6DD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79D2-49A7-47FE-A1BF-DCBD73A45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5DB8-45BC-4A1D-8C70-67DE59227B41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79D2-49A7-47FE-A1BF-DCBD73A45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13C20-2842-489D-9631-F79FB2E1D3D4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79D2-49A7-47FE-A1BF-DCBD73A45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8B971-1D12-4551-87F4-3179CFE9C20D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79D2-49A7-47FE-A1BF-DCBD73A45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5F596-9177-4C98-94B0-369CD8EB2AB6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79D2-49A7-47FE-A1BF-DCBD73A45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83C3-1E6E-49BD-BB2C-6FC3762877C0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79D2-49A7-47FE-A1BF-DCBD73A45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9EE2-9BCB-4BDF-82DD-1165F88DAA7B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79D2-49A7-47FE-A1BF-DCBD73A45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2ADDB-0026-4BF9-BB8F-93DA222B9E6F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79D2-49A7-47FE-A1BF-DCBD73A45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BDEB-EA16-47F6-8868-D2F5CCE10C4A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79D2-49A7-47FE-A1BF-DCBD73A45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E739-BCAE-4D4D-8C09-49A11737CD6A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A79D2-49A7-47FE-A1BF-DCBD73A45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C8FD3-A95C-4AE3-9958-3470E74CD24F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A79D2-49A7-47FE-A1BF-DCBD73A45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un.edu/~twang/380/LectureSlides/GUIBuilder.pd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etbeans.org/kb/60/java/gui-functionality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un.edu/~twang/380/LectureSlides/ReviewForm.doc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un.edu/~twang/380/LectureSlides/ATMSimulatorDocumentsIntegrated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GUI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Advantages and Disadvantages of User Interface Styles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84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00200"/>
                <a:gridCol w="2057400"/>
                <a:gridCol w="2971800"/>
                <a:gridCol w="160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Interaction style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Advantages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Disadvantages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Examples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Direct manipulation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Fast and intuitive interaction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Easy</a:t>
                      </a:r>
                      <a:r>
                        <a:rPr lang="en-US" sz="1400" baseline="0" dirty="0" smtClean="0"/>
                        <a:t> to use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May be hard to implement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Only suitable where there is a visual metaphor</a:t>
                      </a:r>
                      <a:r>
                        <a:rPr lang="en-US" sz="1400" baseline="0" dirty="0" smtClean="0"/>
                        <a:t> for tasks and objects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Video</a:t>
                      </a:r>
                      <a:r>
                        <a:rPr lang="en-US" sz="1400" baseline="0" dirty="0" smtClean="0"/>
                        <a:t> games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CAD systems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Menu selection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Avoids</a:t>
                      </a:r>
                      <a:r>
                        <a:rPr lang="en-US" sz="1400" baseline="0" dirty="0" smtClean="0"/>
                        <a:t> user error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Little typing required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Slow for experience users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Can become complex if many</a:t>
                      </a:r>
                      <a:r>
                        <a:rPr lang="en-US" sz="1400" baseline="0" dirty="0" smtClean="0"/>
                        <a:t> menu options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Most general-purpose systems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Form fill-in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Simple data</a:t>
                      </a:r>
                      <a:r>
                        <a:rPr lang="en-US" sz="1400" baseline="0" dirty="0" smtClean="0"/>
                        <a:t> entry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Easy to learn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Task</a:t>
                      </a:r>
                      <a:r>
                        <a:rPr lang="en-US" sz="1400" baseline="0" dirty="0" smtClean="0"/>
                        <a:t> up a lot of screen space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Causes problems where user options do not match the form fields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Stock control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Personal loan processing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Command languages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Powerful and flexible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Hard to learn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Poor</a:t>
                      </a:r>
                      <a:r>
                        <a:rPr lang="en-US" sz="1400" baseline="0" dirty="0" smtClean="0"/>
                        <a:t> error management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Command</a:t>
                      </a:r>
                      <a:r>
                        <a:rPr lang="en-US" sz="1400" baseline="0" dirty="0" smtClean="0"/>
                        <a:t> and control systems</a:t>
                      </a:r>
                      <a:endParaRPr lang="en-US" sz="1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Natural</a:t>
                      </a:r>
                      <a:r>
                        <a:rPr lang="en-US" sz="1400" baseline="0" dirty="0" smtClean="0"/>
                        <a:t> language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Accessible</a:t>
                      </a:r>
                      <a:r>
                        <a:rPr lang="en-US" sz="1400" baseline="0" dirty="0" smtClean="0"/>
                        <a:t> to casual users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Requires</a:t>
                      </a:r>
                      <a:r>
                        <a:rPr lang="en-US" sz="1400" baseline="0" dirty="0" smtClean="0"/>
                        <a:t> more typing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Natural language understanding systems are unreliable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Information</a:t>
                      </a:r>
                      <a:r>
                        <a:rPr lang="en-US" sz="1400" baseline="0" dirty="0" smtClean="0"/>
                        <a:t> retrieval system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UI Development Process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52400" y="2133600"/>
            <a:ext cx="16764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Analyze and understand user activities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38400" y="3733800"/>
            <a:ext cx="1752600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Design</a:t>
            </a:r>
            <a:br>
              <a:rPr lang="en-US" sz="1600" dirty="0" smtClean="0"/>
            </a:br>
            <a:r>
              <a:rPr lang="en-US" sz="1600" dirty="0" smtClean="0"/>
              <a:t>Prototype</a:t>
            </a:r>
            <a:endParaRPr lang="en-US" sz="1600" dirty="0"/>
          </a:p>
        </p:txBody>
      </p:sp>
      <p:sp>
        <p:nvSpPr>
          <p:cNvPr id="15" name="Rounded Rectangle 14"/>
          <p:cNvSpPr/>
          <p:nvPr/>
        </p:nvSpPr>
        <p:spPr>
          <a:xfrm>
            <a:off x="2438400" y="2133600"/>
            <a:ext cx="17526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Produce paper-based design prototype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876800" y="2133600"/>
            <a:ext cx="16764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Evaluate design with end-users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876800" y="3733800"/>
            <a:ext cx="16764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Produce design prototype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315200" y="5257800"/>
            <a:ext cx="16764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Implement final user interface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876800" y="5257800"/>
            <a:ext cx="1752600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Executable Prototype</a:t>
            </a:r>
            <a:endParaRPr lang="en-US" sz="1600" dirty="0"/>
          </a:p>
        </p:txBody>
      </p:sp>
      <p:sp>
        <p:nvSpPr>
          <p:cNvPr id="20" name="Rounded Rectangle 19"/>
          <p:cNvSpPr/>
          <p:nvPr/>
        </p:nvSpPr>
        <p:spPr>
          <a:xfrm>
            <a:off x="7315200" y="3733800"/>
            <a:ext cx="16764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Evaluate design with end-users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22" name="Straight Arrow Connector 21"/>
          <p:cNvCxnSpPr>
            <a:stCxn id="7" idx="3"/>
            <a:endCxn id="15" idx="1"/>
          </p:cNvCxnSpPr>
          <p:nvPr/>
        </p:nvCxnSpPr>
        <p:spPr>
          <a:xfrm>
            <a:off x="1828800" y="2590800"/>
            <a:ext cx="609600" cy="1588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5" idx="3"/>
            <a:endCxn id="16" idx="1"/>
          </p:cNvCxnSpPr>
          <p:nvPr/>
        </p:nvCxnSpPr>
        <p:spPr>
          <a:xfrm>
            <a:off x="4191000" y="2590800"/>
            <a:ext cx="685800" cy="1588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5" idx="2"/>
            <a:endCxn id="13" idx="0"/>
          </p:cNvCxnSpPr>
          <p:nvPr/>
        </p:nvCxnSpPr>
        <p:spPr>
          <a:xfrm rot="5400000">
            <a:off x="2971800" y="3390900"/>
            <a:ext cx="685800" cy="1588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 flipH="1" flipV="1">
            <a:off x="4152900" y="3009900"/>
            <a:ext cx="762000" cy="685800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17" idx="1"/>
          </p:cNvCxnSpPr>
          <p:nvPr/>
        </p:nvCxnSpPr>
        <p:spPr>
          <a:xfrm>
            <a:off x="4191000" y="4191000"/>
            <a:ext cx="685800" cy="1588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20" idx="1"/>
          </p:cNvCxnSpPr>
          <p:nvPr/>
        </p:nvCxnSpPr>
        <p:spPr>
          <a:xfrm>
            <a:off x="6553200" y="4191000"/>
            <a:ext cx="762000" cy="1588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9" idx="3"/>
            <a:endCxn id="18" idx="1"/>
          </p:cNvCxnSpPr>
          <p:nvPr/>
        </p:nvCxnSpPr>
        <p:spPr>
          <a:xfrm>
            <a:off x="6629400" y="5715000"/>
            <a:ext cx="685800" cy="1588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5400000" flipH="1" flipV="1">
            <a:off x="6553200" y="4648200"/>
            <a:ext cx="838200" cy="685800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endCxn id="17" idx="0"/>
          </p:cNvCxnSpPr>
          <p:nvPr/>
        </p:nvCxnSpPr>
        <p:spPr>
          <a:xfrm rot="10800000">
            <a:off x="5715000" y="3733800"/>
            <a:ext cx="2437606" cy="794"/>
          </a:xfrm>
          <a:prstGeom prst="bentConnector4">
            <a:avLst>
              <a:gd name="adj1" fmla="val -16"/>
              <a:gd name="adj2" fmla="val 47605053"/>
            </a:avLst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endCxn id="15" idx="0"/>
          </p:cNvCxnSpPr>
          <p:nvPr/>
        </p:nvCxnSpPr>
        <p:spPr>
          <a:xfrm rot="10800000">
            <a:off x="3314700" y="2133600"/>
            <a:ext cx="2400300" cy="1588"/>
          </a:xfrm>
          <a:prstGeom prst="bentConnector4">
            <a:avLst>
              <a:gd name="adj1" fmla="val -635"/>
              <a:gd name="adj2" fmla="val 33929356"/>
            </a:avLst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17" idx="2"/>
          </p:cNvCxnSpPr>
          <p:nvPr/>
        </p:nvCxnSpPr>
        <p:spPr>
          <a:xfrm rot="5400000">
            <a:off x="5410200" y="4953000"/>
            <a:ext cx="609600" cy="1588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NetBeans</a:t>
            </a:r>
            <a:r>
              <a:rPr lang="en-US" dirty="0" smtClean="0"/>
              <a:t> GUI Builder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http://www.netbeans.org/kb/60/java/gui-functionality.html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3127-A2A0-45EC-81BA-BD6303D22D42}" type="datetime2">
              <a:rPr lang="en-US" smtClean="0"/>
              <a:pPr/>
              <a:t>Wednesday, March 16, 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Importance of User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reality, the user interface is an essential part of the software product</a:t>
            </a:r>
          </a:p>
          <a:p>
            <a:r>
              <a:rPr lang="en-US" dirty="0" smtClean="0"/>
              <a:t>The user interface should be designed to match the skills, experience and expectations of its anticipated users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Principles of User Interface Design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363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6400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Principle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User familiarity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The interface</a:t>
                      </a:r>
                      <a:r>
                        <a:rPr lang="en-US" sz="1600" baseline="0" dirty="0" smtClean="0"/>
                        <a:t> should use terms and concepts drawn from the experience of the people who will make most use of the system.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Consistency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The interface should be consistent</a:t>
                      </a:r>
                      <a:r>
                        <a:rPr lang="en-US" sz="1600" baseline="0" dirty="0" smtClean="0"/>
                        <a:t> in that, wherever possible, comparable operations should be activated in the same way.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Minimal surprise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Users should</a:t>
                      </a:r>
                      <a:r>
                        <a:rPr lang="en-US" sz="1600" baseline="0" dirty="0" smtClean="0"/>
                        <a:t> never be surprised by the behavior of a system.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Recoverability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The interface should</a:t>
                      </a:r>
                      <a:r>
                        <a:rPr lang="en-US" sz="1600" baseline="0" dirty="0" smtClean="0"/>
                        <a:t> include mechanism to allow users to recover from errors.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User</a:t>
                      </a:r>
                      <a:r>
                        <a:rPr lang="en-US" sz="1600" baseline="0" dirty="0" smtClean="0"/>
                        <a:t> guidance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The interface should provide meaningful</a:t>
                      </a:r>
                      <a:r>
                        <a:rPr lang="en-US" sz="1600" baseline="0" dirty="0" smtClean="0"/>
                        <a:t> feedback when errors occur and provide context-sensitive user help facilities.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User</a:t>
                      </a:r>
                      <a:r>
                        <a:rPr lang="en-US" sz="1600" baseline="0" dirty="0" smtClean="0"/>
                        <a:t> diversity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The interface should</a:t>
                      </a:r>
                      <a:r>
                        <a:rPr lang="en-US" sz="1600" baseline="0" dirty="0" smtClean="0"/>
                        <a:t> provide appropriate interaction facilities for different types of system users.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Success of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Successful case stories</a:t>
            </a:r>
          </a:p>
          <a:p>
            <a:pPr lvl="1"/>
            <a:r>
              <a:rPr lang="en-US" dirty="0" smtClean="0"/>
              <a:t>Microsoft Windows</a:t>
            </a:r>
          </a:p>
          <a:p>
            <a:pPr lvl="1"/>
            <a:r>
              <a:rPr lang="en-US" dirty="0" smtClean="0"/>
              <a:t>Web browsers</a:t>
            </a:r>
          </a:p>
          <a:p>
            <a:pPr lvl="1"/>
            <a:r>
              <a:rPr lang="en-US" dirty="0" err="1" smtClean="0"/>
              <a:t>iPhone</a:t>
            </a:r>
            <a:endParaRPr lang="en-US" dirty="0" smtClean="0"/>
          </a:p>
          <a:p>
            <a:pPr lvl="1"/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Advantages and Disadvantages of User Interface Styles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84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00200"/>
                <a:gridCol w="2057400"/>
                <a:gridCol w="2971800"/>
                <a:gridCol w="160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Interaction style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Advantages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Disadvantages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Examples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Direct manipulation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Fast and intuitive interaction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Easy</a:t>
                      </a:r>
                      <a:r>
                        <a:rPr lang="en-US" sz="1400" baseline="0" dirty="0" smtClean="0"/>
                        <a:t> to use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May be hard to implement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Only suitable where there is a visual metaphor</a:t>
                      </a:r>
                      <a:r>
                        <a:rPr lang="en-US" sz="1400" baseline="0" dirty="0" smtClean="0"/>
                        <a:t> for tasks and objects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Video</a:t>
                      </a:r>
                      <a:r>
                        <a:rPr lang="en-US" sz="1400" baseline="0" dirty="0" smtClean="0"/>
                        <a:t> games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CAD systems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Menu selection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Avoids</a:t>
                      </a:r>
                      <a:r>
                        <a:rPr lang="en-US" sz="1400" baseline="0" dirty="0" smtClean="0"/>
                        <a:t> user error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Little typing required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Slow for experience users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Can become complex if many</a:t>
                      </a:r>
                      <a:r>
                        <a:rPr lang="en-US" sz="1400" baseline="0" dirty="0" smtClean="0"/>
                        <a:t> menu options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Most general-purpose systems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Form fill-in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Simple data</a:t>
                      </a:r>
                      <a:r>
                        <a:rPr lang="en-US" sz="1400" baseline="0" dirty="0" smtClean="0"/>
                        <a:t> entry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Easy to learn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Task</a:t>
                      </a:r>
                      <a:r>
                        <a:rPr lang="en-US" sz="1400" baseline="0" dirty="0" smtClean="0"/>
                        <a:t> up a lot of screen space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Causes problems where user options do not match the form fields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Stock control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Personal loan processing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Command languages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Powerful and flexible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Hard to learn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Poor</a:t>
                      </a:r>
                      <a:r>
                        <a:rPr lang="en-US" sz="1400" baseline="0" dirty="0" smtClean="0"/>
                        <a:t> error management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Command</a:t>
                      </a:r>
                      <a:r>
                        <a:rPr lang="en-US" sz="1400" baseline="0" dirty="0" smtClean="0"/>
                        <a:t> and control systems</a:t>
                      </a:r>
                      <a:endParaRPr lang="en-US" sz="1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Natural</a:t>
                      </a:r>
                      <a:r>
                        <a:rPr lang="en-US" sz="1400" baseline="0" dirty="0" smtClean="0"/>
                        <a:t> language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Accessible</a:t>
                      </a:r>
                      <a:r>
                        <a:rPr lang="en-US" sz="1400" baseline="0" dirty="0" smtClean="0"/>
                        <a:t> to casual users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Requires</a:t>
                      </a:r>
                      <a:r>
                        <a:rPr lang="en-US" sz="1400" baseline="0" dirty="0" smtClean="0"/>
                        <a:t> more typing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Natural language understanding systems are unreliable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Information</a:t>
                      </a:r>
                      <a:r>
                        <a:rPr lang="en-US" sz="1400" baseline="0" dirty="0" smtClean="0"/>
                        <a:t> retrieval system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UI Development Process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52400" y="2133600"/>
            <a:ext cx="16764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Analyze and understand user activities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38400" y="3733800"/>
            <a:ext cx="1752600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Design</a:t>
            </a:r>
            <a:br>
              <a:rPr lang="en-US" sz="1600" dirty="0" smtClean="0"/>
            </a:br>
            <a:r>
              <a:rPr lang="en-US" sz="1600" dirty="0" smtClean="0"/>
              <a:t>Prototype</a:t>
            </a:r>
            <a:endParaRPr lang="en-US" sz="1600" dirty="0"/>
          </a:p>
        </p:txBody>
      </p:sp>
      <p:sp>
        <p:nvSpPr>
          <p:cNvPr id="15" name="Rounded Rectangle 14"/>
          <p:cNvSpPr/>
          <p:nvPr/>
        </p:nvSpPr>
        <p:spPr>
          <a:xfrm>
            <a:off x="2438400" y="2133600"/>
            <a:ext cx="17526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Produce paper-based design prototype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876800" y="2133600"/>
            <a:ext cx="16764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Evaluate design with end-users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876800" y="3733800"/>
            <a:ext cx="16764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Produce design prototype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315200" y="5257800"/>
            <a:ext cx="16764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Implement final user interface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876800" y="5257800"/>
            <a:ext cx="1752600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Executable Prototype</a:t>
            </a:r>
            <a:endParaRPr lang="en-US" sz="1600" dirty="0"/>
          </a:p>
        </p:txBody>
      </p:sp>
      <p:sp>
        <p:nvSpPr>
          <p:cNvPr id="20" name="Rounded Rectangle 19"/>
          <p:cNvSpPr/>
          <p:nvPr/>
        </p:nvSpPr>
        <p:spPr>
          <a:xfrm>
            <a:off x="7315200" y="3733800"/>
            <a:ext cx="16764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Evaluate design with end-users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22" name="Straight Arrow Connector 21"/>
          <p:cNvCxnSpPr>
            <a:stCxn id="7" idx="3"/>
            <a:endCxn id="15" idx="1"/>
          </p:cNvCxnSpPr>
          <p:nvPr/>
        </p:nvCxnSpPr>
        <p:spPr>
          <a:xfrm>
            <a:off x="1828800" y="2590800"/>
            <a:ext cx="609600" cy="1588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5" idx="3"/>
            <a:endCxn id="16" idx="1"/>
          </p:cNvCxnSpPr>
          <p:nvPr/>
        </p:nvCxnSpPr>
        <p:spPr>
          <a:xfrm>
            <a:off x="4191000" y="2590800"/>
            <a:ext cx="685800" cy="1588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5" idx="2"/>
            <a:endCxn id="13" idx="0"/>
          </p:cNvCxnSpPr>
          <p:nvPr/>
        </p:nvCxnSpPr>
        <p:spPr>
          <a:xfrm rot="5400000">
            <a:off x="2971800" y="3390900"/>
            <a:ext cx="685800" cy="1588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 flipH="1" flipV="1">
            <a:off x="4152900" y="3009900"/>
            <a:ext cx="762000" cy="685800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17" idx="1"/>
          </p:cNvCxnSpPr>
          <p:nvPr/>
        </p:nvCxnSpPr>
        <p:spPr>
          <a:xfrm>
            <a:off x="4191000" y="4191000"/>
            <a:ext cx="685800" cy="1588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20" idx="1"/>
          </p:cNvCxnSpPr>
          <p:nvPr/>
        </p:nvCxnSpPr>
        <p:spPr>
          <a:xfrm>
            <a:off x="6553200" y="4191000"/>
            <a:ext cx="762000" cy="1588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9" idx="3"/>
            <a:endCxn id="18" idx="1"/>
          </p:cNvCxnSpPr>
          <p:nvPr/>
        </p:nvCxnSpPr>
        <p:spPr>
          <a:xfrm>
            <a:off x="6629400" y="5715000"/>
            <a:ext cx="685800" cy="1588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5400000" flipH="1" flipV="1">
            <a:off x="6553200" y="4648200"/>
            <a:ext cx="838200" cy="685800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endCxn id="17" idx="0"/>
          </p:cNvCxnSpPr>
          <p:nvPr/>
        </p:nvCxnSpPr>
        <p:spPr>
          <a:xfrm rot="10800000">
            <a:off x="5715000" y="3733800"/>
            <a:ext cx="2437606" cy="794"/>
          </a:xfrm>
          <a:prstGeom prst="bentConnector4">
            <a:avLst>
              <a:gd name="adj1" fmla="val -16"/>
              <a:gd name="adj2" fmla="val 47605053"/>
            </a:avLst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endCxn id="15" idx="0"/>
          </p:cNvCxnSpPr>
          <p:nvPr/>
        </p:nvCxnSpPr>
        <p:spPr>
          <a:xfrm rot="10800000">
            <a:off x="3314700" y="2133600"/>
            <a:ext cx="2400300" cy="1588"/>
          </a:xfrm>
          <a:prstGeom prst="bentConnector4">
            <a:avLst>
              <a:gd name="adj1" fmla="val -635"/>
              <a:gd name="adj2" fmla="val 33929356"/>
            </a:avLst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17" idx="2"/>
          </p:cNvCxnSpPr>
          <p:nvPr/>
        </p:nvCxnSpPr>
        <p:spPr>
          <a:xfrm rot="5400000">
            <a:off x="5410200" y="4953000"/>
            <a:ext cx="609600" cy="1588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screenshot of the completed applica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143000"/>
            <a:ext cx="6203011" cy="46171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NetBeans</a:t>
            </a:r>
            <a:r>
              <a:rPr lang="en-US" dirty="0" smtClean="0"/>
              <a:t> GUI Builder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hlinkClick r:id="rId3"/>
              </a:rPr>
              <a:t>http://www.csun.edu/~twang/380/LectureSlides/GUIBuilder.pdf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http://www.netbeans.org/kb/60/java/gui-functionality.html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3127-A2A0-45EC-81BA-BD6303D22D42}" type="datetime2">
              <a:rPr lang="en-US" smtClean="0"/>
              <a:pPr/>
              <a:t>Wednesday, March 16, 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(Lecture)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GUI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(Lab)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Development of GUI prototype </a:t>
            </a:r>
            <a:r>
              <a:rPr lang="en-US" dirty="0" smtClean="0"/>
              <a:t>for </a:t>
            </a:r>
            <a:r>
              <a:rPr lang="en-US" dirty="0" smtClean="0"/>
              <a:t>your group project. </a:t>
            </a:r>
          </a:p>
          <a:p>
            <a:r>
              <a:rPr lang="en-US" dirty="0" smtClean="0"/>
              <a:t>Weekly </a:t>
            </a:r>
            <a:r>
              <a:rPr lang="en-US" dirty="0" smtClean="0"/>
              <a:t>progress report</a:t>
            </a:r>
          </a:p>
          <a:p>
            <a:r>
              <a:rPr lang="en-US" dirty="0" smtClean="0"/>
              <a:t>Submit the progress report, quizzes and </a:t>
            </a:r>
            <a:r>
              <a:rPr lang="en-US" dirty="0" smtClean="0"/>
              <a:t>a </a:t>
            </a:r>
            <a:r>
              <a:rPr lang="en-US" dirty="0" smtClean="0"/>
              <a:t>snap-shot of GUI b</a:t>
            </a:r>
            <a:r>
              <a:rPr lang="en-US" dirty="0" smtClean="0"/>
              <a:t>y </a:t>
            </a:r>
            <a:r>
              <a:rPr lang="en-US" dirty="0" smtClean="0"/>
              <a:t>the end of the Wednesday lab session.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Lab Assignment </a:t>
            </a:r>
            <a:r>
              <a:rPr lang="en-US" dirty="0" smtClean="0"/>
              <a:t>#9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Create </a:t>
            </a:r>
            <a:r>
              <a:rPr lang="en-US" dirty="0" smtClean="0"/>
              <a:t>a snapshot of </a:t>
            </a:r>
            <a:r>
              <a:rPr lang="en-US" dirty="0" smtClean="0"/>
              <a:t>GUI f</a:t>
            </a:r>
            <a:r>
              <a:rPr lang="en-US" dirty="0" smtClean="0"/>
              <a:t>or </a:t>
            </a:r>
            <a:r>
              <a:rPr lang="en-US" dirty="0" smtClean="0"/>
              <a:t>your group project. </a:t>
            </a:r>
          </a:p>
          <a:p>
            <a:r>
              <a:rPr lang="en-US" dirty="0" smtClean="0"/>
              <a:t>Due date</a:t>
            </a:r>
          </a:p>
          <a:p>
            <a:pPr lvl="1"/>
            <a:r>
              <a:rPr lang="en-US" dirty="0" smtClean="0"/>
              <a:t>The end of the </a:t>
            </a:r>
            <a:r>
              <a:rPr lang="en-US" dirty="0" smtClean="0"/>
              <a:t>3/23 </a:t>
            </a:r>
            <a:r>
              <a:rPr lang="en-US" dirty="0" smtClean="0"/>
              <a:t>lab session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Team Homework 9 (“</a:t>
            </a:r>
            <a:r>
              <a:rPr lang="en-US" i="1" dirty="0" smtClean="0"/>
              <a:t>With enough eyeballs, all bugs are shallow.”)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2" indent="-342900"/>
            <a:r>
              <a:rPr lang="en-US" sz="2800" dirty="0" smtClean="0"/>
              <a:t>Exchange a use case diagram/descriptions, a system-level activity diagram, system-level </a:t>
            </a:r>
            <a:r>
              <a:rPr lang="en-US" sz="2800" dirty="0" err="1" smtClean="0"/>
              <a:t>statechart</a:t>
            </a:r>
            <a:r>
              <a:rPr lang="en-US" sz="2800" dirty="0" smtClean="0"/>
              <a:t> diagram, CRC cards and an analysis-level class diagram between teams as follows</a:t>
            </a:r>
          </a:p>
          <a:p>
            <a:pPr lvl="1"/>
            <a:r>
              <a:rPr lang="en-US" dirty="0" smtClean="0"/>
              <a:t>Team 1 and 5; Team 2 and 4; Team 3 (self-test)</a:t>
            </a:r>
          </a:p>
          <a:p>
            <a:r>
              <a:rPr lang="en-US" dirty="0" smtClean="0"/>
              <a:t>Inspect other team’s documents and fill out the review form</a:t>
            </a:r>
          </a:p>
          <a:p>
            <a:pPr lvl="1"/>
            <a:r>
              <a:rPr lang="en-US" dirty="0" smtClean="0">
                <a:hlinkClick r:id="rId2"/>
              </a:rPr>
              <a:t>http://www.csun.edu/~twang/380/LectureSlides/ReviewForm.docx</a:t>
            </a:r>
            <a:endParaRPr lang="en-US" dirty="0" smtClean="0"/>
          </a:p>
          <a:p>
            <a:r>
              <a:rPr lang="en-US" dirty="0" smtClean="0"/>
              <a:t>Due date</a:t>
            </a:r>
          </a:p>
          <a:p>
            <a:pPr lvl="1"/>
            <a:r>
              <a:rPr lang="en-US" dirty="0" smtClean="0"/>
              <a:t>The beginning of the Oct. 25</a:t>
            </a:r>
            <a:r>
              <a:rPr lang="en-US" baseline="30000" dirty="0" smtClean="0"/>
              <a:t>th</a:t>
            </a:r>
            <a:r>
              <a:rPr lang="en-US" dirty="0" smtClean="0"/>
              <a:t> lecture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“Traceability” of Documents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hlinkClick r:id="rId2"/>
              </a:rPr>
              <a:t>http://www.csun.edu/~twang/380/LectureSlides/ATMSimulatorDocumentsIntegrated.pdf</a:t>
            </a:r>
            <a:endParaRPr lang="en-US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Importance of User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reality, the user interface is an essential part of the software product</a:t>
            </a:r>
          </a:p>
          <a:p>
            <a:r>
              <a:rPr lang="en-US" dirty="0" smtClean="0"/>
              <a:t>The user interface should be designed to match the skills, experience and expectations of its anticipated users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Principles of User Interface Design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363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6400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Principle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User familiarity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The interface</a:t>
                      </a:r>
                      <a:r>
                        <a:rPr lang="en-US" sz="1600" baseline="0" dirty="0" smtClean="0"/>
                        <a:t> should use terms and concepts drawn from the experience of the people who will make most use of the system.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Consistency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The interface should be consistent</a:t>
                      </a:r>
                      <a:r>
                        <a:rPr lang="en-US" sz="1600" baseline="0" dirty="0" smtClean="0"/>
                        <a:t> in that, wherever possible, comparable operations should be activated in the same way.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Minimal surprise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Users should</a:t>
                      </a:r>
                      <a:r>
                        <a:rPr lang="en-US" sz="1600" baseline="0" dirty="0" smtClean="0"/>
                        <a:t> never be surprised by the behavior of a system.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Recoverability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The interface should</a:t>
                      </a:r>
                      <a:r>
                        <a:rPr lang="en-US" sz="1600" baseline="0" dirty="0" smtClean="0"/>
                        <a:t> include mechanism to allow users to recover from errors.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User</a:t>
                      </a:r>
                      <a:r>
                        <a:rPr lang="en-US" sz="1600" baseline="0" dirty="0" smtClean="0"/>
                        <a:t> guidance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The interface should provide meaningful</a:t>
                      </a:r>
                      <a:r>
                        <a:rPr lang="en-US" sz="1600" baseline="0" dirty="0" smtClean="0"/>
                        <a:t> feedback when errors occur and provide context-sensitive user help facilities.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User</a:t>
                      </a:r>
                      <a:r>
                        <a:rPr lang="en-US" sz="1600" baseline="0" dirty="0" smtClean="0"/>
                        <a:t> diversity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The interface should</a:t>
                      </a:r>
                      <a:r>
                        <a:rPr lang="en-US" sz="1600" baseline="0" dirty="0" smtClean="0"/>
                        <a:t> provide appropriate interaction facilities for different types of system users.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Success of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Successful case stories</a:t>
            </a:r>
          </a:p>
          <a:p>
            <a:pPr lvl="1"/>
            <a:r>
              <a:rPr lang="en-US" dirty="0" smtClean="0"/>
              <a:t>Microsoft Windows</a:t>
            </a:r>
          </a:p>
          <a:p>
            <a:pPr lvl="1"/>
            <a:r>
              <a:rPr lang="en-US" dirty="0" smtClean="0"/>
              <a:t>Web browsers</a:t>
            </a:r>
          </a:p>
          <a:p>
            <a:pPr lvl="1"/>
            <a:r>
              <a:rPr lang="en-US" dirty="0" err="1" smtClean="0"/>
              <a:t>iPhone</a:t>
            </a:r>
            <a:endParaRPr lang="en-US" dirty="0" smtClean="0"/>
          </a:p>
          <a:p>
            <a:pPr lvl="1"/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5CD38-5850-4CDE-B31F-73C8CAE08DE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9134</TotalTime>
  <Words>850</Words>
  <Application>Microsoft Office PowerPoint</Application>
  <PresentationFormat>On-screen Show (4:3)</PresentationFormat>
  <Paragraphs>188</Paragraphs>
  <Slides>19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GUI</vt:lpstr>
      <vt:lpstr>Agenda (Lecture)</vt:lpstr>
      <vt:lpstr>Agenda (Lab)</vt:lpstr>
      <vt:lpstr>Team Lab Assignment #9</vt:lpstr>
      <vt:lpstr>Team Homework 9 (“With enough eyeballs, all bugs are shallow.”)</vt:lpstr>
      <vt:lpstr>“Traceability” of Documents</vt:lpstr>
      <vt:lpstr>The Importance of User Interface</vt:lpstr>
      <vt:lpstr>Principles of User Interface Design</vt:lpstr>
      <vt:lpstr>The Success of Products</vt:lpstr>
      <vt:lpstr>Advantages and Disadvantages of User Interface Styles</vt:lpstr>
      <vt:lpstr>UI Development Process</vt:lpstr>
      <vt:lpstr>NetBeans GUI Builder</vt:lpstr>
      <vt:lpstr>The Importance of User Interface</vt:lpstr>
      <vt:lpstr>Principles of User Interface Design</vt:lpstr>
      <vt:lpstr>The Success of Products</vt:lpstr>
      <vt:lpstr>Advantages and Disadvantages of User Interface Styles</vt:lpstr>
      <vt:lpstr>UI Development Process</vt:lpstr>
      <vt:lpstr>Slide 18</vt:lpstr>
      <vt:lpstr>NetBeans GUI Builder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Goals and Terminology of Software Engineering</dc:title>
  <dc:creator>georgewang</dc:creator>
  <cp:lastModifiedBy>georgewang</cp:lastModifiedBy>
  <cp:revision>114</cp:revision>
  <dcterms:created xsi:type="dcterms:W3CDTF">2010-08-22T21:25:11Z</dcterms:created>
  <dcterms:modified xsi:type="dcterms:W3CDTF">2011-03-16T14:28:30Z</dcterms:modified>
</cp:coreProperties>
</file>