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F4FF"/>
    <a:srgbClr val="00C1BF"/>
    <a:srgbClr val="00F3F0"/>
    <a:srgbClr val="009593"/>
    <a:srgbClr val="00B300"/>
    <a:srgbClr val="4FF600"/>
    <a:srgbClr val="008000"/>
    <a:srgbClr val="208E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llemlayout 2 - Marker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yst layout 1 - Markering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2560" y="-1344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48ACAB-0C07-47CF-91EB-95A88B89F51D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C6561-8699-4AC2-A226-6F695D97272E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D98F92-B269-45A3-9CBA-B3F539DFFE5C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3BD2A-231F-48D8-9CD8-2BE827AFAF62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E43B28-F724-4D85-A258-684552169E54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D12F7-08D3-4F0E-9EF7-EB134D910E67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7D959-00E1-477A-AA4D-9A34D73653B8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79C6-9D22-4207-A584-23A3A553BCA2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06A653-2953-408E-87E1-3C95FCEE7397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4C6BB-6A1A-487D-8CDD-13F468B79B6C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58FDB0-0A9D-4A7F-AD69-3B37E7DDEFC5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FFDC1-9EAA-4E3A-B008-E5509540A99B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2BC569-5A02-4423-9D08-178F56656B1E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889F8-EC81-4950-AE6E-6BEB98C7ABCC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B73A54-DD8F-4A92-87BF-AE89EC4C725F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F628D-3A89-49A4-A06C-91A69F47FEC3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998D73-D226-439E-ADA4-2D45ACEE24CB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2499C-2015-4402-8EA5-4626DE84088F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2EE912-93EA-46EB-9DC0-30A90FC5826C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DC547-0B73-403E-BF81-B8CE3EF3457E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55CE41-F292-4D08-B513-196C76B98378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C01E1-8A73-42AA-B07F-5C05A884E63C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fld id="{22760E25-EE5D-4BFD-8606-A8F02F2FF892}" type="datetime1">
              <a:rPr lang="da-DK"/>
              <a:pPr/>
              <a:t>5/8/13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fld id="{BF589427-79C7-4BCE-BBED-40CDF981DD78}" type="slidenum">
              <a:rPr lang="da-DK"/>
              <a:pPr/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774804"/>
              </p:ext>
            </p:extLst>
          </p:nvPr>
        </p:nvGraphicFramePr>
        <p:xfrm>
          <a:off x="252094" y="1013460"/>
          <a:ext cx="8404226" cy="5356859"/>
        </p:xfrm>
        <a:graphic>
          <a:graphicData uri="http://schemas.openxmlformats.org/drawingml/2006/table">
            <a:tbl>
              <a:tblPr/>
              <a:tblGrid>
                <a:gridCol w="1037449"/>
                <a:gridCol w="1487158"/>
                <a:gridCol w="1471575"/>
                <a:gridCol w="1556172"/>
                <a:gridCol w="1431502"/>
                <a:gridCol w="1420370"/>
              </a:tblGrid>
              <a:tr h="656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5684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First Data Review - Spring 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44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44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44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Dept Chairs &amp; Deans Retreat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Summer Sessions 1 &amp; 3 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Fall Semester Begins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President’s Convocation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986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Promotions Announced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Weekday Classes Begin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Deadline to Submit Revised Fall 2013 Curriculum Proposals to EPC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49" y="594360"/>
            <a:ext cx="165577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AUGUST 2012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46" name="Group 18"/>
          <p:cNvGrpSpPr>
            <a:grpSpLocks/>
          </p:cNvGrpSpPr>
          <p:nvPr/>
        </p:nvGrpSpPr>
        <p:grpSpPr bwMode="auto">
          <a:xfrm>
            <a:off x="3340009" y="5065808"/>
            <a:ext cx="3968750" cy="332529"/>
            <a:chOff x="2447925" y="2108195"/>
            <a:chExt cx="4076700" cy="495305"/>
          </a:xfrm>
        </p:grpSpPr>
        <p:grpSp>
          <p:nvGrpSpPr>
            <p:cNvPr id="47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49" name="Pentagon 48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50" name="Pentagon 49"/>
              <p:cNvSpPr/>
              <p:nvPr/>
            </p:nvSpPr>
            <p:spPr>
              <a:xfrm>
                <a:off x="1326139" y="3544108"/>
                <a:ext cx="3190996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48" name="Text Box 52"/>
            <p:cNvSpPr txBox="1">
              <a:spLocks noChangeArrowheads="1"/>
            </p:cNvSpPr>
            <p:nvPr/>
          </p:nvSpPr>
          <p:spPr bwMode="gray">
            <a:xfrm>
              <a:off x="2848198" y="2108195"/>
              <a:ext cx="3117850" cy="30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Department Meetings</a:t>
              </a:r>
              <a:endParaRPr lang="en-US" sz="1200" b="1" noProof="1">
                <a:solidFill>
                  <a:schemeClr val="bg1"/>
                </a:solidFill>
                <a:latin typeface="Calibri" pitchFamily="-108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94733"/>
              </p:ext>
            </p:extLst>
          </p:nvPr>
        </p:nvGraphicFramePr>
        <p:xfrm>
          <a:off x="1" y="971611"/>
          <a:ext cx="9143999" cy="6058658"/>
        </p:xfrm>
        <a:graphic>
          <a:graphicData uri="http://schemas.openxmlformats.org/drawingml/2006/table">
            <a:tbl>
              <a:tblPr/>
              <a:tblGrid>
                <a:gridCol w="1113510"/>
                <a:gridCol w="1596191"/>
                <a:gridCol w="1579465"/>
                <a:gridCol w="1670265"/>
                <a:gridCol w="1536454"/>
                <a:gridCol w="1648114"/>
              </a:tblGrid>
              <a:tr h="663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660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Hist  Dept Lecture – Michael Patrick MacDonald (7pm,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Nim Tottenham (12 – 1 pm, SH 322)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9717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Last Day of Formal Instruction for Weekday Classes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Leslie Ponciano (12 – 1 pm, SH 322)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342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Provost, VP Academic Affairs, &amp; PP&amp;R RTP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AA-7 &amp; AA-8 Forms Due to Dean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3965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Honors Convocation (6pm, Oviatt Lawn)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Honored Faculty Reception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Commencement (8am, Oviatt Lawn)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Alumni Brunch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Instructors’ Grades Due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Last Day of 2012 – 2013 Academic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342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Recent Graduate &amp; Alumni Job Fair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SAT. JUNE 1st </a:t>
                      </a: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– Provost &amp; VP Academic Affairs notify 3-6 Yr Candidates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25380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MAY 2013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1861887" y="4623890"/>
            <a:ext cx="6210300" cy="441440"/>
            <a:chOff x="2447925" y="2108195"/>
            <a:chExt cx="4076700" cy="495305"/>
          </a:xfrm>
        </p:grpSpPr>
        <p:grpSp>
          <p:nvGrpSpPr>
            <p:cNvPr id="9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11" name="Pentagon 10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2" name="Pentagon 11"/>
              <p:cNvSpPr/>
              <p:nvPr/>
            </p:nvSpPr>
            <p:spPr>
              <a:xfrm>
                <a:off x="1326896" y="3544108"/>
                <a:ext cx="3190601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0" name="Text Box 52"/>
            <p:cNvSpPr txBox="1">
              <a:spLocks noChangeArrowheads="1"/>
            </p:cNvSpPr>
            <p:nvPr/>
          </p:nvSpPr>
          <p:spPr bwMode="gray">
            <a:xfrm>
              <a:off x="2869199" y="2113709"/>
              <a:ext cx="3117864" cy="33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801688">
                <a:spcBef>
                  <a:spcPct val="20000"/>
                </a:spcBef>
              </a:pPr>
              <a:r>
                <a:rPr lang="en-US" sz="12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Final Examinations</a:t>
              </a:r>
              <a:endParaRPr lang="en-US" sz="1200" b="1" noProof="1">
                <a:solidFill>
                  <a:schemeClr val="bg1"/>
                </a:solidFill>
                <a:latin typeface="Calibri" pitchFamily="-108" charset="0"/>
                <a:cs typeface="Arial" charset="0"/>
              </a:endParaRPr>
            </a:p>
          </p:txBody>
        </p:sp>
      </p:grpSp>
      <p:grpSp>
        <p:nvGrpSpPr>
          <p:cNvPr id="18" name="Group 52"/>
          <p:cNvGrpSpPr>
            <a:grpSpLocks/>
          </p:cNvGrpSpPr>
          <p:nvPr/>
        </p:nvGrpSpPr>
        <p:grpSpPr bwMode="auto">
          <a:xfrm>
            <a:off x="1499843" y="6160443"/>
            <a:ext cx="1131540" cy="857927"/>
            <a:chOff x="3130550" y="3263900"/>
            <a:chExt cx="1204913" cy="1182684"/>
          </a:xfrm>
        </p:grpSpPr>
        <p:sp>
          <p:nvSpPr>
            <p:cNvPr id="19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Memorial Day, Campus Closed</a:t>
              </a:r>
            </a:p>
          </p:txBody>
        </p:sp>
        <p:grpSp>
          <p:nvGrpSpPr>
            <p:cNvPr id="2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2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2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25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26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2268960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556885"/>
              </p:ext>
            </p:extLst>
          </p:nvPr>
        </p:nvGraphicFramePr>
        <p:xfrm>
          <a:off x="473075" y="990601"/>
          <a:ext cx="7924165" cy="5227319"/>
        </p:xfrm>
        <a:graphic>
          <a:graphicData uri="http://schemas.openxmlformats.org/drawingml/2006/table">
            <a:tbl>
              <a:tblPr/>
              <a:tblGrid>
                <a:gridCol w="978188"/>
                <a:gridCol w="1402210"/>
                <a:gridCol w="1387516"/>
                <a:gridCol w="1467281"/>
                <a:gridCol w="1349733"/>
                <a:gridCol w="1339237"/>
              </a:tblGrid>
              <a:tr h="641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3466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AA-&amp; &amp; AA-8 Forms received by Equity </a:t>
                      </a:r>
                      <a:r>
                        <a:rPr kumimoji="0" lang="en-US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&amp; Diversity</a:t>
                      </a:r>
                      <a:endParaRPr kumimoji="0" lang="en-US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30676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JUNE 2013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725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004516"/>
              </p:ext>
            </p:extLst>
          </p:nvPr>
        </p:nvGraphicFramePr>
        <p:xfrm>
          <a:off x="142267" y="847785"/>
          <a:ext cx="8817583" cy="5908787"/>
        </p:xfrm>
        <a:graphic>
          <a:graphicData uri="http://schemas.openxmlformats.org/drawingml/2006/table">
            <a:tbl>
              <a:tblPr/>
              <a:tblGrid>
                <a:gridCol w="1088475"/>
                <a:gridCol w="1560304"/>
                <a:gridCol w="1543952"/>
                <a:gridCol w="1632712"/>
                <a:gridCol w="1501910"/>
                <a:gridCol w="1490230"/>
              </a:tblGrid>
              <a:tr h="5138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14577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PP&amp;R Meeting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Circulation to EPC of</a:t>
                      </a:r>
                      <a:r>
                        <a:rPr lang="en-US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New &amp; Previously</a:t>
                      </a:r>
                      <a:r>
                        <a:rPr lang="en-US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Approved Experimental Topics,</a:t>
                      </a:r>
                      <a:r>
                        <a:rPr lang="en-US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Selected Topics, &amp; Request for Online Designation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EPC</a:t>
                      </a:r>
                      <a:r>
                        <a:rPr lang="en-US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(2-4, UN 277)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Final Data Review - Spring 2013 (Chairs)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Chairs distribute Personnel Policies to faculty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0917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Reviews Experimental Courses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NAACP Campus Chapter Info Session (1pm, SH 181)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elections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AA-6 form Due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Ctrs &amp; Institutes Annual Reports Due to Dean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65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Applied Behavior Analysis Speaker Series – Dr. Caio Miguel (4:30 pm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RTP Discussion (9:00 – 10:00  am Ferman Room, Oviatt)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Mindy Steinberg (12 – 1 pm, SH 322</a:t>
                      </a: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22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Fall 2012 Census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(11am, SH401)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RTP Road Show (8:30 am,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Henry De Sio, Jr. – How Language Will Shape the 2012 Election (7pm USU Grand Salon</a:t>
                      </a:r>
                      <a:r>
                        <a:rPr kumimoji="0" lang="da-DK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28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Sabbatical applications due to departments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DPC elections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PPDS: ”Dialoge w/the Provost &amp; Guests”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48640"/>
            <a:ext cx="188949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SEPTEMER 2012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1558295" y="1594168"/>
            <a:ext cx="1204913" cy="1182688"/>
            <a:chOff x="3130550" y="3263900"/>
            <a:chExt cx="1204913" cy="1182684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Labor Day, Campus Closed</a:t>
              </a: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15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16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470840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858422"/>
              </p:ext>
            </p:extLst>
          </p:nvPr>
        </p:nvGraphicFramePr>
        <p:xfrm>
          <a:off x="-843148" y="1090269"/>
          <a:ext cx="10521537" cy="7963169"/>
        </p:xfrm>
        <a:graphic>
          <a:graphicData uri="http://schemas.openxmlformats.org/drawingml/2006/table">
            <a:tbl>
              <a:tblPr/>
              <a:tblGrid>
                <a:gridCol w="1274913"/>
                <a:gridCol w="1866487"/>
                <a:gridCol w="1796622"/>
                <a:gridCol w="1885222"/>
                <a:gridCol w="1901671"/>
                <a:gridCol w="1796622"/>
              </a:tblGrid>
              <a:tr h="62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1884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Faculty on leave report intent to return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Panther Film Festival (8am, Sala de la Osa Rm, SSU)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Final Data Review – Spring 2013 (Deans)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Panther Film Festival (11am, Sala de la Osa Rm, SSU)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Eugence Price Forum – A Discusison on the 2012 Elections (6:30-8pm, Whitsett Rm, SH 451)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Panther Film Festival (11am, Sala de la Osa Rm, SSU)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169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GSC (2-4, UN277)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Jorge Chabat &amp; Lorenzo C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ò</a:t>
                      </a: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rdova – The Future Political Challenges for Mexico’s Incoming Political Regime (2pm MH 130)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Sabbatical apps due to CPC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0568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2012 Faculty Hiring Workshop (10am-3pm, Athletics Conference Rm)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Dept Chairs Dinner w/the Provost (Orange Grove Bistro)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Dept Chairs Dinner w/the Provost (Orange Grove Bistro)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Shake Out Earthquake Drill (10:18am, Campuswide)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Grants Research Workshop (9-10am, SH 303)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Psych Dept Talent Show (6pm USU Grand Salon)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Grants Research Workshop (9-10am, SH 303)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Department nominations for Research Fellows Committee due to Dean</a:t>
                      </a:r>
                      <a:endParaRPr lang="en-US" sz="1000" b="1" kern="120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4095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Probationary Faculty Program proposals due to Faculty Development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(11am-1pm, SH401)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Clelia Howell-Thompson &amp; Russell W. </a:t>
                      </a: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Moore – ”Where is Robert? A Mother’s Heartrending Journey” (11am, JR 315)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Research Fellows Ballot Distributed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Applied Behavior Analysis Speaker Series – Dr. Michael Cameron (4:00 pm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Pre-Law Information Session (7pm,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Chair and DPC decisions due to 2nd yr. candidates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324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Data Review – Fall 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(11am-1pm, SH401)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Distinguished Visitor’s Speaker Series – Dr. J. Luke Wood (12 – 1 pm.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77888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OCTOBER 2012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128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126943"/>
              </p:ext>
            </p:extLst>
          </p:nvPr>
        </p:nvGraphicFramePr>
        <p:xfrm>
          <a:off x="-265814" y="882502"/>
          <a:ext cx="9994604" cy="6621361"/>
        </p:xfrm>
        <a:graphic>
          <a:graphicData uri="http://schemas.openxmlformats.org/drawingml/2006/table">
            <a:tbl>
              <a:tblPr/>
              <a:tblGrid>
                <a:gridCol w="1233771"/>
                <a:gridCol w="1768582"/>
                <a:gridCol w="1750049"/>
                <a:gridCol w="1850655"/>
                <a:gridCol w="1702393"/>
                <a:gridCol w="1689154"/>
              </a:tblGrid>
              <a:tr h="580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144331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Volunteer Service Awards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Week Faculty-Student Dialogue </a:t>
                      </a: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(12-2pm, </a:t>
                      </a: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Whitsett Rm, SH451)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Anthro Lecture – Dr. Matthew Johnson (4pm,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Research Fellows Ballot due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Closing Date P/T Faculty Apps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Chaya Greisman (12 – 1 pm, SH 322)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PAS Week Gala Dinner (5-10pm, USU Grand Salon)</a:t>
                      </a:r>
                      <a:endParaRPr kumimoji="0" lang="da-DK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7269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2nd yr recommendations due to Deans office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CSUN Cat People Pet Food Drive Starts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Research Fellows Selection Committee Members Announced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History Valley Pioneer Lecture Series – Dr. Nicolas G. Rosenthal (7:30 pm, Whitsett Rm, SH451)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Distinguished Visiting Speakers Series – Dr. Joshua Correll (12-1:30pm,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Research Fellows App Due to Dean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0800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Anthro Brown Bag Talk – Regina Bendix (12:30-1:30, UN 277)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forwards sabbatical apps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Revisions to personnel procedures due to CPC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GSC (2-4, UN277)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Richard Smith Lecture Series – Paul Zak (7pm,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(11am-1pm, SH401)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PPDS: ”Dialogue w/the Provost &amp; Guests”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582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AA-7 &amp; AA-8 Forms Due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Dean forwards sabbatical apps to President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582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Workshop fo Faculty on Personnel Committees (1-2pm, SH181)</a:t>
                      </a:r>
                      <a:endParaRPr kumimoji="0" lang="da-DK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(11am-1pm, SH401)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2nd yr recommendations due to candidates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CSUN Cat People Pet Food Drive Ends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201414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NOVEMBER 2012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1220329" y="4373576"/>
            <a:ext cx="1204913" cy="1182688"/>
            <a:chOff x="3130550" y="3263900"/>
            <a:chExt cx="1204913" cy="1182684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Veteran’s Day, Campus Closed</a:t>
              </a:r>
            </a:p>
          </p:txBody>
        </p:sp>
        <p:grpSp>
          <p:nvGrpSpPr>
            <p:cNvPr id="1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15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16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36" name="Group 52"/>
          <p:cNvGrpSpPr>
            <a:grpSpLocks/>
          </p:cNvGrpSpPr>
          <p:nvPr/>
        </p:nvGrpSpPr>
        <p:grpSpPr bwMode="auto">
          <a:xfrm>
            <a:off x="6776491" y="5852398"/>
            <a:ext cx="1033523" cy="810672"/>
            <a:chOff x="3053709" y="3263893"/>
            <a:chExt cx="1282064" cy="1187473"/>
          </a:xfrm>
        </p:grpSpPr>
        <p:sp>
          <p:nvSpPr>
            <p:cNvPr id="37" name="Freeform 7"/>
            <p:cNvSpPr>
              <a:spLocks/>
            </p:cNvSpPr>
            <p:nvPr/>
          </p:nvSpPr>
          <p:spPr bwMode="auto">
            <a:xfrm rot="21163579">
              <a:off x="3053709" y="3282970"/>
              <a:ext cx="1282064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0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Thanksgiving Day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38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39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40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41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2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43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44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45" name="Group 52"/>
          <p:cNvGrpSpPr>
            <a:grpSpLocks/>
          </p:cNvGrpSpPr>
          <p:nvPr/>
        </p:nvGrpSpPr>
        <p:grpSpPr bwMode="auto">
          <a:xfrm>
            <a:off x="8243042" y="5801633"/>
            <a:ext cx="1073889" cy="813335"/>
            <a:chOff x="3130550" y="3263900"/>
            <a:chExt cx="1204913" cy="1182684"/>
          </a:xfrm>
        </p:grpSpPr>
        <p:sp>
          <p:nvSpPr>
            <p:cNvPr id="46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47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48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49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50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52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53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430509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360810"/>
              </p:ext>
            </p:extLst>
          </p:nvPr>
        </p:nvGraphicFramePr>
        <p:xfrm>
          <a:off x="83128" y="893136"/>
          <a:ext cx="9025246" cy="6305540"/>
        </p:xfrm>
        <a:graphic>
          <a:graphicData uri="http://schemas.openxmlformats.org/drawingml/2006/table">
            <a:tbl>
              <a:tblPr/>
              <a:tblGrid>
                <a:gridCol w="1095763"/>
                <a:gridCol w="1570751"/>
                <a:gridCol w="1554289"/>
                <a:gridCol w="1643643"/>
                <a:gridCol w="1511965"/>
                <a:gridCol w="1648835"/>
              </a:tblGrid>
              <a:tr h="63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5158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Research Fellows Committee Recommendation due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Jesse Graham (12 – 1 pm, SH 322)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676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2nd yr recommendations due to Provost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Last Day of Formal Instruction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Make-Up Faculty Hiring Workshop (1-5pm. Ferman Presenation Rm, Oviatt Library)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CSBS Reserach Fellowship Recipience Announced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Haynes Foundation Faculty Fellowship Due (3pm)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2798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submits revisions to personnel procedures to PP&amp; R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2nd yr candidates appeals due to PP&amp;R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Eval 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602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Grades Due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Last Day of Fall 2012 Semester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63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94418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DECEMBER 2012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3069552" y="3661049"/>
            <a:ext cx="4922837" cy="417853"/>
            <a:chOff x="2447925" y="2108195"/>
            <a:chExt cx="4076700" cy="495305"/>
          </a:xfrm>
        </p:grpSpPr>
        <p:grpSp>
          <p:nvGrpSpPr>
            <p:cNvPr id="9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11" name="Pentagon 10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2" name="Pentagon 11"/>
              <p:cNvSpPr/>
              <p:nvPr/>
            </p:nvSpPr>
            <p:spPr>
              <a:xfrm>
                <a:off x="1326896" y="3544108"/>
                <a:ext cx="3190601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0" name="Text Box 52"/>
            <p:cNvSpPr txBox="1">
              <a:spLocks noChangeArrowheads="1"/>
            </p:cNvSpPr>
            <p:nvPr/>
          </p:nvSpPr>
          <p:spPr bwMode="gray">
            <a:xfrm>
              <a:off x="2869199" y="2147883"/>
              <a:ext cx="3117864" cy="276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Final Examinations</a:t>
              </a:r>
              <a:endParaRPr lang="en-US" sz="1200" b="1" noProof="1">
                <a:solidFill>
                  <a:schemeClr val="bg1"/>
                </a:solidFill>
                <a:latin typeface="Calibri" pitchFamily="-108" charset="0"/>
                <a:cs typeface="Arial" charset="0"/>
              </a:endParaRPr>
            </a:p>
          </p:txBody>
        </p:sp>
      </p:grp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2927806" y="4844617"/>
            <a:ext cx="3968750" cy="399222"/>
            <a:chOff x="2447925" y="2108195"/>
            <a:chExt cx="4076700" cy="495305"/>
          </a:xfrm>
        </p:grpSpPr>
        <p:grpSp>
          <p:nvGrpSpPr>
            <p:cNvPr id="24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26" name="Pentagon 25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28" name="Pentagon 27"/>
              <p:cNvSpPr/>
              <p:nvPr/>
            </p:nvSpPr>
            <p:spPr>
              <a:xfrm>
                <a:off x="1326139" y="3544108"/>
                <a:ext cx="3190996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25" name="Text Box 52"/>
            <p:cNvSpPr txBox="1">
              <a:spLocks noChangeArrowheads="1"/>
            </p:cNvSpPr>
            <p:nvPr/>
          </p:nvSpPr>
          <p:spPr bwMode="gray">
            <a:xfrm>
              <a:off x="2848198" y="2156302"/>
              <a:ext cx="3117850" cy="30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Department Meetings &amp; Conferences</a:t>
              </a:r>
              <a:endParaRPr lang="en-US" sz="1200" b="1" noProof="1">
                <a:solidFill>
                  <a:schemeClr val="bg1"/>
                </a:solidFill>
                <a:latin typeface="Calibri" pitchFamily="-108" charset="0"/>
                <a:cs typeface="Arial" charset="0"/>
              </a:endParaRPr>
            </a:p>
          </p:txBody>
        </p:sp>
      </p:grpSp>
      <p:grpSp>
        <p:nvGrpSpPr>
          <p:cNvPr id="43" name="Group 52"/>
          <p:cNvGrpSpPr>
            <a:grpSpLocks/>
          </p:cNvGrpSpPr>
          <p:nvPr/>
        </p:nvGrpSpPr>
        <p:grpSpPr bwMode="auto">
          <a:xfrm>
            <a:off x="3130671" y="5355893"/>
            <a:ext cx="710260" cy="897233"/>
            <a:chOff x="3130550" y="3263900"/>
            <a:chExt cx="1204913" cy="1182684"/>
          </a:xfrm>
        </p:grpSpPr>
        <p:sp>
          <p:nvSpPr>
            <p:cNvPr id="44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45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46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47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48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9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50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51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52" name="Group 52"/>
          <p:cNvGrpSpPr>
            <a:grpSpLocks/>
          </p:cNvGrpSpPr>
          <p:nvPr/>
        </p:nvGrpSpPr>
        <p:grpSpPr bwMode="auto">
          <a:xfrm>
            <a:off x="4733617" y="5366828"/>
            <a:ext cx="710260" cy="897233"/>
            <a:chOff x="3130550" y="3263900"/>
            <a:chExt cx="1204913" cy="1182684"/>
          </a:xfrm>
        </p:grpSpPr>
        <p:sp>
          <p:nvSpPr>
            <p:cNvPr id="53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54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55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56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57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8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59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60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61" name="Group 52"/>
          <p:cNvGrpSpPr>
            <a:grpSpLocks/>
          </p:cNvGrpSpPr>
          <p:nvPr/>
        </p:nvGrpSpPr>
        <p:grpSpPr bwMode="auto">
          <a:xfrm>
            <a:off x="6290142" y="5355893"/>
            <a:ext cx="710260" cy="897233"/>
            <a:chOff x="3130550" y="3263900"/>
            <a:chExt cx="1204913" cy="1182684"/>
          </a:xfrm>
        </p:grpSpPr>
        <p:sp>
          <p:nvSpPr>
            <p:cNvPr id="62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63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64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65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66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7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68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69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70" name="Group 52"/>
          <p:cNvGrpSpPr>
            <a:grpSpLocks/>
          </p:cNvGrpSpPr>
          <p:nvPr/>
        </p:nvGrpSpPr>
        <p:grpSpPr bwMode="auto">
          <a:xfrm>
            <a:off x="7808653" y="5336270"/>
            <a:ext cx="710260" cy="897233"/>
            <a:chOff x="3130550" y="3263900"/>
            <a:chExt cx="1204913" cy="1182684"/>
          </a:xfrm>
        </p:grpSpPr>
        <p:sp>
          <p:nvSpPr>
            <p:cNvPr id="71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72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73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74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75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76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77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78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79" name="Group 52"/>
          <p:cNvGrpSpPr>
            <a:grpSpLocks/>
          </p:cNvGrpSpPr>
          <p:nvPr/>
        </p:nvGrpSpPr>
        <p:grpSpPr bwMode="auto">
          <a:xfrm>
            <a:off x="1447366" y="6274900"/>
            <a:ext cx="831754" cy="959381"/>
            <a:chOff x="2957319" y="3086821"/>
            <a:chExt cx="1166725" cy="1492961"/>
          </a:xfrm>
        </p:grpSpPr>
        <p:sp>
          <p:nvSpPr>
            <p:cNvPr id="80" name="Freeform 7"/>
            <p:cNvSpPr>
              <a:spLocks/>
            </p:cNvSpPr>
            <p:nvPr/>
          </p:nvSpPr>
          <p:spPr bwMode="auto">
            <a:xfrm rot="21163579">
              <a:off x="2957319" y="3086821"/>
              <a:ext cx="1166725" cy="1492961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81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82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83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84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5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86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87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3609482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738026"/>
              </p:ext>
            </p:extLst>
          </p:nvPr>
        </p:nvGraphicFramePr>
        <p:xfrm>
          <a:off x="473075" y="990601"/>
          <a:ext cx="8320404" cy="5505935"/>
        </p:xfrm>
        <a:graphic>
          <a:graphicData uri="http://schemas.openxmlformats.org/drawingml/2006/table">
            <a:tbl>
              <a:tblPr/>
              <a:tblGrid>
                <a:gridCol w="1027101"/>
                <a:gridCol w="1472326"/>
                <a:gridCol w="1456897"/>
                <a:gridCol w="1540651"/>
                <a:gridCol w="1407247"/>
                <a:gridCol w="1416182"/>
              </a:tblGrid>
              <a:tr h="641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3466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9345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President’s decision re Sabbatical Apps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submits revisions to personnel procedures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Spring 2013 Begins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Dept Mtgs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DPC RTP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University Service Form Due to Faculty Senate Office (OV 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Weekday Classes Begin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PP&amp;R Appeal Decisions due to 2nd Yr Candidates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3-6 </a:t>
                      </a:r>
                      <a:r>
                        <a:rPr kumimoji="0" lang="en-US" sz="1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Yr</a:t>
                      </a: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 Promotion Recommendations from Chairs &amp; DPC due to Candidates</a:t>
                      </a:r>
                      <a:endParaRPr kumimoji="0" lang="da-DK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EPC/GEC Joint Mtg (2-4, UN 277)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75278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JANUARY 2013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3037272" y="1566162"/>
            <a:ext cx="981748" cy="984027"/>
            <a:chOff x="3130550" y="3263900"/>
            <a:chExt cx="1204913" cy="1182684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1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1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15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16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1661964" y="4538884"/>
            <a:ext cx="981748" cy="984033"/>
            <a:chOff x="3130550" y="3263893"/>
            <a:chExt cx="1204913" cy="1182691"/>
          </a:xfrm>
        </p:grpSpPr>
        <p:sp>
          <p:nvSpPr>
            <p:cNvPr id="18" name="Freeform 7"/>
            <p:cNvSpPr>
              <a:spLocks/>
            </p:cNvSpPr>
            <p:nvPr/>
          </p:nvSpPr>
          <p:spPr bwMode="auto">
            <a:xfrm rot="21163579">
              <a:off x="3130550" y="3278189"/>
              <a:ext cx="1204913" cy="1168395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9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9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9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Martin Luther King, Jr. Day, 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9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9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9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20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21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22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24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25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26" name="Group 18"/>
          <p:cNvGrpSpPr>
            <a:grpSpLocks/>
          </p:cNvGrpSpPr>
          <p:nvPr/>
        </p:nvGrpSpPr>
        <p:grpSpPr bwMode="auto">
          <a:xfrm>
            <a:off x="1934855" y="3993326"/>
            <a:ext cx="2317023" cy="326201"/>
            <a:chOff x="2447925" y="2025374"/>
            <a:chExt cx="4076700" cy="578126"/>
          </a:xfrm>
        </p:grpSpPr>
        <p:grpSp>
          <p:nvGrpSpPr>
            <p:cNvPr id="28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30" name="Pentagon 29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31" name="Pentagon 30"/>
              <p:cNvSpPr/>
              <p:nvPr/>
            </p:nvSpPr>
            <p:spPr>
              <a:xfrm>
                <a:off x="1326139" y="3544108"/>
                <a:ext cx="3190996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29" name="Text Box 52"/>
            <p:cNvSpPr txBox="1">
              <a:spLocks noChangeArrowheads="1"/>
            </p:cNvSpPr>
            <p:nvPr/>
          </p:nvSpPr>
          <p:spPr bwMode="gray">
            <a:xfrm>
              <a:off x="3299785" y="2025374"/>
              <a:ext cx="2218225" cy="46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1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Faculty Retreat</a:t>
              </a:r>
              <a:endParaRPr lang="en-US" sz="1100" b="1" noProof="1">
                <a:solidFill>
                  <a:schemeClr val="bg1"/>
                </a:solidFill>
                <a:latin typeface="Calibri" pitchFamily="-108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5712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558378"/>
              </p:ext>
            </p:extLst>
          </p:nvPr>
        </p:nvGraphicFramePr>
        <p:xfrm>
          <a:off x="-253542" y="935643"/>
          <a:ext cx="9457861" cy="7994935"/>
        </p:xfrm>
        <a:graphic>
          <a:graphicData uri="http://schemas.openxmlformats.org/drawingml/2006/table">
            <a:tbl>
              <a:tblPr/>
              <a:tblGrid>
                <a:gridCol w="1167512"/>
                <a:gridCol w="1673603"/>
                <a:gridCol w="1656064"/>
                <a:gridCol w="1751269"/>
                <a:gridCol w="1610970"/>
                <a:gridCol w="1598443"/>
              </a:tblGrid>
              <a:tr h="575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8727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Opening Ceremony (Black House, 4-8pm)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385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Chairs &amp; DPC 3-6 Yr Recommendations due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CSUN Research, Scholarship, &amp; Creative Activity Competition Apps Due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PAS Black Hist Month – Egypt (Reseda Rm, 7pm)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PAS Black Hist Month – Danny Glover (Grand Salon, 4-6PM)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Provost, VP Academic Affairs, &amp; PP&amp;R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Schedule Build Final Review – Fall 2013 (Chairs)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– Dr. Glocke (JH 2204, 12:30-1:30PM)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232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Hip Hop &amp; Social Change in Africa (Juniper Hall 2204, 4-6pm)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Hip Hop Class (Redwood Hall 292, 4-5:30PM)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Jayme Alilaw Recital (Recital Hall, 12-2PM)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Provost notifys 2nd Yr Faculty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AA-6 Form Due to Dean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SATURDAY, Feb 16th. Psychology Alumni/Hisotry Event (Whitsett Rm, Sh451, 2-5pm)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385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Council of Chairs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Spring 2013 Census Date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Dept Chairs Dinner w/the Provost (Orange Grove Bistro)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PAS Black Hist Month Maulana Karenga Lecture (Thousand Oaks Rm, 12-2PM)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Dept Chairs Dinner w/the Provost (Orange Grove Bistro)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Poli Sci Lecture – Michael Dukakis (7pm, USU, Grand Salon)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FERP Apps Due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Sociology </a:t>
                      </a: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– Alice O’Connor (Johnson Auditorium, 3:30-4:45pm)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New Faulty Orientation Part 2 (10am-4pm)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– Harambee HS Conference (Grand Salon)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Paul Von Blum Lecture (Ferman Presentation Rm , Oviatt Library, 12-2pm)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8209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– David Sylvester Lecture (USU Flintridge Rm, 3:30-4:45pm)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– Dr. Runoko Rashidi Lecture (Whitsett Rm, SH 451, 3-5PM)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PAS Black Hist Month Closing Ceremony (Balboa Room, 6-11PM)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88025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FEBRUARY 2013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726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83897"/>
              </p:ext>
            </p:extLst>
          </p:nvPr>
        </p:nvGraphicFramePr>
        <p:xfrm>
          <a:off x="343536" y="990601"/>
          <a:ext cx="8353898" cy="6378588"/>
        </p:xfrm>
        <a:graphic>
          <a:graphicData uri="http://schemas.openxmlformats.org/drawingml/2006/table">
            <a:tbl>
              <a:tblPr/>
              <a:tblGrid>
                <a:gridCol w="1031236"/>
                <a:gridCol w="1478253"/>
                <a:gridCol w="1462762"/>
                <a:gridCol w="1546852"/>
                <a:gridCol w="1422930"/>
                <a:gridCol w="1411865"/>
              </a:tblGrid>
              <a:tr h="663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658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Dean &amp; CPC Recommendations Due to 3-6 Yr Candidates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14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Schedule Build Final Review – Fall 2013 (Dean)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Anthro Lecture  - Norman Yoffee (5pm, Whitsett Rm, SH 451)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315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CPC 3-6 Yr Recommendations Due to Dean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Alex Swan (12 – 1 pm, SH 322)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315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3-6 Yr Faculty Appeals Due to PP&amp;R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315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Emeritus Nominations Due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58222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MARCH 2013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20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393629"/>
              </p:ext>
            </p:extLst>
          </p:nvPr>
        </p:nvGraphicFramePr>
        <p:xfrm>
          <a:off x="-285008" y="971610"/>
          <a:ext cx="9749642" cy="7688195"/>
        </p:xfrm>
        <a:graphic>
          <a:graphicData uri="http://schemas.openxmlformats.org/drawingml/2006/table">
            <a:tbl>
              <a:tblPr/>
              <a:tblGrid>
                <a:gridCol w="1203532"/>
                <a:gridCol w="1725234"/>
                <a:gridCol w="1707156"/>
                <a:gridCol w="1805297"/>
                <a:gridCol w="1660669"/>
                <a:gridCol w="1647754"/>
              </a:tblGrid>
              <a:tr h="685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128849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Faculty Senate Mtg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ACM (10am,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PPDS: ”Dialogue w/the Provost &amp; Guests”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Allison Wishard (12 – 1 pm, SH 322)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448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SAT, APRIL 13th – Distinguished Alumni Awards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448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Council of Chairs Mtg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Center for So Cal Studies – The Los Angeles Mayor’s Race (6:30pm, Little Theater, Nordhoff Hall)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Anthro Expo (9:30am-6pm,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  <a:cs typeface="+mn-cs"/>
                        </a:rPr>
                        <a:t>Psych Brown Bag Series – Alum Pannel (12 – 1 pm, SH 322)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9837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Education Expo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EPC (2-4, UN 277)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Whitsett Lecture &amp; Grad Seminar (8:30am-2:15pm, Whitsett Rm, SH 451)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Poli Sci </a:t>
                      </a: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– Cross Examine the Judges Night (7-9pm, USU, Grand Salon)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Whitsett Lecture &amp; Discussion (7:30pm,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4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PP&amp;R Appeal Decisions Due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Sociology Department Lecture – Patricia Leavy (2-3:15pm, Noski Auditorium)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Richard Smith Lecture Series – Leonard Mlodinow (7pm, Whitsett Rm, SH 451)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P/T Apps Opening Closing Date</a:t>
                      </a:r>
                    </a:p>
                    <a:p>
                      <a:pPr marL="171450" marR="0" lvl="0" indent="-1714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African Studies Interdisciplinary Program Symposium (8:45am-4:30pm, Northrdige Center, USU)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kstboks 26"/>
          <p:cNvSpPr txBox="1"/>
          <p:nvPr/>
        </p:nvSpPr>
        <p:spPr>
          <a:xfrm>
            <a:off x="400050" y="571500"/>
            <a:ext cx="137569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APRIL 2013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gray">
          <a:xfrm>
            <a:off x="200025" y="1588"/>
            <a:ext cx="4591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COLLEGE OF SOCIAL AND BEHAVIORAL SCIENCES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College Academic Calendar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1617882" y="1844743"/>
            <a:ext cx="981748" cy="984033"/>
            <a:chOff x="3130549" y="3263893"/>
            <a:chExt cx="1204913" cy="1182691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 rot="21163579">
              <a:off x="3130549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000" kern="0" dirty="0" smtClea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Cesar Chavez Day, Campus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kern="0" dirty="0" smtClean="0">
                  <a:solidFill>
                    <a:sysClr val="windowText" lastClr="000000"/>
                  </a:solidFill>
                  <a:ea typeface="ＭＳ Ｐゴシック" pitchFamily="-97" charset="-128"/>
                </a:rPr>
                <a:t>Closed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1000" kern="0" dirty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15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16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1719038" y="3382531"/>
            <a:ext cx="6411969" cy="455612"/>
            <a:chOff x="2447925" y="2108195"/>
            <a:chExt cx="4076700" cy="495305"/>
          </a:xfrm>
        </p:grpSpPr>
        <p:grpSp>
          <p:nvGrpSpPr>
            <p:cNvPr id="18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20" name="Pentagon 19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21" name="Pentagon 20"/>
              <p:cNvSpPr/>
              <p:nvPr/>
            </p:nvSpPr>
            <p:spPr>
              <a:xfrm>
                <a:off x="1326896" y="3544108"/>
                <a:ext cx="3190601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9" name="Text Box 52"/>
            <p:cNvSpPr txBox="1">
              <a:spLocks noChangeArrowheads="1"/>
            </p:cNvSpPr>
            <p:nvPr/>
          </p:nvSpPr>
          <p:spPr bwMode="gray">
            <a:xfrm>
              <a:off x="2869199" y="2147885"/>
              <a:ext cx="3117864" cy="334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801688">
                <a:spcBef>
                  <a:spcPct val="20000"/>
                </a:spcBef>
              </a:pPr>
              <a:r>
                <a:rPr lang="en-US" sz="14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Spring Break </a:t>
              </a:r>
              <a:endParaRPr lang="en-US" sz="1400" b="1" noProof="1">
                <a:solidFill>
                  <a:schemeClr val="bg1"/>
                </a:solidFill>
                <a:latin typeface="Calibri" pitchFamily="-108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2477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alendar_new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65AA455-92B6-431B-B9A8-A90C89E918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2274</TotalTime>
  <Words>2637</Words>
  <Application>Microsoft Macintosh PowerPoint</Application>
  <PresentationFormat>On-screen Show (4:3)</PresentationFormat>
  <Paragraphs>760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calendar_new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Bartley, Joy E</dc:creator>
  <cp:lastModifiedBy>Talin Saroukhanian</cp:lastModifiedBy>
  <cp:revision>133</cp:revision>
  <dcterms:modified xsi:type="dcterms:W3CDTF">2013-05-08T20:30:32Z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TC018754839991</vt:lpwstr>
  </property>
</Properties>
</file>