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4"/>
  </p:notesMasterIdLst>
  <p:handoutMasterIdLst>
    <p:handoutMasterId r:id="rId45"/>
  </p:handoutMasterIdLst>
  <p:sldIdLst>
    <p:sldId id="256" r:id="rId2"/>
    <p:sldId id="295" r:id="rId3"/>
    <p:sldId id="257" r:id="rId4"/>
    <p:sldId id="258" r:id="rId5"/>
    <p:sldId id="259" r:id="rId6"/>
    <p:sldId id="260" r:id="rId7"/>
    <p:sldId id="298" r:id="rId8"/>
    <p:sldId id="261" r:id="rId9"/>
    <p:sldId id="262" r:id="rId10"/>
    <p:sldId id="263" r:id="rId11"/>
    <p:sldId id="264" r:id="rId12"/>
    <p:sldId id="265" r:id="rId13"/>
    <p:sldId id="297"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A0F0"/>
    <a:srgbClr val="66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0" autoAdjust="0"/>
    <p:restoredTop sz="94600"/>
  </p:normalViewPr>
  <p:slideViewPr>
    <p:cSldViewPr>
      <p:cViewPr varScale="1">
        <p:scale>
          <a:sx n="70" d="100"/>
          <a:sy n="70" d="100"/>
        </p:scale>
        <p:origin x="-10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fontAlgn="base" hangingPunct="0">
              <a:spcBef>
                <a:spcPct val="0"/>
              </a:spcBef>
              <a:spcAft>
                <a:spcPct val="0"/>
              </a:spcAft>
              <a:defRPr sz="1000" i="1">
                <a:latin typeface="Symbol" pitchFamily="18" charset="2"/>
              </a:defRPr>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fontAlgn="base" hangingPunct="0">
              <a:spcBef>
                <a:spcPct val="0"/>
              </a:spcBef>
              <a:spcAft>
                <a:spcPct val="0"/>
              </a:spcAft>
              <a:defRPr sz="1000" i="1">
                <a:latin typeface="Symbol" pitchFamily="18" charset="2"/>
              </a:defRPr>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fontAlgn="base" hangingPunct="0">
              <a:spcBef>
                <a:spcPct val="0"/>
              </a:spcBef>
              <a:spcAft>
                <a:spcPct val="0"/>
              </a:spcAft>
              <a:defRPr sz="1000" i="1">
                <a:latin typeface="Symbol" pitchFamily="18" charset="2"/>
              </a:defRPr>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fontAlgn="base" hangingPunct="0">
              <a:spcBef>
                <a:spcPct val="0"/>
              </a:spcBef>
              <a:spcAft>
                <a:spcPct val="0"/>
              </a:spcAft>
              <a:defRPr sz="1000" i="1">
                <a:latin typeface="Symbol" pitchFamily="18" charset="2"/>
              </a:defRPr>
            </a:lvl1pPr>
          </a:lstStyle>
          <a:p>
            <a:fld id="{76565770-59B7-42BD-8008-1971A4EAE3C7}" type="slidenum">
              <a:rPr lang="en-US"/>
              <a:pPr/>
              <a:t>‹#›</a:t>
            </a:fld>
            <a:endParaRPr lang="en-US"/>
          </a:p>
        </p:txBody>
      </p:sp>
      <p:sp>
        <p:nvSpPr>
          <p:cNvPr id="3078" name="Rectangle 6"/>
          <p:cNvSpPr>
            <a:spLocks noChangeArrowheads="1"/>
          </p:cNvSpPr>
          <p:nvPr/>
        </p:nvSpPr>
        <p:spPr bwMode="auto">
          <a:xfrm>
            <a:off x="6397625" y="8748713"/>
            <a:ext cx="392113" cy="304800"/>
          </a:xfrm>
          <a:prstGeom prst="rect">
            <a:avLst/>
          </a:prstGeom>
          <a:noFill/>
          <a:ln w="9525">
            <a:noFill/>
            <a:miter lim="800000"/>
            <a:headEnd/>
            <a:tailEnd/>
          </a:ln>
          <a:effectLst/>
        </p:spPr>
        <p:txBody>
          <a:bodyPr wrap="none" lIns="92075" tIns="46037" rIns="92075" bIns="46037" anchor="ctr">
            <a:spAutoFit/>
          </a:bodyPr>
          <a:lstStyle/>
          <a:p>
            <a:pPr algn="r" eaLnBrk="0" fontAlgn="base" hangingPunct="0">
              <a:spcBef>
                <a:spcPct val="0"/>
              </a:spcBef>
              <a:spcAft>
                <a:spcPct val="0"/>
              </a:spcAft>
            </a:pPr>
            <a:fld id="{FD698048-28A2-4350-B433-E985AA450514}" type="slidenum">
              <a:rPr lang="en-US" sz="1400">
                <a:latin typeface="Times New Roman" pitchFamily="18" charset="0"/>
              </a:rPr>
              <a:pPr algn="r" eaLnBrk="0" fontAlgn="base" hangingPunct="0">
                <a:spcBef>
                  <a:spcPct val="0"/>
                </a:spcBef>
                <a:spcAft>
                  <a:spcPct val="0"/>
                </a:spcAft>
              </a:pPr>
              <a:t>‹#›</a:t>
            </a:fld>
            <a:endParaRPr lang="en-US" sz="1400">
              <a:latin typeface="Times New Roman"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fontAlgn="base" hangingPunct="0">
              <a:spcBef>
                <a:spcPct val="0"/>
              </a:spcBef>
              <a:spcAft>
                <a:spcPct val="0"/>
              </a:spcAft>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fontAlgn="base" hangingPunct="0">
              <a:spcBef>
                <a:spcPct val="0"/>
              </a:spcBef>
              <a:spcAft>
                <a:spcPct val="0"/>
              </a:spcAft>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fontAlgn="base" hangingPunct="0">
              <a:spcBef>
                <a:spcPct val="0"/>
              </a:spcBef>
              <a:spcAft>
                <a:spcPct val="0"/>
              </a:spcAft>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fontAlgn="base" hangingPunct="0">
              <a:spcBef>
                <a:spcPct val="0"/>
              </a:spcBef>
              <a:spcAft>
                <a:spcPct val="0"/>
              </a:spcAft>
              <a:defRPr sz="1000" i="1">
                <a:latin typeface="Times New Roman" pitchFamily="18" charset="0"/>
              </a:defRPr>
            </a:lvl1pPr>
          </a:lstStyle>
          <a:p>
            <a:fld id="{B3B2605E-54F2-4E8D-BCA1-2B6648B7EEA0}" type="slidenum">
              <a:rPr lang="en-US"/>
              <a:pPr/>
              <a:t>‹#›</a:t>
            </a:fld>
            <a:endParaRPr 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7" rIns="92075" bIns="46037"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6" name="Rectangle 8"/>
          <p:cNvSpPr>
            <a:spLocks noChangeArrowheads="1"/>
          </p:cNvSpPr>
          <p:nvPr/>
        </p:nvSpPr>
        <p:spPr bwMode="auto">
          <a:xfrm>
            <a:off x="6397625" y="8748713"/>
            <a:ext cx="392113" cy="304800"/>
          </a:xfrm>
          <a:prstGeom prst="rect">
            <a:avLst/>
          </a:prstGeom>
          <a:noFill/>
          <a:ln w="9525">
            <a:noFill/>
            <a:miter lim="800000"/>
            <a:headEnd/>
            <a:tailEnd/>
          </a:ln>
          <a:effectLst/>
        </p:spPr>
        <p:txBody>
          <a:bodyPr wrap="none" lIns="92075" tIns="46037" rIns="92075" bIns="46037" anchor="ctr">
            <a:spAutoFit/>
          </a:bodyPr>
          <a:lstStyle/>
          <a:p>
            <a:pPr algn="r" eaLnBrk="0" fontAlgn="base" hangingPunct="0">
              <a:spcBef>
                <a:spcPct val="0"/>
              </a:spcBef>
              <a:spcAft>
                <a:spcPct val="0"/>
              </a:spcAft>
            </a:pPr>
            <a:fld id="{272A4847-5097-4A4E-9B86-E83F6E559E45}" type="slidenum">
              <a:rPr lang="en-US" sz="1400">
                <a:latin typeface="Times New Roman" pitchFamily="18" charset="0"/>
              </a:rPr>
              <a:pPr algn="r" eaLnBrk="0" fontAlgn="base" hangingPunct="0">
                <a:spcBef>
                  <a:spcPct val="0"/>
                </a:spcBef>
                <a:spcAft>
                  <a:spcPct val="0"/>
                </a:spcAft>
              </a:pPr>
              <a:t>‹#›</a:t>
            </a:fld>
            <a:endParaRPr lang="en-US" sz="1400">
              <a:latin typeface="Times New Roman" pitchFamily="18"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6FA9FC3-E9F5-4556-B7F7-CA5549D1EEBD}" type="slidenum">
              <a:rPr lang="en-US"/>
              <a:pPr/>
              <a:t>1</a:t>
            </a:fld>
            <a:endParaRPr lang="en-US"/>
          </a:p>
        </p:txBody>
      </p:sp>
      <p:sp>
        <p:nvSpPr>
          <p:cNvPr id="5122" name="Rectangle 2"/>
          <p:cNvSpPr>
            <a:spLocks noChangeArrowheads="1" noTextEdit="1"/>
          </p:cNvSpPr>
          <p:nvPr>
            <p:ph type="sldImg"/>
          </p:nvPr>
        </p:nvSpPr>
        <p:spPr>
          <a:xfrm>
            <a:off x="1150938" y="692150"/>
            <a:ext cx="4556125" cy="3416300"/>
          </a:xfrm>
          <a:ln cap="flat"/>
        </p:spPr>
      </p:sp>
      <p:sp>
        <p:nvSpPr>
          <p:cNvPr id="51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45C4E3D-554B-42A4-A8F2-7A0D948131BA}" type="slidenum">
              <a:rPr lang="en-US"/>
              <a:pPr/>
              <a:t>10</a:t>
            </a:fld>
            <a:endParaRPr lang="en-US"/>
          </a:p>
        </p:txBody>
      </p:sp>
      <p:sp>
        <p:nvSpPr>
          <p:cNvPr id="20482" name="Rectangle 2"/>
          <p:cNvSpPr>
            <a:spLocks noChangeArrowheads="1" noTextEdit="1"/>
          </p:cNvSpPr>
          <p:nvPr>
            <p:ph type="sldImg"/>
          </p:nvPr>
        </p:nvSpPr>
        <p:spPr>
          <a:xfrm>
            <a:off x="1150938" y="692150"/>
            <a:ext cx="4556125" cy="3416300"/>
          </a:xfrm>
          <a:ln cap="flat"/>
        </p:spPr>
      </p:sp>
      <p:sp>
        <p:nvSpPr>
          <p:cNvPr id="2048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5DA010B-F00F-4D7A-B723-BDF5413F5E5D}" type="slidenum">
              <a:rPr lang="en-US"/>
              <a:pPr/>
              <a:t>11</a:t>
            </a:fld>
            <a:endParaRPr lang="en-US"/>
          </a:p>
        </p:txBody>
      </p:sp>
      <p:sp>
        <p:nvSpPr>
          <p:cNvPr id="22530" name="Rectangle 2"/>
          <p:cNvSpPr>
            <a:spLocks noChangeArrowheads="1" noTextEdit="1"/>
          </p:cNvSpPr>
          <p:nvPr>
            <p:ph type="sldImg"/>
          </p:nvPr>
        </p:nvSpPr>
        <p:spPr>
          <a:xfrm>
            <a:off x="1150938" y="692150"/>
            <a:ext cx="4556125" cy="3416300"/>
          </a:xfrm>
          <a:ln cap="flat"/>
        </p:spPr>
      </p:sp>
      <p:sp>
        <p:nvSpPr>
          <p:cNvPr id="2253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740AC6F-C5C6-4B5A-A6E3-A4659D59DB01}" type="slidenum">
              <a:rPr lang="en-US"/>
              <a:pPr/>
              <a:t>12</a:t>
            </a:fld>
            <a:endParaRPr lang="en-US"/>
          </a:p>
        </p:txBody>
      </p:sp>
      <p:sp>
        <p:nvSpPr>
          <p:cNvPr id="24578" name="Rectangle 2"/>
          <p:cNvSpPr>
            <a:spLocks noChangeArrowheads="1" noTextEdit="1"/>
          </p:cNvSpPr>
          <p:nvPr>
            <p:ph type="sldImg"/>
          </p:nvPr>
        </p:nvSpPr>
        <p:spPr>
          <a:xfrm>
            <a:off x="1150938" y="692150"/>
            <a:ext cx="4556125" cy="3416300"/>
          </a:xfrm>
          <a:ln cap="flat"/>
        </p:spPr>
      </p:sp>
      <p:sp>
        <p:nvSpPr>
          <p:cNvPr id="245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87AD0EA-FBB1-4A9B-9CB7-EBDDC52CC243}" type="slidenum">
              <a:rPr lang="en-US"/>
              <a:pPr/>
              <a:t>13</a:t>
            </a:fld>
            <a:endParaRPr lang="en-US"/>
          </a:p>
        </p:txBody>
      </p:sp>
      <p:sp>
        <p:nvSpPr>
          <p:cNvPr id="89090" name="Rectangle 2"/>
          <p:cNvSpPr>
            <a:spLocks noChangeArrowheads="1" noTextEdit="1"/>
          </p:cNvSpPr>
          <p:nvPr>
            <p:ph type="sldImg"/>
          </p:nvPr>
        </p:nvSpPr>
        <p:spPr>
          <a:xfrm>
            <a:off x="1150938" y="692150"/>
            <a:ext cx="4556125" cy="3416300"/>
          </a:xfrm>
          <a:ln cap="flat"/>
        </p:spPr>
      </p:sp>
      <p:sp>
        <p:nvSpPr>
          <p:cNvPr id="890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EBDF377-D811-41A9-8C59-5FA4D8CF07E4}" type="slidenum">
              <a:rPr lang="en-US"/>
              <a:pPr/>
              <a:t>14</a:t>
            </a:fld>
            <a:endParaRPr lang="en-US"/>
          </a:p>
        </p:txBody>
      </p:sp>
      <p:sp>
        <p:nvSpPr>
          <p:cNvPr id="26626" name="Rectangle 2"/>
          <p:cNvSpPr>
            <a:spLocks noChangeArrowheads="1" noTextEdit="1"/>
          </p:cNvSpPr>
          <p:nvPr>
            <p:ph type="sldImg"/>
          </p:nvPr>
        </p:nvSpPr>
        <p:spPr>
          <a:xfrm>
            <a:off x="1150938" y="692150"/>
            <a:ext cx="4556125" cy="3416300"/>
          </a:xfrm>
          <a:ln cap="flat"/>
        </p:spPr>
      </p:sp>
      <p:sp>
        <p:nvSpPr>
          <p:cNvPr id="2662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250324C-C68C-464F-8945-11663689B799}" type="slidenum">
              <a:rPr lang="en-US"/>
              <a:pPr/>
              <a:t>15</a:t>
            </a:fld>
            <a:endParaRPr lang="en-US"/>
          </a:p>
        </p:txBody>
      </p:sp>
      <p:sp>
        <p:nvSpPr>
          <p:cNvPr id="28674" name="Rectangle 2"/>
          <p:cNvSpPr>
            <a:spLocks noChangeArrowheads="1" noTextEdit="1"/>
          </p:cNvSpPr>
          <p:nvPr>
            <p:ph type="sldImg"/>
          </p:nvPr>
        </p:nvSpPr>
        <p:spPr>
          <a:xfrm>
            <a:off x="1150938" y="692150"/>
            <a:ext cx="4556125" cy="3416300"/>
          </a:xfrm>
          <a:ln cap="flat"/>
        </p:spPr>
      </p:sp>
      <p:sp>
        <p:nvSpPr>
          <p:cNvPr id="286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F3414EB-9BDE-4ACB-A591-0CF4066ADAE0}" type="slidenum">
              <a:rPr lang="en-US"/>
              <a:pPr/>
              <a:t>16</a:t>
            </a:fld>
            <a:endParaRPr lang="en-US"/>
          </a:p>
        </p:txBody>
      </p:sp>
      <p:sp>
        <p:nvSpPr>
          <p:cNvPr id="30722" name="Rectangle 2"/>
          <p:cNvSpPr>
            <a:spLocks noChangeArrowheads="1" noTextEdit="1"/>
          </p:cNvSpPr>
          <p:nvPr>
            <p:ph type="sldImg"/>
          </p:nvPr>
        </p:nvSpPr>
        <p:spPr>
          <a:xfrm>
            <a:off x="1150938" y="692150"/>
            <a:ext cx="4556125" cy="3416300"/>
          </a:xfrm>
          <a:ln cap="flat"/>
        </p:spPr>
      </p:sp>
      <p:sp>
        <p:nvSpPr>
          <p:cNvPr id="307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82025DE-DF98-44AC-94DF-DC96550DE020}" type="slidenum">
              <a:rPr lang="en-US"/>
              <a:pPr/>
              <a:t>17</a:t>
            </a:fld>
            <a:endParaRPr lang="en-US"/>
          </a:p>
        </p:txBody>
      </p:sp>
      <p:sp>
        <p:nvSpPr>
          <p:cNvPr id="32770" name="Rectangle 2"/>
          <p:cNvSpPr>
            <a:spLocks noChangeArrowheads="1" noTextEdit="1"/>
          </p:cNvSpPr>
          <p:nvPr>
            <p:ph type="sldImg"/>
          </p:nvPr>
        </p:nvSpPr>
        <p:spPr>
          <a:xfrm>
            <a:off x="1150938" y="692150"/>
            <a:ext cx="4556125" cy="3416300"/>
          </a:xfrm>
          <a:ln cap="flat"/>
        </p:spPr>
      </p:sp>
      <p:sp>
        <p:nvSpPr>
          <p:cNvPr id="327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1F56C64-8F6D-4287-AF49-93E5D2498C36}" type="slidenum">
              <a:rPr lang="en-US"/>
              <a:pPr/>
              <a:t>18</a:t>
            </a:fld>
            <a:endParaRPr lang="en-US"/>
          </a:p>
        </p:txBody>
      </p:sp>
      <p:sp>
        <p:nvSpPr>
          <p:cNvPr id="34818" name="Rectangle 2"/>
          <p:cNvSpPr>
            <a:spLocks noChangeArrowheads="1" noTextEdit="1"/>
          </p:cNvSpPr>
          <p:nvPr>
            <p:ph type="sldImg"/>
          </p:nvPr>
        </p:nvSpPr>
        <p:spPr>
          <a:xfrm>
            <a:off x="1150938" y="692150"/>
            <a:ext cx="4556125" cy="3416300"/>
          </a:xfrm>
          <a:ln cap="flat"/>
        </p:spPr>
      </p:sp>
      <p:sp>
        <p:nvSpPr>
          <p:cNvPr id="348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73B6B29-8DE9-4732-8FA9-8C5EEB9D831E}" type="slidenum">
              <a:rPr lang="en-US"/>
              <a:pPr/>
              <a:t>19</a:t>
            </a:fld>
            <a:endParaRPr lang="en-US"/>
          </a:p>
        </p:txBody>
      </p:sp>
      <p:sp>
        <p:nvSpPr>
          <p:cNvPr id="36866" name="Rectangle 2"/>
          <p:cNvSpPr>
            <a:spLocks noChangeArrowheads="1" noTextEdit="1"/>
          </p:cNvSpPr>
          <p:nvPr>
            <p:ph type="sldImg"/>
          </p:nvPr>
        </p:nvSpPr>
        <p:spPr>
          <a:xfrm>
            <a:off x="1150938" y="692150"/>
            <a:ext cx="4556125" cy="3416300"/>
          </a:xfrm>
          <a:ln cap="flat"/>
        </p:spPr>
      </p:sp>
      <p:sp>
        <p:nvSpPr>
          <p:cNvPr id="368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B2605E-54F2-4E8D-BCA1-2B6648B7EEA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4D71327-29C8-4AFE-8DB6-E5942DED5F81}" type="slidenum">
              <a:rPr lang="en-US"/>
              <a:pPr/>
              <a:t>20</a:t>
            </a:fld>
            <a:endParaRPr lang="en-US"/>
          </a:p>
        </p:txBody>
      </p:sp>
      <p:sp>
        <p:nvSpPr>
          <p:cNvPr id="38914" name="Rectangle 2"/>
          <p:cNvSpPr>
            <a:spLocks noChangeArrowheads="1" noTextEdit="1"/>
          </p:cNvSpPr>
          <p:nvPr>
            <p:ph type="sldImg"/>
          </p:nvPr>
        </p:nvSpPr>
        <p:spPr>
          <a:xfrm>
            <a:off x="1150938" y="692150"/>
            <a:ext cx="4556125" cy="3416300"/>
          </a:xfrm>
          <a:ln cap="flat"/>
        </p:spPr>
      </p:sp>
      <p:sp>
        <p:nvSpPr>
          <p:cNvPr id="389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541135D-D8D3-4B2B-86D3-0E01C44CE176}" type="slidenum">
              <a:rPr lang="en-US"/>
              <a:pPr/>
              <a:t>21</a:t>
            </a:fld>
            <a:endParaRPr lang="en-US"/>
          </a:p>
        </p:txBody>
      </p:sp>
      <p:sp>
        <p:nvSpPr>
          <p:cNvPr id="40962" name="Rectangle 2"/>
          <p:cNvSpPr>
            <a:spLocks noChangeArrowheads="1" noTextEdit="1"/>
          </p:cNvSpPr>
          <p:nvPr>
            <p:ph type="sldImg"/>
          </p:nvPr>
        </p:nvSpPr>
        <p:spPr>
          <a:xfrm>
            <a:off x="1150938" y="692150"/>
            <a:ext cx="4556125" cy="3416300"/>
          </a:xfrm>
          <a:ln cap="flat"/>
        </p:spPr>
      </p:sp>
      <p:sp>
        <p:nvSpPr>
          <p:cNvPr id="409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DE4BF44-6743-4849-8B5A-DD4A493B254B}" type="slidenum">
              <a:rPr lang="en-US"/>
              <a:pPr/>
              <a:t>22</a:t>
            </a:fld>
            <a:endParaRPr lang="en-US"/>
          </a:p>
        </p:txBody>
      </p:sp>
      <p:sp>
        <p:nvSpPr>
          <p:cNvPr id="43010" name="Rectangle 2"/>
          <p:cNvSpPr>
            <a:spLocks noChangeArrowheads="1" noTextEdit="1"/>
          </p:cNvSpPr>
          <p:nvPr>
            <p:ph type="sldImg"/>
          </p:nvPr>
        </p:nvSpPr>
        <p:spPr>
          <a:xfrm>
            <a:off x="1150938" y="692150"/>
            <a:ext cx="4556125" cy="3416300"/>
          </a:xfrm>
          <a:ln cap="flat"/>
        </p:spPr>
      </p:sp>
      <p:sp>
        <p:nvSpPr>
          <p:cNvPr id="430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0C72C33-19A4-46B9-A091-D2BAF7CE3AD5}" type="slidenum">
              <a:rPr lang="en-US"/>
              <a:pPr/>
              <a:t>23</a:t>
            </a:fld>
            <a:endParaRPr lang="en-US"/>
          </a:p>
        </p:txBody>
      </p:sp>
      <p:sp>
        <p:nvSpPr>
          <p:cNvPr id="45058" name="Rectangle 2"/>
          <p:cNvSpPr>
            <a:spLocks noChangeArrowheads="1" noTextEdit="1"/>
          </p:cNvSpPr>
          <p:nvPr>
            <p:ph type="sldImg"/>
          </p:nvPr>
        </p:nvSpPr>
        <p:spPr>
          <a:xfrm>
            <a:off x="1150938" y="692150"/>
            <a:ext cx="4556125" cy="3416300"/>
          </a:xfrm>
          <a:ln cap="flat"/>
        </p:spPr>
      </p:sp>
      <p:sp>
        <p:nvSpPr>
          <p:cNvPr id="450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2CFE01E-1E9B-44B3-A56D-A526A8F2DB07}" type="slidenum">
              <a:rPr lang="en-US"/>
              <a:pPr/>
              <a:t>24</a:t>
            </a:fld>
            <a:endParaRPr lang="en-US"/>
          </a:p>
        </p:txBody>
      </p:sp>
      <p:sp>
        <p:nvSpPr>
          <p:cNvPr id="47106" name="Rectangle 2"/>
          <p:cNvSpPr>
            <a:spLocks noChangeArrowheads="1" noTextEdit="1"/>
          </p:cNvSpPr>
          <p:nvPr>
            <p:ph type="sldImg"/>
          </p:nvPr>
        </p:nvSpPr>
        <p:spPr>
          <a:xfrm>
            <a:off x="1150938" y="692150"/>
            <a:ext cx="4556125" cy="3416300"/>
          </a:xfrm>
          <a:ln cap="flat"/>
        </p:spPr>
      </p:sp>
      <p:sp>
        <p:nvSpPr>
          <p:cNvPr id="4710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EBE0A50-479D-4472-8291-2DB570E8CF66}" type="slidenum">
              <a:rPr lang="en-US"/>
              <a:pPr/>
              <a:t>25</a:t>
            </a:fld>
            <a:endParaRPr lang="en-US"/>
          </a:p>
        </p:txBody>
      </p:sp>
      <p:sp>
        <p:nvSpPr>
          <p:cNvPr id="49154" name="Rectangle 2"/>
          <p:cNvSpPr>
            <a:spLocks noChangeArrowheads="1" noTextEdit="1"/>
          </p:cNvSpPr>
          <p:nvPr>
            <p:ph type="sldImg"/>
          </p:nvPr>
        </p:nvSpPr>
        <p:spPr>
          <a:xfrm>
            <a:off x="1150938" y="692150"/>
            <a:ext cx="4556125" cy="3416300"/>
          </a:xfrm>
          <a:ln cap="flat"/>
        </p:spPr>
      </p:sp>
      <p:sp>
        <p:nvSpPr>
          <p:cNvPr id="491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11CADFB-9CEB-4516-A237-58BF6C9DBF89}" type="slidenum">
              <a:rPr lang="en-US"/>
              <a:pPr/>
              <a:t>26</a:t>
            </a:fld>
            <a:endParaRPr lang="en-US"/>
          </a:p>
        </p:txBody>
      </p:sp>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4DA55BC-5D27-46CA-AD19-64C874837C0F}" type="slidenum">
              <a:rPr lang="en-US"/>
              <a:pPr/>
              <a:t>27</a:t>
            </a:fld>
            <a:endParaRPr lang="en-US"/>
          </a:p>
        </p:txBody>
      </p:sp>
      <p:sp>
        <p:nvSpPr>
          <p:cNvPr id="53250" name="Rectangle 2"/>
          <p:cNvSpPr>
            <a:spLocks noChangeArrowheads="1" noTextEdit="1"/>
          </p:cNvSpPr>
          <p:nvPr>
            <p:ph type="sldImg"/>
          </p:nvPr>
        </p:nvSpPr>
        <p:spPr>
          <a:xfrm>
            <a:off x="1150938" y="692150"/>
            <a:ext cx="4556125" cy="3416300"/>
          </a:xfrm>
          <a:ln cap="flat"/>
        </p:spPr>
      </p:sp>
      <p:sp>
        <p:nvSpPr>
          <p:cNvPr id="532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3AE78A6-7C27-4028-A67F-2D9CB1D2E3CD}" type="slidenum">
              <a:rPr lang="en-US"/>
              <a:pPr/>
              <a:t>28</a:t>
            </a:fld>
            <a:endParaRPr lang="en-US"/>
          </a:p>
        </p:txBody>
      </p:sp>
      <p:sp>
        <p:nvSpPr>
          <p:cNvPr id="55298" name="Rectangle 2"/>
          <p:cNvSpPr>
            <a:spLocks noChangeArrowheads="1" noTextEdit="1"/>
          </p:cNvSpPr>
          <p:nvPr>
            <p:ph type="sldImg"/>
          </p:nvPr>
        </p:nvSpPr>
        <p:spPr>
          <a:xfrm>
            <a:off x="1150938" y="692150"/>
            <a:ext cx="4556125" cy="3416300"/>
          </a:xfrm>
          <a:ln cap="flat"/>
        </p:spPr>
      </p:sp>
      <p:sp>
        <p:nvSpPr>
          <p:cNvPr id="552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5AC4627-5E9E-48FD-B358-E1A68F68F2A5}" type="slidenum">
              <a:rPr lang="en-US"/>
              <a:pPr/>
              <a:t>29</a:t>
            </a:fld>
            <a:endParaRPr lang="en-US"/>
          </a:p>
        </p:txBody>
      </p:sp>
      <p:sp>
        <p:nvSpPr>
          <p:cNvPr id="57346" name="Rectangle 2"/>
          <p:cNvSpPr>
            <a:spLocks noChangeArrowheads="1" noTextEdit="1"/>
          </p:cNvSpPr>
          <p:nvPr>
            <p:ph type="sldImg"/>
          </p:nvPr>
        </p:nvSpPr>
        <p:spPr>
          <a:xfrm>
            <a:off x="1150938" y="692150"/>
            <a:ext cx="4556125" cy="3416300"/>
          </a:xfrm>
          <a:ln cap="flat"/>
        </p:spPr>
      </p:sp>
      <p:sp>
        <p:nvSpPr>
          <p:cNvPr id="5734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90E415B-E5CF-4B77-A0E4-10CD3D23FD16}" type="slidenum">
              <a:rPr lang="en-US"/>
              <a:pPr/>
              <a:t>3</a:t>
            </a:fld>
            <a:endParaRPr lang="en-US"/>
          </a:p>
        </p:txBody>
      </p:sp>
      <p:sp>
        <p:nvSpPr>
          <p:cNvPr id="8194" name="Rectangle 2"/>
          <p:cNvSpPr>
            <a:spLocks noChangeArrowheads="1" noTextEdit="1"/>
          </p:cNvSpPr>
          <p:nvPr>
            <p:ph type="sldImg"/>
          </p:nvPr>
        </p:nvSpPr>
        <p:spPr>
          <a:xfrm>
            <a:off x="1150938" y="692150"/>
            <a:ext cx="4556125" cy="3416300"/>
          </a:xfrm>
          <a:ln cap="flat"/>
        </p:spPr>
      </p:sp>
      <p:sp>
        <p:nvSpPr>
          <p:cNvPr id="81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E627CB5-D18B-4E27-B13D-8B777E51AAF6}" type="slidenum">
              <a:rPr lang="en-US"/>
              <a:pPr/>
              <a:t>30</a:t>
            </a:fld>
            <a:endParaRPr lang="en-US"/>
          </a:p>
        </p:txBody>
      </p:sp>
      <p:sp>
        <p:nvSpPr>
          <p:cNvPr id="59394" name="Rectangle 2"/>
          <p:cNvSpPr>
            <a:spLocks noChangeArrowheads="1" noTextEdit="1"/>
          </p:cNvSpPr>
          <p:nvPr>
            <p:ph type="sldImg"/>
          </p:nvPr>
        </p:nvSpPr>
        <p:spPr>
          <a:xfrm>
            <a:off x="1150938" y="692150"/>
            <a:ext cx="4556125" cy="3416300"/>
          </a:xfrm>
          <a:ln cap="flat"/>
        </p:spPr>
      </p:sp>
      <p:sp>
        <p:nvSpPr>
          <p:cNvPr id="593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6DDC354-55C2-4922-9079-33667B40E408}" type="slidenum">
              <a:rPr lang="en-US"/>
              <a:pPr/>
              <a:t>31</a:t>
            </a:fld>
            <a:endParaRPr lang="en-US"/>
          </a:p>
        </p:txBody>
      </p:sp>
      <p:sp>
        <p:nvSpPr>
          <p:cNvPr id="61442" name="Rectangle 2"/>
          <p:cNvSpPr>
            <a:spLocks noChangeArrowheads="1" noTextEdit="1"/>
          </p:cNvSpPr>
          <p:nvPr>
            <p:ph type="sldImg"/>
          </p:nvPr>
        </p:nvSpPr>
        <p:spPr>
          <a:xfrm>
            <a:off x="1150938" y="692150"/>
            <a:ext cx="4556125" cy="3416300"/>
          </a:xfrm>
          <a:ln cap="flat"/>
        </p:spPr>
      </p:sp>
      <p:sp>
        <p:nvSpPr>
          <p:cNvPr id="614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80B5500-7F03-4F9A-A6C8-3647C1A9B984}" type="slidenum">
              <a:rPr lang="en-US"/>
              <a:pPr/>
              <a:t>32</a:t>
            </a:fld>
            <a:endParaRPr lang="en-US"/>
          </a:p>
        </p:txBody>
      </p:sp>
      <p:sp>
        <p:nvSpPr>
          <p:cNvPr id="63490" name="Rectangle 2"/>
          <p:cNvSpPr>
            <a:spLocks noChangeArrowheads="1" noTextEdit="1"/>
          </p:cNvSpPr>
          <p:nvPr>
            <p:ph type="sldImg"/>
          </p:nvPr>
        </p:nvSpPr>
        <p:spPr>
          <a:xfrm>
            <a:off x="1150938" y="692150"/>
            <a:ext cx="4556125" cy="3416300"/>
          </a:xfrm>
          <a:ln cap="flat"/>
        </p:spPr>
      </p:sp>
      <p:sp>
        <p:nvSpPr>
          <p:cNvPr id="634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7A38E11-EFE4-422F-823D-02460481F253}" type="slidenum">
              <a:rPr lang="en-US"/>
              <a:pPr/>
              <a:t>33</a:t>
            </a:fld>
            <a:endParaRPr lang="en-US"/>
          </a:p>
        </p:txBody>
      </p:sp>
      <p:sp>
        <p:nvSpPr>
          <p:cNvPr id="65538" name="Rectangle 2"/>
          <p:cNvSpPr>
            <a:spLocks noChangeArrowheads="1" noTextEdit="1"/>
          </p:cNvSpPr>
          <p:nvPr>
            <p:ph type="sldImg"/>
          </p:nvPr>
        </p:nvSpPr>
        <p:spPr>
          <a:xfrm>
            <a:off x="1150938" y="692150"/>
            <a:ext cx="4556125" cy="3416300"/>
          </a:xfrm>
          <a:ln cap="flat"/>
        </p:spPr>
      </p:sp>
      <p:sp>
        <p:nvSpPr>
          <p:cNvPr id="655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A9E1FAB-E34B-489B-86B5-E307AB2B92A6}" type="slidenum">
              <a:rPr lang="en-US"/>
              <a:pPr/>
              <a:t>34</a:t>
            </a:fld>
            <a:endParaRPr lang="en-US"/>
          </a:p>
        </p:txBody>
      </p:sp>
      <p:sp>
        <p:nvSpPr>
          <p:cNvPr id="67586" name="Rectangle 2"/>
          <p:cNvSpPr>
            <a:spLocks noChangeArrowheads="1" noTextEdit="1"/>
          </p:cNvSpPr>
          <p:nvPr>
            <p:ph type="sldImg"/>
          </p:nvPr>
        </p:nvSpPr>
        <p:spPr>
          <a:xfrm>
            <a:off x="1150938" y="692150"/>
            <a:ext cx="4556125" cy="3416300"/>
          </a:xfrm>
          <a:ln cap="flat"/>
        </p:spPr>
      </p:sp>
      <p:sp>
        <p:nvSpPr>
          <p:cNvPr id="675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364632F-D680-4B3A-B63B-83544BA0FC11}" type="slidenum">
              <a:rPr lang="en-US"/>
              <a:pPr/>
              <a:t>35</a:t>
            </a:fld>
            <a:endParaRPr lang="en-US"/>
          </a:p>
        </p:txBody>
      </p:sp>
      <p:sp>
        <p:nvSpPr>
          <p:cNvPr id="69634" name="Rectangle 2"/>
          <p:cNvSpPr>
            <a:spLocks noChangeArrowheads="1" noTextEdit="1"/>
          </p:cNvSpPr>
          <p:nvPr>
            <p:ph type="sldImg"/>
          </p:nvPr>
        </p:nvSpPr>
        <p:spPr>
          <a:xfrm>
            <a:off x="1150938" y="692150"/>
            <a:ext cx="4556125" cy="3416300"/>
          </a:xfrm>
          <a:ln cap="flat"/>
        </p:spPr>
      </p:sp>
      <p:sp>
        <p:nvSpPr>
          <p:cNvPr id="696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604F6F0-A460-45A2-B7EB-762451CAD29F}" type="slidenum">
              <a:rPr lang="en-US"/>
              <a:pPr/>
              <a:t>36</a:t>
            </a:fld>
            <a:endParaRPr lang="en-US"/>
          </a:p>
        </p:txBody>
      </p:sp>
      <p:sp>
        <p:nvSpPr>
          <p:cNvPr id="71682" name="Rectangle 2"/>
          <p:cNvSpPr>
            <a:spLocks noChangeArrowheads="1" noTextEdit="1"/>
          </p:cNvSpPr>
          <p:nvPr>
            <p:ph type="sldImg"/>
          </p:nvPr>
        </p:nvSpPr>
        <p:spPr>
          <a:xfrm>
            <a:off x="1150938" y="692150"/>
            <a:ext cx="4556125" cy="3416300"/>
          </a:xfrm>
          <a:ln cap="flat"/>
        </p:spPr>
      </p:sp>
      <p:sp>
        <p:nvSpPr>
          <p:cNvPr id="7168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6E04074-DBCC-4518-B0DE-44E3330420BE}" type="slidenum">
              <a:rPr lang="en-US"/>
              <a:pPr/>
              <a:t>37</a:t>
            </a:fld>
            <a:endParaRPr lang="en-US"/>
          </a:p>
        </p:txBody>
      </p:sp>
      <p:sp>
        <p:nvSpPr>
          <p:cNvPr id="73730" name="Rectangle 2"/>
          <p:cNvSpPr>
            <a:spLocks noChangeArrowheads="1" noTextEdit="1"/>
          </p:cNvSpPr>
          <p:nvPr>
            <p:ph type="sldImg"/>
          </p:nvPr>
        </p:nvSpPr>
        <p:spPr>
          <a:xfrm>
            <a:off x="1150938" y="692150"/>
            <a:ext cx="4556125" cy="3416300"/>
          </a:xfrm>
          <a:ln cap="flat"/>
        </p:spPr>
      </p:sp>
      <p:sp>
        <p:nvSpPr>
          <p:cNvPr id="7373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0FC408C-6941-48A5-8F14-9F7B62D8944A}" type="slidenum">
              <a:rPr lang="en-US"/>
              <a:pPr/>
              <a:t>38</a:t>
            </a:fld>
            <a:endParaRPr lang="en-US"/>
          </a:p>
        </p:txBody>
      </p:sp>
      <p:sp>
        <p:nvSpPr>
          <p:cNvPr id="75778" name="Rectangle 2"/>
          <p:cNvSpPr>
            <a:spLocks noChangeArrowheads="1" noTextEdit="1"/>
          </p:cNvSpPr>
          <p:nvPr>
            <p:ph type="sldImg"/>
          </p:nvPr>
        </p:nvSpPr>
        <p:spPr>
          <a:xfrm>
            <a:off x="1150938" y="692150"/>
            <a:ext cx="4556125" cy="3416300"/>
          </a:xfrm>
          <a:ln cap="flat"/>
        </p:spPr>
      </p:sp>
      <p:sp>
        <p:nvSpPr>
          <p:cNvPr id="757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FECBDB2-FE85-4842-B3F4-FE644F35DF66}" type="slidenum">
              <a:rPr lang="en-US"/>
              <a:pPr/>
              <a:t>39</a:t>
            </a:fld>
            <a:endParaRPr lang="en-US"/>
          </a:p>
        </p:txBody>
      </p:sp>
      <p:sp>
        <p:nvSpPr>
          <p:cNvPr id="77826" name="Rectangle 2"/>
          <p:cNvSpPr>
            <a:spLocks noChangeArrowheads="1" noTextEdit="1"/>
          </p:cNvSpPr>
          <p:nvPr>
            <p:ph type="sldImg"/>
          </p:nvPr>
        </p:nvSpPr>
        <p:spPr>
          <a:xfrm>
            <a:off x="1150938" y="692150"/>
            <a:ext cx="4556125" cy="3416300"/>
          </a:xfrm>
          <a:ln cap="flat"/>
        </p:spPr>
      </p:sp>
      <p:sp>
        <p:nvSpPr>
          <p:cNvPr id="7782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F07E105-63CC-4F40-B967-30BDC4335022}" type="slidenum">
              <a:rPr lang="en-US"/>
              <a:pPr/>
              <a:t>4</a:t>
            </a:fld>
            <a:endParaRPr lang="en-US"/>
          </a:p>
        </p:txBody>
      </p:sp>
      <p:sp>
        <p:nvSpPr>
          <p:cNvPr id="10242" name="Rectangle 2"/>
          <p:cNvSpPr>
            <a:spLocks noChangeArrowheads="1" noTextEdit="1"/>
          </p:cNvSpPr>
          <p:nvPr>
            <p:ph type="sldImg"/>
          </p:nvPr>
        </p:nvSpPr>
        <p:spPr>
          <a:xfrm>
            <a:off x="1150938" y="692150"/>
            <a:ext cx="4556125" cy="3416300"/>
          </a:xfrm>
          <a:ln cap="flat"/>
        </p:spPr>
      </p:sp>
      <p:sp>
        <p:nvSpPr>
          <p:cNvPr id="102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12BA3A7-5C69-4A07-8991-720A37ACCA2F}" type="slidenum">
              <a:rPr lang="en-US"/>
              <a:pPr/>
              <a:t>40</a:t>
            </a:fld>
            <a:endParaRPr lang="en-US"/>
          </a:p>
        </p:txBody>
      </p:sp>
      <p:sp>
        <p:nvSpPr>
          <p:cNvPr id="79874" name="Rectangle 2"/>
          <p:cNvSpPr>
            <a:spLocks noChangeArrowheads="1" noTextEdit="1"/>
          </p:cNvSpPr>
          <p:nvPr>
            <p:ph type="sldImg"/>
          </p:nvPr>
        </p:nvSpPr>
        <p:spPr>
          <a:xfrm>
            <a:off x="1150938" y="692150"/>
            <a:ext cx="4556125" cy="3416300"/>
          </a:xfrm>
          <a:ln cap="flat"/>
        </p:spPr>
      </p:sp>
      <p:sp>
        <p:nvSpPr>
          <p:cNvPr id="798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5E44AD2-8540-4C30-BA69-039C3A299111}" type="slidenum">
              <a:rPr lang="en-US"/>
              <a:pPr/>
              <a:t>41</a:t>
            </a:fld>
            <a:endParaRPr lang="en-US"/>
          </a:p>
        </p:txBody>
      </p:sp>
      <p:sp>
        <p:nvSpPr>
          <p:cNvPr id="81922" name="Rectangle 2"/>
          <p:cNvSpPr>
            <a:spLocks noChangeArrowheads="1" noTextEdit="1"/>
          </p:cNvSpPr>
          <p:nvPr>
            <p:ph type="sldImg"/>
          </p:nvPr>
        </p:nvSpPr>
        <p:spPr>
          <a:xfrm>
            <a:off x="1150938" y="692150"/>
            <a:ext cx="4556125" cy="3416300"/>
          </a:xfrm>
          <a:ln cap="flat"/>
        </p:spPr>
      </p:sp>
      <p:sp>
        <p:nvSpPr>
          <p:cNvPr id="819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37BEF72-DB3E-4374-884A-D96D368FBDC5}" type="slidenum">
              <a:rPr lang="en-US"/>
              <a:pPr/>
              <a:t>42</a:t>
            </a:fld>
            <a:endParaRPr lang="en-US"/>
          </a:p>
        </p:txBody>
      </p:sp>
      <p:sp>
        <p:nvSpPr>
          <p:cNvPr id="83970" name="Rectangle 2"/>
          <p:cNvSpPr>
            <a:spLocks noChangeArrowheads="1" noTextEdit="1"/>
          </p:cNvSpPr>
          <p:nvPr>
            <p:ph type="sldImg"/>
          </p:nvPr>
        </p:nvSpPr>
        <p:spPr>
          <a:xfrm>
            <a:off x="1150938" y="692150"/>
            <a:ext cx="4556125" cy="3416300"/>
          </a:xfrm>
          <a:ln cap="flat"/>
        </p:spPr>
      </p:sp>
      <p:sp>
        <p:nvSpPr>
          <p:cNvPr id="839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385E4C9-8976-4476-9768-409EB5F8C3C0}" type="slidenum">
              <a:rPr lang="en-US"/>
              <a:pPr/>
              <a:t>5</a:t>
            </a:fld>
            <a:endParaRPr lang="en-US"/>
          </a:p>
        </p:txBody>
      </p:sp>
      <p:sp>
        <p:nvSpPr>
          <p:cNvPr id="12290" name="Rectangle 2"/>
          <p:cNvSpPr>
            <a:spLocks noChangeArrowheads="1" noTextEdit="1"/>
          </p:cNvSpPr>
          <p:nvPr>
            <p:ph type="sldImg"/>
          </p:nvPr>
        </p:nvSpPr>
        <p:spPr>
          <a:xfrm>
            <a:off x="1150938" y="692150"/>
            <a:ext cx="4556125" cy="3416300"/>
          </a:xfrm>
          <a:ln cap="flat"/>
        </p:spPr>
      </p:sp>
      <p:sp>
        <p:nvSpPr>
          <p:cNvPr id="122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1E1B028-DA07-4E1D-9F60-D2ACF6FB2D24}" type="slidenum">
              <a:rPr lang="en-US"/>
              <a:pPr/>
              <a:t>6</a:t>
            </a:fld>
            <a:endParaRPr lang="en-US"/>
          </a:p>
        </p:txBody>
      </p:sp>
      <p:sp>
        <p:nvSpPr>
          <p:cNvPr id="14338" name="Rectangle 2"/>
          <p:cNvSpPr>
            <a:spLocks noChangeArrowheads="1" noTextEdit="1"/>
          </p:cNvSpPr>
          <p:nvPr>
            <p:ph type="sldImg"/>
          </p:nvPr>
        </p:nvSpPr>
        <p:spPr>
          <a:xfrm>
            <a:off x="1150938" y="692150"/>
            <a:ext cx="4556125" cy="3416300"/>
          </a:xfrm>
          <a:ln cap="flat"/>
        </p:spPr>
      </p:sp>
      <p:sp>
        <p:nvSpPr>
          <p:cNvPr id="143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B2605E-54F2-4E8D-BCA1-2B6648B7EEA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A21A944-B403-402B-829D-D42C907C1C09}" type="slidenum">
              <a:rPr lang="en-US"/>
              <a:pPr/>
              <a:t>8</a:t>
            </a:fld>
            <a:endParaRPr lang="en-US"/>
          </a:p>
        </p:txBody>
      </p:sp>
      <p:sp>
        <p:nvSpPr>
          <p:cNvPr id="16386" name="Rectangle 2"/>
          <p:cNvSpPr>
            <a:spLocks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4586CDB-9F5C-42A9-BFC1-8A5F1129B0DC}" type="slidenum">
              <a:rPr lang="en-US"/>
              <a:pPr/>
              <a:t>9</a:t>
            </a:fld>
            <a:endParaRPr lang="en-US"/>
          </a:p>
        </p:txBody>
      </p:sp>
      <p:sp>
        <p:nvSpPr>
          <p:cNvPr id="18434" name="Rectangle 2"/>
          <p:cNvSpPr>
            <a:spLocks noChangeArrowheads="1" noTextEdit="1"/>
          </p:cNvSpPr>
          <p:nvPr>
            <p:ph type="sldImg"/>
          </p:nvPr>
        </p:nvSpPr>
        <p:spPr>
          <a:xfrm>
            <a:off x="1150938" y="692150"/>
            <a:ext cx="4556125" cy="3416300"/>
          </a:xfrm>
          <a:ln cap="flat"/>
        </p:spPr>
      </p:sp>
      <p:sp>
        <p:nvSpPr>
          <p:cNvPr id="18435"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3186" name="Rectangle 2"/>
          <p:cNvSpPr>
            <a:spLocks noGrp="1" noRot="1" noChangeArrowheads="1"/>
          </p:cNvSpPr>
          <p:nvPr>
            <p:ph type="ctrTitle"/>
          </p:nvPr>
        </p:nvSpPr>
        <p:spPr bwMode="auto">
          <a:xfrm>
            <a:off x="685800" y="1981200"/>
            <a:ext cx="7772400" cy="16002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93187" name="Rectangle 3"/>
          <p:cNvSpPr>
            <a:spLocks noGrp="1" noRot="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93188" name="Rectangle 4"/>
          <p:cNvSpPr>
            <a:spLocks noGrp="1" noChangeArrowheads="1"/>
          </p:cNvSpPr>
          <p:nvPr>
            <p:ph type="dt" sz="quarter" idx="2"/>
          </p:nvPr>
        </p:nvSpPr>
        <p:spPr/>
        <p:txBody>
          <a:bodyPr/>
          <a:lstStyle>
            <a:lvl1pPr>
              <a:defRPr/>
            </a:lvl1pPr>
          </a:lstStyle>
          <a:p>
            <a:endParaRPr lang="en-US"/>
          </a:p>
        </p:txBody>
      </p:sp>
      <p:sp>
        <p:nvSpPr>
          <p:cNvPr id="93189" name="Rectangle 5"/>
          <p:cNvSpPr>
            <a:spLocks noGrp="1" noChangeArrowheads="1"/>
          </p:cNvSpPr>
          <p:nvPr>
            <p:ph type="ftr" sz="quarter" idx="3"/>
          </p:nvPr>
        </p:nvSpPr>
        <p:spPr/>
        <p:txBody>
          <a:bodyPr/>
          <a:lstStyle>
            <a:lvl1pPr>
              <a:defRPr/>
            </a:lvl1pPr>
          </a:lstStyle>
          <a:p>
            <a:endParaRPr lang="en-US"/>
          </a:p>
        </p:txBody>
      </p:sp>
      <p:sp>
        <p:nvSpPr>
          <p:cNvPr id="93190" name="Rectangle 6"/>
          <p:cNvSpPr>
            <a:spLocks noGrp="1" noChangeArrowheads="1"/>
          </p:cNvSpPr>
          <p:nvPr>
            <p:ph type="sldNum" sz="quarter" idx="4"/>
          </p:nvPr>
        </p:nvSpPr>
        <p:spPr/>
        <p:txBody>
          <a:bodyPr/>
          <a:lstStyle>
            <a:lvl1pPr>
              <a:defRPr/>
            </a:lvl1pPr>
          </a:lstStyle>
          <a:p>
            <a:fld id="{9F9C140E-6A72-41BA-B935-EA67D124C83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BFB45C-33C6-45EE-8598-114DD85DD13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828534-EBBB-4090-B22E-2212BE81381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301625" y="1676400"/>
            <a:ext cx="4194175" cy="4422775"/>
          </a:xfrm>
        </p:spPr>
        <p:txBody>
          <a:bodyPr/>
          <a:lstStyle/>
          <a:p>
            <a:endParaRPr lang="en-US"/>
          </a:p>
        </p:txBody>
      </p:sp>
      <p:sp>
        <p:nvSpPr>
          <p:cNvPr id="4" name="Text Placeholder 3"/>
          <p:cNvSpPr>
            <a:spLocks noGrp="1"/>
          </p:cNvSpPr>
          <p:nvPr>
            <p:ph type="body" sz="half" idx="2"/>
          </p:nvPr>
        </p:nvSpPr>
        <p:spPr>
          <a:xfrm>
            <a:off x="4648200" y="1676400"/>
            <a:ext cx="4194175" cy="4422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4800" y="6245225"/>
            <a:ext cx="22860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286000" cy="476250"/>
          </a:xfrm>
        </p:spPr>
        <p:txBody>
          <a:bodyPr/>
          <a:lstStyle>
            <a:lvl1pPr>
              <a:defRPr/>
            </a:lvl1pPr>
          </a:lstStyle>
          <a:p>
            <a:fld id="{9E6C80D2-FB88-48DF-B53A-DA1FDDF32A1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1625" y="1676400"/>
            <a:ext cx="8540750" cy="4422775"/>
          </a:xfrm>
        </p:spPr>
        <p:txBody>
          <a:bodyPr/>
          <a:lstStyle/>
          <a:p>
            <a:endParaRPr lang="en-US"/>
          </a:p>
        </p:txBody>
      </p:sp>
      <p:sp>
        <p:nvSpPr>
          <p:cNvPr id="4" name="Date Placeholder 3"/>
          <p:cNvSpPr>
            <a:spLocks noGrp="1"/>
          </p:cNvSpPr>
          <p:nvPr>
            <p:ph type="dt" sz="half" idx="10"/>
          </p:nvPr>
        </p:nvSpPr>
        <p:spPr>
          <a:xfrm>
            <a:off x="304800" y="6245225"/>
            <a:ext cx="22860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286000" cy="476250"/>
          </a:xfrm>
        </p:spPr>
        <p:txBody>
          <a:bodyPr/>
          <a:lstStyle>
            <a:lvl1pPr>
              <a:defRPr/>
            </a:lvl1pPr>
          </a:lstStyle>
          <a:p>
            <a:fld id="{FD3CDBCF-EEC2-4DA5-9751-B69821EB2C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1625" y="1676400"/>
            <a:ext cx="4194175" cy="4422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76400"/>
            <a:ext cx="4194175" cy="4422775"/>
          </a:xfrm>
        </p:spPr>
        <p:txBody>
          <a:bodyPr/>
          <a:lstStyle/>
          <a:p>
            <a:endParaRPr lang="en-US"/>
          </a:p>
        </p:txBody>
      </p:sp>
      <p:sp>
        <p:nvSpPr>
          <p:cNvPr id="5" name="Date Placeholder 4"/>
          <p:cNvSpPr>
            <a:spLocks noGrp="1"/>
          </p:cNvSpPr>
          <p:nvPr>
            <p:ph type="dt" sz="half" idx="10"/>
          </p:nvPr>
        </p:nvSpPr>
        <p:spPr>
          <a:xfrm>
            <a:off x="304800" y="6245225"/>
            <a:ext cx="22860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286000" cy="476250"/>
          </a:xfrm>
        </p:spPr>
        <p:txBody>
          <a:bodyPr/>
          <a:lstStyle>
            <a:lvl1pPr>
              <a:defRPr/>
            </a:lvl1pPr>
          </a:lstStyle>
          <a:p>
            <a:fld id="{16A5B9B7-25EE-4ECE-81A6-741610591C6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52A7DD-AF7A-4273-8F23-7D3DD512136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4F498C-E12E-47D5-A72D-907D6B43D7A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EFCE24-FC65-4F56-97EE-A7A5955783E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3D97131-37A8-4B8E-A0B5-A619F70710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04030DF-8510-4DB6-B06E-8EB2A5B3AE0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0AD254F-3DE3-4AD7-99F1-0DB540869C5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9ED4409-CA7F-4A72-9754-4FDD20975D2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7CF5B15-BF6C-476C-A44E-AF3ED833D63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63"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164"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fontAlgn="base">
              <a:spcBef>
                <a:spcPct val="0"/>
              </a:spcBef>
              <a:spcAft>
                <a:spcPct val="0"/>
              </a:spcAft>
              <a:defRPr sz="1400">
                <a:effectLst>
                  <a:outerShdw blurRad="38100" dist="38100" dir="2700000" algn="tl">
                    <a:srgbClr val="000000"/>
                  </a:outerShdw>
                </a:effectLst>
                <a:latin typeface="+mn-lt"/>
              </a:defRPr>
            </a:lvl1pPr>
          </a:lstStyle>
          <a:p>
            <a:endParaRPr lang="en-US"/>
          </a:p>
        </p:txBody>
      </p:sp>
      <p:sp>
        <p:nvSpPr>
          <p:cNvPr id="921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base">
              <a:spcBef>
                <a:spcPct val="0"/>
              </a:spcBef>
              <a:spcAft>
                <a:spcPct val="0"/>
              </a:spcAft>
              <a:defRPr sz="1400">
                <a:effectLst>
                  <a:outerShdw blurRad="38100" dist="38100" dir="2700000" algn="tl">
                    <a:srgbClr val="000000"/>
                  </a:outerShdw>
                </a:effectLst>
                <a:latin typeface="+mn-lt"/>
              </a:defRPr>
            </a:lvl1pPr>
          </a:lstStyle>
          <a:p>
            <a:endParaRPr lang="en-US"/>
          </a:p>
        </p:txBody>
      </p:sp>
      <p:sp>
        <p:nvSpPr>
          <p:cNvPr id="92166"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base">
              <a:spcBef>
                <a:spcPct val="0"/>
              </a:spcBef>
              <a:spcAft>
                <a:spcPct val="0"/>
              </a:spcAft>
              <a:defRPr sz="1400">
                <a:effectLst>
                  <a:outerShdw blurRad="38100" dist="38100" dir="2700000" algn="tl">
                    <a:srgbClr val="000000"/>
                  </a:outerShdw>
                </a:effectLst>
                <a:latin typeface="+mn-lt"/>
              </a:defRPr>
            </a:lvl1pPr>
          </a:lstStyle>
          <a:p>
            <a:fld id="{20EAF1AB-C39F-48CD-92F0-8383A9DC9BB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fontAlgn="base">
        <a:spcBef>
          <a:spcPct val="20000"/>
        </a:spcBef>
        <a:spcAft>
          <a:spcPct val="0"/>
        </a:spcAft>
        <a:buClr>
          <a:schemeClr val="hlink"/>
        </a:buClr>
        <a:buFont typeface="Wingdings"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Document2.doc"/></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Word_97_-_2003_Document3.doc"/></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4.xml"/><Relationship Id="rId1" Type="http://schemas.openxmlformats.org/officeDocument/2006/relationships/vmlDrawing" Target="../drawings/vmlDrawing6.vml"/><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oleObject" Target="../embeddings/Microsoft_Office_Word_97_-_2003_Document4.doc"/></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oleObject" Target="../embeddings/Microsoft_Office_Word_97_-_2003_Document5.doc"/></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4.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jpeg"/><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oleObject" Target="../embeddings/Microsoft_Office_Word_97_-_2003_Document1.doc"/></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ctrTitle"/>
          </p:nvPr>
        </p:nvSpPr>
        <p:spPr>
          <a:xfrm>
            <a:off x="533400" y="914400"/>
            <a:ext cx="7772400" cy="1676400"/>
          </a:xfrm>
          <a:noFill/>
          <a:ln/>
        </p:spPr>
        <p:txBody>
          <a:bodyPr lIns="92075" tIns="46037" rIns="92075" bIns="46037"/>
          <a:lstStyle/>
          <a:p>
            <a:r>
              <a:rPr lang="en-US" dirty="0" smtClean="0">
                <a:solidFill>
                  <a:srgbClr val="00A0F0"/>
                </a:solidFill>
              </a:rPr>
              <a:t>COLLABORATIVE </a:t>
            </a:r>
            <a:r>
              <a:rPr lang="en-US" dirty="0">
                <a:solidFill>
                  <a:srgbClr val="00A0F0"/>
                </a:solidFill>
              </a:rPr>
              <a:t>LEARNING</a:t>
            </a:r>
          </a:p>
        </p:txBody>
      </p:sp>
      <p:sp>
        <p:nvSpPr>
          <p:cNvPr id="4099" name="Rectangle 3"/>
          <p:cNvSpPr>
            <a:spLocks noGrp="1" noRot="1" noChangeArrowheads="1"/>
          </p:cNvSpPr>
          <p:nvPr>
            <p:ph type="subTitle" idx="1"/>
          </p:nvPr>
        </p:nvSpPr>
        <p:spPr>
          <a:xfrm>
            <a:off x="1371600" y="2819400"/>
            <a:ext cx="6400800" cy="3962400"/>
          </a:xfrm>
          <a:noFill/>
          <a:ln/>
        </p:spPr>
        <p:txBody>
          <a:bodyPr lIns="92075" tIns="46037" rIns="92075" bIns="46037"/>
          <a:lstStyle/>
          <a:p>
            <a:pPr marL="342900" indent="-342900">
              <a:lnSpc>
                <a:spcPct val="90000"/>
              </a:lnSpc>
            </a:pPr>
            <a:r>
              <a:rPr lang="en-US" dirty="0"/>
              <a:t>PROMOTING COLLABORATIVE      AND PROBLEM-BASED LEARNING IN </a:t>
            </a:r>
            <a:r>
              <a:rPr lang="en-US" dirty="0" smtClean="0"/>
              <a:t>THE 21</a:t>
            </a:r>
            <a:r>
              <a:rPr lang="en-US" baseline="30000" dirty="0" smtClean="0"/>
              <a:t>st</a:t>
            </a:r>
            <a:r>
              <a:rPr lang="en-US" dirty="0" smtClean="0"/>
              <a:t> CENTURY </a:t>
            </a:r>
            <a:r>
              <a:rPr lang="en-US" dirty="0"/>
              <a:t>CLASSROOM</a:t>
            </a:r>
          </a:p>
          <a:p>
            <a:pPr marL="342900" indent="-342900">
              <a:lnSpc>
                <a:spcPct val="90000"/>
              </a:lnSpc>
            </a:pPr>
            <a:r>
              <a:rPr lang="en-US" dirty="0" smtClean="0"/>
              <a:t> </a:t>
            </a:r>
            <a:endParaRPr lang="en-US" dirty="0"/>
          </a:p>
          <a:p>
            <a:pPr marL="342900" indent="-342900">
              <a:lnSpc>
                <a:spcPct val="90000"/>
              </a:lnSpc>
            </a:pPr>
            <a:r>
              <a:rPr lang="en-US" dirty="0"/>
              <a:t>Dr. Susan Belgrad</a:t>
            </a:r>
          </a:p>
          <a:p>
            <a:pPr marL="342900" indent="-342900">
              <a:lnSpc>
                <a:spcPct val="90000"/>
              </a:lnSpc>
            </a:pPr>
            <a:r>
              <a:rPr lang="en-US" dirty="0"/>
              <a:t>California  State University, Northridge</a:t>
            </a: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noFill/>
          <a:ln/>
        </p:spPr>
        <p:txBody>
          <a:bodyPr lIns="92075" tIns="46037" rIns="92075" bIns="46037"/>
          <a:lstStyle/>
          <a:p>
            <a:r>
              <a:rPr lang="en-US" sz="4000" dirty="0">
                <a:solidFill>
                  <a:srgbClr val="FF0000"/>
                </a:solidFill>
              </a:rPr>
              <a:t>Old vs. New </a:t>
            </a:r>
            <a:r>
              <a:rPr lang="en-US" sz="4000" dirty="0" smtClean="0">
                <a:solidFill>
                  <a:srgbClr val="FF0000"/>
                </a:solidFill>
              </a:rPr>
              <a:t/>
            </a:r>
            <a:br>
              <a:rPr lang="en-US" sz="4000" dirty="0" smtClean="0">
                <a:solidFill>
                  <a:srgbClr val="FF0000"/>
                </a:solidFill>
              </a:rPr>
            </a:br>
            <a:r>
              <a:rPr lang="en-US" sz="4000" dirty="0" smtClean="0">
                <a:solidFill>
                  <a:srgbClr val="FF0000"/>
                </a:solidFill>
              </a:rPr>
              <a:t>Standards </a:t>
            </a:r>
            <a:r>
              <a:rPr lang="en-US" sz="4000" dirty="0">
                <a:solidFill>
                  <a:srgbClr val="FF0000"/>
                </a:solidFill>
              </a:rPr>
              <a:t>of Learning</a:t>
            </a:r>
          </a:p>
        </p:txBody>
      </p:sp>
      <p:sp>
        <p:nvSpPr>
          <p:cNvPr id="19459" name="Rectangle 3"/>
          <p:cNvSpPr>
            <a:spLocks noGrp="1" noRot="1" noChangeArrowheads="1"/>
          </p:cNvSpPr>
          <p:nvPr>
            <p:ph type="body" sz="half" idx="1"/>
          </p:nvPr>
        </p:nvSpPr>
        <p:spPr>
          <a:xfrm>
            <a:off x="301625" y="1676400"/>
            <a:ext cx="4186238" cy="4422775"/>
          </a:xfrm>
          <a:noFill/>
          <a:ln/>
        </p:spPr>
        <p:txBody>
          <a:bodyPr lIns="92075" tIns="46037" rIns="92075" bIns="46037"/>
          <a:lstStyle/>
          <a:p>
            <a:pPr algn="ctr">
              <a:lnSpc>
                <a:spcPct val="80000"/>
              </a:lnSpc>
              <a:buFont typeface="Wingdings" pitchFamily="2" charset="2"/>
              <a:buNone/>
            </a:pPr>
            <a:r>
              <a:rPr lang="en-US" sz="2400" b="1" dirty="0"/>
              <a:t>OLD STANDARDS</a:t>
            </a:r>
          </a:p>
          <a:p>
            <a:pPr algn="ctr">
              <a:lnSpc>
                <a:spcPct val="80000"/>
              </a:lnSpc>
              <a:buFont typeface="Wingdings" pitchFamily="2" charset="2"/>
              <a:buNone/>
            </a:pPr>
            <a:endParaRPr lang="en-US" sz="2400" dirty="0"/>
          </a:p>
          <a:p>
            <a:pPr>
              <a:lnSpc>
                <a:spcPct val="80000"/>
              </a:lnSpc>
            </a:pPr>
            <a:r>
              <a:rPr lang="en-US" sz="2400" b="1" dirty="0" smtClean="0"/>
              <a:t>Teach   by  telling</a:t>
            </a:r>
          </a:p>
          <a:p>
            <a:pPr>
              <a:lnSpc>
                <a:spcPct val="80000"/>
              </a:lnSpc>
            </a:pPr>
            <a:r>
              <a:rPr lang="en-US" sz="2400" b="1" dirty="0" smtClean="0"/>
              <a:t>Paper-Pencil tasks</a:t>
            </a:r>
          </a:p>
          <a:p>
            <a:pPr>
              <a:lnSpc>
                <a:spcPct val="80000"/>
              </a:lnSpc>
            </a:pPr>
            <a:r>
              <a:rPr lang="en-US" sz="2400" b="1" dirty="0" smtClean="0"/>
              <a:t>Competitive </a:t>
            </a:r>
            <a:r>
              <a:rPr lang="en-US" sz="2400" b="1" dirty="0"/>
              <a:t>environment</a:t>
            </a:r>
          </a:p>
          <a:p>
            <a:pPr>
              <a:lnSpc>
                <a:spcPct val="80000"/>
              </a:lnSpc>
            </a:pPr>
            <a:r>
              <a:rPr lang="en-US" sz="2400" b="1" dirty="0" smtClean="0"/>
              <a:t>Minimal technology-not </a:t>
            </a:r>
            <a:r>
              <a:rPr lang="en-US" sz="2400" b="1" dirty="0"/>
              <a:t>allowed</a:t>
            </a:r>
          </a:p>
          <a:p>
            <a:pPr>
              <a:lnSpc>
                <a:spcPct val="80000"/>
              </a:lnSpc>
            </a:pPr>
            <a:r>
              <a:rPr lang="en-US" sz="2400" b="1" dirty="0" smtClean="0"/>
              <a:t>Don’t think just do (only one right way)</a:t>
            </a:r>
          </a:p>
          <a:p>
            <a:pPr>
              <a:lnSpc>
                <a:spcPct val="80000"/>
              </a:lnSpc>
            </a:pPr>
            <a:r>
              <a:rPr lang="en-US" sz="2400" b="1" dirty="0" smtClean="0"/>
              <a:t>Must </a:t>
            </a:r>
            <a:r>
              <a:rPr lang="en-US" sz="2400" b="1" dirty="0"/>
              <a:t>follow the rules</a:t>
            </a:r>
          </a:p>
          <a:p>
            <a:pPr>
              <a:lnSpc>
                <a:spcPct val="80000"/>
              </a:lnSpc>
            </a:pPr>
            <a:r>
              <a:rPr lang="en-US" sz="2400" b="1" dirty="0" smtClean="0"/>
              <a:t>Look </a:t>
            </a:r>
            <a:r>
              <a:rPr lang="en-US" sz="2400" b="1" dirty="0"/>
              <a:t>for </a:t>
            </a:r>
            <a:r>
              <a:rPr lang="en-US" sz="2400" b="1" dirty="0" smtClean="0"/>
              <a:t>clues to the right solution</a:t>
            </a:r>
            <a:endParaRPr lang="en-US" sz="2400" b="1" dirty="0"/>
          </a:p>
          <a:p>
            <a:pPr>
              <a:lnSpc>
                <a:spcPct val="80000"/>
              </a:lnSpc>
              <a:buFont typeface="Wingdings" pitchFamily="2" charset="2"/>
              <a:buNone/>
            </a:pPr>
            <a:endParaRPr lang="en-US" sz="2400" b="1" dirty="0"/>
          </a:p>
        </p:txBody>
      </p:sp>
      <p:sp>
        <p:nvSpPr>
          <p:cNvPr id="19460" name="Rectangle 4"/>
          <p:cNvSpPr>
            <a:spLocks noGrp="1" noRot="1" noChangeArrowheads="1"/>
          </p:cNvSpPr>
          <p:nvPr>
            <p:ph type="body" sz="half" idx="2"/>
          </p:nvPr>
        </p:nvSpPr>
        <p:spPr>
          <a:xfrm>
            <a:off x="4495800" y="1676400"/>
            <a:ext cx="4335462" cy="4953000"/>
          </a:xfrm>
          <a:noFill/>
          <a:ln/>
        </p:spPr>
        <p:txBody>
          <a:bodyPr lIns="92075" tIns="46037" rIns="92075" bIns="46037"/>
          <a:lstStyle/>
          <a:p>
            <a:pPr algn="ctr">
              <a:lnSpc>
                <a:spcPct val="80000"/>
              </a:lnSpc>
              <a:buFont typeface="Wingdings" pitchFamily="2" charset="2"/>
              <a:buNone/>
            </a:pPr>
            <a:r>
              <a:rPr lang="en-US" sz="2000" b="1" dirty="0" smtClean="0"/>
              <a:t>21</a:t>
            </a:r>
            <a:r>
              <a:rPr lang="en-US" sz="2000" b="1" baseline="30000" dirty="0" smtClean="0"/>
              <a:t>ST</a:t>
            </a:r>
            <a:r>
              <a:rPr lang="en-US" sz="2000" b="1" dirty="0" smtClean="0"/>
              <a:t> CENTURY STANDARDS</a:t>
            </a:r>
            <a:endParaRPr lang="en-US" sz="2000" b="1" dirty="0"/>
          </a:p>
          <a:p>
            <a:pPr algn="ctr">
              <a:lnSpc>
                <a:spcPct val="80000"/>
              </a:lnSpc>
              <a:buFont typeface="Wingdings" pitchFamily="2" charset="2"/>
              <a:buNone/>
            </a:pPr>
            <a:endParaRPr lang="en-US" sz="2400" dirty="0"/>
          </a:p>
          <a:p>
            <a:pPr>
              <a:lnSpc>
                <a:spcPct val="80000"/>
              </a:lnSpc>
            </a:pPr>
            <a:r>
              <a:rPr lang="en-US" sz="2400" b="1" dirty="0" smtClean="0"/>
              <a:t>Learning by doing in a c</a:t>
            </a:r>
            <a:r>
              <a:rPr lang="en-US" sz="2400" b="1" dirty="0" smtClean="0"/>
              <a:t>ollaborative classroom</a:t>
            </a:r>
            <a:endParaRPr lang="en-US" sz="2400" b="1" dirty="0"/>
          </a:p>
          <a:p>
            <a:pPr>
              <a:lnSpc>
                <a:spcPct val="80000"/>
              </a:lnSpc>
            </a:pPr>
            <a:r>
              <a:rPr lang="en-US" sz="2400" b="1" dirty="0" smtClean="0"/>
              <a:t>Hands-on/Physical materials</a:t>
            </a:r>
          </a:p>
          <a:p>
            <a:pPr>
              <a:lnSpc>
                <a:spcPct val="80000"/>
              </a:lnSpc>
            </a:pPr>
            <a:r>
              <a:rPr lang="en-US" sz="2400" b="1" dirty="0" smtClean="0"/>
              <a:t>Technology integration amplifies learning</a:t>
            </a:r>
            <a:endParaRPr lang="en-US" sz="2400" b="1" dirty="0"/>
          </a:p>
          <a:p>
            <a:pPr>
              <a:lnSpc>
                <a:spcPct val="80000"/>
              </a:lnSpc>
            </a:pPr>
            <a:r>
              <a:rPr lang="en-US" sz="2400" b="1" dirty="0" smtClean="0"/>
              <a:t>Inquire, </a:t>
            </a:r>
            <a:r>
              <a:rPr lang="en-US" sz="2400" b="1" dirty="0" smtClean="0"/>
              <a:t>explore, justify thinking</a:t>
            </a:r>
            <a:endParaRPr lang="en-US" sz="2400" b="1" dirty="0"/>
          </a:p>
          <a:p>
            <a:pPr>
              <a:lnSpc>
                <a:spcPct val="80000"/>
              </a:lnSpc>
            </a:pPr>
            <a:r>
              <a:rPr lang="en-US" sz="2400" b="1" dirty="0"/>
              <a:t>Alternative approaches </a:t>
            </a:r>
            <a:r>
              <a:rPr lang="en-US" sz="2400" b="1" dirty="0" smtClean="0"/>
              <a:t>to problem solving</a:t>
            </a:r>
            <a:endParaRPr lang="en-US" sz="2400" b="1" dirty="0"/>
          </a:p>
          <a:p>
            <a:pPr>
              <a:lnSpc>
                <a:spcPct val="80000"/>
              </a:lnSpc>
            </a:pPr>
            <a:r>
              <a:rPr lang="en-US" sz="2400" b="1" dirty="0" smtClean="0"/>
              <a:t>Respect for others and flexibility in thinking. </a:t>
            </a:r>
            <a:endParaRPr lang="en-US" sz="2400" b="1" dirty="0"/>
          </a:p>
          <a:p>
            <a:pPr>
              <a:lnSpc>
                <a:spcPct val="80000"/>
              </a:lnSpc>
              <a:buFont typeface="Wingdings" pitchFamily="2" charset="2"/>
              <a:buNone/>
            </a:pPr>
            <a:endParaRPr lang="en-US" sz="2400" b="1" dirty="0"/>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out)">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box(out)">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box(out)">
                                      <p:cBhvr>
                                        <p:cTn id="17" dur="500"/>
                                        <p:tgtEl>
                                          <p:spTgt spid="1945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9459">
                                            <p:txEl>
                                              <p:pRg st="4" end="4"/>
                                            </p:txEl>
                                          </p:spTgt>
                                        </p:tgtEl>
                                        <p:attrNameLst>
                                          <p:attrName>style.visibility</p:attrName>
                                        </p:attrNameLst>
                                      </p:cBhvr>
                                      <p:to>
                                        <p:strVal val="visible"/>
                                      </p:to>
                                    </p:set>
                                    <p:animEffect transition="in" filter="box(out)">
                                      <p:cBhvr>
                                        <p:cTn id="22" dur="500"/>
                                        <p:tgtEl>
                                          <p:spTgt spid="1945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animEffect transition="in" filter="box(out)">
                                      <p:cBhvr>
                                        <p:cTn id="27" dur="500"/>
                                        <p:tgtEl>
                                          <p:spTgt spid="1945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9459">
                                            <p:txEl>
                                              <p:pRg st="6" end="6"/>
                                            </p:txEl>
                                          </p:spTgt>
                                        </p:tgtEl>
                                        <p:attrNameLst>
                                          <p:attrName>style.visibility</p:attrName>
                                        </p:attrNameLst>
                                      </p:cBhvr>
                                      <p:to>
                                        <p:strVal val="visible"/>
                                      </p:to>
                                    </p:set>
                                    <p:animEffect transition="in" filter="box(out)">
                                      <p:cBhvr>
                                        <p:cTn id="32" dur="500"/>
                                        <p:tgtEl>
                                          <p:spTgt spid="1945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9459">
                                            <p:txEl>
                                              <p:pRg st="7" end="7"/>
                                            </p:txEl>
                                          </p:spTgt>
                                        </p:tgtEl>
                                        <p:attrNameLst>
                                          <p:attrName>style.visibility</p:attrName>
                                        </p:attrNameLst>
                                      </p:cBhvr>
                                      <p:to>
                                        <p:strVal val="visible"/>
                                      </p:to>
                                    </p:set>
                                    <p:animEffect transition="in" filter="box(out)">
                                      <p:cBhvr>
                                        <p:cTn id="37" dur="500"/>
                                        <p:tgtEl>
                                          <p:spTgt spid="1945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9459">
                                            <p:txEl>
                                              <p:pRg st="8" end="8"/>
                                            </p:txEl>
                                          </p:spTgt>
                                        </p:tgtEl>
                                        <p:attrNameLst>
                                          <p:attrName>style.visibility</p:attrName>
                                        </p:attrNameLst>
                                      </p:cBhvr>
                                      <p:to>
                                        <p:strVal val="visible"/>
                                      </p:to>
                                    </p:set>
                                    <p:animEffect transition="in" filter="box(out)">
                                      <p:cBhvr>
                                        <p:cTn id="42" dur="500"/>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noFill/>
          <a:ln/>
        </p:spPr>
        <p:txBody>
          <a:bodyPr lIns="92075" tIns="46037" rIns="92075" bIns="46037"/>
          <a:lstStyle/>
          <a:p>
            <a:r>
              <a:rPr lang="en-US"/>
              <a:t>Old vs. New Standards of Learning</a:t>
            </a:r>
          </a:p>
        </p:txBody>
      </p:sp>
      <p:sp>
        <p:nvSpPr>
          <p:cNvPr id="21507" name="Rectangle 3"/>
          <p:cNvSpPr>
            <a:spLocks noGrp="1" noRot="1" noChangeArrowheads="1"/>
          </p:cNvSpPr>
          <p:nvPr>
            <p:ph type="body" sz="half" idx="1"/>
          </p:nvPr>
        </p:nvSpPr>
        <p:spPr>
          <a:xfrm>
            <a:off x="301625" y="1676400"/>
            <a:ext cx="4186238" cy="4422775"/>
          </a:xfrm>
          <a:noFill/>
          <a:ln/>
        </p:spPr>
        <p:txBody>
          <a:bodyPr lIns="92075" tIns="46037" rIns="92075" bIns="46037"/>
          <a:lstStyle/>
          <a:p>
            <a:pPr algn="ctr">
              <a:buFont typeface="Wingdings" pitchFamily="2" charset="2"/>
              <a:buNone/>
            </a:pPr>
            <a:r>
              <a:rPr lang="en-US" b="1"/>
              <a:t>OLD STANDARDS</a:t>
            </a:r>
          </a:p>
          <a:p>
            <a:pPr algn="ctr">
              <a:buFont typeface="Wingdings" pitchFamily="2" charset="2"/>
              <a:buNone/>
            </a:pPr>
            <a:endParaRPr lang="en-US" sz="2000" b="1"/>
          </a:p>
          <a:p>
            <a:r>
              <a:rPr lang="en-US" sz="2000" b="1"/>
              <a:t>Topic Isolation</a:t>
            </a:r>
          </a:p>
          <a:p>
            <a:r>
              <a:rPr lang="en-US" sz="2000" b="1"/>
              <a:t>Teacher talks</a:t>
            </a:r>
          </a:p>
          <a:p>
            <a:pPr>
              <a:buFont typeface="Wingdings" pitchFamily="2" charset="2"/>
              <a:buNone/>
            </a:pPr>
            <a:endParaRPr lang="en-US" sz="2000" b="1"/>
          </a:p>
          <a:p>
            <a:r>
              <a:rPr lang="en-US" sz="2000" b="1"/>
              <a:t>Individual responsibility for learning</a:t>
            </a:r>
          </a:p>
        </p:txBody>
      </p:sp>
      <p:sp>
        <p:nvSpPr>
          <p:cNvPr id="21508" name="Rectangle 4"/>
          <p:cNvSpPr>
            <a:spLocks noGrp="1" noRot="1" noChangeArrowheads="1"/>
          </p:cNvSpPr>
          <p:nvPr>
            <p:ph type="body" sz="half" idx="2"/>
          </p:nvPr>
        </p:nvSpPr>
        <p:spPr>
          <a:xfrm>
            <a:off x="4656138" y="1676400"/>
            <a:ext cx="4186237" cy="4422775"/>
          </a:xfrm>
          <a:noFill/>
          <a:ln/>
        </p:spPr>
        <p:txBody>
          <a:bodyPr lIns="92075" tIns="46037" rIns="92075" bIns="46037"/>
          <a:lstStyle/>
          <a:p>
            <a:pPr algn="ctr">
              <a:buFont typeface="Wingdings" pitchFamily="2" charset="2"/>
              <a:buNone/>
            </a:pPr>
            <a:r>
              <a:rPr lang="en-US" b="1" dirty="0"/>
              <a:t>NEW STANDARDS</a:t>
            </a:r>
          </a:p>
          <a:p>
            <a:pPr algn="ctr">
              <a:buFont typeface="Wingdings" pitchFamily="2" charset="2"/>
              <a:buNone/>
            </a:pPr>
            <a:endParaRPr lang="en-US" sz="2000" b="1" dirty="0"/>
          </a:p>
          <a:p>
            <a:r>
              <a:rPr lang="en-US" sz="2000" b="1" dirty="0"/>
              <a:t>Integrated topics</a:t>
            </a:r>
          </a:p>
          <a:p>
            <a:r>
              <a:rPr lang="en-US" sz="2000" b="1" dirty="0"/>
              <a:t>Students discuss/develop ideas</a:t>
            </a:r>
          </a:p>
          <a:p>
            <a:r>
              <a:rPr lang="en-US" sz="2000" b="1" dirty="0"/>
              <a:t>Activity between students/ group responsibility and individual responsibility; learner </a:t>
            </a:r>
            <a:r>
              <a:rPr lang="en-US" sz="2000" i="1" u="sng" dirty="0"/>
              <a:t>interdependence</a:t>
            </a:r>
          </a:p>
          <a:p>
            <a:pPr>
              <a:buFont typeface="Wingdings" pitchFamily="2" charset="2"/>
              <a:buNone/>
            </a:pPr>
            <a:endParaRPr lang="en-US" sz="2000" b="1" dirty="0"/>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anim calcmode="lin" valueType="num">
                                      <p:cBhvr additive="base">
                                        <p:cTn id="13" dur="500" fill="hold"/>
                                        <p:tgtEl>
                                          <p:spTgt spid="2150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 calcmode="lin" valueType="num">
                                      <p:cBhvr additive="base">
                                        <p:cTn id="19" dur="500" fill="hold"/>
                                        <p:tgtEl>
                                          <p:spTgt spid="21507">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507">
                                            <p:txEl>
                                              <p:pRg st="5" end="5"/>
                                            </p:txEl>
                                          </p:spTgt>
                                        </p:tgtEl>
                                        <p:attrNameLst>
                                          <p:attrName>style.visibility</p:attrName>
                                        </p:attrNameLst>
                                      </p:cBhvr>
                                      <p:to>
                                        <p:strVal val="visible"/>
                                      </p:to>
                                    </p:set>
                                    <p:anim calcmode="lin" valueType="num">
                                      <p:cBhvr additive="base">
                                        <p:cTn id="25" dur="500" fill="hold"/>
                                        <p:tgtEl>
                                          <p:spTgt spid="21507">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50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noFill/>
          <a:ln/>
        </p:spPr>
        <p:txBody>
          <a:bodyPr lIns="92075" tIns="46037" rIns="92075" bIns="46037"/>
          <a:lstStyle/>
          <a:p>
            <a:r>
              <a:rPr lang="en-US"/>
              <a:t>AGREE/DISAGREE</a:t>
            </a:r>
          </a:p>
        </p:txBody>
      </p:sp>
      <p:graphicFrame>
        <p:nvGraphicFramePr>
          <p:cNvPr id="23556" name="Object 4"/>
          <p:cNvGraphicFramePr>
            <a:graphicFrameLocks/>
          </p:cNvGraphicFramePr>
          <p:nvPr/>
        </p:nvGraphicFramePr>
        <p:xfrm>
          <a:off x="228600" y="1519238"/>
          <a:ext cx="8054975" cy="8364537"/>
        </p:xfrm>
        <a:graphic>
          <a:graphicData uri="http://schemas.openxmlformats.org/presentationml/2006/ole">
            <p:oleObj spid="_x0000_s23556" name="Document" r:id="rId4" imgW="7944516" imgH="8220017" progId="Word.Document.8">
              <p:embed/>
            </p:oleObj>
          </a:graphicData>
        </a:graphic>
      </p:graphicFrame>
    </p:spTree>
  </p:cSld>
  <p:clrMapOvr>
    <a:masterClrMapping/>
  </p:clrMapOvr>
  <p:transition>
    <p:cover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a:noFill/>
          <a:ln/>
        </p:spPr>
        <p:txBody>
          <a:bodyPr lIns="92075" tIns="46037" rIns="92075" bIns="46037"/>
          <a:lstStyle/>
          <a:p>
            <a:r>
              <a:rPr lang="en-US"/>
              <a:t>AGREE/DISAGREE</a:t>
            </a:r>
          </a:p>
        </p:txBody>
      </p:sp>
      <p:graphicFrame>
        <p:nvGraphicFramePr>
          <p:cNvPr id="88068" name="Object 4"/>
          <p:cNvGraphicFramePr>
            <a:graphicFrameLocks/>
          </p:cNvGraphicFramePr>
          <p:nvPr/>
        </p:nvGraphicFramePr>
        <p:xfrm>
          <a:off x="646113" y="1639888"/>
          <a:ext cx="7959725" cy="8283575"/>
        </p:xfrm>
        <a:graphic>
          <a:graphicData uri="http://schemas.openxmlformats.org/presentationml/2006/ole">
            <p:oleObj spid="_x0000_s88068" name="Document" r:id="rId4" imgW="7961316" imgH="8287143" progId="Word.Document.8">
              <p:embed/>
            </p:oleObj>
          </a:graphicData>
        </a:graphic>
      </p:graphicFrame>
    </p:spTree>
  </p:cSld>
  <p:clrMapOvr>
    <a:masterClrMapping/>
  </p:clrMapOvr>
  <p:transition>
    <p:cover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CHARACTERISTICS OF INTELLIGENT BEHAVIOR</a:t>
            </a:r>
          </a:p>
        </p:txBody>
      </p:sp>
      <p:sp>
        <p:nvSpPr>
          <p:cNvPr id="25603" name="Rectangle 3"/>
          <p:cNvSpPr>
            <a:spLocks noGrp="1" noRot="1" noChangeArrowheads="1"/>
          </p:cNvSpPr>
          <p:nvPr>
            <p:ph type="body" idx="1"/>
          </p:nvPr>
        </p:nvSpPr>
        <p:spPr>
          <a:noFill/>
          <a:ln/>
        </p:spPr>
        <p:txBody>
          <a:bodyPr lIns="92075" tIns="46037" rIns="92075" bIns="46037"/>
          <a:lstStyle/>
          <a:p>
            <a:pPr>
              <a:buClrTx/>
              <a:buSzPct val="90000"/>
              <a:buFont typeface="Monotype Sorts" pitchFamily="2" charset="2"/>
              <a:buChar char=""/>
            </a:pPr>
            <a:r>
              <a:rPr lang="en-US" b="1"/>
              <a:t>PERSISTENCE</a:t>
            </a:r>
          </a:p>
          <a:p>
            <a:pPr>
              <a:buClrTx/>
              <a:buSzPct val="90000"/>
              <a:buFont typeface="Monotype Sorts" pitchFamily="2" charset="2"/>
              <a:buChar char=""/>
            </a:pPr>
            <a:r>
              <a:rPr lang="en-US" b="1"/>
              <a:t>DECREASING IMPULSIVITY</a:t>
            </a:r>
          </a:p>
          <a:p>
            <a:pPr>
              <a:buClrTx/>
              <a:buSzPct val="90000"/>
              <a:buFont typeface="Monotype Sorts" pitchFamily="2" charset="2"/>
              <a:buChar char=""/>
            </a:pPr>
            <a:r>
              <a:rPr lang="en-US" b="1"/>
              <a:t>EMPATHIC LISTENING</a:t>
            </a:r>
          </a:p>
          <a:p>
            <a:pPr>
              <a:buClrTx/>
              <a:buSzPct val="90000"/>
              <a:buFont typeface="Monotype Sorts" pitchFamily="2" charset="2"/>
              <a:buChar char=""/>
            </a:pPr>
            <a:r>
              <a:rPr lang="en-US" b="1"/>
              <a:t>FLEXIBILITY IN THINKING</a:t>
            </a:r>
          </a:p>
          <a:p>
            <a:pPr>
              <a:buClrTx/>
              <a:buSzPct val="90000"/>
              <a:buFont typeface="Monotype Sorts" pitchFamily="2" charset="2"/>
              <a:buChar char=""/>
            </a:pPr>
            <a:r>
              <a:rPr lang="en-US" b="1"/>
              <a:t>METACOGNITIVE AWARENESS</a:t>
            </a:r>
          </a:p>
          <a:p>
            <a:pPr>
              <a:buClrTx/>
              <a:buSzPct val="90000"/>
              <a:buFont typeface="Monotype Sorts" pitchFamily="2" charset="2"/>
              <a:buChar char=""/>
            </a:pPr>
            <a:r>
              <a:rPr lang="en-US" b="1"/>
              <a:t>CHECKING FOR ACCURACY</a:t>
            </a:r>
          </a:p>
          <a:p>
            <a:pPr>
              <a:buClrTx/>
              <a:buSzPct val="90000"/>
              <a:buFont typeface="Monotype Sorts" pitchFamily="2" charset="2"/>
              <a:buNone/>
            </a:pPr>
            <a:endParaRPr lang="en-US" b="1"/>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dissolve">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dissolve">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dissolve">
                                      <p:cBhvr>
                                        <p:cTn id="17" dur="5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dissolve">
                                      <p:cBhvr>
                                        <p:cTn id="22" dur="500"/>
                                        <p:tgtEl>
                                          <p:spTgt spid="25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dissolve">
                                      <p:cBhvr>
                                        <p:cTn id="27" dur="500"/>
                                        <p:tgtEl>
                                          <p:spTgt spid="25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dissolve">
                                      <p:cBhvr>
                                        <p:cTn id="32" dur="500"/>
                                        <p:tgtEl>
                                          <p:spTgt spid="25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CHARACTERISTICS OF INTELLIGENT BEHAVIOR</a:t>
            </a:r>
          </a:p>
        </p:txBody>
      </p:sp>
      <p:sp>
        <p:nvSpPr>
          <p:cNvPr id="27651" name="Rectangle 3"/>
          <p:cNvSpPr>
            <a:spLocks noGrp="1" noRot="1" noChangeArrowheads="1"/>
          </p:cNvSpPr>
          <p:nvPr>
            <p:ph type="body" idx="1"/>
          </p:nvPr>
        </p:nvSpPr>
        <p:spPr>
          <a:noFill/>
          <a:ln/>
        </p:spPr>
        <p:txBody>
          <a:bodyPr lIns="92075" tIns="46037" rIns="92075" bIns="46037"/>
          <a:lstStyle/>
          <a:p>
            <a:pPr>
              <a:buClrTx/>
              <a:buSzPct val="90000"/>
              <a:buFont typeface="Monotype Sorts" pitchFamily="2" charset="2"/>
              <a:buChar char=""/>
            </a:pPr>
            <a:r>
              <a:rPr lang="en-US" b="1"/>
              <a:t>QUESTIONING</a:t>
            </a:r>
          </a:p>
          <a:p>
            <a:pPr>
              <a:buClrTx/>
              <a:buSzPct val="90000"/>
              <a:buFont typeface="Monotype Sorts" pitchFamily="2" charset="2"/>
              <a:buChar char=""/>
            </a:pPr>
            <a:r>
              <a:rPr lang="en-US" b="1"/>
              <a:t>PROBLEM POSING</a:t>
            </a:r>
          </a:p>
          <a:p>
            <a:pPr>
              <a:buClrTx/>
              <a:buSzPct val="90000"/>
              <a:buFont typeface="Monotype Sorts" pitchFamily="2" charset="2"/>
              <a:buChar char=""/>
            </a:pPr>
            <a:r>
              <a:rPr lang="en-US" b="1"/>
              <a:t>DRAWING ON PAST KNOWLEDGE</a:t>
            </a:r>
          </a:p>
          <a:p>
            <a:pPr>
              <a:buClrTx/>
              <a:buSzPct val="90000"/>
              <a:buFont typeface="Monotype Sorts" pitchFamily="2" charset="2"/>
              <a:buChar char=""/>
            </a:pPr>
            <a:r>
              <a:rPr lang="en-US" b="1"/>
              <a:t>APPLYING TO NEW SITUATIONS</a:t>
            </a:r>
          </a:p>
          <a:p>
            <a:pPr>
              <a:buClrTx/>
              <a:buSzPct val="90000"/>
              <a:buFont typeface="Monotype Sorts" pitchFamily="2" charset="2"/>
              <a:buChar char=""/>
            </a:pPr>
            <a:r>
              <a:rPr lang="en-US" b="1"/>
              <a:t>PRECISION OF LANGUAGE AND THOUGHT</a:t>
            </a:r>
          </a:p>
          <a:p>
            <a:pPr>
              <a:buClrTx/>
              <a:buSzPct val="90000"/>
              <a:buFont typeface="Monotype Sorts" pitchFamily="2" charset="2"/>
              <a:buChar char=""/>
            </a:pPr>
            <a:r>
              <a:rPr lang="en-US" b="1"/>
              <a:t>USING ALL THE SENSES</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arn(outHorizontal)">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barn(outHorizontal)">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barn(outHorizontal)">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barn(outHorizontal)">
                                      <p:cBhvr>
                                        <p:cTn id="22" dur="500"/>
                                        <p:tgtEl>
                                          <p:spTgt spid="276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barn(outHorizontal)">
                                      <p:cBhvr>
                                        <p:cTn id="27" dur="500"/>
                                        <p:tgtEl>
                                          <p:spTgt spid="276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 fill="hold">
                                          <p:stCondLst>
                                            <p:cond delay="0"/>
                                          </p:stCondLst>
                                        </p:cTn>
                                        <p:tgtEl>
                                          <p:spTgt spid="27651">
                                            <p:txEl>
                                              <p:pRg st="5" end="5"/>
                                            </p:txEl>
                                          </p:spTgt>
                                        </p:tgtEl>
                                        <p:attrNameLst>
                                          <p:attrName>style.visibility</p:attrName>
                                        </p:attrNameLst>
                                      </p:cBhvr>
                                      <p:to>
                                        <p:strVal val="visible"/>
                                      </p:to>
                                    </p:set>
                                    <p:animEffect transition="in" filter="barn(outHorizontal)">
                                      <p:cBhvr>
                                        <p:cTn id="32" dur="500"/>
                                        <p:tgtEl>
                                          <p:spTgt spid="27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CHARACTERISTICS OF INTELLIGENT BEHAVIOR</a:t>
            </a:r>
          </a:p>
        </p:txBody>
      </p:sp>
      <p:sp>
        <p:nvSpPr>
          <p:cNvPr id="29699" name="Rectangle 3"/>
          <p:cNvSpPr>
            <a:spLocks noGrp="1" noRot="1" noChangeArrowheads="1"/>
          </p:cNvSpPr>
          <p:nvPr>
            <p:ph type="body" idx="1"/>
          </p:nvPr>
        </p:nvSpPr>
        <p:spPr>
          <a:noFill/>
          <a:ln/>
        </p:spPr>
        <p:txBody>
          <a:bodyPr lIns="92075" tIns="46037" rIns="92075" bIns="46037"/>
          <a:lstStyle/>
          <a:p>
            <a:pPr>
              <a:buFont typeface="Wingdings" pitchFamily="2" charset="2"/>
              <a:buNone/>
            </a:pPr>
            <a:endParaRPr lang="en-US" b="1"/>
          </a:p>
          <a:p>
            <a:pPr>
              <a:buClrTx/>
              <a:buSzPct val="90000"/>
              <a:buFont typeface="Monotype Sorts" pitchFamily="2" charset="2"/>
              <a:buChar char=""/>
            </a:pPr>
            <a:r>
              <a:rPr lang="en-US" b="1"/>
              <a:t>INGENUITY, ORIGINALITY, INSIGHTFULNESS &amp; CREATIVITY</a:t>
            </a:r>
          </a:p>
          <a:p>
            <a:pPr>
              <a:buClrTx/>
              <a:buSzPct val="90000"/>
              <a:buFont typeface="Monotype Sorts" pitchFamily="2" charset="2"/>
              <a:buChar char=""/>
            </a:pPr>
            <a:r>
              <a:rPr lang="en-US" b="1"/>
              <a:t>INQUISITIVENESS AND CURIOSITY</a:t>
            </a:r>
          </a:p>
          <a:p>
            <a:pPr>
              <a:buClrTx/>
              <a:buSzPct val="90000"/>
              <a:buFont typeface="Monotype Sorts" pitchFamily="2" charset="2"/>
              <a:buChar char=""/>
            </a:pPr>
            <a:r>
              <a:rPr lang="en-US" b="1"/>
              <a:t>ENJOYMENT OF PROBLEM SOLVING</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wipe(right)">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9699">
                                            <p:txEl>
                                              <p:pRg st="2" end="2"/>
                                            </p:txEl>
                                          </p:spTgt>
                                        </p:tgtEl>
                                        <p:attrNameLst>
                                          <p:attrName>style.visibility</p:attrName>
                                        </p:attrNameLst>
                                      </p:cBhvr>
                                      <p:to>
                                        <p:strVal val="visible"/>
                                      </p:to>
                                    </p:set>
                                    <p:animEffect transition="in" filter="wipe(right)">
                                      <p:cBhvr>
                                        <p:cTn id="12" dur="500"/>
                                        <p:tgtEl>
                                          <p:spTgt spid="296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wipe(right)">
                                      <p:cBhvr>
                                        <p:cTn id="17"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noFill/>
          <a:ln/>
        </p:spPr>
        <p:txBody>
          <a:bodyPr lIns="92075" tIns="46037" rIns="92075" bIns="46037"/>
          <a:lstStyle/>
          <a:p>
            <a:r>
              <a:rPr lang="en-US" sz="4000" b="1" dirty="0">
                <a:solidFill>
                  <a:srgbClr val="FFFF00"/>
                </a:solidFill>
              </a:rPr>
              <a:t>HOW TO PROMOTE COOPERATIVE LEARNING</a:t>
            </a:r>
          </a:p>
        </p:txBody>
      </p:sp>
      <p:graphicFrame>
        <p:nvGraphicFramePr>
          <p:cNvPr id="31747" name="Object 3"/>
          <p:cNvGraphicFramePr>
            <a:graphicFrameLocks/>
          </p:cNvGraphicFramePr>
          <p:nvPr>
            <p:ph idx="1"/>
          </p:nvPr>
        </p:nvGraphicFramePr>
        <p:xfrm>
          <a:off x="1562100" y="1676400"/>
          <a:ext cx="5605463" cy="3686175"/>
        </p:xfrm>
        <a:graphic>
          <a:graphicData uri="http://schemas.openxmlformats.org/presentationml/2006/ole">
            <p:oleObj spid="_x0000_s31747" name="ClipArt" r:id="rId4" imgW="715459" imgH="715459" progId="MS_ClipArt_Gallery.2">
              <p:embed/>
            </p:oleObj>
          </a:graphicData>
        </a:graphic>
      </p:graphicFrame>
      <p:sp>
        <p:nvSpPr>
          <p:cNvPr id="31748" name="Rectangle 4"/>
          <p:cNvSpPr>
            <a:spLocks noChangeArrowheads="1"/>
          </p:cNvSpPr>
          <p:nvPr/>
        </p:nvSpPr>
        <p:spPr bwMode="auto">
          <a:xfrm>
            <a:off x="1828800" y="5622925"/>
            <a:ext cx="5562600" cy="641350"/>
          </a:xfrm>
          <a:prstGeom prst="rect">
            <a:avLst/>
          </a:prstGeom>
          <a:noFill/>
          <a:ln w="9525">
            <a:noFill/>
            <a:miter lim="800000"/>
            <a:headEnd/>
            <a:tailEnd/>
          </a:ln>
          <a:effectLst/>
        </p:spPr>
        <p:txBody>
          <a:bodyPr lIns="92075" tIns="46037" rIns="92075" bIns="46037">
            <a:spAutoFit/>
          </a:bodyPr>
          <a:lstStyle/>
          <a:p>
            <a:pPr algn="ctr" eaLnBrk="0" fontAlgn="base" hangingPunct="0">
              <a:spcBef>
                <a:spcPct val="0"/>
              </a:spcBef>
              <a:spcAft>
                <a:spcPct val="0"/>
              </a:spcAft>
            </a:pPr>
            <a:r>
              <a:rPr lang="en-US" sz="3600" dirty="0">
                <a:solidFill>
                  <a:srgbClr val="FFFF00"/>
                </a:solidFill>
                <a:latin typeface="Times New Roman" pitchFamily="18" charset="0"/>
              </a:rPr>
              <a:t>THE GOOSE STORY</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Rot="1" noChangeArrowheads="1"/>
          </p:cNvSpPr>
          <p:nvPr>
            <p:ph type="ctrTitle"/>
          </p:nvPr>
        </p:nvSpPr>
        <p:spPr>
          <a:xfrm>
            <a:off x="685800" y="914400"/>
            <a:ext cx="7772400" cy="685800"/>
          </a:xfrm>
          <a:noFill/>
          <a:ln/>
        </p:spPr>
        <p:txBody>
          <a:bodyPr lIns="92075" tIns="46037" rIns="92075" bIns="46037"/>
          <a:lstStyle/>
          <a:p>
            <a:r>
              <a:rPr lang="en-US" dirty="0">
                <a:solidFill>
                  <a:srgbClr val="FFFF00"/>
                </a:solidFill>
              </a:rPr>
              <a:t>THE GOOSE STORY</a:t>
            </a:r>
          </a:p>
        </p:txBody>
      </p:sp>
      <p:sp>
        <p:nvSpPr>
          <p:cNvPr id="33795" name="Rectangle 3"/>
          <p:cNvSpPr>
            <a:spLocks noGrp="1" noRot="1" noChangeArrowheads="1"/>
          </p:cNvSpPr>
          <p:nvPr>
            <p:ph type="subTitle" idx="1"/>
          </p:nvPr>
        </p:nvSpPr>
        <p:spPr>
          <a:xfrm>
            <a:off x="1371600" y="1676400"/>
            <a:ext cx="6400800" cy="4495800"/>
          </a:xfrm>
          <a:noFill/>
          <a:ln/>
        </p:spPr>
        <p:txBody>
          <a:bodyPr lIns="92075" tIns="46037" rIns="92075" bIns="46037"/>
          <a:lstStyle/>
          <a:p>
            <a:pPr marL="342900" indent="-342900" algn="l"/>
            <a:r>
              <a:rPr lang="en-US" sz="2800"/>
              <a:t>Next fall when you see geese heading south for the winter flying along in a “V” formation, you might be interested in knowing why they fly that way.  It has been learned that as each bird flaps its wings, it creates an uplift for the bird immediately following.  By flying in a “V” formation, the whole flock adds at least 71% greater flying range than if each bird flew on its own.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ipe(left)">
                                      <p:cBhvr>
                                        <p:cTn id="7" dur="5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Rot="1" noChangeArrowheads="1"/>
          </p:cNvSpPr>
          <p:nvPr>
            <p:ph type="subTitle" idx="1"/>
          </p:nvPr>
        </p:nvSpPr>
        <p:spPr>
          <a:xfrm>
            <a:off x="990600" y="609600"/>
            <a:ext cx="7543800" cy="5562600"/>
          </a:xfrm>
          <a:noFill/>
          <a:ln/>
        </p:spPr>
        <p:txBody>
          <a:bodyPr lIns="92075" tIns="46037" rIns="92075" bIns="46037"/>
          <a:lstStyle/>
          <a:p>
            <a:pPr marL="342900" indent="-342900" algn="l"/>
            <a:r>
              <a:rPr lang="en-US" dirty="0"/>
              <a:t> </a:t>
            </a:r>
            <a:r>
              <a:rPr lang="en-US" sz="2800" b="1" dirty="0">
                <a:solidFill>
                  <a:schemeClr val="tx2"/>
                </a:solidFill>
              </a:rPr>
              <a:t>People who share common direction and sense of community can get where they are traveling on the thrust of one another</a:t>
            </a:r>
            <a:r>
              <a:rPr lang="en-US" sz="2800" dirty="0">
                <a:solidFill>
                  <a:schemeClr val="tx2"/>
                </a:solidFill>
              </a:rPr>
              <a:t>.</a:t>
            </a:r>
            <a:r>
              <a:rPr lang="en-US" dirty="0">
                <a:solidFill>
                  <a:schemeClr val="tx2"/>
                </a:solidFill>
              </a:rPr>
              <a:t> </a:t>
            </a:r>
            <a:r>
              <a:rPr lang="en-US" sz="2800" dirty="0"/>
              <a:t>Whenever a goose falls out of formation, it suddenly feels a drag and resistance of trying to go it alone, and quickly gets into formation to take advantage of the lifting power of the bird immediately in front.</a:t>
            </a:r>
            <a:r>
              <a:rPr lang="en-US" sz="2800" b="1" dirty="0">
                <a:solidFill>
                  <a:schemeClr val="tx2"/>
                </a:solidFill>
              </a:rPr>
              <a:t>  If we have as much sense as a goose, we will stay in formation with those who are headed the same way we are going.</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Effect transition="in" filter="randombar(horizontal)">
                                      <p:cBhvr>
                                        <p:cTn id="7" dur="500"/>
                                        <p:tgtEl>
                                          <p:spTgt spid="358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noFill/>
          <a:ln/>
        </p:spPr>
        <p:txBody>
          <a:bodyPr lIns="92075" tIns="46037" rIns="92075" bIns="46037"/>
          <a:lstStyle/>
          <a:p>
            <a:r>
              <a:rPr lang="en-US"/>
              <a:t>A Definition and a Distinction</a:t>
            </a:r>
            <a:br>
              <a:rPr lang="en-US"/>
            </a:br>
            <a:endParaRPr lang="en-US"/>
          </a:p>
        </p:txBody>
      </p:sp>
      <p:sp>
        <p:nvSpPr>
          <p:cNvPr id="6147" name="Rectangle 3"/>
          <p:cNvSpPr>
            <a:spLocks noGrp="1" noRot="1" noChangeArrowheads="1"/>
          </p:cNvSpPr>
          <p:nvPr>
            <p:ph type="body" idx="1"/>
          </p:nvPr>
        </p:nvSpPr>
        <p:spPr>
          <a:noFill/>
          <a:ln/>
        </p:spPr>
        <p:txBody>
          <a:bodyPr lIns="92075" tIns="46037" rIns="92075" bIns="46037"/>
          <a:lstStyle/>
          <a:p>
            <a:r>
              <a:rPr lang="en-US" dirty="0"/>
              <a:t>Cooperative learning is the presence of joint goals, mutual rewards, shared resources and complementary roles among members of a </a:t>
            </a:r>
            <a:r>
              <a:rPr lang="en-US" dirty="0" smtClean="0"/>
              <a:t>learning group</a:t>
            </a:r>
            <a:endParaRPr lang="en-US" dirty="0"/>
          </a:p>
          <a:p>
            <a:r>
              <a:rPr lang="en-US" dirty="0"/>
              <a:t>Competitive learning conversely is the presence of a goal or reward that only one or a few group member(s) could achieve be outperforming the others.</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arn(inVertical)">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barn(inVertical)">
                                      <p:cBhvr>
                                        <p:cTn id="12" dur="5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Rot="1" noChangeArrowheads="1"/>
          </p:cNvSpPr>
          <p:nvPr>
            <p:ph type="subTitle" idx="1"/>
          </p:nvPr>
        </p:nvSpPr>
        <p:spPr>
          <a:xfrm>
            <a:off x="1143000" y="762000"/>
            <a:ext cx="6934200" cy="5867400"/>
          </a:xfrm>
          <a:noFill/>
          <a:ln/>
        </p:spPr>
        <p:txBody>
          <a:bodyPr lIns="92075" tIns="46037" rIns="92075" bIns="46037"/>
          <a:lstStyle/>
          <a:p>
            <a:pPr marL="342900" indent="-342900" algn="l"/>
            <a:r>
              <a:rPr lang="en-US" sz="2800" dirty="0"/>
              <a:t>When the lead goose gets tired, he rotates back in the wing and another goose flies to point.  </a:t>
            </a:r>
            <a:r>
              <a:rPr lang="en-US" sz="2800" b="1" dirty="0">
                <a:solidFill>
                  <a:schemeClr val="tx2"/>
                </a:solidFill>
              </a:rPr>
              <a:t>It pays to take turns doing hard jobs.</a:t>
            </a:r>
          </a:p>
          <a:p>
            <a:pPr marL="342900" indent="-342900" algn="l"/>
            <a:r>
              <a:rPr lang="en-US" sz="2800" dirty="0"/>
              <a:t>The geese honk from behind to encourage those up front to keep up their speed.. </a:t>
            </a:r>
            <a:r>
              <a:rPr lang="en-US" sz="2800" b="1" dirty="0">
                <a:solidFill>
                  <a:schemeClr val="tx2"/>
                </a:solidFill>
              </a:rPr>
              <a:t>An encouraging word goes a long way</a:t>
            </a:r>
            <a:endParaRPr lang="en-US" sz="2800" dirty="0"/>
          </a:p>
          <a:p>
            <a:pPr marL="342900" indent="-342900" algn="l"/>
            <a:r>
              <a:rPr lang="en-US" sz="2800" dirty="0"/>
              <a:t>Finally, when a goose gets sick, or is wounded by a gun shot and falls out, two geese fall out of formation and follow him down to help and protect him.</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animEffect transition="in" filter="strips(downRight)">
                                      <p:cBhvr>
                                        <p:cTn id="7" dur="500"/>
                                        <p:tgtEl>
                                          <p:spTgt spid="378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7890">
                                            <p:txEl>
                                              <p:pRg st="1" end="1"/>
                                            </p:txEl>
                                          </p:spTgt>
                                        </p:tgtEl>
                                        <p:attrNameLst>
                                          <p:attrName>style.visibility</p:attrName>
                                        </p:attrNameLst>
                                      </p:cBhvr>
                                      <p:to>
                                        <p:strVal val="visible"/>
                                      </p:to>
                                    </p:set>
                                    <p:animEffect transition="in" filter="strips(downRight)">
                                      <p:cBhvr>
                                        <p:cTn id="12" dur="500"/>
                                        <p:tgtEl>
                                          <p:spTgt spid="3789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7890">
                                            <p:txEl>
                                              <p:pRg st="2" end="2"/>
                                            </p:txEl>
                                          </p:spTgt>
                                        </p:tgtEl>
                                        <p:attrNameLst>
                                          <p:attrName>style.visibility</p:attrName>
                                        </p:attrNameLst>
                                      </p:cBhvr>
                                      <p:to>
                                        <p:strVal val="visible"/>
                                      </p:to>
                                    </p:set>
                                    <p:animEffect transition="in" filter="strips(downRight)">
                                      <p:cBhvr>
                                        <p:cTn id="17" dur="500"/>
                                        <p:tgtEl>
                                          <p:spTgt spid="378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Rot="1" noChangeArrowheads="1"/>
          </p:cNvSpPr>
          <p:nvPr>
            <p:ph type="body" sz="half" idx="1"/>
          </p:nvPr>
        </p:nvSpPr>
        <p:spPr>
          <a:xfrm>
            <a:off x="301624" y="1676400"/>
            <a:ext cx="4498975" cy="4876800"/>
          </a:xfrm>
          <a:noFill/>
          <a:ln/>
        </p:spPr>
        <p:txBody>
          <a:bodyPr lIns="92075" tIns="46037" rIns="92075" bIns="46037"/>
          <a:lstStyle/>
          <a:p>
            <a:pPr>
              <a:buFont typeface="Wingdings" pitchFamily="2" charset="2"/>
              <a:buNone/>
            </a:pPr>
            <a:r>
              <a:rPr lang="en-US" sz="2400" dirty="0"/>
              <a:t>They stay with him until he is either able to fly or until he is dead, and they launch out on their own or with another formation to catch up with the group.   </a:t>
            </a:r>
          </a:p>
          <a:p>
            <a:pPr>
              <a:buFont typeface="Wingdings" pitchFamily="2" charset="2"/>
              <a:buNone/>
            </a:pPr>
            <a:r>
              <a:rPr lang="en-US" sz="2400" b="1" dirty="0">
                <a:solidFill>
                  <a:schemeClr val="tx2"/>
                </a:solidFill>
              </a:rPr>
              <a:t>If we have the sense of a goose we will stand by each other like that.</a:t>
            </a:r>
            <a:endParaRPr lang="en-US" sz="2400" dirty="0"/>
          </a:p>
          <a:p>
            <a:pPr>
              <a:buFont typeface="Wingdings" pitchFamily="2" charset="2"/>
              <a:buNone/>
            </a:pPr>
            <a:endParaRPr lang="en-US" sz="2400" dirty="0"/>
          </a:p>
          <a:p>
            <a:pPr>
              <a:buFont typeface="Wingdings" pitchFamily="2" charset="2"/>
              <a:buNone/>
            </a:pPr>
            <a:r>
              <a:rPr lang="en-US" sz="2400" dirty="0"/>
              <a:t>					Author Unknown</a:t>
            </a:r>
          </a:p>
        </p:txBody>
      </p:sp>
      <p:graphicFrame>
        <p:nvGraphicFramePr>
          <p:cNvPr id="39939" name="Object 3"/>
          <p:cNvGraphicFramePr>
            <a:graphicFrameLocks/>
          </p:cNvGraphicFramePr>
          <p:nvPr>
            <p:ph type="clipArt" sz="half" idx="2"/>
          </p:nvPr>
        </p:nvGraphicFramePr>
        <p:xfrm>
          <a:off x="4660900" y="1844675"/>
          <a:ext cx="4176713" cy="4086225"/>
        </p:xfrm>
        <a:graphic>
          <a:graphicData uri="http://schemas.openxmlformats.org/presentationml/2006/ole">
            <p:oleObj spid="_x0000_s39939" name="ClipArt" r:id="rId4" imgW="715459" imgH="715459" progId="MS_ClipArt_Gallery.2">
              <p:embed/>
            </p:oleObj>
          </a:graphicData>
        </a:graphic>
      </p:graphicFrame>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Effect transition="in" filter="wipe(up)">
                                      <p:cBhvr>
                                        <p:cTn id="7" dur="500"/>
                                        <p:tgtEl>
                                          <p:spTgt spid="399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9938">
                                            <p:txEl>
                                              <p:pRg st="1" end="1"/>
                                            </p:txEl>
                                          </p:spTgt>
                                        </p:tgtEl>
                                        <p:attrNameLst>
                                          <p:attrName>style.visibility</p:attrName>
                                        </p:attrNameLst>
                                      </p:cBhvr>
                                      <p:to>
                                        <p:strVal val="visible"/>
                                      </p:to>
                                    </p:set>
                                    <p:animEffect transition="in" filter="wipe(up)">
                                      <p:cBhvr>
                                        <p:cTn id="12" dur="500"/>
                                        <p:tgtEl>
                                          <p:spTgt spid="399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9938">
                                            <p:txEl>
                                              <p:pRg st="3" end="3"/>
                                            </p:txEl>
                                          </p:spTgt>
                                        </p:tgtEl>
                                        <p:attrNameLst>
                                          <p:attrName>style.visibility</p:attrName>
                                        </p:attrNameLst>
                                      </p:cBhvr>
                                      <p:to>
                                        <p:strVal val="visible"/>
                                      </p:to>
                                    </p:set>
                                    <p:animEffect transition="in" filter="wipe(up)">
                                      <p:cBhvr>
                                        <p:cTn id="17" dur="500"/>
                                        <p:tgtEl>
                                          <p:spTgt spid="399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HOW COOP GROUPS DIFFER</a:t>
            </a:r>
          </a:p>
        </p:txBody>
      </p:sp>
      <p:sp>
        <p:nvSpPr>
          <p:cNvPr id="41987" name="Rectangle 3"/>
          <p:cNvSpPr>
            <a:spLocks noGrp="1" noRot="1" noChangeArrowheads="1"/>
          </p:cNvSpPr>
          <p:nvPr>
            <p:ph type="body" sz="half" idx="1"/>
          </p:nvPr>
        </p:nvSpPr>
        <p:spPr>
          <a:xfrm>
            <a:off x="301625" y="1676400"/>
            <a:ext cx="4186238" cy="4422775"/>
          </a:xfrm>
          <a:noFill/>
          <a:ln/>
        </p:spPr>
        <p:txBody>
          <a:bodyPr lIns="92075" tIns="46037" rIns="92075" bIns="46037"/>
          <a:lstStyle/>
          <a:p>
            <a:pPr>
              <a:buFont typeface="Wingdings" pitchFamily="2" charset="2"/>
              <a:buNone/>
            </a:pPr>
            <a:r>
              <a:rPr lang="en-US" sz="2400" b="1"/>
              <a:t>TRADITIONAL GROUPS</a:t>
            </a:r>
          </a:p>
          <a:p>
            <a:r>
              <a:rPr lang="en-US" sz="2400" b="1"/>
              <a:t>One goal/task learned at a time</a:t>
            </a:r>
          </a:p>
          <a:p>
            <a:r>
              <a:rPr lang="en-US" sz="2400" b="1"/>
              <a:t>Groups are done when product/task is done</a:t>
            </a:r>
          </a:p>
          <a:p>
            <a:r>
              <a:rPr lang="en-US" sz="2400" b="1"/>
              <a:t>Social skills are taken as a given</a:t>
            </a:r>
          </a:p>
          <a:p>
            <a:r>
              <a:rPr lang="en-US" sz="2400" b="1"/>
              <a:t>One leader gets main role</a:t>
            </a:r>
          </a:p>
          <a:p>
            <a:pPr>
              <a:buFont typeface="Wingdings" pitchFamily="2" charset="2"/>
              <a:buNone/>
            </a:pPr>
            <a:endParaRPr lang="en-US" sz="2400" b="1"/>
          </a:p>
        </p:txBody>
      </p:sp>
      <p:sp>
        <p:nvSpPr>
          <p:cNvPr id="41988" name="Rectangle 4"/>
          <p:cNvSpPr>
            <a:spLocks noGrp="1" noRot="1" noChangeArrowheads="1"/>
          </p:cNvSpPr>
          <p:nvPr>
            <p:ph type="body" sz="half" idx="2"/>
          </p:nvPr>
        </p:nvSpPr>
        <p:spPr>
          <a:xfrm>
            <a:off x="4656138" y="1676400"/>
            <a:ext cx="4186237" cy="4422775"/>
          </a:xfrm>
          <a:noFill/>
          <a:ln/>
        </p:spPr>
        <p:txBody>
          <a:bodyPr lIns="92075" tIns="46037" rIns="92075" bIns="46037"/>
          <a:lstStyle/>
          <a:p>
            <a:pPr>
              <a:buFont typeface="Wingdings" pitchFamily="2" charset="2"/>
              <a:buNone/>
            </a:pPr>
            <a:r>
              <a:rPr lang="en-US" sz="2400" b="1"/>
              <a:t>COOPERATIVE GROUPS</a:t>
            </a:r>
          </a:p>
          <a:p>
            <a:r>
              <a:rPr lang="en-US" sz="2400" b="1"/>
              <a:t>Higher order thinking is woven into every lesson</a:t>
            </a:r>
          </a:p>
          <a:p>
            <a:r>
              <a:rPr lang="en-US" sz="2400" b="1"/>
              <a:t>Groups continue to work together</a:t>
            </a:r>
          </a:p>
          <a:p>
            <a:r>
              <a:rPr lang="en-US" sz="2400" b="1"/>
              <a:t>Social skills are </a:t>
            </a:r>
            <a:r>
              <a:rPr lang="en-US" sz="2400" b="1" u="sng"/>
              <a:t>taught</a:t>
            </a:r>
          </a:p>
          <a:p>
            <a:pPr>
              <a:buFont typeface="Wingdings" pitchFamily="2" charset="2"/>
              <a:buNone/>
            </a:pPr>
            <a:endParaRPr lang="en-US" sz="2400" b="1" u="sng"/>
          </a:p>
          <a:p>
            <a:r>
              <a:rPr lang="en-US" sz="2400" b="1"/>
              <a:t>Roles are shared and mixed</a:t>
            </a:r>
          </a:p>
          <a:p>
            <a:pPr>
              <a:buFont typeface="Wingdings" pitchFamily="2" charset="2"/>
              <a:buNone/>
            </a:pPr>
            <a:endParaRPr lang="en-US" sz="2400" b="1"/>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to="" calcmode="lin" valueType="num">
                                      <p:cBhvr>
                                        <p:cTn id="7" dur="1" fill="hold"/>
                                        <p:tgtEl>
                                          <p:spTgt spid="4198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 to="" calcmode="lin" valueType="num">
                                      <p:cBhvr>
                                        <p:cTn id="12" dur="1" fill="hold"/>
                                        <p:tgtEl>
                                          <p:spTgt spid="41987">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 to="" calcmode="lin" valueType="num">
                                      <p:cBhvr>
                                        <p:cTn id="17" dur="1" fill="hold"/>
                                        <p:tgtEl>
                                          <p:spTgt spid="4198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 to="" calcmode="lin" valueType="num">
                                      <p:cBhvr>
                                        <p:cTn id="22" dur="1" fill="hold"/>
                                        <p:tgtEl>
                                          <p:spTgt spid="41987">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 to="" calcmode="lin" valueType="num">
                                      <p:cBhvr>
                                        <p:cTn id="27" dur="1" fill="hold"/>
                                        <p:tgtEl>
                                          <p:spTgt spid="4198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HOW COOP GROUPS DIFFER</a:t>
            </a:r>
          </a:p>
        </p:txBody>
      </p:sp>
      <p:sp>
        <p:nvSpPr>
          <p:cNvPr id="44035" name="Rectangle 3"/>
          <p:cNvSpPr>
            <a:spLocks noGrp="1" noRot="1" noChangeArrowheads="1"/>
          </p:cNvSpPr>
          <p:nvPr>
            <p:ph type="body" sz="half" idx="1"/>
          </p:nvPr>
        </p:nvSpPr>
        <p:spPr>
          <a:xfrm>
            <a:off x="468313" y="1839913"/>
            <a:ext cx="4187825" cy="4259262"/>
          </a:xfrm>
          <a:noFill/>
          <a:ln/>
        </p:spPr>
        <p:txBody>
          <a:bodyPr lIns="92075" tIns="46037" rIns="92075" bIns="46037"/>
          <a:lstStyle/>
          <a:p>
            <a:pPr>
              <a:buFont typeface="Wingdings" pitchFamily="2" charset="2"/>
              <a:buNone/>
            </a:pPr>
            <a:r>
              <a:rPr lang="en-US" sz="2400" b="1"/>
              <a:t>TRADITIONAL GROUPS</a:t>
            </a:r>
          </a:p>
          <a:p>
            <a:r>
              <a:rPr lang="en-US" sz="2400" b="1"/>
              <a:t>Group is assessed without looking at individual efforts</a:t>
            </a:r>
          </a:p>
          <a:p>
            <a:r>
              <a:rPr lang="en-US" sz="2400" b="1"/>
              <a:t>Teacher grades product</a:t>
            </a:r>
          </a:p>
          <a:p>
            <a:pPr>
              <a:buFont typeface="Wingdings" pitchFamily="2" charset="2"/>
              <a:buNone/>
            </a:pPr>
            <a:endParaRPr lang="en-US" sz="2400" b="1"/>
          </a:p>
          <a:p>
            <a:pPr>
              <a:buFont typeface="Wingdings" pitchFamily="2" charset="2"/>
              <a:buNone/>
            </a:pPr>
            <a:endParaRPr lang="en-US" sz="2400" b="1"/>
          </a:p>
          <a:p>
            <a:r>
              <a:rPr lang="en-US" sz="2400" b="1"/>
              <a:t>Homogenous groups created </a:t>
            </a:r>
          </a:p>
          <a:p>
            <a:pPr>
              <a:buFont typeface="Wingdings" pitchFamily="2" charset="2"/>
              <a:buNone/>
            </a:pPr>
            <a:endParaRPr lang="en-US" sz="2400" b="1"/>
          </a:p>
        </p:txBody>
      </p:sp>
      <p:sp>
        <p:nvSpPr>
          <p:cNvPr id="44036" name="Rectangle 4"/>
          <p:cNvSpPr>
            <a:spLocks noGrp="1" noRot="1" noChangeArrowheads="1"/>
          </p:cNvSpPr>
          <p:nvPr>
            <p:ph type="body" sz="half" idx="2"/>
          </p:nvPr>
        </p:nvSpPr>
        <p:spPr>
          <a:xfrm>
            <a:off x="4648200" y="2133600"/>
            <a:ext cx="3810000" cy="4114800"/>
          </a:xfrm>
          <a:noFill/>
          <a:ln/>
        </p:spPr>
        <p:txBody>
          <a:bodyPr lIns="92075" tIns="46037" rIns="92075" bIns="46037"/>
          <a:lstStyle/>
          <a:p>
            <a:pPr>
              <a:buFont typeface="Wingdings" pitchFamily="2" charset="2"/>
              <a:buNone/>
            </a:pPr>
            <a:r>
              <a:rPr lang="en-US" sz="2400" b="1"/>
              <a:t>COOPERATIVE GROUPS</a:t>
            </a:r>
          </a:p>
          <a:p>
            <a:r>
              <a:rPr lang="en-US" sz="2400" b="1"/>
              <a:t>Individual contribution to group goal is assessed</a:t>
            </a:r>
          </a:p>
          <a:p>
            <a:pPr>
              <a:buFont typeface="Wingdings" pitchFamily="2" charset="2"/>
              <a:buNone/>
            </a:pPr>
            <a:endParaRPr lang="en-US" sz="2400" b="1"/>
          </a:p>
          <a:p>
            <a:r>
              <a:rPr lang="en-US" sz="2400" b="1"/>
              <a:t>Groups look back and process interactions and group work</a:t>
            </a:r>
          </a:p>
          <a:p>
            <a:r>
              <a:rPr lang="en-US" sz="2400" b="1"/>
              <a:t>Students with different characteristics are mixed/matched</a:t>
            </a:r>
          </a:p>
          <a:p>
            <a:pPr>
              <a:buFont typeface="Wingdings" pitchFamily="2" charset="2"/>
              <a:buNone/>
            </a:pPr>
            <a:endParaRPr lang="en-US" sz="2400" b="1"/>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anim calcmode="lin" valueType="num">
                                      <p:cBhvr additive="base">
                                        <p:cTn id="19"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44035">
                                            <p:txEl>
                                              <p:pRg st="5" end="5"/>
                                            </p:txEl>
                                          </p:spTgt>
                                        </p:tgtEl>
                                        <p:attrNameLst>
                                          <p:attrName>style.visibility</p:attrName>
                                        </p:attrNameLst>
                                      </p:cBhvr>
                                      <p:to>
                                        <p:strVal val="visible"/>
                                      </p:to>
                                    </p:set>
                                    <p:anim calcmode="lin" valueType="num">
                                      <p:cBhvr additive="base">
                                        <p:cTn id="25" dur="5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HOW COOP GROUPS DIFFER</a:t>
            </a:r>
          </a:p>
        </p:txBody>
      </p:sp>
      <p:sp>
        <p:nvSpPr>
          <p:cNvPr id="46083" name="Rectangle 3"/>
          <p:cNvSpPr>
            <a:spLocks noGrp="1" noRot="1" noChangeArrowheads="1"/>
          </p:cNvSpPr>
          <p:nvPr>
            <p:ph type="body" sz="half" idx="1"/>
          </p:nvPr>
        </p:nvSpPr>
        <p:spPr>
          <a:xfrm>
            <a:off x="301625" y="1676400"/>
            <a:ext cx="4186238" cy="4422775"/>
          </a:xfrm>
          <a:noFill/>
          <a:ln/>
        </p:spPr>
        <p:txBody>
          <a:bodyPr lIns="92075" tIns="46037" rIns="92075" bIns="46037"/>
          <a:lstStyle/>
          <a:p>
            <a:pPr>
              <a:buFont typeface="Wingdings" pitchFamily="2" charset="2"/>
              <a:buNone/>
            </a:pPr>
            <a:r>
              <a:rPr lang="en-US" sz="2400" b="1"/>
              <a:t>TRADITIONAL GROUPS</a:t>
            </a:r>
          </a:p>
          <a:p>
            <a:r>
              <a:rPr lang="en-US" sz="2400" b="1"/>
              <a:t>Students only responsible for themselves</a:t>
            </a:r>
          </a:p>
          <a:p>
            <a:r>
              <a:rPr lang="en-US" sz="2400" b="1"/>
              <a:t>Each student relies on him/herself</a:t>
            </a:r>
          </a:p>
        </p:txBody>
      </p:sp>
      <p:sp>
        <p:nvSpPr>
          <p:cNvPr id="46084" name="Rectangle 4"/>
          <p:cNvSpPr>
            <a:spLocks noGrp="1" noRot="1" noChangeArrowheads="1"/>
          </p:cNvSpPr>
          <p:nvPr>
            <p:ph type="body" sz="half" idx="2"/>
          </p:nvPr>
        </p:nvSpPr>
        <p:spPr>
          <a:xfrm>
            <a:off x="4656138" y="1676400"/>
            <a:ext cx="4186237" cy="4422775"/>
          </a:xfrm>
          <a:noFill/>
          <a:ln/>
        </p:spPr>
        <p:txBody>
          <a:bodyPr lIns="92075" tIns="46037" rIns="92075" bIns="46037"/>
          <a:lstStyle/>
          <a:p>
            <a:pPr>
              <a:buFont typeface="Wingdings" pitchFamily="2" charset="2"/>
              <a:buNone/>
            </a:pPr>
            <a:r>
              <a:rPr lang="en-US" sz="2400" b="1"/>
              <a:t>COOPERATIVE GROUPS</a:t>
            </a:r>
          </a:p>
          <a:p>
            <a:r>
              <a:rPr lang="en-US" sz="2400" b="1"/>
              <a:t>Members share responsibility for the group</a:t>
            </a:r>
          </a:p>
          <a:p>
            <a:r>
              <a:rPr lang="en-US" sz="2400" b="1"/>
              <a:t>Students rely on each other</a:t>
            </a:r>
          </a:p>
          <a:p>
            <a:pPr>
              <a:buFont typeface="Wingdings" pitchFamily="2" charset="2"/>
              <a:buNone/>
            </a:pPr>
            <a:endParaRPr lang="en-US" sz="2400" b="1"/>
          </a:p>
          <a:p>
            <a:pPr>
              <a:buFont typeface="Wingdings" pitchFamily="2" charset="2"/>
              <a:buNone/>
            </a:pPr>
            <a:endParaRPr lang="en-US" sz="2400" b="1"/>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to="" calcmode="lin" valueType="num">
                                      <p:cBhvr>
                                        <p:cTn id="7" dur="1" fill="hold"/>
                                        <p:tgtEl>
                                          <p:spTgt spid="4608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 to="" calcmode="lin" valueType="num">
                                      <p:cBhvr>
                                        <p:cTn id="12" dur="1" fill="hold"/>
                                        <p:tgtEl>
                                          <p:spTgt spid="4608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 to="" calcmode="lin" valueType="num">
                                      <p:cBhvr>
                                        <p:cTn id="17" dur="1" fill="hold"/>
                                        <p:tgtEl>
                                          <p:spTgt spid="4608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a:xfrm>
            <a:off x="457200" y="304800"/>
            <a:ext cx="7772400" cy="1295400"/>
          </a:xfrm>
          <a:noFill/>
          <a:ln/>
        </p:spPr>
        <p:txBody>
          <a:bodyPr lIns="92075" tIns="46037" rIns="92075" bIns="46037"/>
          <a:lstStyle/>
          <a:p>
            <a:r>
              <a:rPr lang="en-US" sz="4000" b="1" dirty="0"/>
              <a:t/>
            </a:r>
            <a:br>
              <a:rPr lang="en-US" sz="4000" b="1" dirty="0"/>
            </a:br>
            <a:r>
              <a:rPr lang="en-US" sz="4000" b="1" dirty="0"/>
              <a:t>TRIPLE T-CHART</a:t>
            </a:r>
            <a:br>
              <a:rPr lang="en-US" sz="4000" b="1" dirty="0"/>
            </a:br>
            <a:r>
              <a:rPr lang="en-US" sz="4000" b="1" dirty="0"/>
              <a:t>ATTENTIVE LISTENING</a:t>
            </a:r>
            <a:br>
              <a:rPr lang="en-US" sz="4000" b="1" dirty="0"/>
            </a:br>
            <a:endParaRPr lang="en-US" sz="4000" b="1" dirty="0"/>
          </a:p>
        </p:txBody>
      </p:sp>
      <p:graphicFrame>
        <p:nvGraphicFramePr>
          <p:cNvPr id="48133" name="Object 5"/>
          <p:cNvGraphicFramePr>
            <a:graphicFrameLocks/>
          </p:cNvGraphicFramePr>
          <p:nvPr/>
        </p:nvGraphicFramePr>
        <p:xfrm>
          <a:off x="762000" y="1600200"/>
          <a:ext cx="7539037" cy="4881562"/>
        </p:xfrm>
        <a:graphic>
          <a:graphicData uri="http://schemas.openxmlformats.org/presentationml/2006/ole">
            <p:oleObj spid="_x0000_s48133" name="Document" r:id="rId4" imgW="5642839" imgH="3766314" progId="Word.Document.8">
              <p:embed/>
            </p:oleObj>
          </a:graphicData>
        </a:graphic>
      </p:graphicFrame>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533400" y="533400"/>
            <a:ext cx="7772400" cy="1295400"/>
          </a:xfrm>
          <a:noFill/>
          <a:ln/>
        </p:spPr>
        <p:txBody>
          <a:bodyPr lIns="92075" tIns="46037" rIns="92075" bIns="46037"/>
          <a:lstStyle/>
          <a:p>
            <a:r>
              <a:rPr lang="en-US" sz="4000" b="1"/>
              <a:t/>
            </a:r>
            <a:br>
              <a:rPr lang="en-US" sz="4000" b="1"/>
            </a:br>
            <a:r>
              <a:rPr lang="en-US" sz="4000" b="1"/>
              <a:t>TRIPLE T-CHART</a:t>
            </a:r>
            <a:br>
              <a:rPr lang="en-US" sz="4000" b="1"/>
            </a:br>
            <a:r>
              <a:rPr lang="en-US" sz="4000" b="1"/>
              <a:t>TEAM BUILDING</a:t>
            </a:r>
            <a:br>
              <a:rPr lang="en-US" sz="4000" b="1"/>
            </a:br>
            <a:endParaRPr lang="en-US" sz="4000" b="1"/>
          </a:p>
        </p:txBody>
      </p:sp>
      <p:graphicFrame>
        <p:nvGraphicFramePr>
          <p:cNvPr id="50180" name="Object 4"/>
          <p:cNvGraphicFramePr>
            <a:graphicFrameLocks/>
          </p:cNvGraphicFramePr>
          <p:nvPr/>
        </p:nvGraphicFramePr>
        <p:xfrm>
          <a:off x="766763" y="1976438"/>
          <a:ext cx="7543800" cy="5056187"/>
        </p:xfrm>
        <a:graphic>
          <a:graphicData uri="http://schemas.openxmlformats.org/presentationml/2006/ole">
            <p:oleObj spid="_x0000_s50180" name="Document" r:id="rId4" imgW="5642839" imgH="3766314" progId="Word.Document.8">
              <p:embed/>
            </p:oleObj>
          </a:graphicData>
        </a:graphic>
      </p:graphicFrame>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a:xfrm>
            <a:off x="685800" y="228600"/>
            <a:ext cx="7772400" cy="1905000"/>
          </a:xfrm>
          <a:noFill/>
          <a:ln/>
        </p:spPr>
        <p:txBody>
          <a:bodyPr lIns="92075" tIns="46037" rIns="92075" bIns="46037"/>
          <a:lstStyle/>
          <a:p>
            <a:r>
              <a:rPr lang="en-US" sz="3600" b="1" dirty="0">
                <a:solidFill>
                  <a:srgbClr val="FF0000"/>
                </a:solidFill>
              </a:rPr>
              <a:t>SOCIAL SKILLS WE NEED TO TEACH IN COOPERATIVE LEARNING</a:t>
            </a:r>
          </a:p>
        </p:txBody>
      </p:sp>
      <p:sp>
        <p:nvSpPr>
          <p:cNvPr id="52227" name="Rectangle 3"/>
          <p:cNvSpPr>
            <a:spLocks noGrp="1" noRot="1" noChangeArrowheads="1"/>
          </p:cNvSpPr>
          <p:nvPr>
            <p:ph type="body" idx="1"/>
          </p:nvPr>
        </p:nvSpPr>
        <p:spPr>
          <a:xfrm>
            <a:off x="685800" y="2895600"/>
            <a:ext cx="7772400" cy="3352800"/>
          </a:xfrm>
          <a:noFill/>
          <a:ln/>
        </p:spPr>
        <p:txBody>
          <a:bodyPr lIns="92075" tIns="46037" rIns="92075" bIns="46037"/>
          <a:lstStyle/>
          <a:p>
            <a:pPr>
              <a:buClrTx/>
              <a:buSzPct val="90000"/>
              <a:buFont typeface="Wingdings" pitchFamily="2" charset="2"/>
              <a:buChar char="J"/>
            </a:pPr>
            <a:r>
              <a:rPr lang="en-US" sz="4000" b="1"/>
              <a:t>FORMATION OF GROUPS</a:t>
            </a:r>
          </a:p>
          <a:p>
            <a:pPr>
              <a:buClrTx/>
              <a:buSzPct val="90000"/>
              <a:buFont typeface="Wingdings" pitchFamily="2" charset="2"/>
              <a:buChar char="J"/>
            </a:pPr>
            <a:r>
              <a:rPr lang="en-US" sz="4000" b="1"/>
              <a:t>SUPPORT</a:t>
            </a:r>
          </a:p>
          <a:p>
            <a:pPr>
              <a:buClrTx/>
              <a:buSzPct val="90000"/>
              <a:buFont typeface="Wingdings" pitchFamily="2" charset="2"/>
              <a:buChar char="J"/>
            </a:pPr>
            <a:r>
              <a:rPr lang="en-US" sz="4000" b="1"/>
              <a:t>COMMUNICATION</a:t>
            </a:r>
          </a:p>
          <a:p>
            <a:pPr>
              <a:buClrTx/>
              <a:buSzPct val="90000"/>
              <a:buFont typeface="Wingdings" pitchFamily="2" charset="2"/>
              <a:buChar char="J"/>
            </a:pPr>
            <a:r>
              <a:rPr lang="en-US" sz="4000" b="1"/>
              <a:t>CONFLICT RESOLUTION</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227">
                                            <p:txEl>
                                              <p:pRg st="1" end="1"/>
                                            </p:txEl>
                                          </p:spTgt>
                                        </p:tgtEl>
                                        <p:attrNameLst>
                                          <p:attrName>style.visibility</p:attrName>
                                        </p:attrNameLst>
                                      </p:cBhvr>
                                      <p:to>
                                        <p:strVal val="visible"/>
                                      </p:to>
                                    </p:set>
                                    <p:anim calcmode="lin" valueType="num">
                                      <p:cBhvr additive="base">
                                        <p:cTn id="13"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 calcmode="lin" valueType="num">
                                      <p:cBhvr additive="base">
                                        <p:cTn id="19"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 calcmode="lin" valueType="num">
                                      <p:cBhvr additive="base">
                                        <p:cTn id="25"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FORMATION OF GROUPS</a:t>
            </a:r>
          </a:p>
        </p:txBody>
      </p:sp>
      <p:sp>
        <p:nvSpPr>
          <p:cNvPr id="54275" name="Rectangle 3"/>
          <p:cNvSpPr>
            <a:spLocks noGrp="1" noRot="1" noChangeArrowheads="1"/>
          </p:cNvSpPr>
          <p:nvPr>
            <p:ph type="body" idx="1"/>
          </p:nvPr>
        </p:nvSpPr>
        <p:spPr>
          <a:noFill/>
          <a:ln/>
        </p:spPr>
        <p:txBody>
          <a:bodyPr lIns="92075" tIns="46037" rIns="92075" bIns="46037"/>
          <a:lstStyle/>
          <a:p>
            <a:pPr>
              <a:buClrTx/>
              <a:buSzPct val="90000"/>
              <a:buFont typeface="Wingdings" pitchFamily="2" charset="2"/>
              <a:buChar char="J"/>
            </a:pPr>
            <a:r>
              <a:rPr lang="en-US" sz="3600" b="1"/>
              <a:t>  FORM GROUPS QUIETLY</a:t>
            </a:r>
          </a:p>
          <a:p>
            <a:pPr>
              <a:buClrTx/>
              <a:buSzPct val="90000"/>
              <a:buFont typeface="Wingdings" pitchFamily="2" charset="2"/>
              <a:buChar char="J"/>
            </a:pPr>
            <a:r>
              <a:rPr lang="en-US" sz="3600" b="1"/>
              <a:t>  SIT EYEBALL TO EYEBALL</a:t>
            </a:r>
          </a:p>
          <a:p>
            <a:pPr>
              <a:buClrTx/>
              <a:buSzPct val="90000"/>
              <a:buFont typeface="Wingdings" pitchFamily="2" charset="2"/>
              <a:buChar char="J"/>
            </a:pPr>
            <a:r>
              <a:rPr lang="en-US" sz="3600" b="1"/>
              <a:t>  MAKE EYE CONTACT</a:t>
            </a:r>
          </a:p>
          <a:p>
            <a:pPr>
              <a:buClrTx/>
              <a:buSzPct val="90000"/>
              <a:buFont typeface="Wingdings" pitchFamily="2" charset="2"/>
              <a:buChar char="J"/>
            </a:pPr>
            <a:r>
              <a:rPr lang="en-US" sz="3600" b="1"/>
              <a:t>  USE EACH OTHER’S NAMES</a:t>
            </a:r>
          </a:p>
          <a:p>
            <a:pPr>
              <a:buClrTx/>
              <a:buSzPct val="90000"/>
              <a:buFont typeface="Wingdings" pitchFamily="2" charset="2"/>
              <a:buChar char="J"/>
            </a:pPr>
            <a:r>
              <a:rPr lang="en-US" sz="3600" b="1"/>
              <a:t>  SHARE MATERIALS</a:t>
            </a:r>
          </a:p>
          <a:p>
            <a:pPr>
              <a:buClrTx/>
              <a:buSzPct val="90000"/>
              <a:buFont typeface="Wingdings" pitchFamily="2" charset="2"/>
              <a:buChar char="J"/>
            </a:pPr>
            <a:r>
              <a:rPr lang="en-US" sz="3600" b="1"/>
              <a:t>  FOLLOW ROLE ASSIGNMENTS</a:t>
            </a:r>
          </a:p>
          <a:p>
            <a:pPr>
              <a:buFont typeface="Wingdings" pitchFamily="2" charset="2"/>
              <a:buNone/>
            </a:pPr>
            <a:endParaRPr lang="en-US" sz="3600" b="1"/>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a:xfrm>
            <a:off x="685800" y="381000"/>
            <a:ext cx="7772400" cy="609600"/>
          </a:xfrm>
          <a:noFill/>
          <a:ln/>
        </p:spPr>
        <p:txBody>
          <a:bodyPr lIns="92075" tIns="46037" rIns="92075" bIns="46037"/>
          <a:lstStyle/>
          <a:p>
            <a:r>
              <a:rPr lang="en-US" sz="4000" b="1" dirty="0">
                <a:solidFill>
                  <a:srgbClr val="FF0000"/>
                </a:solidFill>
              </a:rPr>
              <a:t>SUPPORT</a:t>
            </a:r>
          </a:p>
        </p:txBody>
      </p:sp>
      <p:sp>
        <p:nvSpPr>
          <p:cNvPr id="56323" name="Rectangle 3"/>
          <p:cNvSpPr>
            <a:spLocks noGrp="1" noRot="1" noChangeArrowheads="1"/>
          </p:cNvSpPr>
          <p:nvPr>
            <p:ph type="body" idx="1"/>
          </p:nvPr>
        </p:nvSpPr>
        <p:spPr>
          <a:xfrm>
            <a:off x="685800" y="990600"/>
            <a:ext cx="7772400" cy="5562600"/>
          </a:xfrm>
          <a:noFill/>
          <a:ln/>
        </p:spPr>
        <p:txBody>
          <a:bodyPr lIns="92075" tIns="46037" rIns="92075" bIns="46037"/>
          <a:lstStyle/>
          <a:p>
            <a:pPr>
              <a:buClrTx/>
              <a:buSzPct val="90000"/>
              <a:buFont typeface="Wingdings" pitchFamily="2" charset="2"/>
              <a:buChar char="J"/>
            </a:pPr>
            <a:r>
              <a:rPr lang="en-US" sz="3600" b="1" dirty="0"/>
              <a:t>  </a:t>
            </a:r>
            <a:r>
              <a:rPr lang="en-US" sz="2800" b="1" dirty="0"/>
              <a:t>CHECK FOR UNDERSTANDING</a:t>
            </a:r>
          </a:p>
          <a:p>
            <a:pPr>
              <a:buClrTx/>
              <a:buSzPct val="90000"/>
              <a:buFont typeface="Wingdings" pitchFamily="2" charset="2"/>
              <a:buChar char="J"/>
            </a:pPr>
            <a:r>
              <a:rPr lang="en-US" sz="2800" b="1" dirty="0"/>
              <a:t>  OFFER YOUR HELP</a:t>
            </a:r>
          </a:p>
          <a:p>
            <a:pPr>
              <a:buClrTx/>
              <a:buSzPct val="90000"/>
              <a:buFont typeface="Wingdings" pitchFamily="2" charset="2"/>
              <a:buChar char="J"/>
            </a:pPr>
            <a:r>
              <a:rPr lang="en-US" sz="2800" b="1" dirty="0"/>
              <a:t>  ASK YOUR GROUP FIRST FOR </a:t>
            </a:r>
          </a:p>
          <a:p>
            <a:pPr>
              <a:buFont typeface="Wingdings" pitchFamily="2" charset="2"/>
              <a:buNone/>
            </a:pPr>
            <a:r>
              <a:rPr lang="en-US" sz="2800" b="1" dirty="0"/>
              <a:t>     HELP IF YOU DON’T    </a:t>
            </a:r>
          </a:p>
          <a:p>
            <a:pPr>
              <a:buFont typeface="Wingdings" pitchFamily="2" charset="2"/>
              <a:buNone/>
            </a:pPr>
            <a:r>
              <a:rPr lang="en-US" sz="2800" b="1" dirty="0"/>
              <a:t>     UNDERSTAND</a:t>
            </a:r>
          </a:p>
          <a:p>
            <a:pPr>
              <a:buClrTx/>
              <a:buSzPct val="90000"/>
              <a:buFont typeface="Wingdings" pitchFamily="2" charset="2"/>
              <a:buChar char="J"/>
            </a:pPr>
            <a:r>
              <a:rPr lang="en-US" sz="2800" b="1" dirty="0"/>
              <a:t>  ENCOURAGE EACH OTHER</a:t>
            </a:r>
          </a:p>
          <a:p>
            <a:pPr>
              <a:buClrTx/>
              <a:buSzPct val="90000"/>
              <a:buFont typeface="Wingdings" pitchFamily="2" charset="2"/>
              <a:buChar char="J"/>
            </a:pPr>
            <a:r>
              <a:rPr lang="en-US" sz="2800" b="1" dirty="0"/>
              <a:t>  ENERGIZE THE GROUP</a:t>
            </a:r>
          </a:p>
          <a:p>
            <a:pPr>
              <a:buClrTx/>
              <a:buSzPct val="90000"/>
              <a:buFont typeface="Wingdings" pitchFamily="2" charset="2"/>
              <a:buChar char="J"/>
            </a:pPr>
            <a:r>
              <a:rPr lang="en-US" sz="2800" b="1" dirty="0"/>
              <a:t>  DISAGREE WITH THE IDEA- </a:t>
            </a:r>
          </a:p>
          <a:p>
            <a:pPr>
              <a:buFont typeface="Wingdings" pitchFamily="2" charset="2"/>
              <a:buNone/>
            </a:pPr>
            <a:r>
              <a:rPr lang="en-US" sz="2800" b="1" dirty="0"/>
              <a:t>     </a:t>
            </a:r>
            <a:r>
              <a:rPr lang="en-US" sz="2800" b="1" u="sng" dirty="0"/>
              <a:t>NOT</a:t>
            </a:r>
            <a:r>
              <a:rPr lang="en-US" sz="2800" b="1" dirty="0"/>
              <a:t> THE PERSON</a:t>
            </a:r>
          </a:p>
          <a:p>
            <a:pPr>
              <a:buFont typeface="Wingdings" pitchFamily="2" charset="2"/>
              <a:buNone/>
            </a:pPr>
            <a:endParaRPr lang="en-US" sz="3600" b="1"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noFill/>
          <a:ln/>
        </p:spPr>
        <p:txBody>
          <a:bodyPr lIns="92075" tIns="46037" rIns="92075" bIns="46037"/>
          <a:lstStyle/>
          <a:p>
            <a:r>
              <a:rPr lang="en-US"/>
              <a:t>GETTING STARTED</a:t>
            </a:r>
          </a:p>
        </p:txBody>
      </p:sp>
      <p:sp>
        <p:nvSpPr>
          <p:cNvPr id="7172" name="Rectangle 4"/>
          <p:cNvSpPr>
            <a:spLocks noGrp="1" noRot="1" noChangeArrowheads="1"/>
          </p:cNvSpPr>
          <p:nvPr>
            <p:ph type="body" sz="half" idx="2"/>
          </p:nvPr>
        </p:nvSpPr>
        <p:spPr>
          <a:xfrm>
            <a:off x="4656138" y="1676400"/>
            <a:ext cx="4186237" cy="4422775"/>
          </a:xfrm>
          <a:noFill/>
          <a:ln/>
        </p:spPr>
        <p:txBody>
          <a:bodyPr lIns="92075" tIns="46037" rIns="92075" bIns="46037"/>
          <a:lstStyle/>
          <a:p>
            <a:r>
              <a:rPr lang="en-US" sz="2800"/>
              <a:t>WHY COOPERATIVE LEARNING</a:t>
            </a:r>
          </a:p>
          <a:p>
            <a:r>
              <a:rPr lang="en-US" sz="2800"/>
              <a:t>HOW TO GET STARTED</a:t>
            </a:r>
          </a:p>
          <a:p>
            <a:r>
              <a:rPr lang="en-US" sz="2800"/>
              <a:t>HOW TO ASSURE OPTIMAL LEARNING OF ALL STUDENTS</a:t>
            </a:r>
          </a:p>
        </p:txBody>
      </p:sp>
      <p:pic>
        <p:nvPicPr>
          <p:cNvPr id="9" name="ClipArt Placeholder 8" descr="coop kids.jpg"/>
          <p:cNvPicPr>
            <a:picLocks noGrp="1" noChangeAspect="1"/>
          </p:cNvPicPr>
          <p:nvPr>
            <p:ph type="clipArt" sz="half" idx="1"/>
          </p:nvPr>
        </p:nvPicPr>
        <p:blipFill>
          <a:blip r:embed="rId3" cstate="print"/>
          <a:stretch>
            <a:fillRect/>
          </a:stretch>
        </p:blipFill>
        <p:spPr>
          <a:xfrm>
            <a:off x="533400" y="2286000"/>
            <a:ext cx="3875202" cy="2170113"/>
          </a:xfrm>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 calcmode="lin" valueType="num">
                                      <p:cBhvr additive="base">
                                        <p:cTn id="7" dur="500" fill="hold"/>
                                        <p:tgtEl>
                                          <p:spTgt spid="717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172">
                                            <p:txEl>
                                              <p:pRg st="1" end="1"/>
                                            </p:txEl>
                                          </p:spTgt>
                                        </p:tgtEl>
                                        <p:attrNameLst>
                                          <p:attrName>style.visibility</p:attrName>
                                        </p:attrNameLst>
                                      </p:cBhvr>
                                      <p:to>
                                        <p:strVal val="visible"/>
                                      </p:to>
                                    </p:set>
                                    <p:anim calcmode="lin" valueType="num">
                                      <p:cBhvr additive="base">
                                        <p:cTn id="13" dur="500" fill="hold"/>
                                        <p:tgtEl>
                                          <p:spTgt spid="717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17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172">
                                            <p:txEl>
                                              <p:pRg st="2" end="2"/>
                                            </p:txEl>
                                          </p:spTgt>
                                        </p:tgtEl>
                                        <p:attrNameLst>
                                          <p:attrName>style.visibility</p:attrName>
                                        </p:attrNameLst>
                                      </p:cBhvr>
                                      <p:to>
                                        <p:strVal val="visible"/>
                                      </p:to>
                                    </p:set>
                                    <p:anim calcmode="lin" valueType="num">
                                      <p:cBhvr additive="base">
                                        <p:cTn id="19" dur="500" fill="hold"/>
                                        <p:tgtEl>
                                          <p:spTgt spid="717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17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COMMUNICATION</a:t>
            </a:r>
          </a:p>
        </p:txBody>
      </p:sp>
      <p:sp>
        <p:nvSpPr>
          <p:cNvPr id="58371" name="Rectangle 3"/>
          <p:cNvSpPr>
            <a:spLocks noGrp="1" noRot="1" noChangeArrowheads="1"/>
          </p:cNvSpPr>
          <p:nvPr>
            <p:ph type="body" idx="1"/>
          </p:nvPr>
        </p:nvSpPr>
        <p:spPr>
          <a:noFill/>
          <a:ln/>
        </p:spPr>
        <p:txBody>
          <a:bodyPr lIns="92075" tIns="46037" rIns="92075" bIns="46037"/>
          <a:lstStyle/>
          <a:p>
            <a:pPr>
              <a:buClrTx/>
              <a:buSzPct val="90000"/>
              <a:buFont typeface="Wingdings" pitchFamily="2" charset="2"/>
              <a:buChar char="J"/>
            </a:pPr>
            <a:r>
              <a:rPr lang="en-US" sz="3600" b="1" dirty="0"/>
              <a:t>  </a:t>
            </a:r>
            <a:r>
              <a:rPr lang="en-US" b="1" dirty="0"/>
              <a:t>USE 6-INCH VOICES</a:t>
            </a:r>
          </a:p>
          <a:p>
            <a:pPr>
              <a:buClrTx/>
              <a:buSzPct val="90000"/>
              <a:buFont typeface="Wingdings" pitchFamily="2" charset="2"/>
              <a:buChar char="J"/>
            </a:pPr>
            <a:r>
              <a:rPr lang="en-US" b="1" dirty="0"/>
              <a:t>  TAKE TURNS</a:t>
            </a:r>
          </a:p>
          <a:p>
            <a:pPr>
              <a:buClrTx/>
              <a:buSzPct val="90000"/>
              <a:buFont typeface="Wingdings" pitchFamily="2" charset="2"/>
              <a:buChar char="J"/>
            </a:pPr>
            <a:r>
              <a:rPr lang="en-US" b="1" dirty="0"/>
              <a:t>  MAKE SURE EVERYONE</a:t>
            </a:r>
          </a:p>
          <a:p>
            <a:pPr>
              <a:buFont typeface="Wingdings" pitchFamily="2" charset="2"/>
              <a:buNone/>
            </a:pPr>
            <a:r>
              <a:rPr lang="en-US" b="1" dirty="0"/>
              <a:t>     SPEAKS</a:t>
            </a:r>
          </a:p>
          <a:p>
            <a:pPr>
              <a:buClrTx/>
              <a:buSzPct val="90000"/>
              <a:buFont typeface="Wingdings" pitchFamily="2" charset="2"/>
              <a:buChar char="J"/>
            </a:pPr>
            <a:r>
              <a:rPr lang="en-US" b="1" dirty="0"/>
              <a:t>   WAIT UNTIL SPEAKER IS</a:t>
            </a:r>
          </a:p>
          <a:p>
            <a:pPr>
              <a:buFont typeface="Wingdings" pitchFamily="2" charset="2"/>
              <a:buNone/>
            </a:pPr>
            <a:r>
              <a:rPr lang="en-US" b="1" dirty="0"/>
              <a:t>     FINISHED BEFORE YOU SPEAK</a:t>
            </a:r>
          </a:p>
          <a:p>
            <a:pPr>
              <a:buFont typeface="Wingdings" pitchFamily="2" charset="2"/>
              <a:buNone/>
            </a:pPr>
            <a:endParaRPr lang="en-US" sz="3600" b="1"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noFill/>
          <a:ln/>
        </p:spPr>
        <p:txBody>
          <a:bodyPr lIns="92075" tIns="46037" rIns="92075" bIns="46037"/>
          <a:lstStyle/>
          <a:p>
            <a:r>
              <a:rPr lang="en-US" b="1" dirty="0">
                <a:solidFill>
                  <a:srgbClr val="FF0000"/>
                </a:solidFill>
              </a:rPr>
              <a:t>CONFLICT RESOLUTION</a:t>
            </a:r>
          </a:p>
        </p:txBody>
      </p:sp>
      <p:sp>
        <p:nvSpPr>
          <p:cNvPr id="60419" name="Rectangle 3"/>
          <p:cNvSpPr>
            <a:spLocks noGrp="1" noRot="1" noChangeArrowheads="1"/>
          </p:cNvSpPr>
          <p:nvPr>
            <p:ph type="body" idx="1"/>
          </p:nvPr>
        </p:nvSpPr>
        <p:spPr>
          <a:noFill/>
          <a:ln/>
        </p:spPr>
        <p:txBody>
          <a:bodyPr lIns="92075" tIns="46037" rIns="92075" bIns="46037"/>
          <a:lstStyle/>
          <a:p>
            <a:pPr>
              <a:buClrTx/>
              <a:buSzPct val="90000"/>
              <a:buFont typeface="Wingdings" pitchFamily="2" charset="2"/>
              <a:buChar char="J"/>
            </a:pPr>
            <a:r>
              <a:rPr lang="en-US" sz="3600" b="1" dirty="0"/>
              <a:t>  </a:t>
            </a:r>
            <a:r>
              <a:rPr lang="en-US" b="1" dirty="0"/>
              <a:t>DISAGREE WITH THE IDEA-</a:t>
            </a:r>
          </a:p>
          <a:p>
            <a:pPr>
              <a:buFont typeface="Wingdings" pitchFamily="2" charset="2"/>
              <a:buNone/>
            </a:pPr>
            <a:r>
              <a:rPr lang="en-US" b="1" dirty="0"/>
              <a:t>     NOT THE PERSON</a:t>
            </a:r>
          </a:p>
          <a:p>
            <a:pPr>
              <a:buClrTx/>
              <a:buSzPct val="90000"/>
              <a:buFont typeface="Wingdings" pitchFamily="2" charset="2"/>
              <a:buChar char="J"/>
            </a:pPr>
            <a:r>
              <a:rPr lang="en-US" b="1" dirty="0"/>
              <a:t>  RESPECT THE OPINIONS OF</a:t>
            </a:r>
          </a:p>
          <a:p>
            <a:pPr>
              <a:buFont typeface="Wingdings" pitchFamily="2" charset="2"/>
              <a:buNone/>
            </a:pPr>
            <a:r>
              <a:rPr lang="en-US" b="1" dirty="0"/>
              <a:t>     OTHERS</a:t>
            </a:r>
          </a:p>
          <a:p>
            <a:pPr>
              <a:buClrTx/>
              <a:buSzPct val="90000"/>
              <a:buFont typeface="Wingdings" pitchFamily="2" charset="2"/>
              <a:buChar char="J"/>
            </a:pPr>
            <a:r>
              <a:rPr lang="en-US" b="1" dirty="0"/>
              <a:t>  THINK FOR YOURSELF</a:t>
            </a:r>
          </a:p>
          <a:p>
            <a:pPr>
              <a:buFont typeface="Wingdings" pitchFamily="2" charset="2"/>
              <a:buNone/>
            </a:pPr>
            <a:endParaRPr lang="en-US" sz="3600" b="1" dirty="0"/>
          </a:p>
          <a:p>
            <a:pPr>
              <a:buFont typeface="Wingdings" pitchFamily="2" charset="2"/>
              <a:buNone/>
            </a:pPr>
            <a:endParaRPr lang="en-US" sz="36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dissolve">
                                      <p:cBhvr>
                                        <p:cTn id="7" dur="500"/>
                                        <p:tgtEl>
                                          <p:spTgt spid="604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dissolve">
                                      <p:cBhvr>
                                        <p:cTn id="12" dur="500"/>
                                        <p:tgtEl>
                                          <p:spTgt spid="604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dissolve">
                                      <p:cBhvr>
                                        <p:cTn id="17" dur="500"/>
                                        <p:tgtEl>
                                          <p:spTgt spid="604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0419">
                                            <p:txEl>
                                              <p:pRg st="3" end="3"/>
                                            </p:txEl>
                                          </p:spTgt>
                                        </p:tgtEl>
                                        <p:attrNameLst>
                                          <p:attrName>style.visibility</p:attrName>
                                        </p:attrNameLst>
                                      </p:cBhvr>
                                      <p:to>
                                        <p:strVal val="visible"/>
                                      </p:to>
                                    </p:set>
                                    <p:animEffect transition="in" filter="dissolve">
                                      <p:cBhvr>
                                        <p:cTn id="22" dur="500"/>
                                        <p:tgtEl>
                                          <p:spTgt spid="604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0419">
                                            <p:txEl>
                                              <p:pRg st="4" end="4"/>
                                            </p:txEl>
                                          </p:spTgt>
                                        </p:tgtEl>
                                        <p:attrNameLst>
                                          <p:attrName>style.visibility</p:attrName>
                                        </p:attrNameLst>
                                      </p:cBhvr>
                                      <p:to>
                                        <p:strVal val="visible"/>
                                      </p:to>
                                    </p:set>
                                    <p:animEffect transition="in" filter="dissolve">
                                      <p:cBhvr>
                                        <p:cTn id="27" dur="500"/>
                                        <p:tgtEl>
                                          <p:spTgt spid="604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noFill/>
          <a:ln/>
        </p:spPr>
        <p:txBody>
          <a:bodyPr lIns="92075" tIns="46037" rIns="92075" bIns="46037"/>
          <a:lstStyle/>
          <a:p>
            <a:r>
              <a:rPr lang="en-US" sz="4000" b="1" dirty="0">
                <a:solidFill>
                  <a:srgbClr val="FF0000"/>
                </a:solidFill>
              </a:rPr>
              <a:t>CONFLICT RESOLUTION</a:t>
            </a:r>
          </a:p>
        </p:txBody>
      </p:sp>
      <p:sp>
        <p:nvSpPr>
          <p:cNvPr id="62467" name="Rectangle 3"/>
          <p:cNvSpPr>
            <a:spLocks noGrp="1" noRot="1" noChangeArrowheads="1"/>
          </p:cNvSpPr>
          <p:nvPr>
            <p:ph type="body" idx="1"/>
          </p:nvPr>
        </p:nvSpPr>
        <p:spPr>
          <a:noFill/>
          <a:ln/>
        </p:spPr>
        <p:txBody>
          <a:bodyPr lIns="92075" tIns="46037" rIns="92075" bIns="46037"/>
          <a:lstStyle/>
          <a:p>
            <a:pPr>
              <a:buFont typeface="Wingdings" pitchFamily="2" charset="2"/>
              <a:buNone/>
            </a:pPr>
            <a:r>
              <a:rPr lang="en-US" sz="3600" b="1" dirty="0"/>
              <a:t> </a:t>
            </a:r>
          </a:p>
          <a:p>
            <a:pPr>
              <a:buClrTx/>
              <a:buSzPct val="90000"/>
              <a:buFont typeface="Wingdings" pitchFamily="2" charset="2"/>
              <a:buChar char="J"/>
            </a:pPr>
            <a:r>
              <a:rPr lang="en-US" sz="3600" b="1" dirty="0"/>
              <a:t>  EXPLORE DIFFERENT POINTS</a:t>
            </a:r>
          </a:p>
          <a:p>
            <a:pPr>
              <a:buFont typeface="Wingdings" pitchFamily="2" charset="2"/>
              <a:buNone/>
            </a:pPr>
            <a:r>
              <a:rPr lang="en-US" sz="3600" b="1" dirty="0"/>
              <a:t>     OF VIEW</a:t>
            </a:r>
          </a:p>
          <a:p>
            <a:pPr>
              <a:buClrTx/>
              <a:buSzPct val="90000"/>
              <a:buFont typeface="Wingdings" pitchFamily="2" charset="2"/>
              <a:buChar char="J"/>
            </a:pPr>
            <a:r>
              <a:rPr lang="en-US" sz="3600" b="1" dirty="0"/>
              <a:t>  NEGOTIATE AND/OR</a:t>
            </a:r>
          </a:p>
          <a:p>
            <a:pPr>
              <a:buFont typeface="Wingdings" pitchFamily="2" charset="2"/>
              <a:buNone/>
            </a:pPr>
            <a:r>
              <a:rPr lang="en-US" sz="3600" b="1" dirty="0"/>
              <a:t>     COMPROMISE</a:t>
            </a:r>
          </a:p>
          <a:p>
            <a:pPr>
              <a:buClrTx/>
              <a:buSzPct val="90000"/>
              <a:buFont typeface="Wingdings" pitchFamily="2" charset="2"/>
              <a:buChar char="J"/>
            </a:pPr>
            <a:r>
              <a:rPr lang="en-US" sz="3600" b="1" dirty="0"/>
              <a:t>  REACH CONSENSUS</a:t>
            </a:r>
          </a:p>
          <a:p>
            <a:pPr>
              <a:buFont typeface="Wingdings" pitchFamily="2" charset="2"/>
              <a:buNone/>
            </a:pPr>
            <a:endParaRPr lang="en-US" sz="36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blinds(vertical)">
                                      <p:cBhvr>
                                        <p:cTn id="7" dur="500"/>
                                        <p:tgtEl>
                                          <p:spTgt spid="624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blinds(vertical)">
                                      <p:cBhvr>
                                        <p:cTn id="12" dur="500"/>
                                        <p:tgtEl>
                                          <p:spTgt spid="624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blinds(vertical)">
                                      <p:cBhvr>
                                        <p:cTn id="17" dur="500"/>
                                        <p:tgtEl>
                                          <p:spTgt spid="624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62467">
                                            <p:txEl>
                                              <p:pRg st="3" end="3"/>
                                            </p:txEl>
                                          </p:spTgt>
                                        </p:tgtEl>
                                        <p:attrNameLst>
                                          <p:attrName>style.visibility</p:attrName>
                                        </p:attrNameLst>
                                      </p:cBhvr>
                                      <p:to>
                                        <p:strVal val="visible"/>
                                      </p:to>
                                    </p:set>
                                    <p:animEffect transition="in" filter="blinds(vertical)">
                                      <p:cBhvr>
                                        <p:cTn id="22" dur="500"/>
                                        <p:tgtEl>
                                          <p:spTgt spid="624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62467">
                                            <p:txEl>
                                              <p:pRg st="4" end="4"/>
                                            </p:txEl>
                                          </p:spTgt>
                                        </p:tgtEl>
                                        <p:attrNameLst>
                                          <p:attrName>style.visibility</p:attrName>
                                        </p:attrNameLst>
                                      </p:cBhvr>
                                      <p:to>
                                        <p:strVal val="visible"/>
                                      </p:to>
                                    </p:set>
                                    <p:animEffect transition="in" filter="blinds(vertical)">
                                      <p:cBhvr>
                                        <p:cTn id="27" dur="500"/>
                                        <p:tgtEl>
                                          <p:spTgt spid="624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62467">
                                            <p:txEl>
                                              <p:pRg st="5" end="5"/>
                                            </p:txEl>
                                          </p:spTgt>
                                        </p:tgtEl>
                                        <p:attrNameLst>
                                          <p:attrName>style.visibility</p:attrName>
                                        </p:attrNameLst>
                                      </p:cBhvr>
                                      <p:to>
                                        <p:strVal val="visible"/>
                                      </p:to>
                                    </p:set>
                                    <p:animEffect transition="in" filter="blinds(vertical)">
                                      <p:cBhvr>
                                        <p:cTn id="32" dur="500"/>
                                        <p:tgtEl>
                                          <p:spTgt spid="62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noFill/>
          <a:ln/>
        </p:spPr>
        <p:txBody>
          <a:bodyPr lIns="92075" tIns="46037" rIns="92075" bIns="46037"/>
          <a:lstStyle/>
          <a:p>
            <a:r>
              <a:rPr lang="en-US" dirty="0"/>
              <a:t> </a:t>
            </a:r>
            <a:r>
              <a:rPr lang="en-US" sz="4000" dirty="0">
                <a:solidFill>
                  <a:srgbClr val="FF0000"/>
                </a:solidFill>
              </a:rPr>
              <a:t>COOPERATIVE GROUP ACTIVITIES FOR TODAY</a:t>
            </a:r>
            <a:endParaRPr lang="en-US" dirty="0">
              <a:solidFill>
                <a:srgbClr val="FF0000"/>
              </a:solidFill>
            </a:endParaRPr>
          </a:p>
        </p:txBody>
      </p:sp>
      <p:sp>
        <p:nvSpPr>
          <p:cNvPr id="64515" name="Rectangle 3"/>
          <p:cNvSpPr>
            <a:spLocks noGrp="1" noRot="1" noChangeArrowheads="1"/>
          </p:cNvSpPr>
          <p:nvPr>
            <p:ph type="body" idx="1"/>
          </p:nvPr>
        </p:nvSpPr>
        <p:spPr>
          <a:noFill/>
          <a:ln/>
        </p:spPr>
        <p:txBody>
          <a:bodyPr lIns="92075" tIns="46037" rIns="92075" bIns="46037"/>
          <a:lstStyle/>
          <a:p>
            <a:r>
              <a:rPr lang="en-US" sz="4000" dirty="0"/>
              <a:t>SHARING P.M.I. STATEMENTS</a:t>
            </a:r>
          </a:p>
          <a:p>
            <a:r>
              <a:rPr lang="en-US" sz="4000" dirty="0"/>
              <a:t>SHARING THE AGREE/DISAGREE</a:t>
            </a:r>
          </a:p>
          <a:p>
            <a:r>
              <a:rPr lang="en-US" sz="4000" dirty="0"/>
              <a:t>PORTMANTEAU</a:t>
            </a:r>
          </a:p>
          <a:p>
            <a:r>
              <a:rPr lang="en-US" sz="4000" dirty="0"/>
              <a:t>ATTENTIVE LISTENING SOCIAL SKILL LESSON</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 to="" calcmode="lin" valueType="num">
                                      <p:cBhvr>
                                        <p:cTn id="7" dur="1" fill="hold"/>
                                        <p:tgtEl>
                                          <p:spTgt spid="6451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 to="" calcmode="lin" valueType="num">
                                      <p:cBhvr>
                                        <p:cTn id="12" dur="1" fill="hold"/>
                                        <p:tgtEl>
                                          <p:spTgt spid="6451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 to="" calcmode="lin" valueType="num">
                                      <p:cBhvr>
                                        <p:cTn id="17" dur="1" fill="hold"/>
                                        <p:tgtEl>
                                          <p:spTgt spid="64515">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4515">
                                            <p:txEl>
                                              <p:pRg st="3" end="3"/>
                                            </p:txEl>
                                          </p:spTgt>
                                        </p:tgtEl>
                                        <p:attrNameLst>
                                          <p:attrName>style.visibility</p:attrName>
                                        </p:attrNameLst>
                                      </p:cBhvr>
                                      <p:to>
                                        <p:strVal val="visible"/>
                                      </p:to>
                                    </p:set>
                                    <p:anim to="" calcmode="lin" valueType="num">
                                      <p:cBhvr>
                                        <p:cTn id="22" dur="1" fill="hold"/>
                                        <p:tgtEl>
                                          <p:spTgt spid="6451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noFill/>
          <a:ln/>
        </p:spPr>
        <p:txBody>
          <a:bodyPr lIns="92075" tIns="46037" rIns="92075" bIns="46037"/>
          <a:lstStyle/>
          <a:p>
            <a:r>
              <a:rPr lang="en-US" sz="4000" dirty="0">
                <a:solidFill>
                  <a:srgbClr val="FF0000"/>
                </a:solidFill>
              </a:rPr>
              <a:t>PORTMANTEAU</a:t>
            </a:r>
          </a:p>
        </p:txBody>
      </p:sp>
      <p:sp>
        <p:nvSpPr>
          <p:cNvPr id="66563" name="Rectangle 3"/>
          <p:cNvSpPr>
            <a:spLocks noGrp="1" noRot="1" noChangeArrowheads="1"/>
          </p:cNvSpPr>
          <p:nvPr>
            <p:ph type="body" idx="1"/>
          </p:nvPr>
        </p:nvSpPr>
        <p:spPr>
          <a:xfrm>
            <a:off x="1143000" y="1981200"/>
            <a:ext cx="7772400" cy="4419600"/>
          </a:xfrm>
          <a:noFill/>
          <a:ln/>
        </p:spPr>
        <p:txBody>
          <a:bodyPr lIns="92075" tIns="46037" rIns="92075" bIns="46037"/>
          <a:lstStyle/>
          <a:p>
            <a:r>
              <a:rPr lang="en-US" dirty="0"/>
              <a:t>ASSIGN GROUP ROLES</a:t>
            </a:r>
          </a:p>
          <a:p>
            <a:r>
              <a:rPr lang="en-US" dirty="0"/>
              <a:t>DISTRIBUTE PORTMANTEAU WORD LISTS</a:t>
            </a:r>
          </a:p>
          <a:p>
            <a:r>
              <a:rPr lang="en-US" dirty="0"/>
              <a:t>ENCOURAGER TEACHES 3 WORDS TO GROUP</a:t>
            </a:r>
          </a:p>
          <a:p>
            <a:r>
              <a:rPr lang="en-US" dirty="0"/>
              <a:t>CHECKER CHECKS</a:t>
            </a:r>
          </a:p>
          <a:p>
            <a:r>
              <a:rPr lang="en-US" dirty="0"/>
              <a:t>WORRIER TEACHES 3 WORDS </a:t>
            </a:r>
          </a:p>
          <a:p>
            <a:r>
              <a:rPr lang="en-US" dirty="0"/>
              <a:t>CHECKER CHECKS  ETC....</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strips(downRight)">
                                      <p:cBhvr>
                                        <p:cTn id="7" dur="500"/>
                                        <p:tgtEl>
                                          <p:spTgt spid="66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strips(downRight)">
                                      <p:cBhvr>
                                        <p:cTn id="12" dur="500"/>
                                        <p:tgtEl>
                                          <p:spTgt spid="665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6563">
                                            <p:txEl>
                                              <p:pRg st="2" end="2"/>
                                            </p:txEl>
                                          </p:spTgt>
                                        </p:tgtEl>
                                        <p:attrNameLst>
                                          <p:attrName>style.visibility</p:attrName>
                                        </p:attrNameLst>
                                      </p:cBhvr>
                                      <p:to>
                                        <p:strVal val="visible"/>
                                      </p:to>
                                    </p:set>
                                    <p:animEffect transition="in" filter="strips(downRight)">
                                      <p:cBhvr>
                                        <p:cTn id="17" dur="500"/>
                                        <p:tgtEl>
                                          <p:spTgt spid="665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6563">
                                            <p:txEl>
                                              <p:pRg st="3" end="3"/>
                                            </p:txEl>
                                          </p:spTgt>
                                        </p:tgtEl>
                                        <p:attrNameLst>
                                          <p:attrName>style.visibility</p:attrName>
                                        </p:attrNameLst>
                                      </p:cBhvr>
                                      <p:to>
                                        <p:strVal val="visible"/>
                                      </p:to>
                                    </p:set>
                                    <p:animEffect transition="in" filter="strips(downRight)">
                                      <p:cBhvr>
                                        <p:cTn id="22" dur="500"/>
                                        <p:tgtEl>
                                          <p:spTgt spid="665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6563">
                                            <p:txEl>
                                              <p:pRg st="4" end="4"/>
                                            </p:txEl>
                                          </p:spTgt>
                                        </p:tgtEl>
                                        <p:attrNameLst>
                                          <p:attrName>style.visibility</p:attrName>
                                        </p:attrNameLst>
                                      </p:cBhvr>
                                      <p:to>
                                        <p:strVal val="visible"/>
                                      </p:to>
                                    </p:set>
                                    <p:animEffect transition="in" filter="strips(downRight)">
                                      <p:cBhvr>
                                        <p:cTn id="27" dur="500"/>
                                        <p:tgtEl>
                                          <p:spTgt spid="665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6563">
                                            <p:txEl>
                                              <p:pRg st="5" end="5"/>
                                            </p:txEl>
                                          </p:spTgt>
                                        </p:tgtEl>
                                        <p:attrNameLst>
                                          <p:attrName>style.visibility</p:attrName>
                                        </p:attrNameLst>
                                      </p:cBhvr>
                                      <p:to>
                                        <p:strVal val="visible"/>
                                      </p:to>
                                    </p:set>
                                    <p:animEffect transition="in" filter="strips(downRight)">
                                      <p:cBhvr>
                                        <p:cTn id="32" dur="500"/>
                                        <p:tgtEl>
                                          <p:spTgt spid="665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a:noFill/>
          <a:ln/>
        </p:spPr>
        <p:txBody>
          <a:bodyPr lIns="92075" tIns="46037" rIns="92075" bIns="46037"/>
          <a:lstStyle/>
          <a:p>
            <a:r>
              <a:rPr lang="en-US" dirty="0">
                <a:solidFill>
                  <a:srgbClr val="FF0000"/>
                </a:solidFill>
              </a:rPr>
              <a:t/>
            </a:r>
            <a:br>
              <a:rPr lang="en-US" dirty="0">
                <a:solidFill>
                  <a:srgbClr val="FF0000"/>
                </a:solidFill>
              </a:rPr>
            </a:br>
            <a:r>
              <a:rPr lang="en-US" dirty="0">
                <a:solidFill>
                  <a:srgbClr val="FF0000"/>
                </a:solidFill>
              </a:rPr>
              <a:t>PORTMANTEAU</a:t>
            </a:r>
          </a:p>
        </p:txBody>
      </p:sp>
      <p:sp>
        <p:nvSpPr>
          <p:cNvPr id="68611" name="Rectangle 3"/>
          <p:cNvSpPr>
            <a:spLocks noGrp="1" noRot="1" noChangeArrowheads="1"/>
          </p:cNvSpPr>
          <p:nvPr>
            <p:ph type="body" idx="1"/>
          </p:nvPr>
        </p:nvSpPr>
        <p:spPr>
          <a:noFill/>
          <a:ln/>
        </p:spPr>
        <p:txBody>
          <a:bodyPr lIns="92075" tIns="46037" rIns="92075" bIns="46037"/>
          <a:lstStyle/>
          <a:p>
            <a:r>
              <a:rPr lang="en-US"/>
              <a:t>ORAL GROUP QUIZ</a:t>
            </a:r>
          </a:p>
          <a:p>
            <a:r>
              <a:rPr lang="en-US"/>
              <a:t>TEAMS PROCESS</a:t>
            </a:r>
          </a:p>
          <a:p>
            <a:r>
              <a:rPr lang="en-US"/>
              <a:t>FACILITATOR PROCESSES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 calcmode="lin" valueType="num">
                                      <p:cBhvr additive="base">
                                        <p:cTn id="19"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611">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a:xfrm>
            <a:off x="1143000" y="228600"/>
            <a:ext cx="7772400" cy="1143000"/>
          </a:xfrm>
          <a:noFill/>
          <a:ln/>
        </p:spPr>
        <p:txBody>
          <a:bodyPr lIns="92075" tIns="46037" rIns="92075" bIns="46037"/>
          <a:lstStyle/>
          <a:p>
            <a:r>
              <a:rPr lang="en-US" sz="4000" dirty="0">
                <a:solidFill>
                  <a:srgbClr val="FF0000"/>
                </a:solidFill>
              </a:rPr>
              <a:t>PLANNING A COOPERATIVE GROUP ACTIVITY</a:t>
            </a:r>
          </a:p>
        </p:txBody>
      </p:sp>
      <p:sp>
        <p:nvSpPr>
          <p:cNvPr id="70659" name="Rectangle 3"/>
          <p:cNvSpPr>
            <a:spLocks noGrp="1" noRot="1" noChangeArrowheads="1"/>
          </p:cNvSpPr>
          <p:nvPr>
            <p:ph type="body" idx="1"/>
          </p:nvPr>
        </p:nvSpPr>
        <p:spPr>
          <a:xfrm>
            <a:off x="1143000" y="1371600"/>
            <a:ext cx="7772400" cy="5105400"/>
          </a:xfrm>
          <a:noFill/>
          <a:ln/>
        </p:spPr>
        <p:txBody>
          <a:bodyPr lIns="92075" tIns="46037" rIns="92075" bIns="46037"/>
          <a:lstStyle/>
          <a:p>
            <a:r>
              <a:rPr lang="en-US"/>
              <a:t>     FORMATION OF GROUPS</a:t>
            </a:r>
          </a:p>
          <a:p>
            <a:r>
              <a:rPr lang="en-US"/>
              <a:t>     ROLE ASSIGNMENTS</a:t>
            </a:r>
          </a:p>
          <a:p>
            <a:r>
              <a:rPr lang="en-US"/>
              <a:t>     TASK</a:t>
            </a:r>
          </a:p>
          <a:p>
            <a:r>
              <a:rPr lang="en-US"/>
              <a:t>     TIME LIMITS</a:t>
            </a:r>
          </a:p>
          <a:p>
            <a:r>
              <a:rPr lang="en-US"/>
              <a:t>     SOCIAL SKILL TO BE ASSESSED</a:t>
            </a:r>
          </a:p>
          <a:p>
            <a:r>
              <a:rPr lang="en-US"/>
              <a:t>     INTELLIGENT BEHAVIOR TO BE</a:t>
            </a:r>
          </a:p>
          <a:p>
            <a:pPr>
              <a:buFont typeface="Wingdings" pitchFamily="2" charset="2"/>
              <a:buNone/>
            </a:pPr>
            <a:r>
              <a:rPr lang="en-US"/>
              <a:t>           ASSESSED</a:t>
            </a:r>
          </a:p>
          <a:p>
            <a:r>
              <a:rPr lang="en-US"/>
              <a:t>     PROCESSING</a:t>
            </a:r>
          </a:p>
          <a:p>
            <a:r>
              <a:rPr lang="en-US"/>
              <a:t>     ENCOURAGING ENERGIZER</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additive="base">
                                        <p:cTn id="7"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5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70659">
                                            <p:txEl>
                                              <p:pRg st="1" end="1"/>
                                            </p:txEl>
                                          </p:spTgt>
                                        </p:tgtEl>
                                        <p:attrNameLst>
                                          <p:attrName>style.visibility</p:attrName>
                                        </p:attrNameLst>
                                      </p:cBhvr>
                                      <p:to>
                                        <p:strVal val="visible"/>
                                      </p:to>
                                    </p:set>
                                    <p:anim calcmode="lin" valueType="num">
                                      <p:cBhvr additive="base">
                                        <p:cTn id="13" dur="500" fill="hold"/>
                                        <p:tgtEl>
                                          <p:spTgt spid="706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70659">
                                            <p:txEl>
                                              <p:pRg st="2" end="2"/>
                                            </p:txEl>
                                          </p:spTgt>
                                        </p:tgtEl>
                                        <p:attrNameLst>
                                          <p:attrName>style.visibility</p:attrName>
                                        </p:attrNameLst>
                                      </p:cBhvr>
                                      <p:to>
                                        <p:strVal val="visible"/>
                                      </p:to>
                                    </p:set>
                                    <p:anim calcmode="lin" valueType="num">
                                      <p:cBhvr additive="base">
                                        <p:cTn id="19"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065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70659">
                                            <p:txEl>
                                              <p:pRg st="3" end="3"/>
                                            </p:txEl>
                                          </p:spTgt>
                                        </p:tgtEl>
                                        <p:attrNameLst>
                                          <p:attrName>style.visibility</p:attrName>
                                        </p:attrNameLst>
                                      </p:cBhvr>
                                      <p:to>
                                        <p:strVal val="visible"/>
                                      </p:to>
                                    </p:set>
                                    <p:anim calcmode="lin" valueType="num">
                                      <p:cBhvr additive="base">
                                        <p:cTn id="25" dur="500" fill="hold"/>
                                        <p:tgtEl>
                                          <p:spTgt spid="706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0659">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70659">
                                            <p:txEl>
                                              <p:pRg st="4" end="4"/>
                                            </p:txEl>
                                          </p:spTgt>
                                        </p:tgtEl>
                                        <p:attrNameLst>
                                          <p:attrName>style.visibility</p:attrName>
                                        </p:attrNameLst>
                                      </p:cBhvr>
                                      <p:to>
                                        <p:strVal val="visible"/>
                                      </p:to>
                                    </p:set>
                                    <p:anim calcmode="lin" valueType="num">
                                      <p:cBhvr additive="base">
                                        <p:cTn id="31" dur="500" fill="hold"/>
                                        <p:tgtEl>
                                          <p:spTgt spid="706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0659">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70659">
                                            <p:txEl>
                                              <p:pRg st="5" end="5"/>
                                            </p:txEl>
                                          </p:spTgt>
                                        </p:tgtEl>
                                        <p:attrNameLst>
                                          <p:attrName>style.visibility</p:attrName>
                                        </p:attrNameLst>
                                      </p:cBhvr>
                                      <p:to>
                                        <p:strVal val="visible"/>
                                      </p:to>
                                    </p:set>
                                    <p:anim calcmode="lin" valueType="num">
                                      <p:cBhvr additive="base">
                                        <p:cTn id="37" dur="500" fill="hold"/>
                                        <p:tgtEl>
                                          <p:spTgt spid="7065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0659">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70659">
                                            <p:txEl>
                                              <p:pRg st="6" end="6"/>
                                            </p:txEl>
                                          </p:spTgt>
                                        </p:tgtEl>
                                        <p:attrNameLst>
                                          <p:attrName>style.visibility</p:attrName>
                                        </p:attrNameLst>
                                      </p:cBhvr>
                                      <p:to>
                                        <p:strVal val="visible"/>
                                      </p:to>
                                    </p:set>
                                    <p:anim calcmode="lin" valueType="num">
                                      <p:cBhvr additive="base">
                                        <p:cTn id="43" dur="500" fill="hold"/>
                                        <p:tgtEl>
                                          <p:spTgt spid="7065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0659">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70659">
                                            <p:txEl>
                                              <p:pRg st="7" end="7"/>
                                            </p:txEl>
                                          </p:spTgt>
                                        </p:tgtEl>
                                        <p:attrNameLst>
                                          <p:attrName>style.visibility</p:attrName>
                                        </p:attrNameLst>
                                      </p:cBhvr>
                                      <p:to>
                                        <p:strVal val="visible"/>
                                      </p:to>
                                    </p:set>
                                    <p:anim calcmode="lin" valueType="num">
                                      <p:cBhvr additive="base">
                                        <p:cTn id="49" dur="500" fill="hold"/>
                                        <p:tgtEl>
                                          <p:spTgt spid="7065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0659">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70659">
                                            <p:txEl>
                                              <p:pRg st="8" end="8"/>
                                            </p:txEl>
                                          </p:spTgt>
                                        </p:tgtEl>
                                        <p:attrNameLst>
                                          <p:attrName>style.visibility</p:attrName>
                                        </p:attrNameLst>
                                      </p:cBhvr>
                                      <p:to>
                                        <p:strVal val="visible"/>
                                      </p:to>
                                    </p:set>
                                    <p:anim calcmode="lin" valueType="num">
                                      <p:cBhvr additive="base">
                                        <p:cTn id="55" dur="500" fill="hold"/>
                                        <p:tgtEl>
                                          <p:spTgt spid="7065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0659">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noFill/>
          <a:ln/>
        </p:spPr>
        <p:txBody>
          <a:bodyPr lIns="92075" tIns="46037" rIns="92075" bIns="46037"/>
          <a:lstStyle/>
          <a:p>
            <a:r>
              <a:rPr lang="en-US" sz="3600" dirty="0">
                <a:solidFill>
                  <a:srgbClr val="FF0000"/>
                </a:solidFill>
              </a:rPr>
              <a:t>TYPES OF COOPERATIVE GROUPS</a:t>
            </a:r>
          </a:p>
        </p:txBody>
      </p:sp>
      <p:sp>
        <p:nvSpPr>
          <p:cNvPr id="72707" name="Rectangle 3"/>
          <p:cNvSpPr>
            <a:spLocks noGrp="1" noRot="1" noChangeArrowheads="1"/>
          </p:cNvSpPr>
          <p:nvPr>
            <p:ph type="body" idx="1"/>
          </p:nvPr>
        </p:nvSpPr>
        <p:spPr>
          <a:noFill/>
          <a:ln/>
        </p:spPr>
        <p:txBody>
          <a:bodyPr lIns="92075" tIns="46037" rIns="92075" bIns="46037"/>
          <a:lstStyle/>
          <a:p>
            <a:r>
              <a:rPr lang="en-US" dirty="0"/>
              <a:t>     INFORMAL TASK GROUPS</a:t>
            </a:r>
          </a:p>
          <a:p>
            <a:pPr>
              <a:buFont typeface="Wingdings" pitchFamily="2" charset="2"/>
              <a:buNone/>
            </a:pPr>
            <a:endParaRPr lang="en-US" dirty="0"/>
          </a:p>
          <a:p>
            <a:r>
              <a:rPr lang="en-US" dirty="0"/>
              <a:t>     FORMAL TASK GROUPS</a:t>
            </a:r>
          </a:p>
          <a:p>
            <a:pPr>
              <a:buFont typeface="Wingdings" pitchFamily="2" charset="2"/>
              <a:buNone/>
            </a:pPr>
            <a:endParaRPr lang="en-US" dirty="0"/>
          </a:p>
          <a:p>
            <a:r>
              <a:rPr lang="en-US" dirty="0"/>
              <a:t>     BASE GROUPS</a:t>
            </a:r>
          </a:p>
        </p:txBody>
      </p:sp>
      <p:graphicFrame>
        <p:nvGraphicFramePr>
          <p:cNvPr id="72708" name="Object 4"/>
          <p:cNvGraphicFramePr>
            <a:graphicFrameLocks/>
          </p:cNvGraphicFramePr>
          <p:nvPr/>
        </p:nvGraphicFramePr>
        <p:xfrm>
          <a:off x="7110413" y="2962275"/>
          <a:ext cx="1771650" cy="3592513"/>
        </p:xfrm>
        <a:graphic>
          <a:graphicData uri="http://schemas.openxmlformats.org/presentationml/2006/ole">
            <p:oleObj spid="_x0000_s72708" name="ClipArt" r:id="rId4" imgW="1782763" imgH="3603625" progId="MS_ClipArt_Gallery.2">
              <p:embed/>
            </p:oleObj>
          </a:graphicData>
        </a:graphic>
      </p:graphicFrame>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checkerboard(across)">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2707">
                                            <p:txEl>
                                              <p:pRg st="2" end="2"/>
                                            </p:txEl>
                                          </p:spTgt>
                                        </p:tgtEl>
                                        <p:attrNameLst>
                                          <p:attrName>style.visibility</p:attrName>
                                        </p:attrNameLst>
                                      </p:cBhvr>
                                      <p:to>
                                        <p:strVal val="visible"/>
                                      </p:to>
                                    </p:set>
                                    <p:animEffect transition="in" filter="checkerboard(across)">
                                      <p:cBhvr>
                                        <p:cTn id="12" dur="500"/>
                                        <p:tgtEl>
                                          <p:spTgt spid="727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2707">
                                            <p:txEl>
                                              <p:pRg st="4" end="4"/>
                                            </p:txEl>
                                          </p:spTgt>
                                        </p:tgtEl>
                                        <p:attrNameLst>
                                          <p:attrName>style.visibility</p:attrName>
                                        </p:attrNameLst>
                                      </p:cBhvr>
                                      <p:to>
                                        <p:strVal val="visible"/>
                                      </p:to>
                                    </p:set>
                                    <p:animEffect transition="in" filter="checkerboard(across)">
                                      <p:cBhvr>
                                        <p:cTn id="17" dur="500"/>
                                        <p:tgtEl>
                                          <p:spTgt spid="727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a:xfrm>
            <a:off x="304800" y="457200"/>
            <a:ext cx="8610600" cy="1752600"/>
          </a:xfrm>
          <a:noFill/>
          <a:ln/>
        </p:spPr>
        <p:txBody>
          <a:bodyPr lIns="92075" tIns="46037" rIns="92075" bIns="46037"/>
          <a:lstStyle/>
          <a:p>
            <a:r>
              <a:rPr lang="en-US" sz="4000" dirty="0">
                <a:solidFill>
                  <a:srgbClr val="FF0000"/>
                </a:solidFill>
              </a:rPr>
              <a:t>PHASES OF SOCIAL SKILLS INTRODUCTION </a:t>
            </a:r>
          </a:p>
        </p:txBody>
      </p:sp>
      <p:sp>
        <p:nvSpPr>
          <p:cNvPr id="74755" name="Rectangle 3"/>
          <p:cNvSpPr>
            <a:spLocks noGrp="1" noRot="1" noChangeArrowheads="1"/>
          </p:cNvSpPr>
          <p:nvPr>
            <p:ph type="body" idx="1"/>
          </p:nvPr>
        </p:nvSpPr>
        <p:spPr>
          <a:xfrm>
            <a:off x="301625" y="2332038"/>
            <a:ext cx="8540750" cy="3767137"/>
          </a:xfrm>
          <a:noFill/>
          <a:ln/>
        </p:spPr>
        <p:txBody>
          <a:bodyPr lIns="92075" tIns="46037" rIns="92075" bIns="46037"/>
          <a:lstStyle/>
          <a:p>
            <a:r>
              <a:rPr lang="en-US" dirty="0"/>
              <a:t>FORMING</a:t>
            </a:r>
          </a:p>
          <a:p>
            <a:r>
              <a:rPr lang="en-US" dirty="0"/>
              <a:t>NORMING</a:t>
            </a:r>
          </a:p>
          <a:p>
            <a:r>
              <a:rPr lang="en-US" dirty="0"/>
              <a:t>CONFORMING</a:t>
            </a:r>
          </a:p>
          <a:p>
            <a:r>
              <a:rPr lang="en-US" dirty="0"/>
              <a:t>STORMING</a:t>
            </a:r>
          </a:p>
          <a:p>
            <a:r>
              <a:rPr lang="en-US" dirty="0"/>
              <a:t>PERFORMING</a:t>
            </a:r>
          </a:p>
          <a:p>
            <a:r>
              <a:rPr lang="en-US" dirty="0"/>
              <a:t>RE-FORMING</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4755">
                                            <p:txEl>
                                              <p:pRg st="1" end="1"/>
                                            </p:txEl>
                                          </p:spTgt>
                                        </p:tgtEl>
                                        <p:attrNameLst>
                                          <p:attrName>style.visibility</p:attrName>
                                        </p:attrNameLst>
                                      </p:cBhvr>
                                      <p:to>
                                        <p:strVal val="visible"/>
                                      </p:to>
                                    </p:set>
                                    <p:anim calcmode="lin" valueType="num">
                                      <p:cBhvr additive="base">
                                        <p:cTn id="13" dur="500" fill="hold"/>
                                        <p:tgtEl>
                                          <p:spTgt spid="747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47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4755">
                                            <p:txEl>
                                              <p:pRg st="2" end="2"/>
                                            </p:txEl>
                                          </p:spTgt>
                                        </p:tgtEl>
                                        <p:attrNameLst>
                                          <p:attrName>style.visibility</p:attrName>
                                        </p:attrNameLst>
                                      </p:cBhvr>
                                      <p:to>
                                        <p:strVal val="visible"/>
                                      </p:to>
                                    </p:set>
                                    <p:anim calcmode="lin" valueType="num">
                                      <p:cBhvr additive="base">
                                        <p:cTn id="19" dur="500" fill="hold"/>
                                        <p:tgtEl>
                                          <p:spTgt spid="747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47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4755">
                                            <p:txEl>
                                              <p:pRg st="3" end="3"/>
                                            </p:txEl>
                                          </p:spTgt>
                                        </p:tgtEl>
                                        <p:attrNameLst>
                                          <p:attrName>style.visibility</p:attrName>
                                        </p:attrNameLst>
                                      </p:cBhvr>
                                      <p:to>
                                        <p:strVal val="visible"/>
                                      </p:to>
                                    </p:set>
                                    <p:anim calcmode="lin" valueType="num">
                                      <p:cBhvr additive="base">
                                        <p:cTn id="25" dur="500" fill="hold"/>
                                        <p:tgtEl>
                                          <p:spTgt spid="747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47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74755">
                                            <p:txEl>
                                              <p:pRg st="4" end="4"/>
                                            </p:txEl>
                                          </p:spTgt>
                                        </p:tgtEl>
                                        <p:attrNameLst>
                                          <p:attrName>style.visibility</p:attrName>
                                        </p:attrNameLst>
                                      </p:cBhvr>
                                      <p:to>
                                        <p:strVal val="visible"/>
                                      </p:to>
                                    </p:set>
                                    <p:anim calcmode="lin" valueType="num">
                                      <p:cBhvr additive="base">
                                        <p:cTn id="31" dur="500" fill="hold"/>
                                        <p:tgtEl>
                                          <p:spTgt spid="747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747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4755">
                                            <p:txEl>
                                              <p:pRg st="5" end="5"/>
                                            </p:txEl>
                                          </p:spTgt>
                                        </p:tgtEl>
                                        <p:attrNameLst>
                                          <p:attrName>style.visibility</p:attrName>
                                        </p:attrNameLst>
                                      </p:cBhvr>
                                      <p:to>
                                        <p:strVal val="visible"/>
                                      </p:to>
                                    </p:set>
                                    <p:anim calcmode="lin" valueType="num">
                                      <p:cBhvr additive="base">
                                        <p:cTn id="37" dur="500" fill="hold"/>
                                        <p:tgtEl>
                                          <p:spTgt spid="7475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475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noFill/>
          <a:ln/>
        </p:spPr>
        <p:txBody>
          <a:bodyPr lIns="92075" tIns="46037" rIns="92075" bIns="46037"/>
          <a:lstStyle/>
          <a:p>
            <a:r>
              <a:rPr lang="en-US" dirty="0">
                <a:solidFill>
                  <a:srgbClr val="FF0000"/>
                </a:solidFill>
              </a:rPr>
              <a:t>COOPERATIVE GROUP FORMING SKILLS</a:t>
            </a:r>
          </a:p>
        </p:txBody>
      </p:sp>
      <p:sp>
        <p:nvSpPr>
          <p:cNvPr id="76803" name="Rectangle 3"/>
          <p:cNvSpPr>
            <a:spLocks noGrp="1" noRot="1" noChangeArrowheads="1"/>
          </p:cNvSpPr>
          <p:nvPr>
            <p:ph type="body" idx="1"/>
          </p:nvPr>
        </p:nvSpPr>
        <p:spPr>
          <a:noFill/>
          <a:ln/>
        </p:spPr>
        <p:txBody>
          <a:bodyPr lIns="92075" tIns="46037" rIns="92075" bIns="46037"/>
          <a:lstStyle/>
          <a:p>
            <a:r>
              <a:rPr lang="en-US" b="1"/>
              <a:t>MOVE INTO A GROUP</a:t>
            </a:r>
          </a:p>
          <a:p>
            <a:r>
              <a:rPr lang="en-US" b="1"/>
              <a:t>MOVE OUT OF A GROUP</a:t>
            </a:r>
          </a:p>
          <a:p>
            <a:r>
              <a:rPr lang="en-US" b="1"/>
              <a:t>ONE PERSON TALKS AT A TIME</a:t>
            </a:r>
          </a:p>
          <a:p>
            <a:r>
              <a:rPr lang="en-US" b="1"/>
              <a:t>STAY WITH THE GROUP</a:t>
            </a:r>
          </a:p>
          <a:p>
            <a:r>
              <a:rPr lang="en-US" b="1"/>
              <a:t>CONTROL VOLUME OF TALK  (3”</a:t>
            </a:r>
          </a:p>
          <a:p>
            <a:pPr>
              <a:buFont typeface="Wingdings" pitchFamily="2" charset="2"/>
              <a:buNone/>
            </a:pPr>
            <a:r>
              <a:rPr lang="en-US" b="1"/>
              <a:t>      6”, 12” VOICES</a:t>
            </a:r>
          </a:p>
          <a:p>
            <a:r>
              <a:rPr lang="en-US" b="1"/>
              <a:t>PRACTICE ALL RULES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wipe(right)">
                                      <p:cBhvr>
                                        <p:cTn id="7" dur="500"/>
                                        <p:tgtEl>
                                          <p:spTgt spid="76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wipe(right)">
                                      <p:cBhvr>
                                        <p:cTn id="12" dur="500"/>
                                        <p:tgtEl>
                                          <p:spTgt spid="76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76803">
                                            <p:txEl>
                                              <p:pRg st="2" end="2"/>
                                            </p:txEl>
                                          </p:spTgt>
                                        </p:tgtEl>
                                        <p:attrNameLst>
                                          <p:attrName>style.visibility</p:attrName>
                                        </p:attrNameLst>
                                      </p:cBhvr>
                                      <p:to>
                                        <p:strVal val="visible"/>
                                      </p:to>
                                    </p:set>
                                    <p:animEffect transition="in" filter="wipe(right)">
                                      <p:cBhvr>
                                        <p:cTn id="17" dur="500"/>
                                        <p:tgtEl>
                                          <p:spTgt spid="768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76803">
                                            <p:txEl>
                                              <p:pRg st="3" end="3"/>
                                            </p:txEl>
                                          </p:spTgt>
                                        </p:tgtEl>
                                        <p:attrNameLst>
                                          <p:attrName>style.visibility</p:attrName>
                                        </p:attrNameLst>
                                      </p:cBhvr>
                                      <p:to>
                                        <p:strVal val="visible"/>
                                      </p:to>
                                    </p:set>
                                    <p:animEffect transition="in" filter="wipe(right)">
                                      <p:cBhvr>
                                        <p:cTn id="22" dur="500"/>
                                        <p:tgtEl>
                                          <p:spTgt spid="768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76803">
                                            <p:txEl>
                                              <p:pRg st="4" end="4"/>
                                            </p:txEl>
                                          </p:spTgt>
                                        </p:tgtEl>
                                        <p:attrNameLst>
                                          <p:attrName>style.visibility</p:attrName>
                                        </p:attrNameLst>
                                      </p:cBhvr>
                                      <p:to>
                                        <p:strVal val="visible"/>
                                      </p:to>
                                    </p:set>
                                    <p:animEffect transition="in" filter="wipe(right)">
                                      <p:cBhvr>
                                        <p:cTn id="27" dur="500"/>
                                        <p:tgtEl>
                                          <p:spTgt spid="768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76803">
                                            <p:txEl>
                                              <p:pRg st="5" end="5"/>
                                            </p:txEl>
                                          </p:spTgt>
                                        </p:tgtEl>
                                        <p:attrNameLst>
                                          <p:attrName>style.visibility</p:attrName>
                                        </p:attrNameLst>
                                      </p:cBhvr>
                                      <p:to>
                                        <p:strVal val="visible"/>
                                      </p:to>
                                    </p:set>
                                    <p:animEffect transition="in" filter="wipe(right)">
                                      <p:cBhvr>
                                        <p:cTn id="32" dur="500"/>
                                        <p:tgtEl>
                                          <p:spTgt spid="768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76803">
                                            <p:txEl>
                                              <p:pRg st="6" end="6"/>
                                            </p:txEl>
                                          </p:spTgt>
                                        </p:tgtEl>
                                        <p:attrNameLst>
                                          <p:attrName>style.visibility</p:attrName>
                                        </p:attrNameLst>
                                      </p:cBhvr>
                                      <p:to>
                                        <p:strVal val="visible"/>
                                      </p:to>
                                    </p:set>
                                    <p:animEffect transition="in" filter="wipe(right)">
                                      <p:cBhvr>
                                        <p:cTn id="37" dur="500"/>
                                        <p:tgtEl>
                                          <p:spTgt spid="768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noFill/>
          <a:ln/>
        </p:spPr>
        <p:txBody>
          <a:bodyPr lIns="92075" tIns="46037" rIns="92075" bIns="46037"/>
          <a:lstStyle/>
          <a:p>
            <a:r>
              <a:rPr lang="en-US" dirty="0"/>
              <a:t>WHY </a:t>
            </a:r>
            <a:r>
              <a:rPr lang="en-US" dirty="0" smtClean="0"/>
              <a:t>COLLABORATE</a:t>
            </a:r>
            <a:r>
              <a:rPr lang="en-US" dirty="0"/>
              <a:t>?</a:t>
            </a:r>
          </a:p>
        </p:txBody>
      </p:sp>
      <p:graphicFrame>
        <p:nvGraphicFramePr>
          <p:cNvPr id="9219" name="Object 3"/>
          <p:cNvGraphicFramePr>
            <a:graphicFrameLocks/>
          </p:cNvGraphicFramePr>
          <p:nvPr>
            <p:ph type="body" idx="1"/>
          </p:nvPr>
        </p:nvGraphicFramePr>
        <p:xfrm>
          <a:off x="2667000" y="1371600"/>
          <a:ext cx="3567113" cy="2055813"/>
        </p:xfrm>
        <a:graphic>
          <a:graphicData uri="http://schemas.openxmlformats.org/presentationml/2006/ole">
            <p:oleObj spid="_x0000_s9219" name="ClipArt" r:id="rId4" imgW="4664075" imgH="3154363" progId="MS_ClipArt_Gallery.2">
              <p:embed/>
            </p:oleObj>
          </a:graphicData>
        </a:graphic>
      </p:graphicFrame>
      <p:pic>
        <p:nvPicPr>
          <p:cNvPr id="6" name="Picture 5" descr="whycooperate.jpg"/>
          <p:cNvPicPr>
            <a:picLocks noChangeAspect="1"/>
          </p:cNvPicPr>
          <p:nvPr/>
        </p:nvPicPr>
        <p:blipFill>
          <a:blip r:embed="rId5" cstate="print"/>
          <a:stretch>
            <a:fillRect/>
          </a:stretch>
        </p:blipFill>
        <p:spPr>
          <a:xfrm>
            <a:off x="2438400" y="3810000"/>
            <a:ext cx="4267200" cy="2839627"/>
          </a:xfrm>
          <a:prstGeom prst="rect">
            <a:avLst/>
          </a:prstGeom>
        </p:spPr>
      </p:pic>
    </p:spTree>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Rot="1" noChangeArrowheads="1"/>
          </p:cNvSpPr>
          <p:nvPr>
            <p:ph type="ctrTitle"/>
          </p:nvPr>
        </p:nvSpPr>
        <p:spPr>
          <a:noFill/>
          <a:ln/>
        </p:spPr>
        <p:txBody>
          <a:bodyPr lIns="92075" tIns="46037" rIns="92075" bIns="46037"/>
          <a:lstStyle/>
          <a:p>
            <a:r>
              <a:rPr lang="en-US" b="1"/>
              <a:t>Q &amp; A SESSION</a:t>
            </a:r>
          </a:p>
        </p:txBody>
      </p:sp>
      <p:sp>
        <p:nvSpPr>
          <p:cNvPr id="78851" name="Rectangle 3"/>
          <p:cNvSpPr>
            <a:spLocks noGrp="1" noRot="1" noChangeArrowheads="1"/>
          </p:cNvSpPr>
          <p:nvPr>
            <p:ph type="subTitle" idx="1"/>
          </p:nvPr>
        </p:nvSpPr>
        <p:spPr>
          <a:noFill/>
          <a:ln/>
        </p:spPr>
        <p:txBody>
          <a:bodyPr lIns="92075" tIns="46037" rIns="92075" bIns="46037"/>
          <a:lstStyle/>
          <a:p>
            <a:pPr marL="342900" indent="-342900"/>
            <a:r>
              <a:rPr lang="en-US" b="1"/>
              <a:t>WHAT’S LEFT?</a:t>
            </a:r>
          </a:p>
          <a:p>
            <a:pPr marL="342900" indent="-342900"/>
            <a:r>
              <a:rPr lang="en-US" b="1"/>
              <a:t>WHAT TO DO WITH THE KID WHO?</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box(out)">
                                      <p:cBhvr>
                                        <p:cTn id="7" dur="500"/>
                                        <p:tgtEl>
                                          <p:spTgt spid="788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8851">
                                            <p:txEl>
                                              <p:pRg st="1" end="1"/>
                                            </p:txEl>
                                          </p:spTgt>
                                        </p:tgtEl>
                                        <p:attrNameLst>
                                          <p:attrName>style.visibility</p:attrName>
                                        </p:attrNameLst>
                                      </p:cBhvr>
                                      <p:to>
                                        <p:strVal val="visible"/>
                                      </p:to>
                                    </p:set>
                                    <p:animEffect transition="in" filter="box(out)">
                                      <p:cBhvr>
                                        <p:cTn id="12" dur="500"/>
                                        <p:tgtEl>
                                          <p:spTgt spid="788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ctrTitle"/>
          </p:nvPr>
        </p:nvSpPr>
        <p:spPr>
          <a:noFill/>
          <a:ln/>
        </p:spPr>
        <p:txBody>
          <a:bodyPr lIns="92075" tIns="46037" rIns="92075" bIns="46037"/>
          <a:lstStyle/>
          <a:p>
            <a:r>
              <a:rPr lang="en-US"/>
              <a:t>CONCLUSION</a:t>
            </a:r>
          </a:p>
        </p:txBody>
      </p:sp>
      <p:sp>
        <p:nvSpPr>
          <p:cNvPr id="80899" name="Rectangle 3"/>
          <p:cNvSpPr>
            <a:spLocks noGrp="1" noRot="1" noChangeArrowheads="1"/>
          </p:cNvSpPr>
          <p:nvPr>
            <p:ph type="subTitle" idx="1"/>
          </p:nvPr>
        </p:nvSpPr>
        <p:spPr>
          <a:noFill/>
          <a:ln/>
        </p:spPr>
        <p:txBody>
          <a:bodyPr lIns="92075" tIns="46037" rIns="92075" bIns="46037"/>
          <a:lstStyle/>
          <a:p>
            <a:pPr marL="342900" indent="-342900"/>
            <a:r>
              <a:rPr lang="en-US" sz="4000" b="1"/>
              <a:t>GOOD LUCK!!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500"/>
                                        <p:tgtEl>
                                          <p:spTgt spid="808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01625" y="228600"/>
            <a:ext cx="8510588" cy="1219200"/>
          </a:xfrm>
          <a:noFill/>
          <a:ln/>
        </p:spPr>
        <p:txBody>
          <a:bodyPr lIns="92075" tIns="46037" rIns="92075" bIns="46037"/>
          <a:lstStyle/>
          <a:p>
            <a:r>
              <a:rPr lang="en-US" sz="3600" dirty="0"/>
              <a:t>Why Do We Need to Engage Students in </a:t>
            </a:r>
            <a:r>
              <a:rPr lang="en-US" sz="3600" dirty="0" smtClean="0"/>
              <a:t>21</a:t>
            </a:r>
            <a:r>
              <a:rPr lang="en-US" sz="3600" baseline="30000" dirty="0" smtClean="0"/>
              <a:t>st</a:t>
            </a:r>
            <a:r>
              <a:rPr lang="en-US" sz="3600" dirty="0" smtClean="0"/>
              <a:t> CENTURY </a:t>
            </a:r>
            <a:r>
              <a:rPr lang="en-US" sz="3600" dirty="0"/>
              <a:t>Learning Strategies?</a:t>
            </a:r>
          </a:p>
        </p:txBody>
      </p:sp>
      <p:sp>
        <p:nvSpPr>
          <p:cNvPr id="11267" name="Rectangle 3"/>
          <p:cNvSpPr>
            <a:spLocks noGrp="1" noRot="1" noChangeArrowheads="1"/>
          </p:cNvSpPr>
          <p:nvPr>
            <p:ph type="body" idx="1"/>
          </p:nvPr>
        </p:nvSpPr>
        <p:spPr>
          <a:xfrm>
            <a:off x="304800" y="2209801"/>
            <a:ext cx="8540750" cy="4191000"/>
          </a:xfrm>
          <a:noFill/>
          <a:ln/>
        </p:spPr>
        <p:txBody>
          <a:bodyPr lIns="92075" tIns="46037" rIns="92075" bIns="46037"/>
          <a:lstStyle/>
          <a:p>
            <a:r>
              <a:rPr lang="en-US" sz="2800" dirty="0" smtClean="0"/>
              <a:t>Develop </a:t>
            </a:r>
            <a:r>
              <a:rPr lang="en-US" sz="2800" dirty="0"/>
              <a:t>better attitudes toward school</a:t>
            </a:r>
          </a:p>
          <a:p>
            <a:r>
              <a:rPr lang="en-US" sz="2800" dirty="0" smtClean="0"/>
              <a:t>Build </a:t>
            </a:r>
            <a:r>
              <a:rPr lang="en-US" sz="2800" dirty="0"/>
              <a:t>better attitudes toward teachers’</a:t>
            </a:r>
          </a:p>
          <a:p>
            <a:r>
              <a:rPr lang="en-US" sz="2800" dirty="0" smtClean="0"/>
              <a:t>Promote </a:t>
            </a:r>
            <a:r>
              <a:rPr lang="en-US" sz="2800" dirty="0"/>
              <a:t>more on-task behavior</a:t>
            </a:r>
          </a:p>
          <a:p>
            <a:r>
              <a:rPr lang="en-US" sz="2800" dirty="0" smtClean="0"/>
              <a:t>Develop </a:t>
            </a:r>
            <a:r>
              <a:rPr lang="en-US" sz="2800" dirty="0"/>
              <a:t>students’ higher order thinking</a:t>
            </a:r>
          </a:p>
          <a:p>
            <a:r>
              <a:rPr lang="en-US" sz="2800" dirty="0" smtClean="0"/>
              <a:t>Develop students’ perspective taking</a:t>
            </a:r>
          </a:p>
          <a:p>
            <a:r>
              <a:rPr lang="en-US" sz="2800" dirty="0" smtClean="0"/>
              <a:t>Increase </a:t>
            </a:r>
            <a:r>
              <a:rPr lang="en-US" sz="2800" dirty="0"/>
              <a:t>retention of new knowledge, skills, ideas</a:t>
            </a:r>
          </a:p>
          <a:p>
            <a:pPr>
              <a:buNone/>
            </a:pPr>
            <a:r>
              <a:rPr lang="en-US" sz="2800" dirty="0" smtClean="0">
                <a:solidFill>
                  <a:srgbClr val="FF0000"/>
                </a:solidFill>
              </a:rPr>
              <a:t>Resulting in higher achievement of diverse students</a:t>
            </a:r>
          </a:p>
          <a:p>
            <a:pPr>
              <a:buFont typeface="Wingdings" pitchFamily="2" charset="2"/>
              <a:buNone/>
            </a:pPr>
            <a:endParaRPr lang="en-US" sz="2800" dirty="0"/>
          </a:p>
        </p:txBody>
      </p:sp>
      <p:sp>
        <p:nvSpPr>
          <p:cNvPr id="6" name="TextBox 5"/>
          <p:cNvSpPr txBox="1"/>
          <p:nvPr/>
        </p:nvSpPr>
        <p:spPr>
          <a:xfrm>
            <a:off x="685800" y="1600200"/>
            <a:ext cx="2814938" cy="523220"/>
          </a:xfrm>
          <a:prstGeom prst="rect">
            <a:avLst/>
          </a:prstGeom>
          <a:noFill/>
        </p:spPr>
        <p:txBody>
          <a:bodyPr wrap="none" rtlCol="0">
            <a:spAutoFit/>
          </a:bodyPr>
          <a:lstStyle/>
          <a:p>
            <a:r>
              <a:rPr lang="en-US" sz="2800" dirty="0">
                <a:solidFill>
                  <a:srgbClr val="FF0000"/>
                </a:solidFill>
                <a:effectLst>
                  <a:outerShdw blurRad="38100" dist="38100" dir="2700000" algn="tl">
                    <a:srgbClr val="000000"/>
                  </a:outerShdw>
                </a:effectLst>
              </a:rPr>
              <a:t>THEY HELP TO</a:t>
            </a:r>
            <a:r>
              <a:rPr lang="en-US" dirty="0" smtClean="0"/>
              <a:t>:</a:t>
            </a:r>
            <a:endParaRPr lang="en-US"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267">
                                            <p:txEl>
                                              <p:pRg st="6" end="6"/>
                                            </p:txEl>
                                          </p:spTgt>
                                        </p:tgtEl>
                                        <p:attrNameLst>
                                          <p:attrName>style.visibility</p:attrName>
                                        </p:attrNameLst>
                                      </p:cBhvr>
                                      <p:to>
                                        <p:strVal val="visible"/>
                                      </p:to>
                                    </p:set>
                                    <p:anim calcmode="lin" valueType="num">
                                      <p:cBhvr additive="base">
                                        <p:cTn id="43"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560387" y="381000"/>
            <a:ext cx="8583613" cy="1554163"/>
          </a:xfrm>
          <a:noFill/>
          <a:ln/>
        </p:spPr>
        <p:txBody>
          <a:bodyPr lIns="92075" tIns="46037" rIns="92075" bIns="46037"/>
          <a:lstStyle/>
          <a:p>
            <a:r>
              <a:rPr lang="en-US" dirty="0" smtClean="0"/>
              <a:t/>
            </a:r>
            <a:br>
              <a:rPr lang="en-US" dirty="0" smtClean="0"/>
            </a:br>
            <a:r>
              <a:rPr lang="en-US" sz="3600" dirty="0" smtClean="0">
                <a:solidFill>
                  <a:srgbClr val="FF0000"/>
                </a:solidFill>
              </a:rPr>
              <a:t>Why </a:t>
            </a:r>
            <a:r>
              <a:rPr lang="en-US" sz="3600" dirty="0">
                <a:solidFill>
                  <a:srgbClr val="FF0000"/>
                </a:solidFill>
              </a:rPr>
              <a:t>Do We Need to Engage Students in Cooperative Learning Strategies?</a:t>
            </a:r>
          </a:p>
        </p:txBody>
      </p:sp>
      <p:sp>
        <p:nvSpPr>
          <p:cNvPr id="13315" name="Rectangle 3"/>
          <p:cNvSpPr>
            <a:spLocks noGrp="1" noRot="1" noChangeArrowheads="1"/>
          </p:cNvSpPr>
          <p:nvPr>
            <p:ph type="body" idx="1"/>
          </p:nvPr>
        </p:nvSpPr>
        <p:spPr>
          <a:xfrm>
            <a:off x="533400" y="2667000"/>
            <a:ext cx="7924800" cy="3124200"/>
          </a:xfrm>
          <a:noFill/>
          <a:ln/>
        </p:spPr>
        <p:txBody>
          <a:bodyPr lIns="92075" tIns="46037" rIns="92075" bIns="46037"/>
          <a:lstStyle/>
          <a:p>
            <a:r>
              <a:rPr lang="en-US" sz="2800" dirty="0" smtClean="0"/>
              <a:t>Develop </a:t>
            </a:r>
            <a:r>
              <a:rPr lang="en-US" sz="2800" dirty="0"/>
              <a:t>students’ social skills</a:t>
            </a:r>
          </a:p>
          <a:p>
            <a:r>
              <a:rPr lang="en-US" sz="2800" dirty="0" smtClean="0"/>
              <a:t>Result </a:t>
            </a:r>
            <a:r>
              <a:rPr lang="en-US" sz="2800" dirty="0"/>
              <a:t>in more positive heterogeneous relationships</a:t>
            </a:r>
          </a:p>
          <a:p>
            <a:r>
              <a:rPr lang="en-US" sz="2800" dirty="0" smtClean="0"/>
              <a:t>Increase diverse learners’ self-esteem</a:t>
            </a:r>
            <a:endParaRPr lang="en-US" sz="2800" dirty="0"/>
          </a:p>
          <a:p>
            <a:r>
              <a:rPr lang="en-US" sz="2800" dirty="0" smtClean="0"/>
              <a:t>Provide </a:t>
            </a:r>
            <a:r>
              <a:rPr lang="en-US" sz="2800" dirty="0"/>
              <a:t>greater social </a:t>
            </a:r>
            <a:r>
              <a:rPr lang="en-US" sz="2800" dirty="0" smtClean="0"/>
              <a:t>support throughout the K-12 learning environment</a:t>
            </a:r>
            <a:endParaRPr lang="en-US" sz="2800"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a:xfrm>
            <a:off x="304800" y="304800"/>
            <a:ext cx="7696200" cy="1676400"/>
          </a:xfrm>
        </p:spPr>
        <p:txBody>
          <a:bodyPr/>
          <a:lstStyle/>
          <a:p>
            <a:r>
              <a:rPr lang="en-US" sz="3200" dirty="0">
                <a:solidFill>
                  <a:srgbClr val="FF0000"/>
                </a:solidFill>
              </a:rPr>
              <a:t>Why Do We Need to Engage Students in Cooperative Learning Strategies?</a:t>
            </a:r>
          </a:p>
        </p:txBody>
      </p:sp>
      <p:sp>
        <p:nvSpPr>
          <p:cNvPr id="90115" name="Rectangle 3"/>
          <p:cNvSpPr>
            <a:spLocks noGrp="1" noRot="1" noChangeArrowheads="1"/>
          </p:cNvSpPr>
          <p:nvPr>
            <p:ph type="body" idx="1"/>
          </p:nvPr>
        </p:nvSpPr>
        <p:spPr>
          <a:xfrm>
            <a:off x="381000" y="2133600"/>
            <a:ext cx="8461375" cy="3965575"/>
          </a:xfrm>
        </p:spPr>
        <p:txBody>
          <a:bodyPr/>
          <a:lstStyle/>
          <a:p>
            <a:pPr>
              <a:buNone/>
            </a:pPr>
            <a:endParaRPr lang="en-US" dirty="0"/>
          </a:p>
          <a:p>
            <a:r>
              <a:rPr lang="en-US" dirty="0" smtClean="0"/>
              <a:t>Create </a:t>
            </a:r>
            <a:r>
              <a:rPr lang="en-US" dirty="0"/>
              <a:t>a learner-centered climate leading to positive psychological adjustment</a:t>
            </a:r>
          </a:p>
          <a:p>
            <a:r>
              <a:rPr lang="en-US" dirty="0" smtClean="0"/>
              <a:t>Lead </a:t>
            </a:r>
            <a:r>
              <a:rPr lang="en-US" dirty="0"/>
              <a:t>to greater intrinsic motivation </a:t>
            </a:r>
            <a:r>
              <a:rPr lang="en-US" dirty="0" smtClean="0"/>
              <a:t>for all </a:t>
            </a:r>
            <a:r>
              <a:rPr lang="en-US" dirty="0"/>
              <a:t>learners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noFill/>
          <a:ln/>
        </p:spPr>
        <p:txBody>
          <a:bodyPr lIns="92075" tIns="46037" rIns="92075" bIns="46037"/>
          <a:lstStyle/>
          <a:p>
            <a:r>
              <a:rPr lang="en-US" b="1">
                <a:solidFill>
                  <a:schemeClr val="tx1"/>
                </a:solidFill>
              </a:rPr>
              <a:t>P.M.I. ON COOP LEARNING</a:t>
            </a:r>
          </a:p>
        </p:txBody>
      </p:sp>
      <p:graphicFrame>
        <p:nvGraphicFramePr>
          <p:cNvPr id="15364" name="Object 4"/>
          <p:cNvGraphicFramePr>
            <a:graphicFrameLocks/>
          </p:cNvGraphicFramePr>
          <p:nvPr/>
        </p:nvGraphicFramePr>
        <p:xfrm>
          <a:off x="1143000" y="2133600"/>
          <a:ext cx="6924675" cy="8108950"/>
        </p:xfrm>
        <a:graphic>
          <a:graphicData uri="http://schemas.openxmlformats.org/presentationml/2006/ole">
            <p:oleObj spid="_x0000_s15364" name="Document" r:id="rId4" imgW="5624185" imgH="6585030" progId="Word.Document.8">
              <p:embed/>
            </p:oleObj>
          </a:graphicData>
        </a:graphic>
      </p:graphicFrame>
    </p:spTree>
  </p:cSld>
  <p:clrMapOvr>
    <a:masterClrMapping/>
  </p:clrMapOvr>
  <p:transition>
    <p:checker dir="vert"/>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228600" y="381000"/>
            <a:ext cx="8507413" cy="914400"/>
          </a:xfrm>
          <a:noFill/>
          <a:ln/>
        </p:spPr>
        <p:txBody>
          <a:bodyPr lIns="92075" tIns="46037" rIns="92075" bIns="46037"/>
          <a:lstStyle/>
          <a:p>
            <a:r>
              <a:rPr lang="en-US" sz="4000" dirty="0">
                <a:solidFill>
                  <a:srgbClr val="FF0000"/>
                </a:solidFill>
              </a:rPr>
              <a:t>HOW WE LEARN</a:t>
            </a:r>
          </a:p>
        </p:txBody>
      </p:sp>
      <p:sp>
        <p:nvSpPr>
          <p:cNvPr id="17411" name="Rectangle 3"/>
          <p:cNvSpPr>
            <a:spLocks noGrp="1" noRot="1" noChangeArrowheads="1"/>
          </p:cNvSpPr>
          <p:nvPr>
            <p:ph type="body" idx="1"/>
          </p:nvPr>
        </p:nvSpPr>
        <p:spPr>
          <a:xfrm>
            <a:off x="228600" y="1219200"/>
            <a:ext cx="6099175" cy="5257800"/>
          </a:xfrm>
          <a:noFill/>
          <a:ln/>
        </p:spPr>
        <p:txBody>
          <a:bodyPr lIns="92075" tIns="46037" rIns="92075" bIns="46037"/>
          <a:lstStyle/>
          <a:p>
            <a:r>
              <a:rPr lang="en-US" sz="2700" b="1" dirty="0"/>
              <a:t>5</a:t>
            </a:r>
            <a:r>
              <a:rPr lang="en-US" sz="2700" b="1" dirty="0" smtClean="0"/>
              <a:t>% </a:t>
            </a:r>
            <a:r>
              <a:rPr lang="en-US" sz="2700" b="1" dirty="0"/>
              <a:t>OF </a:t>
            </a:r>
            <a:r>
              <a:rPr lang="en-US" sz="2700" b="1" dirty="0" smtClean="0"/>
              <a:t>WHAT WE HEAR (lecture)</a:t>
            </a:r>
            <a:endParaRPr lang="en-US" sz="2700" b="1" dirty="0"/>
          </a:p>
          <a:p>
            <a:r>
              <a:rPr lang="en-US" sz="2700" b="1" dirty="0" smtClean="0"/>
              <a:t>10</a:t>
            </a:r>
            <a:r>
              <a:rPr lang="en-US" sz="2700" b="1" dirty="0"/>
              <a:t>% OF WHAT </a:t>
            </a:r>
            <a:r>
              <a:rPr lang="en-US" sz="2700" b="1" dirty="0" smtClean="0"/>
              <a:t>WE READ</a:t>
            </a:r>
            <a:endParaRPr lang="en-US" sz="2700" b="1" dirty="0"/>
          </a:p>
          <a:p>
            <a:r>
              <a:rPr lang="en-US" sz="2700" b="1" dirty="0"/>
              <a:t>2</a:t>
            </a:r>
            <a:r>
              <a:rPr lang="en-US" sz="2700" b="1" dirty="0" smtClean="0"/>
              <a:t>0</a:t>
            </a:r>
            <a:r>
              <a:rPr lang="en-US" sz="2700" b="1" dirty="0"/>
              <a:t>% OF WHAT WE BOTH SEE </a:t>
            </a:r>
            <a:endParaRPr lang="en-US" sz="2700" b="1" dirty="0" smtClean="0"/>
          </a:p>
          <a:p>
            <a:pPr>
              <a:buNone/>
            </a:pPr>
            <a:r>
              <a:rPr lang="en-US" sz="2700" b="1" dirty="0" smtClean="0"/>
              <a:t>           AND HEAR</a:t>
            </a:r>
          </a:p>
          <a:p>
            <a:r>
              <a:rPr lang="en-US" sz="2700" b="1" dirty="0" smtClean="0"/>
              <a:t>30% OF WHAT IS </a:t>
            </a:r>
            <a:br>
              <a:rPr lang="en-US" sz="2700" b="1" dirty="0" smtClean="0"/>
            </a:br>
            <a:r>
              <a:rPr lang="en-US" sz="2700" b="1" dirty="0" smtClean="0"/>
              <a:t>      DEMONSTRATED</a:t>
            </a:r>
            <a:endParaRPr lang="en-US" sz="2700" b="1" dirty="0"/>
          </a:p>
          <a:p>
            <a:r>
              <a:rPr lang="en-US" sz="2700" b="1" dirty="0" smtClean="0"/>
              <a:t>50% </a:t>
            </a:r>
            <a:r>
              <a:rPr lang="en-US" sz="2700" b="1" dirty="0"/>
              <a:t>OF WHAT IS DISCUSSED </a:t>
            </a:r>
            <a:r>
              <a:rPr lang="en-US" sz="2700" b="1" dirty="0" smtClean="0"/>
              <a:t/>
            </a:r>
            <a:br>
              <a:rPr lang="en-US" sz="2700" b="1" dirty="0" smtClean="0"/>
            </a:br>
            <a:r>
              <a:rPr lang="en-US" sz="2700" b="1" dirty="0" smtClean="0"/>
              <a:t>      WITH </a:t>
            </a:r>
            <a:r>
              <a:rPr lang="en-US" sz="2700" b="1" dirty="0"/>
              <a:t>OTHERS</a:t>
            </a:r>
          </a:p>
          <a:p>
            <a:r>
              <a:rPr lang="en-US" sz="2700" b="1" dirty="0" smtClean="0"/>
              <a:t>75% </a:t>
            </a:r>
            <a:r>
              <a:rPr lang="en-US" sz="2700" b="1" dirty="0"/>
              <a:t>OF WHAT WE EXPERIENCE </a:t>
            </a:r>
            <a:r>
              <a:rPr lang="en-US" sz="2700" b="1" dirty="0" smtClean="0"/>
              <a:t/>
            </a:r>
            <a:br>
              <a:rPr lang="en-US" sz="2700" b="1" dirty="0" smtClean="0"/>
            </a:br>
            <a:r>
              <a:rPr lang="en-US" sz="2700" b="1" dirty="0" smtClean="0"/>
              <a:t>      PERSONALLY</a:t>
            </a:r>
            <a:endParaRPr lang="en-US" sz="2700" b="1" dirty="0"/>
          </a:p>
          <a:p>
            <a:r>
              <a:rPr lang="en-US" sz="2700" b="1" dirty="0" smtClean="0"/>
              <a:t>90% </a:t>
            </a:r>
            <a:r>
              <a:rPr lang="en-US" sz="2700" b="1" dirty="0"/>
              <a:t>OF WHAT WE </a:t>
            </a:r>
            <a:r>
              <a:rPr lang="en-US" sz="2700" b="1" dirty="0" smtClean="0"/>
              <a:t>TEACH</a:t>
            </a:r>
            <a:endParaRPr lang="en-US" sz="2700" b="1" dirty="0"/>
          </a:p>
        </p:txBody>
      </p:sp>
      <p:pic>
        <p:nvPicPr>
          <p:cNvPr id="6" name="Picture 5" descr="learning pyramid.jpg"/>
          <p:cNvPicPr>
            <a:picLocks noChangeAspect="1"/>
          </p:cNvPicPr>
          <p:nvPr/>
        </p:nvPicPr>
        <p:blipFill>
          <a:blip r:embed="rId3" cstate="print"/>
          <a:stretch>
            <a:fillRect/>
          </a:stretch>
        </p:blipFill>
        <p:spPr>
          <a:xfrm>
            <a:off x="5892007" y="2057400"/>
            <a:ext cx="3151355" cy="2362200"/>
          </a:xfrm>
          <a:prstGeom prst="rect">
            <a:avLst/>
          </a:prstGeom>
        </p:spPr>
      </p:pic>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22" dur="5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27" dur="5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blinds(horizontal)">
                                      <p:cBhvr>
                                        <p:cTn id="32" dur="500"/>
                                        <p:tgtEl>
                                          <p:spTgt spid="174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blinds(horizontal)">
                                      <p:cBhvr>
                                        <p:cTn id="37" dur="500"/>
                                        <p:tgtEl>
                                          <p:spTgt spid="174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411">
                                            <p:txEl>
                                              <p:pRg st="7" end="7"/>
                                            </p:txEl>
                                          </p:spTgt>
                                        </p:tgtEl>
                                        <p:attrNameLst>
                                          <p:attrName>style.visibility</p:attrName>
                                        </p:attrNameLst>
                                      </p:cBhvr>
                                      <p:to>
                                        <p:strVal val="visible"/>
                                      </p:to>
                                    </p:set>
                                    <p:animEffect transition="in" filter="blinds(horizontal)">
                                      <p:cBhvr>
                                        <p:cTn id="42"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49</TotalTime>
  <Words>1227</Words>
  <Application>Microsoft Office PowerPoint</Application>
  <PresentationFormat>On-screen Show (4:3)</PresentationFormat>
  <Paragraphs>273</Paragraphs>
  <Slides>42</Slides>
  <Notes>42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42</vt:i4>
      </vt:variant>
    </vt:vector>
  </HeadingPairs>
  <TitlesOfParts>
    <vt:vector size="51" baseType="lpstr">
      <vt:lpstr>Times New Roman</vt:lpstr>
      <vt:lpstr>Arial</vt:lpstr>
      <vt:lpstr>Wingdings</vt:lpstr>
      <vt:lpstr>Symbol</vt:lpstr>
      <vt:lpstr>Monotype Sorts</vt:lpstr>
      <vt:lpstr>Clouds</vt:lpstr>
      <vt:lpstr>ClipArt</vt:lpstr>
      <vt:lpstr>Microsoft Word Document</vt:lpstr>
      <vt:lpstr>Microsoft Office Word 97 - 2003 Document</vt:lpstr>
      <vt:lpstr>COLLABORATIVE LEARNING</vt:lpstr>
      <vt:lpstr>A Definition and a Distinction </vt:lpstr>
      <vt:lpstr>GETTING STARTED</vt:lpstr>
      <vt:lpstr>WHY COLLABORATE?</vt:lpstr>
      <vt:lpstr>Why Do We Need to Engage Students in 21st CENTURY Learning Strategies?</vt:lpstr>
      <vt:lpstr> Why Do We Need to Engage Students in Cooperative Learning Strategies?</vt:lpstr>
      <vt:lpstr>Why Do We Need to Engage Students in Cooperative Learning Strategies?</vt:lpstr>
      <vt:lpstr>P.M.I. ON COOP LEARNING</vt:lpstr>
      <vt:lpstr>HOW WE LEARN</vt:lpstr>
      <vt:lpstr>Old vs. New  Standards of Learning</vt:lpstr>
      <vt:lpstr>Old vs. New Standards of Learning</vt:lpstr>
      <vt:lpstr>AGREE/DISAGREE</vt:lpstr>
      <vt:lpstr>AGREE/DISAGREE</vt:lpstr>
      <vt:lpstr>CHARACTERISTICS OF INTELLIGENT BEHAVIOR</vt:lpstr>
      <vt:lpstr>CHARACTERISTICS OF INTELLIGENT BEHAVIOR</vt:lpstr>
      <vt:lpstr>CHARACTERISTICS OF INTELLIGENT BEHAVIOR</vt:lpstr>
      <vt:lpstr>HOW TO PROMOTE COOPERATIVE LEARNING</vt:lpstr>
      <vt:lpstr>THE GOOSE STORY</vt:lpstr>
      <vt:lpstr>Slide 19</vt:lpstr>
      <vt:lpstr>Slide 20</vt:lpstr>
      <vt:lpstr>Slide 21</vt:lpstr>
      <vt:lpstr>HOW COOP GROUPS DIFFER</vt:lpstr>
      <vt:lpstr>HOW COOP GROUPS DIFFER</vt:lpstr>
      <vt:lpstr>HOW COOP GROUPS DIFFER</vt:lpstr>
      <vt:lpstr> TRIPLE T-CHART ATTENTIVE LISTENING </vt:lpstr>
      <vt:lpstr> TRIPLE T-CHART TEAM BUILDING </vt:lpstr>
      <vt:lpstr>SOCIAL SKILLS WE NEED TO TEACH IN COOPERATIVE LEARNING</vt:lpstr>
      <vt:lpstr>FORMATION OF GROUPS</vt:lpstr>
      <vt:lpstr>SUPPORT</vt:lpstr>
      <vt:lpstr>COMMUNICATION</vt:lpstr>
      <vt:lpstr>CONFLICT RESOLUTION</vt:lpstr>
      <vt:lpstr>CONFLICT RESOLUTION</vt:lpstr>
      <vt:lpstr> COOPERATIVE GROUP ACTIVITIES FOR TODAY</vt:lpstr>
      <vt:lpstr>PORTMANTEAU</vt:lpstr>
      <vt:lpstr> PORTMANTEAU</vt:lpstr>
      <vt:lpstr>PLANNING A COOPERATIVE GROUP ACTIVITY</vt:lpstr>
      <vt:lpstr>TYPES OF COOPERATIVE GROUPS</vt:lpstr>
      <vt:lpstr>PHASES OF SOCIAL SKILLS INTRODUCTION </vt:lpstr>
      <vt:lpstr>COOPERATIVE GROUP FORMING SKILLS</vt:lpstr>
      <vt:lpstr>Q &amp; A SESSION</vt:lpstr>
      <vt:lpstr>CONCLUSION</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COOPERATIVE LEARNING</dc:title>
  <dc:subject>workshop</dc:subject>
  <dc:creator>Susan Belgrad</dc:creator>
  <cp:lastModifiedBy>Susan Belgrad</cp:lastModifiedBy>
  <cp:revision>22</cp:revision>
  <dcterms:created xsi:type="dcterms:W3CDTF">1997-01-30T16:36:14Z</dcterms:created>
  <dcterms:modified xsi:type="dcterms:W3CDTF">2018-02-08T21:28:21Z</dcterms:modified>
</cp:coreProperties>
</file>