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FADF1E-2EBE-434A-8B21-63809A6E2B12}" type="doc">
      <dgm:prSet loTypeId="urn:microsoft.com/office/officeart/2005/8/layout/radial6" loCatId="cycle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DF216B5-5E72-432E-AA51-3824719366A9}">
      <dgm:prSet phldrT="[Text]"/>
      <dgm:spPr/>
      <dgm:t>
        <a:bodyPr/>
        <a:lstStyle/>
        <a:p>
          <a:r>
            <a:rPr lang="en-US" dirty="0" smtClean="0"/>
            <a:t>Education</a:t>
          </a:r>
          <a:endParaRPr lang="en-US" dirty="0"/>
        </a:p>
      </dgm:t>
    </dgm:pt>
    <dgm:pt modelId="{EF53C857-3519-4499-A3A4-5468BCF53E4B}" type="parTrans" cxnId="{D72FE6CC-FBB5-4FFD-AA20-EB3B3CFF39FD}">
      <dgm:prSet/>
      <dgm:spPr/>
      <dgm:t>
        <a:bodyPr/>
        <a:lstStyle/>
        <a:p>
          <a:endParaRPr lang="en-US"/>
        </a:p>
      </dgm:t>
    </dgm:pt>
    <dgm:pt modelId="{11257E6A-1477-4308-B8A3-D479EEFAE61B}" type="sibTrans" cxnId="{D72FE6CC-FBB5-4FFD-AA20-EB3B3CFF39FD}">
      <dgm:prSet/>
      <dgm:spPr/>
      <dgm:t>
        <a:bodyPr/>
        <a:lstStyle/>
        <a:p>
          <a:endParaRPr lang="en-US"/>
        </a:p>
      </dgm:t>
    </dgm:pt>
    <dgm:pt modelId="{49EF7F53-98B8-474C-826B-33DF349519E2}">
      <dgm:prSet phldrT="[Text]"/>
      <dgm:spPr/>
      <dgm:t>
        <a:bodyPr/>
        <a:lstStyle/>
        <a:p>
          <a:r>
            <a:rPr lang="en-US" dirty="0" smtClean="0"/>
            <a:t>Science</a:t>
          </a:r>
          <a:endParaRPr lang="en-US" dirty="0"/>
        </a:p>
      </dgm:t>
    </dgm:pt>
    <dgm:pt modelId="{3552EF33-FF4A-45FD-AF79-11535D0ED1B9}" type="parTrans" cxnId="{935BD72A-D08D-46FA-A3FE-0AB75B08D1E8}">
      <dgm:prSet/>
      <dgm:spPr/>
      <dgm:t>
        <a:bodyPr/>
        <a:lstStyle/>
        <a:p>
          <a:endParaRPr lang="en-US"/>
        </a:p>
      </dgm:t>
    </dgm:pt>
    <dgm:pt modelId="{8C9C400E-40AF-48DD-B722-CA529D3155BF}" type="sibTrans" cxnId="{935BD72A-D08D-46FA-A3FE-0AB75B08D1E8}">
      <dgm:prSet/>
      <dgm:spPr/>
      <dgm:t>
        <a:bodyPr/>
        <a:lstStyle/>
        <a:p>
          <a:endParaRPr lang="en-US"/>
        </a:p>
      </dgm:t>
    </dgm:pt>
    <dgm:pt modelId="{AF37CE79-5088-4D4C-9781-7910551F22A5}">
      <dgm:prSet phldrT="[Text]"/>
      <dgm:spPr/>
      <dgm:t>
        <a:bodyPr/>
        <a:lstStyle/>
        <a:p>
          <a:r>
            <a:rPr lang="en-US" dirty="0" smtClean="0"/>
            <a:t>Technology</a:t>
          </a:r>
          <a:endParaRPr lang="en-US" dirty="0"/>
        </a:p>
      </dgm:t>
    </dgm:pt>
    <dgm:pt modelId="{42DA3E3B-8A34-4A79-88BC-A775D5A1EA0E}" type="parTrans" cxnId="{6AB3D011-6626-4888-A8B4-1A1108B2267E}">
      <dgm:prSet/>
      <dgm:spPr/>
      <dgm:t>
        <a:bodyPr/>
        <a:lstStyle/>
        <a:p>
          <a:endParaRPr lang="en-US"/>
        </a:p>
      </dgm:t>
    </dgm:pt>
    <dgm:pt modelId="{56F3DA5A-A7E6-4AA3-89B5-AB14F3D99610}" type="sibTrans" cxnId="{6AB3D011-6626-4888-A8B4-1A1108B2267E}">
      <dgm:prSet/>
      <dgm:spPr/>
      <dgm:t>
        <a:bodyPr/>
        <a:lstStyle/>
        <a:p>
          <a:endParaRPr lang="en-US"/>
        </a:p>
      </dgm:t>
    </dgm:pt>
    <dgm:pt modelId="{0A3D2338-A935-4508-B98F-68B51C0F8413}">
      <dgm:prSet phldrT="[Text]"/>
      <dgm:spPr/>
      <dgm:t>
        <a:bodyPr/>
        <a:lstStyle/>
        <a:p>
          <a:r>
            <a:rPr lang="en-US" dirty="0" smtClean="0"/>
            <a:t>Engineering</a:t>
          </a:r>
          <a:endParaRPr lang="en-US" dirty="0"/>
        </a:p>
      </dgm:t>
    </dgm:pt>
    <dgm:pt modelId="{1AE3DA56-A8F7-4EB6-AFF3-ECD6147240AC}" type="parTrans" cxnId="{49EF2E81-4663-43A0-9241-B725FCEF8B43}">
      <dgm:prSet/>
      <dgm:spPr/>
      <dgm:t>
        <a:bodyPr/>
        <a:lstStyle/>
        <a:p>
          <a:endParaRPr lang="en-US"/>
        </a:p>
      </dgm:t>
    </dgm:pt>
    <dgm:pt modelId="{BC8B002F-FEB6-4B41-BA5B-946C65A8502C}" type="sibTrans" cxnId="{49EF2E81-4663-43A0-9241-B725FCEF8B43}">
      <dgm:prSet/>
      <dgm:spPr/>
      <dgm:t>
        <a:bodyPr/>
        <a:lstStyle/>
        <a:p>
          <a:endParaRPr lang="en-US"/>
        </a:p>
      </dgm:t>
    </dgm:pt>
    <dgm:pt modelId="{9352BB5D-8BEA-48C3-B518-77C41367598B}">
      <dgm:prSet phldrT="[Text]"/>
      <dgm:spPr/>
      <dgm:t>
        <a:bodyPr/>
        <a:lstStyle/>
        <a:p>
          <a:r>
            <a:rPr lang="en-US" dirty="0" smtClean="0"/>
            <a:t>Math</a:t>
          </a:r>
          <a:endParaRPr lang="en-US" dirty="0"/>
        </a:p>
      </dgm:t>
    </dgm:pt>
    <dgm:pt modelId="{AD081E98-9308-4BBB-BA1B-3D8DAA0C6561}" type="parTrans" cxnId="{B4637AFB-23B4-46CF-9D9B-9346A4F72775}">
      <dgm:prSet/>
      <dgm:spPr/>
      <dgm:t>
        <a:bodyPr/>
        <a:lstStyle/>
        <a:p>
          <a:endParaRPr lang="en-US"/>
        </a:p>
      </dgm:t>
    </dgm:pt>
    <dgm:pt modelId="{B0840AC4-91F7-49E7-93E2-4825EA80C491}" type="sibTrans" cxnId="{B4637AFB-23B4-46CF-9D9B-9346A4F72775}">
      <dgm:prSet/>
      <dgm:spPr/>
      <dgm:t>
        <a:bodyPr/>
        <a:lstStyle/>
        <a:p>
          <a:endParaRPr lang="en-US"/>
        </a:p>
      </dgm:t>
    </dgm:pt>
    <dgm:pt modelId="{C835B84B-2C78-4DA1-9D2A-46BDB7996F5E}" type="pres">
      <dgm:prSet presAssocID="{F7FADF1E-2EBE-434A-8B21-63809A6E2B1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A7CACDC-4247-4884-8A7E-1A6542525EF4}" type="pres">
      <dgm:prSet presAssocID="{ADF216B5-5E72-432E-AA51-3824719366A9}" presName="centerShape" presStyleLbl="node0" presStyleIdx="0" presStyleCnt="1" custScaleX="75852" custScaleY="80066"/>
      <dgm:spPr/>
      <dgm:t>
        <a:bodyPr/>
        <a:lstStyle/>
        <a:p>
          <a:endParaRPr lang="en-US"/>
        </a:p>
      </dgm:t>
    </dgm:pt>
    <dgm:pt modelId="{0AC0D72C-3CCA-47D1-A68E-E2DF7C6CC54E}" type="pres">
      <dgm:prSet presAssocID="{49EF7F53-98B8-474C-826B-33DF349519E2}" presName="node" presStyleLbl="node1" presStyleIdx="0" presStyleCnt="4" custRadScaleRad="100077" custRadScaleInc="31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FB0882-52E8-47C2-81D1-7C05522224C2}" type="pres">
      <dgm:prSet presAssocID="{49EF7F53-98B8-474C-826B-33DF349519E2}" presName="dummy" presStyleCnt="0"/>
      <dgm:spPr/>
    </dgm:pt>
    <dgm:pt modelId="{414F73C3-403E-4C7E-AB85-DCC1D3B2A04C}" type="pres">
      <dgm:prSet presAssocID="{8C9C400E-40AF-48DD-B722-CA529D3155BF}" presName="sibTrans" presStyleLbl="sibTrans2D1" presStyleIdx="0" presStyleCnt="4"/>
      <dgm:spPr/>
      <dgm:t>
        <a:bodyPr/>
        <a:lstStyle/>
        <a:p>
          <a:endParaRPr lang="en-US"/>
        </a:p>
      </dgm:t>
    </dgm:pt>
    <dgm:pt modelId="{AAFC09C4-70C7-45B5-B82F-B7F66BC02CFE}" type="pres">
      <dgm:prSet presAssocID="{AF37CE79-5088-4D4C-9781-7910551F22A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B43BB7-3567-49A5-8E7F-4C6400CDE79D}" type="pres">
      <dgm:prSet presAssocID="{AF37CE79-5088-4D4C-9781-7910551F22A5}" presName="dummy" presStyleCnt="0"/>
      <dgm:spPr/>
    </dgm:pt>
    <dgm:pt modelId="{73A684DB-52C2-4983-8B57-3121E395664C}" type="pres">
      <dgm:prSet presAssocID="{56F3DA5A-A7E6-4AA3-89B5-AB14F3D99610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A40E522-4CEE-4232-8A2A-F2A5F855749B}" type="pres">
      <dgm:prSet presAssocID="{0A3D2338-A935-4508-B98F-68B51C0F841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D855F8-ABA9-44FC-8D7F-CC2D0AB0204D}" type="pres">
      <dgm:prSet presAssocID="{0A3D2338-A935-4508-B98F-68B51C0F8413}" presName="dummy" presStyleCnt="0"/>
      <dgm:spPr/>
    </dgm:pt>
    <dgm:pt modelId="{A8D86C0D-6A38-4485-98D4-1FC8BAEA891B}" type="pres">
      <dgm:prSet presAssocID="{BC8B002F-FEB6-4B41-BA5B-946C65A8502C}" presName="sibTrans" presStyleLbl="sibTrans2D1" presStyleIdx="2" presStyleCnt="4"/>
      <dgm:spPr/>
      <dgm:t>
        <a:bodyPr/>
        <a:lstStyle/>
        <a:p>
          <a:endParaRPr lang="en-US"/>
        </a:p>
      </dgm:t>
    </dgm:pt>
    <dgm:pt modelId="{5A0DB7DB-BF09-4BDF-AE3C-878B8F3B7053}" type="pres">
      <dgm:prSet presAssocID="{9352BB5D-8BEA-48C3-B518-77C41367598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B8E01F-980F-491C-BFE0-E37D64B8D822}" type="pres">
      <dgm:prSet presAssocID="{9352BB5D-8BEA-48C3-B518-77C41367598B}" presName="dummy" presStyleCnt="0"/>
      <dgm:spPr/>
    </dgm:pt>
    <dgm:pt modelId="{2479F5D7-FB7C-4E6F-8D1B-ECD56570851F}" type="pres">
      <dgm:prSet presAssocID="{B0840AC4-91F7-49E7-93E2-4825EA80C491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0844A455-7D8F-4B6A-9267-FD05DE7FBD26}" type="presOf" srcId="{ADF216B5-5E72-432E-AA51-3824719366A9}" destId="{AA7CACDC-4247-4884-8A7E-1A6542525EF4}" srcOrd="0" destOrd="0" presId="urn:microsoft.com/office/officeart/2005/8/layout/radial6"/>
    <dgm:cxn modelId="{4192836D-D051-4BCF-9BED-557758489EC4}" type="presOf" srcId="{AF37CE79-5088-4D4C-9781-7910551F22A5}" destId="{AAFC09C4-70C7-45B5-B82F-B7F66BC02CFE}" srcOrd="0" destOrd="0" presId="urn:microsoft.com/office/officeart/2005/8/layout/radial6"/>
    <dgm:cxn modelId="{6AB3D011-6626-4888-A8B4-1A1108B2267E}" srcId="{ADF216B5-5E72-432E-AA51-3824719366A9}" destId="{AF37CE79-5088-4D4C-9781-7910551F22A5}" srcOrd="1" destOrd="0" parTransId="{42DA3E3B-8A34-4A79-88BC-A775D5A1EA0E}" sibTransId="{56F3DA5A-A7E6-4AA3-89B5-AB14F3D99610}"/>
    <dgm:cxn modelId="{AB07AEA3-4508-4D4A-A81A-068350F00011}" type="presOf" srcId="{F7FADF1E-2EBE-434A-8B21-63809A6E2B12}" destId="{C835B84B-2C78-4DA1-9D2A-46BDB7996F5E}" srcOrd="0" destOrd="0" presId="urn:microsoft.com/office/officeart/2005/8/layout/radial6"/>
    <dgm:cxn modelId="{B20B9662-FC86-4065-9709-1D1201B710E4}" type="presOf" srcId="{B0840AC4-91F7-49E7-93E2-4825EA80C491}" destId="{2479F5D7-FB7C-4E6F-8D1B-ECD56570851F}" srcOrd="0" destOrd="0" presId="urn:microsoft.com/office/officeart/2005/8/layout/radial6"/>
    <dgm:cxn modelId="{AC3E5324-A996-48AB-AEC7-165C5B104B3A}" type="presOf" srcId="{BC8B002F-FEB6-4B41-BA5B-946C65A8502C}" destId="{A8D86C0D-6A38-4485-98D4-1FC8BAEA891B}" srcOrd="0" destOrd="0" presId="urn:microsoft.com/office/officeart/2005/8/layout/radial6"/>
    <dgm:cxn modelId="{8E3C640E-275C-40F3-8D15-0B86D8FA222C}" type="presOf" srcId="{9352BB5D-8BEA-48C3-B518-77C41367598B}" destId="{5A0DB7DB-BF09-4BDF-AE3C-878B8F3B7053}" srcOrd="0" destOrd="0" presId="urn:microsoft.com/office/officeart/2005/8/layout/radial6"/>
    <dgm:cxn modelId="{B4637AFB-23B4-46CF-9D9B-9346A4F72775}" srcId="{ADF216B5-5E72-432E-AA51-3824719366A9}" destId="{9352BB5D-8BEA-48C3-B518-77C41367598B}" srcOrd="3" destOrd="0" parTransId="{AD081E98-9308-4BBB-BA1B-3D8DAA0C6561}" sibTransId="{B0840AC4-91F7-49E7-93E2-4825EA80C491}"/>
    <dgm:cxn modelId="{D72FE6CC-FBB5-4FFD-AA20-EB3B3CFF39FD}" srcId="{F7FADF1E-2EBE-434A-8B21-63809A6E2B12}" destId="{ADF216B5-5E72-432E-AA51-3824719366A9}" srcOrd="0" destOrd="0" parTransId="{EF53C857-3519-4499-A3A4-5468BCF53E4B}" sibTransId="{11257E6A-1477-4308-B8A3-D479EEFAE61B}"/>
    <dgm:cxn modelId="{EFF76440-BD80-401A-897D-E1FA960FB454}" type="presOf" srcId="{56F3DA5A-A7E6-4AA3-89B5-AB14F3D99610}" destId="{73A684DB-52C2-4983-8B57-3121E395664C}" srcOrd="0" destOrd="0" presId="urn:microsoft.com/office/officeart/2005/8/layout/radial6"/>
    <dgm:cxn modelId="{935BD72A-D08D-46FA-A3FE-0AB75B08D1E8}" srcId="{ADF216B5-5E72-432E-AA51-3824719366A9}" destId="{49EF7F53-98B8-474C-826B-33DF349519E2}" srcOrd="0" destOrd="0" parTransId="{3552EF33-FF4A-45FD-AF79-11535D0ED1B9}" sibTransId="{8C9C400E-40AF-48DD-B722-CA529D3155BF}"/>
    <dgm:cxn modelId="{49EF2E81-4663-43A0-9241-B725FCEF8B43}" srcId="{ADF216B5-5E72-432E-AA51-3824719366A9}" destId="{0A3D2338-A935-4508-B98F-68B51C0F8413}" srcOrd="2" destOrd="0" parTransId="{1AE3DA56-A8F7-4EB6-AFF3-ECD6147240AC}" sibTransId="{BC8B002F-FEB6-4B41-BA5B-946C65A8502C}"/>
    <dgm:cxn modelId="{67C9F44B-11CE-4BAA-B4A3-14FCB8D7F189}" type="presOf" srcId="{0A3D2338-A935-4508-B98F-68B51C0F8413}" destId="{7A40E522-4CEE-4232-8A2A-F2A5F855749B}" srcOrd="0" destOrd="0" presId="urn:microsoft.com/office/officeart/2005/8/layout/radial6"/>
    <dgm:cxn modelId="{533C69B7-B155-4EB5-AB46-D396208B9D52}" type="presOf" srcId="{49EF7F53-98B8-474C-826B-33DF349519E2}" destId="{0AC0D72C-3CCA-47D1-A68E-E2DF7C6CC54E}" srcOrd="0" destOrd="0" presId="urn:microsoft.com/office/officeart/2005/8/layout/radial6"/>
    <dgm:cxn modelId="{27342C01-1C04-481F-96B4-6281E99992A7}" type="presOf" srcId="{8C9C400E-40AF-48DD-B722-CA529D3155BF}" destId="{414F73C3-403E-4C7E-AB85-DCC1D3B2A04C}" srcOrd="0" destOrd="0" presId="urn:microsoft.com/office/officeart/2005/8/layout/radial6"/>
    <dgm:cxn modelId="{7B53BD53-DD58-4673-AFA2-AC03EA4AB46C}" type="presParOf" srcId="{C835B84B-2C78-4DA1-9D2A-46BDB7996F5E}" destId="{AA7CACDC-4247-4884-8A7E-1A6542525EF4}" srcOrd="0" destOrd="0" presId="urn:microsoft.com/office/officeart/2005/8/layout/radial6"/>
    <dgm:cxn modelId="{45A3F8B3-80B8-4374-9F24-2B947F38EC64}" type="presParOf" srcId="{C835B84B-2C78-4DA1-9D2A-46BDB7996F5E}" destId="{0AC0D72C-3CCA-47D1-A68E-E2DF7C6CC54E}" srcOrd="1" destOrd="0" presId="urn:microsoft.com/office/officeart/2005/8/layout/radial6"/>
    <dgm:cxn modelId="{4B5D7C0E-63E2-4D79-A490-95A4FD77128D}" type="presParOf" srcId="{C835B84B-2C78-4DA1-9D2A-46BDB7996F5E}" destId="{71FB0882-52E8-47C2-81D1-7C05522224C2}" srcOrd="2" destOrd="0" presId="urn:microsoft.com/office/officeart/2005/8/layout/radial6"/>
    <dgm:cxn modelId="{0A2F3E6B-9673-4B54-A826-4C61EA522D35}" type="presParOf" srcId="{C835B84B-2C78-4DA1-9D2A-46BDB7996F5E}" destId="{414F73C3-403E-4C7E-AB85-DCC1D3B2A04C}" srcOrd="3" destOrd="0" presId="urn:microsoft.com/office/officeart/2005/8/layout/radial6"/>
    <dgm:cxn modelId="{054B7F3B-8270-46F1-AB67-3E470985D80D}" type="presParOf" srcId="{C835B84B-2C78-4DA1-9D2A-46BDB7996F5E}" destId="{AAFC09C4-70C7-45B5-B82F-B7F66BC02CFE}" srcOrd="4" destOrd="0" presId="urn:microsoft.com/office/officeart/2005/8/layout/radial6"/>
    <dgm:cxn modelId="{180B3379-45A6-495C-828B-86C6317F712D}" type="presParOf" srcId="{C835B84B-2C78-4DA1-9D2A-46BDB7996F5E}" destId="{30B43BB7-3567-49A5-8E7F-4C6400CDE79D}" srcOrd="5" destOrd="0" presId="urn:microsoft.com/office/officeart/2005/8/layout/radial6"/>
    <dgm:cxn modelId="{4C895E89-9490-4F72-AF55-AE515D6FB43F}" type="presParOf" srcId="{C835B84B-2C78-4DA1-9D2A-46BDB7996F5E}" destId="{73A684DB-52C2-4983-8B57-3121E395664C}" srcOrd="6" destOrd="0" presId="urn:microsoft.com/office/officeart/2005/8/layout/radial6"/>
    <dgm:cxn modelId="{AF9FBA19-D95E-49D5-B67D-48844E9D8F37}" type="presParOf" srcId="{C835B84B-2C78-4DA1-9D2A-46BDB7996F5E}" destId="{7A40E522-4CEE-4232-8A2A-F2A5F855749B}" srcOrd="7" destOrd="0" presId="urn:microsoft.com/office/officeart/2005/8/layout/radial6"/>
    <dgm:cxn modelId="{8988C0E6-43A2-43C9-82E0-AABF60DC9E0F}" type="presParOf" srcId="{C835B84B-2C78-4DA1-9D2A-46BDB7996F5E}" destId="{DAD855F8-ABA9-44FC-8D7F-CC2D0AB0204D}" srcOrd="8" destOrd="0" presId="urn:microsoft.com/office/officeart/2005/8/layout/radial6"/>
    <dgm:cxn modelId="{68112800-F1D4-46B9-A79B-206817761103}" type="presParOf" srcId="{C835B84B-2C78-4DA1-9D2A-46BDB7996F5E}" destId="{A8D86C0D-6A38-4485-98D4-1FC8BAEA891B}" srcOrd="9" destOrd="0" presId="urn:microsoft.com/office/officeart/2005/8/layout/radial6"/>
    <dgm:cxn modelId="{73D45AB8-A901-4086-86E0-5BBE3815D5E0}" type="presParOf" srcId="{C835B84B-2C78-4DA1-9D2A-46BDB7996F5E}" destId="{5A0DB7DB-BF09-4BDF-AE3C-878B8F3B7053}" srcOrd="10" destOrd="0" presId="urn:microsoft.com/office/officeart/2005/8/layout/radial6"/>
    <dgm:cxn modelId="{67E07B66-48C6-41EE-9004-0F97FB905B32}" type="presParOf" srcId="{C835B84B-2C78-4DA1-9D2A-46BDB7996F5E}" destId="{C1B8E01F-980F-491C-BFE0-E37D64B8D822}" srcOrd="11" destOrd="0" presId="urn:microsoft.com/office/officeart/2005/8/layout/radial6"/>
    <dgm:cxn modelId="{A5D0AB7B-CECE-4043-A393-6C37B3F419CC}" type="presParOf" srcId="{C835B84B-2C78-4DA1-9D2A-46BDB7996F5E}" destId="{2479F5D7-FB7C-4E6F-8D1B-ECD56570851F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79F5D7-FB7C-4E6F-8D1B-ECD56570851F}">
      <dsp:nvSpPr>
        <dsp:cNvPr id="0" name=""/>
        <dsp:cNvSpPr/>
      </dsp:nvSpPr>
      <dsp:spPr>
        <a:xfrm>
          <a:off x="2149983" y="587067"/>
          <a:ext cx="3929633" cy="3929633"/>
        </a:xfrm>
        <a:prstGeom prst="blockArc">
          <a:avLst>
            <a:gd name="adj1" fmla="val 10798539"/>
            <a:gd name="adj2" fmla="val 16256132"/>
            <a:gd name="adj3" fmla="val 4638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D86C0D-6A38-4485-98D4-1FC8BAEA891B}">
      <dsp:nvSpPr>
        <dsp:cNvPr id="0" name=""/>
        <dsp:cNvSpPr/>
      </dsp:nvSpPr>
      <dsp:spPr>
        <a:xfrm>
          <a:off x="2149983" y="587883"/>
          <a:ext cx="3929633" cy="3929633"/>
        </a:xfrm>
        <a:prstGeom prst="blockArc">
          <a:avLst>
            <a:gd name="adj1" fmla="val 5400000"/>
            <a:gd name="adj2" fmla="val 10800000"/>
            <a:gd name="adj3" fmla="val 4638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A684DB-52C2-4983-8B57-3121E395664C}">
      <dsp:nvSpPr>
        <dsp:cNvPr id="0" name=""/>
        <dsp:cNvSpPr/>
      </dsp:nvSpPr>
      <dsp:spPr>
        <a:xfrm>
          <a:off x="2149983" y="587883"/>
          <a:ext cx="3929633" cy="3929633"/>
        </a:xfrm>
        <a:prstGeom prst="blockArc">
          <a:avLst>
            <a:gd name="adj1" fmla="val 0"/>
            <a:gd name="adj2" fmla="val 5400000"/>
            <a:gd name="adj3" fmla="val 4638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4F73C3-403E-4C7E-AB85-DCC1D3B2A04C}">
      <dsp:nvSpPr>
        <dsp:cNvPr id="0" name=""/>
        <dsp:cNvSpPr/>
      </dsp:nvSpPr>
      <dsp:spPr>
        <a:xfrm>
          <a:off x="2149983" y="587067"/>
          <a:ext cx="3929633" cy="3929633"/>
        </a:xfrm>
        <a:prstGeom prst="blockArc">
          <a:avLst>
            <a:gd name="adj1" fmla="val 16256131"/>
            <a:gd name="adj2" fmla="val 1461"/>
            <a:gd name="adj3" fmla="val 4638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7CACDC-4247-4884-8A7E-1A6542525EF4}">
      <dsp:nvSpPr>
        <dsp:cNvPr id="0" name=""/>
        <dsp:cNvSpPr/>
      </dsp:nvSpPr>
      <dsp:spPr>
        <a:xfrm>
          <a:off x="3428998" y="1828798"/>
          <a:ext cx="1371602" cy="144780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Education</a:t>
          </a:r>
          <a:endParaRPr lang="en-US" sz="1800" kern="1200" dirty="0"/>
        </a:p>
      </dsp:txBody>
      <dsp:txXfrm>
        <a:off x="3428998" y="1828798"/>
        <a:ext cx="1371602" cy="1447802"/>
      </dsp:txXfrm>
    </dsp:sp>
    <dsp:sp modelId="{0AC0D72C-3CCA-47D1-A68E-E2DF7C6CC54E}">
      <dsp:nvSpPr>
        <dsp:cNvPr id="0" name=""/>
        <dsp:cNvSpPr/>
      </dsp:nvSpPr>
      <dsp:spPr>
        <a:xfrm>
          <a:off x="3513244" y="0"/>
          <a:ext cx="1265783" cy="126578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Science</a:t>
          </a:r>
          <a:endParaRPr lang="en-US" sz="1400" kern="1200" dirty="0"/>
        </a:p>
      </dsp:txBody>
      <dsp:txXfrm>
        <a:off x="3513244" y="0"/>
        <a:ext cx="1265783" cy="1265783"/>
      </dsp:txXfrm>
    </dsp:sp>
    <dsp:sp modelId="{AAFC09C4-70C7-45B5-B82F-B7F66BC02CFE}">
      <dsp:nvSpPr>
        <dsp:cNvPr id="0" name=""/>
        <dsp:cNvSpPr/>
      </dsp:nvSpPr>
      <dsp:spPr>
        <a:xfrm>
          <a:off x="5401156" y="1919808"/>
          <a:ext cx="1265783" cy="1265783"/>
        </a:xfrm>
        <a:prstGeom prst="ellips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Technology</a:t>
          </a:r>
          <a:endParaRPr lang="en-US" sz="1400" kern="1200" dirty="0"/>
        </a:p>
      </dsp:txBody>
      <dsp:txXfrm>
        <a:off x="5401156" y="1919808"/>
        <a:ext cx="1265783" cy="1265783"/>
      </dsp:txXfrm>
    </dsp:sp>
    <dsp:sp modelId="{7A40E522-4CEE-4232-8A2A-F2A5F855749B}">
      <dsp:nvSpPr>
        <dsp:cNvPr id="0" name=""/>
        <dsp:cNvSpPr/>
      </dsp:nvSpPr>
      <dsp:spPr>
        <a:xfrm>
          <a:off x="3481908" y="3839056"/>
          <a:ext cx="1265783" cy="1265783"/>
        </a:xfrm>
        <a:prstGeom prst="ellips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Engineering</a:t>
          </a:r>
          <a:endParaRPr lang="en-US" sz="1400" kern="1200" dirty="0"/>
        </a:p>
      </dsp:txBody>
      <dsp:txXfrm>
        <a:off x="3481908" y="3839056"/>
        <a:ext cx="1265783" cy="1265783"/>
      </dsp:txXfrm>
    </dsp:sp>
    <dsp:sp modelId="{5A0DB7DB-BF09-4BDF-AE3C-878B8F3B7053}">
      <dsp:nvSpPr>
        <dsp:cNvPr id="0" name=""/>
        <dsp:cNvSpPr/>
      </dsp:nvSpPr>
      <dsp:spPr>
        <a:xfrm>
          <a:off x="1562660" y="1919808"/>
          <a:ext cx="1265783" cy="1265783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Math</a:t>
          </a:r>
          <a:endParaRPr lang="en-US" sz="1400" kern="1200" dirty="0"/>
        </a:p>
      </dsp:txBody>
      <dsp:txXfrm>
        <a:off x="1562660" y="1919808"/>
        <a:ext cx="1265783" cy="1265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4FD43-A541-47CA-9664-25F974766673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7D8D8-5735-4C69-85DA-F5AEBE9622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We are all here to increase our STEM literacy and infuse good STEM instruction into our classrooms.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So in that quick overview of the history of scientific literacy in the US, we see the progression of change from many concepts to few high level standards … and while the acronym STEM was not used in 1950</a:t>
            </a:r>
            <a:r>
              <a:rPr lang="ja-JP" altLang="en-US" smtClean="0"/>
              <a:t>’</a:t>
            </a:r>
            <a:r>
              <a:rPr lang="en-US" altLang="ja-JP" dirty="0" smtClean="0"/>
              <a:t>s, since Sputnik, we see a race to become better in educating in the fields of STEM.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So, what exactly is STEM and how will we address it in Endeavor? </a:t>
            </a:r>
          </a:p>
          <a:p>
            <a:r>
              <a:rPr lang="en-US" altLang="en-US" dirty="0" smtClean="0"/>
              <a:t>Cutting edge content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Genuine, real, </a:t>
            </a:r>
            <a:r>
              <a:rPr lang="en-US" altLang="en-US" dirty="0" err="1" smtClean="0"/>
              <a:t>verifyable</a:t>
            </a:r>
            <a:endParaRPr lang="en-US" altLang="en-US" dirty="0" smtClean="0"/>
          </a:p>
          <a:p>
            <a:r>
              <a:rPr lang="en-US" altLang="en-US" dirty="0" smtClean="0"/>
              <a:t>Data, NASA resources</a:t>
            </a:r>
          </a:p>
          <a:p>
            <a:endParaRPr lang="en-US" altLang="en-US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5D61759-9E02-418F-8E3F-37A12DF177A1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A7B4E1-2E84-4937-920F-84E7B8B07D6A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There are many ways that people are </a:t>
            </a:r>
            <a:r>
              <a:rPr lang="en-US" altLang="en-US" dirty="0" err="1" smtClean="0"/>
              <a:t>appraoching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stame</a:t>
            </a:r>
            <a:r>
              <a:rPr lang="en-US" altLang="en-US" dirty="0" smtClean="0"/>
              <a:t>-</a:t>
            </a:r>
          </a:p>
          <a:p>
            <a:r>
              <a:rPr lang="en-US" altLang="en-US" dirty="0" smtClean="0"/>
              <a:t>On the left we see the separate areas and as we move to the right a more integrated approach, sharing content.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Separate classes that overlap content areas occasionally with specific projects or units.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There is a movement towards full integration, and I also want to mention STEAM, that integrates the arts and acknowledges the benefits of visuals, drawings and diagrams in teaching and learning.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This overlap is actually a central idea of NGSS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C198EDA-780D-4313-B126-2C49FDBE7F3F}" type="slidenum">
              <a:rPr lang="en-US" altLang="en-US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2A326-62F3-4F19-A306-84B33757AE6D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A154-6B18-427E-822A-E5AA885FF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2A326-62F3-4F19-A306-84B33757AE6D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A154-6B18-427E-822A-E5AA885FF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2A326-62F3-4F19-A306-84B33757AE6D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A154-6B18-427E-822A-E5AA885FF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2A326-62F3-4F19-A306-84B33757AE6D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A154-6B18-427E-822A-E5AA885FF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2A326-62F3-4F19-A306-84B33757AE6D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A154-6B18-427E-822A-E5AA885FF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2A326-62F3-4F19-A306-84B33757AE6D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A154-6B18-427E-822A-E5AA885FF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2A326-62F3-4F19-A306-84B33757AE6D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A154-6B18-427E-822A-E5AA885FF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2A326-62F3-4F19-A306-84B33757AE6D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A154-6B18-427E-822A-E5AA885FF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2A326-62F3-4F19-A306-84B33757AE6D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A154-6B18-427E-822A-E5AA885FF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2A326-62F3-4F19-A306-84B33757AE6D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A154-6B18-427E-822A-E5AA885FF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2A326-62F3-4F19-A306-84B33757AE6D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4A154-6B18-427E-822A-E5AA885FF7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22A326-62F3-4F19-A306-84B33757AE6D}" type="datetimeFigureOut">
              <a:rPr lang="en-US" smtClean="0"/>
              <a:t>10/13/2014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4A154-6B18-427E-822A-E5AA885FF7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ctrTitle" idx="4294967295"/>
          </p:nvPr>
        </p:nvSpPr>
        <p:spPr>
          <a:xfrm>
            <a:off x="533400" y="381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/>
              <a:t> </a:t>
            </a:r>
            <a:r>
              <a:rPr lang="en-US" altLang="en-US" dirty="0" smtClean="0"/>
              <a:t>Why do students need STEM learning for 21</a:t>
            </a:r>
            <a:r>
              <a:rPr lang="en-US" altLang="en-US" baseline="30000" dirty="0" smtClean="0"/>
              <a:t>st</a:t>
            </a:r>
            <a:r>
              <a:rPr lang="en-US" altLang="en-US" dirty="0" smtClean="0"/>
              <a:t> century education?</a:t>
            </a:r>
            <a:endParaRPr lang="en-US" altLang="en-US" dirty="0" smtClean="0"/>
          </a:p>
        </p:txBody>
      </p:sp>
      <p:sp>
        <p:nvSpPr>
          <p:cNvPr id="161795" name="Text Box 3"/>
          <p:cNvSpPr txBox="1">
            <a:spLocks noChangeArrowheads="1"/>
          </p:cNvSpPr>
          <p:nvPr/>
        </p:nvSpPr>
        <p:spPr bwMode="auto">
          <a:xfrm>
            <a:off x="457200" y="1676400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endParaRPr lang="en-US" sz="1200" b="1">
              <a:solidFill>
                <a:srgbClr val="000000"/>
              </a:solidFill>
              <a:ea typeface="+mn-ea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2400" b="1">
              <a:solidFill>
                <a:srgbClr val="0000FF"/>
              </a:solidFill>
              <a:ea typeface="+mn-ea"/>
            </a:endParaRPr>
          </a:p>
        </p:txBody>
      </p:sp>
      <p:sp>
        <p:nvSpPr>
          <p:cNvPr id="1161221" name="Text Box 5"/>
          <p:cNvSpPr txBox="1">
            <a:spLocks noChangeArrowheads="1"/>
          </p:cNvSpPr>
          <p:nvPr/>
        </p:nvSpPr>
        <p:spPr bwMode="auto">
          <a:xfrm>
            <a:off x="228600" y="3352800"/>
            <a:ext cx="868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200" i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Franklin Gothic Medium" pitchFamily="34" charset="0"/>
                <a:ea typeface="+mn-ea"/>
              </a:rPr>
              <a:t> </a:t>
            </a:r>
            <a:r>
              <a:rPr lang="en-US" sz="3200" dirty="0">
                <a:solidFill>
                  <a:srgbClr val="A50021"/>
                </a:solidFill>
                <a:latin typeface="Franklin Gothic Medium" pitchFamily="34" charset="0"/>
                <a:ea typeface="+mn-ea"/>
              </a:rPr>
              <a:t> </a:t>
            </a:r>
            <a:r>
              <a:rPr lang="en-US" sz="3200" dirty="0">
                <a:solidFill>
                  <a:srgbClr val="A50021"/>
                </a:solidFill>
                <a:ea typeface="+mn-ea"/>
              </a:rPr>
              <a:t>   </a:t>
            </a:r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1219200" y="2133600"/>
            <a:ext cx="6858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dirty="0">
                <a:solidFill>
                  <a:srgbClr val="000000"/>
                </a:solidFill>
                <a:latin typeface="Calibri" pitchFamily="34" charset="0"/>
                <a:ea typeface="+mn-ea"/>
              </a:rPr>
              <a:t>Science, Technology, Engineering, and Mathematics </a:t>
            </a:r>
            <a:r>
              <a:rPr lang="en-US" sz="3200" i="1" dirty="0">
                <a:solidFill>
                  <a:srgbClr val="000000"/>
                </a:solidFill>
                <a:latin typeface="Calibri" pitchFamily="34" charset="0"/>
                <a:ea typeface="+mn-ea"/>
              </a:rPr>
              <a:t>authentically </a:t>
            </a:r>
            <a:r>
              <a:rPr lang="en-US" sz="3200" dirty="0">
                <a:solidFill>
                  <a:srgbClr val="000000"/>
                </a:solidFill>
                <a:latin typeface="Calibri" pitchFamily="34" charset="0"/>
                <a:ea typeface="+mn-ea"/>
              </a:rPr>
              <a:t>integrated in meaningful contexts.</a:t>
            </a:r>
          </a:p>
          <a:p>
            <a:pPr eaLnBrk="1" hangingPunct="1">
              <a:defRPr/>
            </a:pPr>
            <a:r>
              <a:rPr lang="en-US" sz="3200" dirty="0">
                <a:solidFill>
                  <a:srgbClr val="000000"/>
                </a:solidFill>
                <a:latin typeface="Calibri" pitchFamily="34" charset="0"/>
                <a:ea typeface="+mn-ea"/>
              </a:rPr>
              <a:t>	</a:t>
            </a:r>
            <a:r>
              <a:rPr lang="en-US" sz="2400" i="1" dirty="0">
                <a:solidFill>
                  <a:srgbClr val="000000"/>
                </a:solidFill>
                <a:latin typeface="Calibri" pitchFamily="34" charset="0"/>
                <a:ea typeface="+mn-ea"/>
              </a:rPr>
              <a:t> </a:t>
            </a:r>
            <a:endParaRPr lang="en-US" sz="3200" dirty="0">
              <a:solidFill>
                <a:srgbClr val="000000"/>
              </a:solidFill>
              <a:latin typeface="Calibri" pitchFamily="34" charset="0"/>
              <a:ea typeface="+mn-ea"/>
            </a:endParaRPr>
          </a:p>
        </p:txBody>
      </p:sp>
      <p:pic>
        <p:nvPicPr>
          <p:cNvPr id="2560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4038600"/>
            <a:ext cx="1987550" cy="154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4038600"/>
            <a:ext cx="49911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 idx="4294967295"/>
          </p:nvPr>
        </p:nvSpPr>
        <p:spPr>
          <a:xfrm>
            <a:off x="228600" y="381000"/>
            <a:ext cx="8915400" cy="10366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dirty="0" smtClean="0"/>
              <a:t>STEM requires us to connect </a:t>
            </a:r>
            <a:br>
              <a:rPr lang="en-US" altLang="en-US" sz="3600" dirty="0" smtClean="0"/>
            </a:br>
            <a:r>
              <a:rPr lang="en-US" altLang="en-US" sz="3600" dirty="0" smtClean="0"/>
              <a:t>these areas in our </a:t>
            </a:r>
            <a:r>
              <a:rPr lang="en-US" altLang="en-US" sz="3600" dirty="0" smtClean="0"/>
              <a:t>K-12 schools and colleges.</a:t>
            </a:r>
            <a:endParaRPr lang="en-US" altLang="en-US" sz="3600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381000" y="1600200"/>
          <a:ext cx="82296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>
            <a:off x="4572000" y="2895600"/>
            <a:ext cx="0" cy="4572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 type="arrow" w="med" len="med"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>
            <a:off x="4572000" y="4876800"/>
            <a:ext cx="0" cy="533400"/>
          </a:xfrm>
          <a:prstGeom prst="straightConnector1">
            <a:avLst/>
          </a:prstGeom>
          <a:noFill/>
          <a:ln w="25400">
            <a:solidFill>
              <a:srgbClr val="9BBB59"/>
            </a:solidFill>
            <a:round/>
            <a:headEnd type="arrow" w="med" len="med"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>
            <a:off x="3276600" y="4114800"/>
            <a:ext cx="533400" cy="0"/>
          </a:xfrm>
          <a:prstGeom prst="straightConnector1">
            <a:avLst/>
          </a:prstGeom>
          <a:noFill/>
          <a:ln w="25400">
            <a:solidFill>
              <a:srgbClr val="F79646"/>
            </a:solidFill>
            <a:round/>
            <a:headEnd type="arrow" w="med" len="med"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>
            <a:off x="5257800" y="4114800"/>
            <a:ext cx="533400" cy="0"/>
          </a:xfrm>
          <a:prstGeom prst="straightConnector1">
            <a:avLst/>
          </a:prstGeom>
          <a:noFill/>
          <a:ln w="25400">
            <a:solidFill>
              <a:srgbClr val="9BBB59"/>
            </a:solidFill>
            <a:round/>
            <a:headEnd type="arrow" w="med" len="med"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>
          <a:xfrm>
            <a:off x="-76200" y="274638"/>
            <a:ext cx="92202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smtClean="0"/>
              <a:t>What’</a:t>
            </a:r>
            <a:r>
              <a:rPr lang="en-US" altLang="ja-JP" sz="3600" smtClean="0"/>
              <a:t>s the best approach?</a:t>
            </a:r>
            <a:br>
              <a:rPr lang="en-US" altLang="ja-JP" sz="3600" smtClean="0"/>
            </a:br>
            <a:r>
              <a:rPr lang="en-US" altLang="ja-JP" sz="3600" smtClean="0"/>
              <a:t>Where is your school on this continuum?</a:t>
            </a:r>
            <a:endParaRPr lang="en-US" altLang="en-US" sz="3600" smtClean="0"/>
          </a:p>
        </p:txBody>
      </p:sp>
      <p:cxnSp>
        <p:nvCxnSpPr>
          <p:cNvPr id="6" name="Straight Arrow Connector 5"/>
          <p:cNvCxnSpPr>
            <a:cxnSpLocks noChangeShapeType="1"/>
          </p:cNvCxnSpPr>
          <p:nvPr/>
        </p:nvCxnSpPr>
        <p:spPr bwMode="auto">
          <a:xfrm>
            <a:off x="4572000" y="2895600"/>
            <a:ext cx="0" cy="45720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 type="arrow" w="med" len="med"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>
            <a:off x="4572000" y="4876800"/>
            <a:ext cx="0" cy="533400"/>
          </a:xfrm>
          <a:prstGeom prst="straightConnector1">
            <a:avLst/>
          </a:prstGeom>
          <a:noFill/>
          <a:ln w="25400">
            <a:solidFill>
              <a:srgbClr val="9BBB59"/>
            </a:solidFill>
            <a:round/>
            <a:headEnd type="arrow" w="med" len="med"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>
            <a:off x="3276600" y="4114800"/>
            <a:ext cx="533400" cy="0"/>
          </a:xfrm>
          <a:prstGeom prst="straightConnector1">
            <a:avLst/>
          </a:prstGeom>
          <a:noFill/>
          <a:ln w="25400">
            <a:solidFill>
              <a:srgbClr val="F79646"/>
            </a:solidFill>
            <a:round/>
            <a:headEnd type="arrow" w="med" len="med"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cxnSp>
        <p:nvCxnSpPr>
          <p:cNvPr id="12" name="Straight Arrow Connector 11"/>
          <p:cNvCxnSpPr>
            <a:cxnSpLocks noChangeShapeType="1"/>
          </p:cNvCxnSpPr>
          <p:nvPr/>
        </p:nvCxnSpPr>
        <p:spPr bwMode="auto">
          <a:xfrm>
            <a:off x="5257800" y="4114800"/>
            <a:ext cx="533400" cy="0"/>
          </a:xfrm>
          <a:prstGeom prst="straightConnector1">
            <a:avLst/>
          </a:prstGeom>
          <a:noFill/>
          <a:ln w="25400">
            <a:solidFill>
              <a:srgbClr val="9BBB59"/>
            </a:solidFill>
            <a:round/>
            <a:headEnd type="arrow" w="med" len="med"/>
            <a:tailEnd type="arrow" w="med" len="med"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/>
          </a:extLst>
        </p:spPr>
      </p:cxnSp>
      <p:pic>
        <p:nvPicPr>
          <p:cNvPr id="3687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81000" y="1676400"/>
            <a:ext cx="984250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2" name="TextBox 9"/>
          <p:cNvSpPr txBox="1">
            <a:spLocks noChangeArrowheads="1"/>
          </p:cNvSpPr>
          <p:nvPr/>
        </p:nvSpPr>
        <p:spPr bwMode="auto">
          <a:xfrm>
            <a:off x="4572000" y="6248400"/>
            <a:ext cx="2971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1600">
                <a:cs typeface="Arial" charset="0"/>
              </a:rPr>
              <a:t>Barakos et al., 2012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245</Words>
  <Application>Microsoft Office PowerPoint</Application>
  <PresentationFormat>On-screen Show (4:3)</PresentationFormat>
  <Paragraphs>32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Why do students need STEM learning for 21st century education?</vt:lpstr>
      <vt:lpstr>STEM requires us to connect  these areas in our K-12 schools and colleges.</vt:lpstr>
      <vt:lpstr>What’s the best approach? Where is your school on this continuum?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Why do students need STEM learning for 21st century education?</dc:title>
  <dc:creator>Susan Belgrad</dc:creator>
  <cp:lastModifiedBy>Susan Belgrad</cp:lastModifiedBy>
  <cp:revision>1</cp:revision>
  <dcterms:created xsi:type="dcterms:W3CDTF">2014-10-14T03:42:36Z</dcterms:created>
  <dcterms:modified xsi:type="dcterms:W3CDTF">2014-10-14T03:49:22Z</dcterms:modified>
</cp:coreProperties>
</file>