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6" r:id="rId3"/>
    <p:sldId id="289" r:id="rId4"/>
    <p:sldId id="296" r:id="rId5"/>
    <p:sldId id="298" r:id="rId6"/>
    <p:sldId id="299" r:id="rId7"/>
    <p:sldId id="301" r:id="rId8"/>
    <p:sldId id="294" r:id="rId9"/>
    <p:sldId id="295" r:id="rId10"/>
    <p:sldId id="283" r:id="rId11"/>
    <p:sldId id="302" r:id="rId12"/>
    <p:sldId id="303" r:id="rId13"/>
    <p:sldId id="280" r:id="rId14"/>
    <p:sldId id="281" r:id="rId15"/>
    <p:sldId id="278" r:id="rId16"/>
    <p:sldId id="276" r:id="rId17"/>
    <p:sldId id="260" r:id="rId18"/>
    <p:sldId id="284" r:id="rId19"/>
    <p:sldId id="272" r:id="rId20"/>
    <p:sldId id="277" r:id="rId21"/>
    <p:sldId id="273" r:id="rId22"/>
    <p:sldId id="258" r:id="rId23"/>
    <p:sldId id="261" r:id="rId24"/>
    <p:sldId id="274" r:id="rId25"/>
    <p:sldId id="262" r:id="rId26"/>
    <p:sldId id="264" r:id="rId27"/>
    <p:sldId id="265" r:id="rId28"/>
    <p:sldId id="266" r:id="rId29"/>
    <p:sldId id="269" r:id="rId30"/>
    <p:sldId id="275" r:id="rId31"/>
    <p:sldId id="271" r:id="rId32"/>
    <p:sldId id="267" r:id="rId33"/>
    <p:sldId id="263" r:id="rId34"/>
    <p:sldId id="279" r:id="rId35"/>
    <p:sldId id="285"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274"/>
    <a:srgbClr val="6230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6FE3B-379F-44D2-A78A-128A97BC0085}" type="datetimeFigureOut">
              <a:rPr lang="en-US" smtClean="0"/>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896AC-0C58-4F96-AC88-E2216B30B069}" type="slidenum">
              <a:rPr lang="en-US" smtClean="0"/>
              <a:pPr/>
              <a:t>‹#›</a:t>
            </a:fld>
            <a:endParaRPr lang="en-US"/>
          </a:p>
        </p:txBody>
      </p:sp>
    </p:spTree>
    <p:extLst>
      <p:ext uri="{BB962C8B-B14F-4D97-AF65-F5344CB8AC3E}">
        <p14:creationId xmlns:p14="http://schemas.microsoft.com/office/powerpoint/2010/main" xmlns="" val="69898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30E7E91-DF25-4199-B556-4E0378A58C18}" type="slidenum">
              <a:rPr lang="en-US" smtClean="0"/>
              <a:pPr/>
              <a:t>13</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CAB3C3A-8A66-4E92-94E8-2A36D3557EB5}" type="slidenum">
              <a:rPr lang="en-US" smtClean="0"/>
              <a:pPr/>
              <a:t>14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5F50B-00EF-4416-8530-5B46E695C38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C6223D-39D7-40D9-A3CF-CA4FE755EF6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5F50B-00EF-4416-8530-5B46E695C38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5F50B-00EF-4416-8530-5B46E695C38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5F50B-00EF-4416-8530-5B46E695C38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5F50B-00EF-4416-8530-5B46E695C38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75F50B-00EF-4416-8530-5B46E695C38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896" eaLnBrk="0" hangingPunct="0">
              <a:defRPr sz="2400">
                <a:solidFill>
                  <a:schemeClr val="tx1"/>
                </a:solidFill>
                <a:latin typeface="Times New Roman" pitchFamily="18" charset="0"/>
              </a:defRPr>
            </a:lvl1pPr>
            <a:lvl2pPr marL="730766" indent="-281064" defTabSz="911896" eaLnBrk="0" hangingPunct="0">
              <a:defRPr sz="2400">
                <a:solidFill>
                  <a:schemeClr val="tx1"/>
                </a:solidFill>
                <a:latin typeface="Times New Roman" pitchFamily="18" charset="0"/>
              </a:defRPr>
            </a:lvl2pPr>
            <a:lvl3pPr marL="1124255" indent="-224851" defTabSz="911896" eaLnBrk="0" hangingPunct="0">
              <a:defRPr sz="2400">
                <a:solidFill>
                  <a:schemeClr val="tx1"/>
                </a:solidFill>
                <a:latin typeface="Times New Roman" pitchFamily="18" charset="0"/>
              </a:defRPr>
            </a:lvl3pPr>
            <a:lvl4pPr marL="1573957" indent="-224851" defTabSz="911896" eaLnBrk="0" hangingPunct="0">
              <a:defRPr sz="2400">
                <a:solidFill>
                  <a:schemeClr val="tx1"/>
                </a:solidFill>
                <a:latin typeface="Times New Roman" pitchFamily="18" charset="0"/>
              </a:defRPr>
            </a:lvl4pPr>
            <a:lvl5pPr marL="2023659" indent="-224851" defTabSz="911896" eaLnBrk="0" hangingPunct="0">
              <a:defRPr sz="2400">
                <a:solidFill>
                  <a:schemeClr val="tx1"/>
                </a:solidFill>
                <a:latin typeface="Times New Roman" pitchFamily="18" charset="0"/>
              </a:defRPr>
            </a:lvl5pPr>
            <a:lvl6pPr marL="2473361"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6pPr>
            <a:lvl7pPr marL="2923062"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7pPr>
            <a:lvl8pPr marL="3372764"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8pPr>
            <a:lvl9pPr marL="3822466"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9pPr>
          </a:lstStyle>
          <a:p>
            <a:pPr eaLnBrk="1" hangingPunct="1"/>
            <a:fld id="{B1DA7996-0631-4BFF-8358-102D212800CB}"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847F15-FFF6-4A1C-8732-7F5E23201B2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896" eaLnBrk="0" hangingPunct="0">
              <a:defRPr sz="2400">
                <a:solidFill>
                  <a:schemeClr val="tx1"/>
                </a:solidFill>
                <a:latin typeface="Times New Roman" pitchFamily="18" charset="0"/>
              </a:defRPr>
            </a:lvl1pPr>
            <a:lvl2pPr marL="730766" indent="-281064" defTabSz="911896" eaLnBrk="0" hangingPunct="0">
              <a:defRPr sz="2400">
                <a:solidFill>
                  <a:schemeClr val="tx1"/>
                </a:solidFill>
                <a:latin typeface="Times New Roman" pitchFamily="18" charset="0"/>
              </a:defRPr>
            </a:lvl2pPr>
            <a:lvl3pPr marL="1124255" indent="-224851" defTabSz="911896" eaLnBrk="0" hangingPunct="0">
              <a:defRPr sz="2400">
                <a:solidFill>
                  <a:schemeClr val="tx1"/>
                </a:solidFill>
                <a:latin typeface="Times New Roman" pitchFamily="18" charset="0"/>
              </a:defRPr>
            </a:lvl3pPr>
            <a:lvl4pPr marL="1573957" indent="-224851" defTabSz="911896" eaLnBrk="0" hangingPunct="0">
              <a:defRPr sz="2400">
                <a:solidFill>
                  <a:schemeClr val="tx1"/>
                </a:solidFill>
                <a:latin typeface="Times New Roman" pitchFamily="18" charset="0"/>
              </a:defRPr>
            </a:lvl4pPr>
            <a:lvl5pPr marL="2023659" indent="-224851" defTabSz="911896" eaLnBrk="0" hangingPunct="0">
              <a:defRPr sz="2400">
                <a:solidFill>
                  <a:schemeClr val="tx1"/>
                </a:solidFill>
                <a:latin typeface="Times New Roman" pitchFamily="18" charset="0"/>
              </a:defRPr>
            </a:lvl5pPr>
            <a:lvl6pPr marL="2473361"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6pPr>
            <a:lvl7pPr marL="2923062"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7pPr>
            <a:lvl8pPr marL="3372764"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8pPr>
            <a:lvl9pPr marL="3822466" indent="-224851" defTabSz="911896"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9pPr>
          </a:lstStyle>
          <a:p>
            <a:pPr eaLnBrk="1" hangingPunct="1">
              <a:buClr>
                <a:srgbClr val="1F497D"/>
              </a:buClr>
            </a:pPr>
            <a:fld id="{F866514D-89F1-4A41-A918-D72F2A275012}" type="slidenum">
              <a:rPr lang="en-US" sz="1200">
                <a:solidFill>
                  <a:srgbClr val="000000"/>
                </a:solidFill>
              </a:rPr>
              <a:pPr eaLnBrk="1" hangingPunct="1">
                <a:buClr>
                  <a:srgbClr val="1F497D"/>
                </a:buClr>
              </a:pPr>
              <a:t>8</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2896AC-0C58-4F96-AC88-E2216B30B0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6CC4D35-FF71-4D99-B25C-27E1FF1713D4}" type="datetimeFigureOut">
              <a:rPr lang="en-US" smtClean="0"/>
              <a:pPr/>
              <a:t>4/29/2013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C4D35-FF71-4D99-B25C-27E1FF1713D4}"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C4D35-FF71-4D99-B25C-27E1FF1713D4}"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1143000"/>
            <a:ext cx="69342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03837270"/>
      </p:ext>
    </p:extLst>
  </p:cSld>
  <p:clrMapOvr>
    <a:masterClrMapping/>
  </p:clrMapOvr>
  <p:transition spd="med"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CC4D35-FF71-4D99-B25C-27E1FF1713D4}" type="datetimeFigureOut">
              <a:rPr lang="en-US" smtClean="0"/>
              <a:pPr/>
              <a:t>4/29/2013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CC4D35-FF71-4D99-B25C-27E1FF1713D4}" type="datetimeFigureOut">
              <a:rPr lang="en-US" smtClean="0"/>
              <a:pPr/>
              <a:t>4/29/2013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156388-8038-4D67-B813-3EF56EFE43E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6CC4D35-FF71-4D99-B25C-27E1FF1713D4}" type="datetimeFigureOut">
              <a:rPr lang="en-US" smtClean="0"/>
              <a:pPr/>
              <a:t>4/29/2013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6CC4D35-FF71-4D99-B25C-27E1FF1713D4}"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156388-8038-4D67-B813-3EF56EFE43E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CC4D35-FF71-4D99-B25C-27E1FF1713D4}" type="datetimeFigureOut">
              <a:rPr lang="en-US" smtClean="0"/>
              <a:pPr/>
              <a:t>4/29/2013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CC4D35-FF71-4D99-B25C-27E1FF1713D4}" type="datetimeFigureOut">
              <a:rPr lang="en-US" smtClean="0"/>
              <a:pPr/>
              <a:t>4/29/2013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CC4D35-FF71-4D99-B25C-27E1FF1713D4}" type="datetimeFigureOut">
              <a:rPr lang="en-US" smtClean="0"/>
              <a:pPr/>
              <a:t>4/29/2013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6388-8038-4D67-B813-3EF56EFE43E9}" type="slidenum">
              <a:rPr lang="en-US" smtClean="0"/>
              <a:pPr/>
              <a:t>‹#›</a:t>
            </a:fld>
            <a:endParaRPr lang="en-US"/>
          </a:p>
        </p:txBody>
      </p:sp>
    </p:spTree>
  </p:cSld>
  <p:clrMapOvr>
    <a:masterClrMapping/>
  </p:clrMapOvr>
  <p:transition spd="med"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6CC4D35-FF71-4D99-B25C-27E1FF1713D4}"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156388-8038-4D67-B813-3EF56EFE43E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CC4D35-FF71-4D99-B25C-27E1FF1713D4}" type="datetimeFigureOut">
              <a:rPr lang="en-US" smtClean="0"/>
              <a:pPr/>
              <a:t>4/29/2013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156388-8038-4D67-B813-3EF56EFE43E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spd="med" advTm="10000">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1.jpeg"/><Relationship Id="rId4" Type="http://schemas.openxmlformats.org/officeDocument/2006/relationships/image" Target="../media/image52.gif"/></Relationships>
</file>

<file path=ppt/slides/_rels/slide2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hyperlink" Target="http://iridescentlearning.org/programs/curriculum" TargetMode="External"/><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7.gif"/><Relationship Id="rId3" Type="http://schemas.openxmlformats.org/officeDocument/2006/relationships/image" Target="../media/image82.png"/><Relationship Id="rId7" Type="http://schemas.openxmlformats.org/officeDocument/2006/relationships/image" Target="../media/image86.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5.gif"/><Relationship Id="rId5" Type="http://schemas.openxmlformats.org/officeDocument/2006/relationships/image" Target="../media/image84.gif"/><Relationship Id="rId10" Type="http://schemas.openxmlformats.org/officeDocument/2006/relationships/image" Target="../media/image89.gif"/><Relationship Id="rId4" Type="http://schemas.openxmlformats.org/officeDocument/2006/relationships/image" Target="../media/image83.gif"/><Relationship Id="rId9"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32.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2.jpeg"/><Relationship Id="rId7" Type="http://schemas.openxmlformats.org/officeDocument/2006/relationships/image" Target="../media/image34.gi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image" Target="../media/image97.jpeg"/></Relationships>
</file>

<file path=ppt/slides/_rels/slide33.xml.rels><?xml version="1.0" encoding="UTF-8" standalone="yes"?>
<Relationships xmlns="http://schemas.openxmlformats.org/package/2006/relationships"><Relationship Id="rId3" Type="http://schemas.openxmlformats.org/officeDocument/2006/relationships/hyperlink" Target="http://www.schooltube.com/video/955aecd10c30480c9551/Bridge%20Building%20Competition%202012"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vintagemagnet.net/home2/index.php?option=com_content&amp;view=article&amp;id=475:bridge-building-competition-dec-2012&amp;catid=2:campus-news" TargetMode="External"/><Relationship Id="rId4" Type="http://schemas.openxmlformats.org/officeDocument/2006/relationships/image" Target="../media/image9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susan.belgrad@csun.edu"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mailto:holle@csun.edu" TargetMode="External"/><Relationship Id="rId4" Type="http://schemas.openxmlformats.org/officeDocument/2006/relationships/hyperlink" Target="mailto:raybrie@aol.co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hyperlink" Target="http://mailview.custombriefings.com/mailview.aspx?m=2011100501asee&amp;r=4999728-9c88&amp;l=008-650&amp;t=c"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hyperlink" Target="http://mailview.custombriefings.com/mailview.aspx?m=2011100601asee&amp;r=4999728-a5ea&amp;l=004-75b&amp;t=c" TargetMode="External"/><Relationship Id="rId4" Type="http://schemas.openxmlformats.org/officeDocument/2006/relationships/hyperlink" Target="http://blogs.csun.edu/news/2011/10/engineering-gra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ecs.csun.edu/aims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162050"/>
          </a:xfrm>
        </p:spPr>
        <p:txBody>
          <a:bodyPr>
            <a:normAutofit fontScale="90000"/>
          </a:bodyPr>
          <a:lstStyle/>
          <a:p>
            <a:r>
              <a:rPr lang="en-US" sz="3600" b="1" dirty="0" smtClean="0"/>
              <a:t>Dean Michael E. Spagna</a:t>
            </a:r>
            <a:br>
              <a:rPr lang="en-US" sz="3600" b="1" dirty="0" smtClean="0"/>
            </a:br>
            <a:r>
              <a:rPr lang="en-US" sz="3600" b="1" dirty="0" smtClean="0"/>
              <a:t/>
            </a:r>
            <a:br>
              <a:rPr lang="en-US" sz="3600" b="1" dirty="0" smtClean="0"/>
            </a:br>
            <a:r>
              <a:rPr lang="en-US" sz="3600" b="1" dirty="0" smtClean="0"/>
              <a:t>and Dean S. K. </a:t>
            </a:r>
            <a:r>
              <a:rPr lang="en-US" sz="3600" b="1" dirty="0" err="1" smtClean="0"/>
              <a:t>Ramesh</a:t>
            </a:r>
            <a:endParaRPr lang="en-US" sz="3600" dirty="0"/>
          </a:p>
        </p:txBody>
      </p:sp>
      <p:sp>
        <p:nvSpPr>
          <p:cNvPr id="3" name="Subtitle 2"/>
          <p:cNvSpPr>
            <a:spLocks noGrp="1"/>
          </p:cNvSpPr>
          <p:nvPr>
            <p:ph type="subTitle" idx="1"/>
          </p:nvPr>
        </p:nvSpPr>
        <p:spPr>
          <a:xfrm>
            <a:off x="1295400" y="3276600"/>
            <a:ext cx="6400800" cy="1752600"/>
          </a:xfrm>
          <a:ln>
            <a:noFill/>
          </a:ln>
        </p:spPr>
        <p:txBody>
          <a:bodyPr>
            <a:normAutofit/>
          </a:bodyPr>
          <a:lstStyle/>
          <a:p>
            <a:r>
              <a:rPr lang="en-US" dirty="0" smtClean="0">
                <a:solidFill>
                  <a:schemeClr val="accent2">
                    <a:lumMod val="75000"/>
                  </a:schemeClr>
                </a:solidFill>
              </a:rPr>
              <a:t>and the</a:t>
            </a:r>
          </a:p>
          <a:p>
            <a:r>
              <a:rPr lang="en-US" sz="3200" b="1" dirty="0" smtClean="0">
                <a:latin typeface="Arial" pitchFamily="34" charset="0"/>
                <a:cs typeface="Arial" pitchFamily="34" charset="0"/>
              </a:rPr>
              <a:t>CSUN STEM Innovations Team</a:t>
            </a:r>
          </a:p>
        </p:txBody>
      </p:sp>
      <p:pic>
        <p:nvPicPr>
          <p:cNvPr id="4" name="Picture 3" descr="http://www.ecs.csun.edu/ecsdean/templates/EC_3col/images/header_pict04.gif"/>
          <p:cNvPicPr/>
          <p:nvPr/>
        </p:nvPicPr>
        <p:blipFill>
          <a:blip r:embed="rId3" cstate="print"/>
          <a:srcRect/>
          <a:stretch>
            <a:fillRect/>
          </a:stretch>
        </p:blipFill>
        <p:spPr bwMode="auto">
          <a:xfrm>
            <a:off x="533400" y="762000"/>
            <a:ext cx="4038600" cy="1066800"/>
          </a:xfrm>
          <a:prstGeom prst="rect">
            <a:avLst/>
          </a:prstGeom>
          <a:noFill/>
          <a:ln w="9525">
            <a:noFill/>
            <a:miter lim="800000"/>
            <a:headEnd/>
            <a:tailEnd/>
          </a:ln>
        </p:spPr>
      </p:pic>
      <p:pic>
        <p:nvPicPr>
          <p:cNvPr id="5" name="Picture 4" descr="mdecoe_header"/>
          <p:cNvPicPr/>
          <p:nvPr/>
        </p:nvPicPr>
        <p:blipFill>
          <a:blip r:embed="rId4" cstate="print"/>
          <a:srcRect/>
          <a:stretch>
            <a:fillRect/>
          </a:stretch>
        </p:blipFill>
        <p:spPr bwMode="auto">
          <a:xfrm>
            <a:off x="4648200" y="914400"/>
            <a:ext cx="3913505" cy="838200"/>
          </a:xfrm>
          <a:prstGeom prst="rect">
            <a:avLst/>
          </a:prstGeom>
          <a:noFill/>
          <a:ln w="9525">
            <a:noFill/>
            <a:miter lim="800000"/>
            <a:headEnd/>
            <a:tailEnd/>
          </a:ln>
        </p:spPr>
      </p:pic>
    </p:spTree>
  </p:cSld>
  <p:clrMapOvr>
    <a:masterClrMapping/>
  </p:clrMapOvr>
  <p:transition spd="med"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decoe_page.png"/>
          <p:cNvPicPr>
            <a:picLocks noChangeAspect="1"/>
          </p:cNvPicPr>
          <p:nvPr/>
        </p:nvPicPr>
        <p:blipFill>
          <a:blip r:embed="rId3" cstate="print"/>
          <a:stretch>
            <a:fillRect/>
          </a:stretch>
        </p:blipFill>
        <p:spPr>
          <a:xfrm>
            <a:off x="228600" y="304800"/>
            <a:ext cx="8695473" cy="6400800"/>
          </a:xfrm>
          <a:prstGeom prst="rect">
            <a:avLst/>
          </a:prstGeom>
        </p:spPr>
      </p:pic>
    </p:spTree>
  </p:cSld>
  <p:clrMapOvr>
    <a:masterClrMapping/>
  </p:clrMapOvr>
  <p:transition spd="med" advTm="8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decoe.png"/>
          <p:cNvPicPr>
            <a:picLocks noChangeAspect="1"/>
          </p:cNvPicPr>
          <p:nvPr/>
        </p:nvPicPr>
        <p:blipFill>
          <a:blip r:embed="rId3" cstate="print"/>
          <a:stretch>
            <a:fillRect/>
          </a:stretch>
        </p:blipFill>
        <p:spPr>
          <a:xfrm>
            <a:off x="131338" y="228601"/>
            <a:ext cx="8669865" cy="6248399"/>
          </a:xfrm>
          <a:prstGeom prst="rect">
            <a:avLst/>
          </a:prstGeom>
        </p:spPr>
      </p:pic>
    </p:spTree>
  </p:cSld>
  <p:clrMapOvr>
    <a:masterClrMapping/>
  </p:clrMapOvr>
  <p:transition spd="med" advTm="8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tnershipschools.png"/>
          <p:cNvPicPr>
            <a:picLocks noChangeAspect="1"/>
          </p:cNvPicPr>
          <p:nvPr/>
        </p:nvPicPr>
        <p:blipFill>
          <a:blip r:embed="rId3" cstate="print"/>
          <a:stretch>
            <a:fillRect/>
          </a:stretch>
        </p:blipFill>
        <p:spPr>
          <a:xfrm>
            <a:off x="76200" y="152400"/>
            <a:ext cx="9012662" cy="6495454"/>
          </a:xfrm>
          <a:prstGeom prst="rect">
            <a:avLst/>
          </a:prstGeom>
        </p:spPr>
      </p:pic>
    </p:spTree>
  </p:cSld>
  <p:clrMapOvr>
    <a:masterClrMapping/>
  </p:clrMapOvr>
  <p:transition spd="med" advTm="8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1143000"/>
            <a:ext cx="8610600" cy="5486400"/>
          </a:xfrm>
        </p:spPr>
        <p:txBody>
          <a:bodyPr>
            <a:normAutofit fontScale="77500" lnSpcReduction="20000"/>
          </a:bodyPr>
          <a:lstStyle/>
          <a:p>
            <a:pPr algn="ctr"/>
            <a:r>
              <a:rPr lang="en-US" sz="2800" b="1" dirty="0" smtClean="0">
                <a:solidFill>
                  <a:schemeClr val="accent2">
                    <a:lumMod val="75000"/>
                  </a:schemeClr>
                </a:solidFill>
                <a:latin typeface="Arial" pitchFamily="34" charset="0"/>
                <a:cs typeface="Arial" pitchFamily="34" charset="0"/>
              </a:rPr>
              <a:t>STEM INNOVATIONS TEAM -- Mapping a Pipeline to </a:t>
            </a:r>
            <a:br>
              <a:rPr lang="en-US" sz="2800" b="1" dirty="0" smtClean="0">
                <a:solidFill>
                  <a:schemeClr val="accent2">
                    <a:lumMod val="75000"/>
                  </a:schemeClr>
                </a:solidFill>
                <a:latin typeface="Arial" pitchFamily="34" charset="0"/>
                <a:cs typeface="Arial" pitchFamily="34" charset="0"/>
              </a:rPr>
            </a:br>
            <a:r>
              <a:rPr lang="en-US" sz="2800" b="1" dirty="0" smtClean="0">
                <a:solidFill>
                  <a:schemeClr val="accent2">
                    <a:lumMod val="75000"/>
                  </a:schemeClr>
                </a:solidFill>
                <a:latin typeface="Arial" pitchFamily="34" charset="0"/>
                <a:cs typeface="Arial" pitchFamily="34" charset="0"/>
              </a:rPr>
              <a:t/>
            </a:r>
            <a:br>
              <a:rPr lang="en-US" sz="2800" b="1" dirty="0" smtClean="0">
                <a:solidFill>
                  <a:schemeClr val="accent2">
                    <a:lumMod val="75000"/>
                  </a:schemeClr>
                </a:solidFill>
                <a:latin typeface="Arial" pitchFamily="34" charset="0"/>
                <a:cs typeface="Arial" pitchFamily="34" charset="0"/>
              </a:rPr>
            </a:br>
            <a:r>
              <a:rPr lang="en-US" sz="2800" b="1" i="1" dirty="0" smtClean="0">
                <a:solidFill>
                  <a:schemeClr val="accent2">
                    <a:lumMod val="75000"/>
                  </a:schemeClr>
                </a:solidFill>
                <a:latin typeface="Arial" pitchFamily="34" charset="0"/>
                <a:cs typeface="Arial" pitchFamily="34" charset="0"/>
              </a:rPr>
              <a:t>Enhance the E in STEM Education</a:t>
            </a:r>
            <a:r>
              <a:rPr lang="en-US" sz="2800" b="1" dirty="0" smtClean="0">
                <a:solidFill>
                  <a:schemeClr val="accent2">
                    <a:lumMod val="75000"/>
                  </a:schemeClr>
                </a:solidFill>
                <a:latin typeface="Arial" pitchFamily="34" charset="0"/>
                <a:cs typeface="Arial" pitchFamily="34" charset="0"/>
              </a:rPr>
              <a:t> (ESTEME)</a:t>
            </a:r>
          </a:p>
          <a:p>
            <a:pPr algn="ctr"/>
            <a:endParaRPr lang="en-US" sz="2600" b="1" dirty="0" smtClean="0">
              <a:solidFill>
                <a:schemeClr val="accent2">
                  <a:lumMod val="75000"/>
                </a:schemeClr>
              </a:solidFill>
              <a:latin typeface="Arial" pitchFamily="34" charset="0"/>
              <a:cs typeface="Arial" pitchFamily="34" charset="0"/>
            </a:endParaRPr>
          </a:p>
          <a:p>
            <a:r>
              <a:rPr lang="en-US" sz="2600" b="1" dirty="0" smtClean="0">
                <a:solidFill>
                  <a:schemeClr val="accent2">
                    <a:lumMod val="75000"/>
                  </a:schemeClr>
                </a:solidFill>
                <a:latin typeface="Arial" pitchFamily="34" charset="0"/>
                <a:cs typeface="Arial" pitchFamily="34" charset="0"/>
              </a:rPr>
              <a:t>Michael D. Eisner College of Education – Dean Michael E. Spagna</a:t>
            </a:r>
            <a:endParaRPr lang="en-US" sz="2600" dirty="0" smtClean="0">
              <a:solidFill>
                <a:schemeClr val="accent2">
                  <a:lumMod val="75000"/>
                </a:schemeClr>
              </a:solidFill>
              <a:latin typeface="Arial" pitchFamily="34" charset="0"/>
              <a:cs typeface="Arial" pitchFamily="34" charset="0"/>
            </a:endParaRPr>
          </a:p>
          <a:p>
            <a:r>
              <a:rPr lang="en-US" sz="2600" dirty="0" smtClean="0">
                <a:solidFill>
                  <a:schemeClr val="accent2">
                    <a:lumMod val="75000"/>
                  </a:schemeClr>
                </a:solidFill>
                <a:latin typeface="Arial" pitchFamily="34" charset="0"/>
                <a:cs typeface="Arial" pitchFamily="34" charset="0"/>
              </a:rPr>
              <a:t>Susan Belgrad, Elementary Education</a:t>
            </a:r>
          </a:p>
          <a:p>
            <a:r>
              <a:rPr lang="en-US" sz="2600" dirty="0" smtClean="0">
                <a:solidFill>
                  <a:schemeClr val="accent2">
                    <a:lumMod val="75000"/>
                  </a:schemeClr>
                </a:solidFill>
                <a:latin typeface="Arial" pitchFamily="34" charset="0"/>
                <a:cs typeface="Arial" pitchFamily="34" charset="0"/>
              </a:rPr>
              <a:t>Raymond Brie, Elementary Math and Technology Education</a:t>
            </a:r>
          </a:p>
          <a:p>
            <a:r>
              <a:rPr lang="en-US" sz="2600" dirty="0" smtClean="0">
                <a:solidFill>
                  <a:schemeClr val="accent2">
                    <a:lumMod val="75000"/>
                  </a:schemeClr>
                </a:solidFill>
                <a:latin typeface="Arial" pitchFamily="34" charset="0"/>
                <a:cs typeface="Arial" pitchFamily="34" charset="0"/>
              </a:rPr>
              <a:t>Steve </a:t>
            </a:r>
            <a:r>
              <a:rPr lang="en-US" sz="2600" dirty="0" err="1" smtClean="0">
                <a:solidFill>
                  <a:schemeClr val="accent2">
                    <a:lumMod val="75000"/>
                  </a:schemeClr>
                </a:solidFill>
                <a:latin typeface="Arial" pitchFamily="34" charset="0"/>
                <a:cs typeface="Arial" pitchFamily="34" charset="0"/>
              </a:rPr>
              <a:t>Holle</a:t>
            </a:r>
            <a:r>
              <a:rPr lang="en-US" sz="2600" dirty="0" smtClean="0">
                <a:solidFill>
                  <a:schemeClr val="accent2">
                    <a:lumMod val="75000"/>
                  </a:schemeClr>
                </a:solidFill>
                <a:latin typeface="Arial" pitchFamily="34" charset="0"/>
                <a:cs typeface="Arial" pitchFamily="34" charset="0"/>
              </a:rPr>
              <a:t>, Elementary Education</a:t>
            </a:r>
          </a:p>
          <a:p>
            <a:r>
              <a:rPr lang="en-US" sz="2600" dirty="0" smtClean="0">
                <a:solidFill>
                  <a:schemeClr val="accent2">
                    <a:lumMod val="75000"/>
                  </a:schemeClr>
                </a:solidFill>
                <a:latin typeface="Arial" pitchFamily="34" charset="0"/>
                <a:cs typeface="Arial" pitchFamily="34" charset="0"/>
              </a:rPr>
              <a:t>Julie </a:t>
            </a:r>
            <a:r>
              <a:rPr lang="en-US" sz="2600" dirty="0" err="1" smtClean="0">
                <a:solidFill>
                  <a:schemeClr val="accent2">
                    <a:lumMod val="75000"/>
                  </a:schemeClr>
                </a:solidFill>
                <a:latin typeface="Arial" pitchFamily="34" charset="0"/>
                <a:cs typeface="Arial" pitchFamily="34" charset="0"/>
              </a:rPr>
              <a:t>Gainsburg</a:t>
            </a:r>
            <a:r>
              <a:rPr lang="en-US" sz="2600" dirty="0" smtClean="0">
                <a:solidFill>
                  <a:schemeClr val="accent2">
                    <a:lumMod val="75000"/>
                  </a:schemeClr>
                </a:solidFill>
                <a:latin typeface="Arial" pitchFamily="34" charset="0"/>
                <a:cs typeface="Arial" pitchFamily="34" charset="0"/>
              </a:rPr>
              <a:t>, Secondary Math Education</a:t>
            </a:r>
            <a:br>
              <a:rPr lang="en-US" sz="2600" dirty="0" smtClean="0">
                <a:solidFill>
                  <a:schemeClr val="accent2">
                    <a:lumMod val="75000"/>
                  </a:schemeClr>
                </a:solidFill>
                <a:latin typeface="Arial" pitchFamily="34" charset="0"/>
                <a:cs typeface="Arial" pitchFamily="34" charset="0"/>
              </a:rPr>
            </a:br>
            <a:r>
              <a:rPr lang="en-US" sz="2600" dirty="0" smtClean="0">
                <a:solidFill>
                  <a:schemeClr val="accent2">
                    <a:lumMod val="75000"/>
                  </a:schemeClr>
                </a:solidFill>
                <a:latin typeface="Arial" pitchFamily="34" charset="0"/>
                <a:cs typeface="Arial" pitchFamily="34" charset="0"/>
              </a:rPr>
              <a:t>Brian Foley,  Secondary Educational Technology</a:t>
            </a:r>
          </a:p>
          <a:p>
            <a:r>
              <a:rPr lang="en-US" sz="2600" dirty="0" smtClean="0">
                <a:solidFill>
                  <a:schemeClr val="accent2">
                    <a:lumMod val="75000"/>
                  </a:schemeClr>
                </a:solidFill>
                <a:latin typeface="Arial" pitchFamily="34" charset="0"/>
                <a:cs typeface="Arial" pitchFamily="34" charset="0"/>
              </a:rPr>
              <a:t>Julie </a:t>
            </a:r>
            <a:r>
              <a:rPr lang="en-US" sz="2600" dirty="0" err="1" smtClean="0">
                <a:solidFill>
                  <a:schemeClr val="accent2">
                    <a:lumMod val="75000"/>
                  </a:schemeClr>
                </a:solidFill>
                <a:latin typeface="Arial" pitchFamily="34" charset="0"/>
                <a:cs typeface="Arial" pitchFamily="34" charset="0"/>
              </a:rPr>
              <a:t>Hau</a:t>
            </a:r>
            <a:r>
              <a:rPr lang="en-US" sz="2600" dirty="0" smtClean="0">
                <a:solidFill>
                  <a:schemeClr val="accent2">
                    <a:lumMod val="75000"/>
                  </a:schemeClr>
                </a:solidFill>
                <a:latin typeface="Arial" pitchFamily="34" charset="0"/>
                <a:cs typeface="Arial" pitchFamily="34" charset="0"/>
              </a:rPr>
              <a:t>, Educational Psychology and Counseling</a:t>
            </a:r>
          </a:p>
          <a:p>
            <a:r>
              <a:rPr lang="en-US" sz="2600" dirty="0" smtClean="0">
                <a:solidFill>
                  <a:schemeClr val="accent2">
                    <a:lumMod val="75000"/>
                  </a:schemeClr>
                </a:solidFill>
                <a:latin typeface="Arial" pitchFamily="34" charset="0"/>
                <a:cs typeface="Arial" pitchFamily="34" charset="0"/>
              </a:rPr>
              <a:t>Joshua </a:t>
            </a:r>
            <a:r>
              <a:rPr lang="en-US" sz="2600" dirty="0" err="1" smtClean="0">
                <a:solidFill>
                  <a:schemeClr val="accent2">
                    <a:lumMod val="75000"/>
                  </a:schemeClr>
                </a:solidFill>
                <a:latin typeface="Arial" pitchFamily="34" charset="0"/>
                <a:cs typeface="Arial" pitchFamily="34" charset="0"/>
              </a:rPr>
              <a:t>Einhorn</a:t>
            </a:r>
            <a:r>
              <a:rPr lang="en-US" sz="2600" dirty="0" smtClean="0">
                <a:solidFill>
                  <a:schemeClr val="accent2">
                    <a:lumMod val="75000"/>
                  </a:schemeClr>
                </a:solidFill>
                <a:latin typeface="Arial" pitchFamily="34" charset="0"/>
                <a:cs typeface="Arial" pitchFamily="34" charset="0"/>
              </a:rPr>
              <a:t>, Grant Officer </a:t>
            </a:r>
          </a:p>
          <a:p>
            <a:r>
              <a:rPr lang="en-US" sz="2600" b="1" dirty="0" smtClean="0">
                <a:solidFill>
                  <a:schemeClr val="accent2">
                    <a:lumMod val="75000"/>
                  </a:schemeClr>
                </a:solidFill>
                <a:latin typeface="Arial" pitchFamily="34" charset="0"/>
                <a:cs typeface="Arial" pitchFamily="34" charset="0"/>
              </a:rPr>
              <a:t/>
            </a:r>
            <a:br>
              <a:rPr lang="en-US" sz="2600" b="1" dirty="0" smtClean="0">
                <a:solidFill>
                  <a:schemeClr val="accent2">
                    <a:lumMod val="75000"/>
                  </a:schemeClr>
                </a:solidFill>
                <a:latin typeface="Arial" pitchFamily="34" charset="0"/>
                <a:cs typeface="Arial" pitchFamily="34" charset="0"/>
              </a:rPr>
            </a:br>
            <a:r>
              <a:rPr lang="en-US" sz="2600" b="1" dirty="0" smtClean="0">
                <a:solidFill>
                  <a:schemeClr val="accent2">
                    <a:lumMod val="75000"/>
                  </a:schemeClr>
                </a:solidFill>
                <a:latin typeface="Arial" pitchFamily="34" charset="0"/>
                <a:cs typeface="Arial" pitchFamily="34" charset="0"/>
              </a:rPr>
              <a:t>College of Engineering and Computer Science – Dean S. K. </a:t>
            </a:r>
            <a:r>
              <a:rPr lang="en-US" sz="2600" b="1" dirty="0" err="1" smtClean="0">
                <a:solidFill>
                  <a:schemeClr val="accent2">
                    <a:lumMod val="75000"/>
                  </a:schemeClr>
                </a:solidFill>
                <a:latin typeface="Arial" pitchFamily="34" charset="0"/>
                <a:cs typeface="Arial" pitchFamily="34" charset="0"/>
              </a:rPr>
              <a:t>Ramesh</a:t>
            </a:r>
            <a:endParaRPr lang="en-US" sz="2600" b="1" dirty="0" smtClean="0">
              <a:solidFill>
                <a:schemeClr val="accent2">
                  <a:lumMod val="75000"/>
                </a:schemeClr>
              </a:solidFill>
              <a:latin typeface="Arial" pitchFamily="34" charset="0"/>
              <a:cs typeface="Arial" pitchFamily="34" charset="0"/>
            </a:endParaRPr>
          </a:p>
          <a:p>
            <a:r>
              <a:rPr lang="en-US" sz="2600" dirty="0" smtClean="0">
                <a:solidFill>
                  <a:schemeClr val="accent2">
                    <a:lumMod val="75000"/>
                  </a:schemeClr>
                </a:solidFill>
                <a:latin typeface="Arial" pitchFamily="34" charset="0"/>
                <a:cs typeface="Arial" pitchFamily="34" charset="0"/>
              </a:rPr>
              <a:t>Ileana </a:t>
            </a:r>
            <a:r>
              <a:rPr lang="en-US" sz="2600" dirty="0" err="1" smtClean="0">
                <a:solidFill>
                  <a:schemeClr val="accent2">
                    <a:lumMod val="75000"/>
                  </a:schemeClr>
                </a:solidFill>
                <a:latin typeface="Arial" pitchFamily="34" charset="0"/>
                <a:cs typeface="Arial" pitchFamily="34" charset="0"/>
              </a:rPr>
              <a:t>Costea</a:t>
            </a:r>
            <a:r>
              <a:rPr lang="en-US" sz="2600" dirty="0" smtClean="0">
                <a:solidFill>
                  <a:schemeClr val="accent2">
                    <a:lumMod val="75000"/>
                  </a:schemeClr>
                </a:solidFill>
                <a:latin typeface="Arial" pitchFamily="34" charset="0"/>
                <a:cs typeface="Arial" pitchFamily="34" charset="0"/>
              </a:rPr>
              <a:t>, Chair, Manufacturing Systems Engineering &amp; Management</a:t>
            </a:r>
          </a:p>
          <a:p>
            <a:r>
              <a:rPr lang="en-US" sz="2600" dirty="0" smtClean="0">
                <a:solidFill>
                  <a:schemeClr val="accent2">
                    <a:lumMod val="75000"/>
                  </a:schemeClr>
                </a:solidFill>
                <a:latin typeface="Arial" pitchFamily="34" charset="0"/>
                <a:cs typeface="Arial" pitchFamily="34" charset="0"/>
              </a:rPr>
              <a:t>Robert Dale Conner, Manufacturing Systems Engineering &amp; Management</a:t>
            </a:r>
          </a:p>
          <a:p>
            <a:pPr>
              <a:defRPr/>
            </a:pPr>
            <a:endParaRPr lang="en-US" sz="2800" b="1" dirty="0" smtClean="0"/>
          </a:p>
        </p:txBody>
      </p:sp>
      <p:pic>
        <p:nvPicPr>
          <p:cNvPr id="6" name="Picture 5" descr="http://www.ecs.csun.edu/ecsdean/templates/EC_3col/images/header_pict04.gif"/>
          <p:cNvPicPr/>
          <p:nvPr/>
        </p:nvPicPr>
        <p:blipFill>
          <a:blip r:embed="rId3" cstate="print"/>
          <a:srcRect/>
          <a:stretch>
            <a:fillRect/>
          </a:stretch>
        </p:blipFill>
        <p:spPr bwMode="auto">
          <a:xfrm>
            <a:off x="381000" y="152400"/>
            <a:ext cx="4038600" cy="1066800"/>
          </a:xfrm>
          <a:prstGeom prst="rect">
            <a:avLst/>
          </a:prstGeom>
          <a:noFill/>
          <a:ln w="9525">
            <a:noFill/>
            <a:miter lim="800000"/>
            <a:headEnd/>
            <a:tailEnd/>
          </a:ln>
        </p:spPr>
      </p:pic>
      <p:pic>
        <p:nvPicPr>
          <p:cNvPr id="7" name="Picture 6" descr="mdecoe_header"/>
          <p:cNvPicPr/>
          <p:nvPr/>
        </p:nvPicPr>
        <p:blipFill>
          <a:blip r:embed="rId4" cstate="print"/>
          <a:srcRect/>
          <a:stretch>
            <a:fillRect/>
          </a:stretch>
        </p:blipFill>
        <p:spPr bwMode="auto">
          <a:xfrm>
            <a:off x="4495800" y="381000"/>
            <a:ext cx="3913505" cy="838200"/>
          </a:xfrm>
          <a:prstGeom prst="rect">
            <a:avLst/>
          </a:prstGeom>
          <a:noFill/>
          <a:ln w="9525">
            <a:noFill/>
            <a:miter lim="800000"/>
            <a:headEnd/>
            <a:tailEnd/>
          </a:ln>
        </p:spPr>
      </p:pic>
    </p:spTree>
  </p:cSld>
  <p:clrMapOvr>
    <a:masterClrMapping/>
  </p:clrMapOvr>
  <p:transition spd="med"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33400" y="685800"/>
            <a:ext cx="8153400" cy="5791200"/>
          </a:xfrm>
          <a:noFill/>
        </p:spPr>
        <p:txBody>
          <a:bodyPr>
            <a:normAutofit fontScale="90000"/>
          </a:bodyPr>
          <a:lstStyle/>
          <a:p>
            <a:pPr algn="l" eaLnBrk="1" hangingPunct="1"/>
            <a:r>
              <a:rPr lang="en-US" sz="2700" b="1" dirty="0" smtClean="0">
                <a:solidFill>
                  <a:schemeClr val="accent2"/>
                </a:solidFill>
                <a:effectLst/>
              </a:rPr>
              <a:t>The CSUN STEM Innovations Team</a:t>
            </a:r>
            <a:r>
              <a:rPr lang="en-US" sz="2200" dirty="0" smtClean="0">
                <a:solidFill>
                  <a:schemeClr val="accent2">
                    <a:lumMod val="75000"/>
                  </a:schemeClr>
                </a:solidFill>
                <a:effectLst/>
              </a:rPr>
              <a:t> …</a:t>
            </a:r>
            <a:br>
              <a:rPr lang="en-US" sz="2200" dirty="0" smtClean="0">
                <a:solidFill>
                  <a:schemeClr val="accent2">
                    <a:lumMod val="75000"/>
                  </a:schemeClr>
                </a:solidFill>
                <a:effectLst/>
              </a:rPr>
            </a:br>
            <a:r>
              <a:rPr lang="en-US" sz="2200" dirty="0" smtClean="0">
                <a:solidFill>
                  <a:schemeClr val="accent2">
                    <a:lumMod val="75000"/>
                  </a:schemeClr>
                </a:solidFill>
                <a:effectLst/>
              </a:rPr>
              <a:t/>
            </a:r>
            <a:br>
              <a:rPr lang="en-US" sz="2200" dirty="0" smtClean="0">
                <a:solidFill>
                  <a:schemeClr val="accent2">
                    <a:lumMod val="75000"/>
                  </a:schemeClr>
                </a:solidFill>
                <a:effectLst/>
              </a:rPr>
            </a:br>
            <a:r>
              <a:rPr lang="en-US" sz="2200" dirty="0" smtClean="0">
                <a:solidFill>
                  <a:schemeClr val="accent2">
                    <a:lumMod val="75000"/>
                  </a:schemeClr>
                </a:solidFill>
                <a:effectLst/>
              </a:rPr>
              <a:t>Is a dynamic collaboration between the Michael D. Eisner College of Education and the College of Engineering and Computer Science. We pursue a vision to provide a seamless, academic pipeline of early and sustained K-16 STEM curricula to educators in the Los Angeles Unified School District as well as schools and community colleges in the San Fernando, Simi and Santa Clarita Valleys. we recognize the need for elementary, secondary and post-secondary educators together with formal and informal science and industry leaders, to move swiftly and strategically in delivering world-class  STEM curricula to schools in our service area.</a:t>
            </a:r>
            <a:br>
              <a:rPr lang="en-US" sz="2200" dirty="0" smtClean="0">
                <a:solidFill>
                  <a:schemeClr val="accent2">
                    <a:lumMod val="75000"/>
                  </a:schemeClr>
                </a:solidFill>
                <a:effectLst/>
              </a:rPr>
            </a:br>
            <a:r>
              <a:rPr lang="en-US" sz="2200" dirty="0" smtClean="0">
                <a:solidFill>
                  <a:schemeClr val="accent2">
                    <a:lumMod val="75000"/>
                  </a:schemeClr>
                </a:solidFill>
                <a:effectLst/>
              </a:rPr>
              <a:t/>
            </a:r>
            <a:br>
              <a:rPr lang="en-US" sz="2200" dirty="0" smtClean="0">
                <a:solidFill>
                  <a:schemeClr val="accent2">
                    <a:lumMod val="75000"/>
                  </a:schemeClr>
                </a:solidFill>
                <a:effectLst/>
              </a:rPr>
            </a:br>
            <a:r>
              <a:rPr lang="en-US" sz="2200" dirty="0" smtClean="0">
                <a:solidFill>
                  <a:schemeClr val="accent2">
                    <a:lumMod val="75000"/>
                  </a:schemeClr>
                </a:solidFill>
                <a:effectLst/>
              </a:rPr>
              <a:t>this presentation is part of our action plan to promote a </a:t>
            </a:r>
            <a:r>
              <a:rPr lang="en-US" sz="2200" i="1" dirty="0" smtClean="0">
                <a:solidFill>
                  <a:srgbClr val="FF0000"/>
                </a:solidFill>
                <a:effectLst/>
              </a:rPr>
              <a:t>workforce development model </a:t>
            </a:r>
            <a:r>
              <a:rPr lang="en-US" sz="2200" dirty="0" smtClean="0">
                <a:solidFill>
                  <a:schemeClr val="accent2">
                    <a:lumMod val="75000"/>
                  </a:schemeClr>
                </a:solidFill>
                <a:effectLst/>
              </a:rPr>
              <a:t>that reaches diverse, underserved  students through a </a:t>
            </a:r>
            <a:r>
              <a:rPr lang="en-US" sz="2200" i="1" dirty="0" smtClean="0">
                <a:solidFill>
                  <a:schemeClr val="accent2">
                    <a:lumMod val="75000"/>
                  </a:schemeClr>
                </a:solidFill>
                <a:effectLst/>
              </a:rPr>
              <a:t>Supported K-16 STEM School-to-College-Career Network, </a:t>
            </a:r>
            <a:r>
              <a:rPr lang="en-US" sz="2200" dirty="0" smtClean="0">
                <a:solidFill>
                  <a:schemeClr val="accent2">
                    <a:lumMod val="75000"/>
                  </a:schemeClr>
                </a:solidFill>
                <a:effectLst/>
              </a:rPr>
              <a:t>which</a:t>
            </a:r>
            <a:r>
              <a:rPr lang="en-US" sz="2200" i="1" dirty="0" smtClean="0">
                <a:solidFill>
                  <a:schemeClr val="accent2">
                    <a:lumMod val="75000"/>
                  </a:schemeClr>
                </a:solidFill>
                <a:effectLst/>
              </a:rPr>
              <a:t> </a:t>
            </a:r>
            <a:r>
              <a:rPr lang="en-US" sz="2200" dirty="0" smtClean="0">
                <a:solidFill>
                  <a:schemeClr val="accent2">
                    <a:lumMod val="75000"/>
                  </a:schemeClr>
                </a:solidFill>
                <a:effectLst/>
              </a:rPr>
              <a:t>we believe will assure their access to promising STEM school achievement, employment and careers.</a:t>
            </a:r>
            <a:r>
              <a:rPr lang="en-US" sz="2200" dirty="0" smtClean="0">
                <a:solidFill>
                  <a:srgbClr val="000066"/>
                </a:solidFill>
                <a:effectLst/>
              </a:rPr>
              <a:t/>
            </a:r>
            <a:br>
              <a:rPr lang="en-US" sz="2200" dirty="0" smtClean="0">
                <a:solidFill>
                  <a:srgbClr val="000066"/>
                </a:solidFill>
                <a:effectLst/>
              </a:rPr>
            </a:br>
            <a:endParaRPr lang="en-US" sz="2200" dirty="0" smtClean="0">
              <a:solidFill>
                <a:srgbClr val="000066"/>
              </a:solidFill>
              <a:effectLst/>
            </a:endParaRPr>
          </a:p>
        </p:txBody>
      </p:sp>
    </p:spTree>
  </p:cSld>
  <p:clrMapOvr>
    <a:masterClrMapping/>
  </p:clrMapOvr>
  <p:transition spd="med"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tl_page.png"/>
          <p:cNvPicPr>
            <a:picLocks noChangeAspect="1"/>
          </p:cNvPicPr>
          <p:nvPr/>
        </p:nvPicPr>
        <p:blipFill>
          <a:blip r:embed="rId3" cstate="print"/>
          <a:stretch>
            <a:fillRect/>
          </a:stretch>
        </p:blipFill>
        <p:spPr>
          <a:xfrm>
            <a:off x="237068" y="304800"/>
            <a:ext cx="8678332" cy="6254502"/>
          </a:xfrm>
          <a:prstGeom prst="rect">
            <a:avLst/>
          </a:prstGeom>
        </p:spPr>
      </p:pic>
      <p:sp>
        <p:nvSpPr>
          <p:cNvPr id="4" name="TextBox 3"/>
          <p:cNvSpPr txBox="1"/>
          <p:nvPr/>
        </p:nvSpPr>
        <p:spPr>
          <a:xfrm>
            <a:off x="76200" y="6019800"/>
            <a:ext cx="8916736" cy="769441"/>
          </a:xfrm>
          <a:prstGeom prst="rect">
            <a:avLst/>
          </a:prstGeom>
          <a:solidFill>
            <a:srgbClr val="62303E"/>
          </a:solidFill>
        </p:spPr>
        <p:txBody>
          <a:bodyPr wrap="square" rtlCol="0">
            <a:spAutoFit/>
          </a:bodyPr>
          <a:lstStyle/>
          <a:p>
            <a:r>
              <a:rPr lang="en-US" sz="800" dirty="0" smtClean="0">
                <a:solidFill>
                  <a:schemeClr val="bg1"/>
                </a:solidFill>
              </a:rPr>
              <a:t/>
            </a:r>
            <a:br>
              <a:rPr lang="en-US" sz="800" dirty="0" smtClean="0">
                <a:solidFill>
                  <a:schemeClr val="bg1"/>
                </a:solidFill>
              </a:rPr>
            </a:br>
            <a:r>
              <a:rPr lang="en-US" dirty="0" smtClean="0">
                <a:solidFill>
                  <a:schemeClr val="bg1"/>
                </a:solidFill>
              </a:rPr>
              <a:t>CSUN CTL Promoting STEM-School Professional Development –PBL, Technology, Portfolios</a:t>
            </a:r>
          </a:p>
          <a:p>
            <a:endParaRPr lang="en-US" dirty="0"/>
          </a:p>
        </p:txBody>
      </p:sp>
    </p:spTree>
  </p:cSld>
  <p:clrMapOvr>
    <a:masterClrMapping/>
  </p:clrMapOvr>
  <p:transition spd="med"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1015663"/>
          </a:xfrm>
          <a:prstGeom prst="rect">
            <a:avLst/>
          </a:prstGeom>
        </p:spPr>
        <p:txBody>
          <a:bodyPr wrap="square">
            <a:spAutoFit/>
          </a:bodyPr>
          <a:lstStyle/>
          <a:p>
            <a:pPr algn="ctr"/>
            <a:r>
              <a:rPr lang="en-US" sz="3000" i="1" dirty="0" smtClean="0">
                <a:latin typeface="Times New Roman" pitchFamily="18" charset="0"/>
              </a:rPr>
              <a:t>ESTEME Schools Learn How to Engage Students through  </a:t>
            </a:r>
            <a:r>
              <a:rPr lang="en-US" sz="3000" i="1" dirty="0">
                <a:latin typeface="Times New Roman" pitchFamily="18" charset="0"/>
              </a:rPr>
              <a:t>Project Based Learning</a:t>
            </a:r>
            <a:endParaRPr lang="en-US" sz="3000" dirty="0">
              <a:latin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03867"/>
            <a:ext cx="9144000" cy="54541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6465540"/>
      </p:ext>
    </p:extLst>
  </p:cSld>
  <p:clrMapOvr>
    <a:masterClrMapping/>
  </p:clrMapOvr>
  <p:transition spd="med"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0" y="76200"/>
            <a:ext cx="9144000" cy="655638"/>
          </a:xfrm>
          <a:solidFill>
            <a:schemeClr val="accent3"/>
          </a:solidFill>
        </p:spPr>
        <p:txBody>
          <a:bodyPr>
            <a:normAutofit/>
          </a:bodyPr>
          <a:lstStyle/>
          <a:p>
            <a:pPr algn="l"/>
            <a:r>
              <a:rPr lang="en-US" dirty="0" smtClean="0"/>
              <a:t>Hot Jobs in STEM</a:t>
            </a:r>
          </a:p>
        </p:txBody>
      </p:sp>
      <p:sp>
        <p:nvSpPr>
          <p:cNvPr id="4" name="Slide Number Placeholder 5"/>
          <p:cNvSpPr>
            <a:spLocks noGrp="1"/>
          </p:cNvSpPr>
          <p:nvPr>
            <p:ph type="sldNum" sz="quarter" idx="12"/>
          </p:nvPr>
        </p:nvSpPr>
        <p:spPr/>
        <p:txBody>
          <a:bodyPr/>
          <a:lstStyle/>
          <a:p>
            <a:pPr>
              <a:defRPr/>
            </a:pPr>
            <a:fld id="{36369F18-1EB5-4EA1-96CB-74BF411D505C}" type="slidenum">
              <a:rPr lang="en-US"/>
              <a:pPr>
                <a:defRPr/>
              </a:pPr>
              <a:t>17</a:t>
            </a:fld>
            <a:endParaRPr lang="en-US" dirty="0"/>
          </a:p>
        </p:txBody>
      </p:sp>
      <p:graphicFrame>
        <p:nvGraphicFramePr>
          <p:cNvPr id="9" name="Table 8"/>
          <p:cNvGraphicFramePr>
            <a:graphicFrameLocks noGrp="1"/>
          </p:cNvGraphicFramePr>
          <p:nvPr/>
        </p:nvGraphicFramePr>
        <p:xfrm>
          <a:off x="0" y="685795"/>
          <a:ext cx="9144000" cy="5791214"/>
        </p:xfrm>
        <a:graphic>
          <a:graphicData uri="http://schemas.openxmlformats.org/drawingml/2006/table">
            <a:tbl>
              <a:tblPr firstRow="1" bandRow="1">
                <a:tableStyleId>{5C22544A-7EE6-4342-B048-85BDC9FD1C3A}</a:tableStyleId>
              </a:tblPr>
              <a:tblGrid>
                <a:gridCol w="5708860"/>
                <a:gridCol w="1645826"/>
                <a:gridCol w="1789314"/>
              </a:tblGrid>
              <a:tr h="345227">
                <a:tc>
                  <a:txBody>
                    <a:bodyPr/>
                    <a:lstStyle/>
                    <a:p>
                      <a:pPr algn="l" fontAlgn="b"/>
                      <a:r>
                        <a:rPr lang="en-US" sz="1400" b="1" i="0" u="none" strike="noStrike" dirty="0">
                          <a:solidFill>
                            <a:schemeClr val="bg1"/>
                          </a:solidFill>
                          <a:latin typeface="Calibri"/>
                        </a:rPr>
                        <a:t>Occupation</a:t>
                      </a:r>
                    </a:p>
                  </a:txBody>
                  <a:tcPr marL="9525" marR="9525" marT="9525" marB="0" anchor="b"/>
                </a:tc>
                <a:tc>
                  <a:txBody>
                    <a:bodyPr/>
                    <a:lstStyle/>
                    <a:p>
                      <a:pPr algn="l" fontAlgn="b"/>
                      <a:r>
                        <a:rPr lang="en-US" sz="1400" b="1" i="0" u="none" strike="noStrike" dirty="0">
                          <a:solidFill>
                            <a:schemeClr val="bg1"/>
                          </a:solidFill>
                          <a:latin typeface="Calibri"/>
                        </a:rPr>
                        <a:t>Median Pay, 2011</a:t>
                      </a:r>
                    </a:p>
                  </a:txBody>
                  <a:tcPr marL="9525" marR="9525" marT="9525" marB="0" anchor="b"/>
                </a:tc>
                <a:tc>
                  <a:txBody>
                    <a:bodyPr/>
                    <a:lstStyle/>
                    <a:p>
                      <a:pPr algn="l" fontAlgn="b"/>
                      <a:r>
                        <a:rPr lang="en-US" sz="1400" b="1" i="0" u="none" strike="noStrike" dirty="0">
                          <a:solidFill>
                            <a:schemeClr val="bg1"/>
                          </a:solidFill>
                          <a:latin typeface="Calibri"/>
                        </a:rPr>
                        <a:t>Growth, 2010-2020</a:t>
                      </a:r>
                    </a:p>
                  </a:txBody>
                  <a:tcPr marL="9525" marR="9525" marT="9525" marB="0" anchor="b"/>
                </a:tc>
              </a:tr>
              <a:tr h="274413">
                <a:tc>
                  <a:txBody>
                    <a:bodyPr/>
                    <a:lstStyle/>
                    <a:p>
                      <a:pPr algn="l" fontAlgn="b"/>
                      <a:r>
                        <a:rPr lang="en-US" sz="1100" b="0" i="0" u="none" strike="noStrike" dirty="0">
                          <a:solidFill>
                            <a:srgbClr val="000000"/>
                          </a:solidFill>
                          <a:latin typeface="Calibri"/>
                        </a:rPr>
                        <a:t>Biomedical Engineers</a:t>
                      </a:r>
                    </a:p>
                  </a:txBody>
                  <a:tcPr marL="9525" marR="9525" marT="9525" marB="0" anchor="b"/>
                </a:tc>
                <a:tc>
                  <a:txBody>
                    <a:bodyPr/>
                    <a:lstStyle/>
                    <a:p>
                      <a:pPr algn="ctr" fontAlgn="b"/>
                      <a:r>
                        <a:rPr lang="en-US" sz="1100" b="0" i="0" u="none" strike="noStrike" dirty="0">
                          <a:solidFill>
                            <a:srgbClr val="000000"/>
                          </a:solidFill>
                          <a:latin typeface="Calibri"/>
                        </a:rPr>
                        <a:t>$81,540 </a:t>
                      </a:r>
                    </a:p>
                  </a:txBody>
                  <a:tcPr marL="9525" marR="9525" marT="9525" marB="0" anchor="b"/>
                </a:tc>
                <a:tc>
                  <a:txBody>
                    <a:bodyPr/>
                    <a:lstStyle/>
                    <a:p>
                      <a:pPr algn="ctr" fontAlgn="b"/>
                      <a:r>
                        <a:rPr lang="en-US" sz="1100" b="0" i="0" u="none" strike="noStrike" dirty="0">
                          <a:solidFill>
                            <a:srgbClr val="000000"/>
                          </a:solidFill>
                          <a:latin typeface="Calibri"/>
                        </a:rPr>
                        <a:t>62%</a:t>
                      </a:r>
                    </a:p>
                  </a:txBody>
                  <a:tcPr marL="9525" marR="9525" marT="9525" marB="0" anchor="b"/>
                </a:tc>
              </a:tr>
              <a:tr h="232140">
                <a:tc>
                  <a:txBody>
                    <a:bodyPr/>
                    <a:lstStyle/>
                    <a:p>
                      <a:pPr algn="l" fontAlgn="b"/>
                      <a:r>
                        <a:rPr lang="en-US" sz="1100" b="0" i="0" u="none" strike="noStrike" dirty="0">
                          <a:solidFill>
                            <a:srgbClr val="000000"/>
                          </a:solidFill>
                          <a:latin typeface="Calibri"/>
                        </a:rPr>
                        <a:t>Medical Scientists</a:t>
                      </a:r>
                    </a:p>
                  </a:txBody>
                  <a:tcPr marL="9525" marR="9525" marT="9525" marB="0" anchor="b"/>
                </a:tc>
                <a:tc>
                  <a:txBody>
                    <a:bodyPr/>
                    <a:lstStyle/>
                    <a:p>
                      <a:pPr algn="ctr" fontAlgn="b"/>
                      <a:r>
                        <a:rPr lang="en-US" sz="1100" b="0" i="0" u="none" strike="noStrike" dirty="0">
                          <a:solidFill>
                            <a:srgbClr val="000000"/>
                          </a:solidFill>
                          <a:latin typeface="Calibri"/>
                        </a:rPr>
                        <a:t>$76,700 </a:t>
                      </a:r>
                    </a:p>
                  </a:txBody>
                  <a:tcPr marL="9525" marR="9525" marT="9525" marB="0" anchor="b"/>
                </a:tc>
                <a:tc>
                  <a:txBody>
                    <a:bodyPr/>
                    <a:lstStyle/>
                    <a:p>
                      <a:pPr algn="ctr" fontAlgn="b"/>
                      <a:r>
                        <a:rPr lang="en-US" sz="1100" b="0" i="0" u="none" strike="noStrike" dirty="0">
                          <a:solidFill>
                            <a:srgbClr val="000000"/>
                          </a:solidFill>
                          <a:latin typeface="Calibri"/>
                        </a:rPr>
                        <a:t>36%</a:t>
                      </a:r>
                    </a:p>
                  </a:txBody>
                  <a:tcPr marL="9525" marR="9525" marT="9525" marB="0" anchor="b"/>
                </a:tc>
              </a:tr>
              <a:tr h="274413">
                <a:tc>
                  <a:txBody>
                    <a:bodyPr/>
                    <a:lstStyle/>
                    <a:p>
                      <a:pPr algn="l" fontAlgn="b"/>
                      <a:r>
                        <a:rPr lang="en-US" sz="1100" b="0" i="0" u="none" strike="noStrike" dirty="0">
                          <a:solidFill>
                            <a:srgbClr val="000000"/>
                          </a:solidFill>
                          <a:latin typeface="Calibri"/>
                        </a:rPr>
                        <a:t>Geographers</a:t>
                      </a:r>
                    </a:p>
                  </a:txBody>
                  <a:tcPr marL="9525" marR="9525" marT="9525" marB="0" anchor="b"/>
                </a:tc>
                <a:tc>
                  <a:txBody>
                    <a:bodyPr/>
                    <a:lstStyle/>
                    <a:p>
                      <a:pPr algn="ctr" fontAlgn="b"/>
                      <a:r>
                        <a:rPr lang="en-US" sz="1100" b="0" i="0" u="none" strike="noStrike" dirty="0">
                          <a:solidFill>
                            <a:srgbClr val="000000"/>
                          </a:solidFill>
                          <a:latin typeface="Calibri"/>
                        </a:rPr>
                        <a:t>$72,800 </a:t>
                      </a:r>
                    </a:p>
                  </a:txBody>
                  <a:tcPr marL="9525" marR="9525" marT="9525" marB="0" anchor="b"/>
                </a:tc>
                <a:tc>
                  <a:txBody>
                    <a:bodyPr/>
                    <a:lstStyle/>
                    <a:p>
                      <a:pPr algn="ctr" fontAlgn="b"/>
                      <a:r>
                        <a:rPr lang="en-US" sz="1100" b="0" i="0" u="none" strike="noStrike" dirty="0">
                          <a:solidFill>
                            <a:srgbClr val="000000"/>
                          </a:solidFill>
                          <a:latin typeface="Calibri"/>
                        </a:rPr>
                        <a:t>35%</a:t>
                      </a:r>
                    </a:p>
                  </a:txBody>
                  <a:tcPr marL="9525" marR="9525" marT="9525" marB="0" anchor="b"/>
                </a:tc>
              </a:tr>
              <a:tr h="274413">
                <a:tc>
                  <a:txBody>
                    <a:bodyPr/>
                    <a:lstStyle/>
                    <a:p>
                      <a:pPr algn="l" fontAlgn="b"/>
                      <a:r>
                        <a:rPr lang="en-US" sz="1100" b="0" i="0" u="none" strike="noStrike" dirty="0">
                          <a:solidFill>
                            <a:srgbClr val="000000"/>
                          </a:solidFill>
                          <a:latin typeface="Calibri"/>
                        </a:rPr>
                        <a:t>Database Administrators</a:t>
                      </a:r>
                    </a:p>
                  </a:txBody>
                  <a:tcPr marL="9525" marR="9525" marT="9525" marB="0" anchor="b"/>
                </a:tc>
                <a:tc>
                  <a:txBody>
                    <a:bodyPr/>
                    <a:lstStyle/>
                    <a:p>
                      <a:pPr algn="ctr" fontAlgn="b"/>
                      <a:r>
                        <a:rPr lang="en-US" sz="1100" b="0" i="0" u="none" strike="noStrike" dirty="0">
                          <a:solidFill>
                            <a:srgbClr val="000000"/>
                          </a:solidFill>
                          <a:latin typeface="Calibri"/>
                        </a:rPr>
                        <a:t>$73,490 </a:t>
                      </a:r>
                    </a:p>
                  </a:txBody>
                  <a:tcPr marL="9525" marR="9525" marT="9525" marB="0" anchor="b"/>
                </a:tc>
                <a:tc>
                  <a:txBody>
                    <a:bodyPr/>
                    <a:lstStyle/>
                    <a:p>
                      <a:pPr algn="ctr" fontAlgn="b"/>
                      <a:r>
                        <a:rPr lang="en-US" sz="1100" b="0" i="0" u="none" strike="noStrike" dirty="0">
                          <a:solidFill>
                            <a:srgbClr val="000000"/>
                          </a:solidFill>
                          <a:latin typeface="Calibri"/>
                        </a:rPr>
                        <a:t>31%</a:t>
                      </a:r>
                    </a:p>
                  </a:txBody>
                  <a:tcPr marL="9525" marR="9525" marT="9525" marB="0" anchor="b"/>
                </a:tc>
              </a:tr>
              <a:tr h="274413">
                <a:tc>
                  <a:txBody>
                    <a:bodyPr/>
                    <a:lstStyle/>
                    <a:p>
                      <a:pPr algn="l" fontAlgn="b"/>
                      <a:r>
                        <a:rPr lang="en-US" sz="1100" b="0" i="0" u="none" strike="noStrike" dirty="0">
                          <a:solidFill>
                            <a:srgbClr val="000000"/>
                          </a:solidFill>
                          <a:latin typeface="Calibri"/>
                        </a:rPr>
                        <a:t>Biochemists and Biophysicists</a:t>
                      </a:r>
                    </a:p>
                  </a:txBody>
                  <a:tcPr marL="9525" marR="9525" marT="9525" marB="0" anchor="b"/>
                </a:tc>
                <a:tc>
                  <a:txBody>
                    <a:bodyPr/>
                    <a:lstStyle/>
                    <a:p>
                      <a:pPr algn="ctr" fontAlgn="b"/>
                      <a:r>
                        <a:rPr lang="en-US" sz="1100" b="0" i="0" u="none" strike="noStrike" dirty="0">
                          <a:solidFill>
                            <a:srgbClr val="000000"/>
                          </a:solidFill>
                          <a:latin typeface="Calibri"/>
                        </a:rPr>
                        <a:t>$79,390 </a:t>
                      </a:r>
                    </a:p>
                  </a:txBody>
                  <a:tcPr marL="9525" marR="9525" marT="9525" marB="0" anchor="b"/>
                </a:tc>
                <a:tc>
                  <a:txBody>
                    <a:bodyPr/>
                    <a:lstStyle/>
                    <a:p>
                      <a:pPr algn="ctr" fontAlgn="b"/>
                      <a:r>
                        <a:rPr lang="en-US" sz="1100" b="0" i="0" u="none" strike="noStrike" dirty="0">
                          <a:solidFill>
                            <a:srgbClr val="000000"/>
                          </a:solidFill>
                          <a:latin typeface="Calibri"/>
                        </a:rPr>
                        <a:t>31%</a:t>
                      </a:r>
                    </a:p>
                  </a:txBody>
                  <a:tcPr marL="9525" marR="9525" marT="9525" marB="0" anchor="b"/>
                </a:tc>
              </a:tr>
              <a:tr h="274413">
                <a:tc>
                  <a:txBody>
                    <a:bodyPr/>
                    <a:lstStyle/>
                    <a:p>
                      <a:pPr algn="l" fontAlgn="b"/>
                      <a:r>
                        <a:rPr lang="en-US" sz="1100" b="0" i="0" u="none" strike="noStrike" dirty="0">
                          <a:solidFill>
                            <a:srgbClr val="000000"/>
                          </a:solidFill>
                          <a:latin typeface="Calibri"/>
                        </a:rPr>
                        <a:t>Software Developers</a:t>
                      </a:r>
                    </a:p>
                  </a:txBody>
                  <a:tcPr marL="9525" marR="9525" marT="9525" marB="0" anchor="b"/>
                </a:tc>
                <a:tc>
                  <a:txBody>
                    <a:bodyPr/>
                    <a:lstStyle/>
                    <a:p>
                      <a:pPr algn="ctr" fontAlgn="b"/>
                      <a:r>
                        <a:rPr lang="en-US" sz="1100" b="0" i="0" u="none" strike="noStrike" dirty="0">
                          <a:solidFill>
                            <a:srgbClr val="000000"/>
                          </a:solidFill>
                          <a:latin typeface="Calibri"/>
                        </a:rPr>
                        <a:t>$90,530 </a:t>
                      </a:r>
                    </a:p>
                  </a:txBody>
                  <a:tcPr marL="9525" marR="9525" marT="9525" marB="0" anchor="b"/>
                </a:tc>
                <a:tc>
                  <a:txBody>
                    <a:bodyPr/>
                    <a:lstStyle/>
                    <a:p>
                      <a:pPr algn="ctr" fontAlgn="b"/>
                      <a:r>
                        <a:rPr lang="en-US" sz="1100" b="0" i="0" u="none" strike="noStrike" dirty="0">
                          <a:solidFill>
                            <a:srgbClr val="000000"/>
                          </a:solidFill>
                          <a:latin typeface="Calibri"/>
                        </a:rPr>
                        <a:t>30%</a:t>
                      </a:r>
                    </a:p>
                  </a:txBody>
                  <a:tcPr marL="9525" marR="9525" marT="9525" marB="0" anchor="b"/>
                </a:tc>
              </a:tr>
              <a:tr h="274413">
                <a:tc>
                  <a:txBody>
                    <a:bodyPr/>
                    <a:lstStyle/>
                    <a:p>
                      <a:pPr algn="l" fontAlgn="b"/>
                      <a:r>
                        <a:rPr lang="en-US" sz="1100" b="0" i="0" u="none" strike="noStrike" dirty="0">
                          <a:solidFill>
                            <a:srgbClr val="000000"/>
                          </a:solidFill>
                          <a:latin typeface="Calibri"/>
                        </a:rPr>
                        <a:t>Network and Computer Systems Administrators</a:t>
                      </a:r>
                    </a:p>
                  </a:txBody>
                  <a:tcPr marL="9525" marR="9525" marT="9525" marB="0" anchor="b"/>
                </a:tc>
                <a:tc>
                  <a:txBody>
                    <a:bodyPr/>
                    <a:lstStyle/>
                    <a:p>
                      <a:pPr algn="ctr" fontAlgn="b"/>
                      <a:r>
                        <a:rPr lang="en-US" sz="1100" b="0" i="0" u="none" strike="noStrike" dirty="0">
                          <a:solidFill>
                            <a:srgbClr val="000000"/>
                          </a:solidFill>
                          <a:latin typeface="Calibri"/>
                        </a:rPr>
                        <a:t>$69,160 </a:t>
                      </a:r>
                    </a:p>
                  </a:txBody>
                  <a:tcPr marL="9525" marR="9525" marT="9525" marB="0" anchor="b"/>
                </a:tc>
                <a:tc>
                  <a:txBody>
                    <a:bodyPr/>
                    <a:lstStyle/>
                    <a:p>
                      <a:pPr algn="ctr" fontAlgn="b"/>
                      <a:r>
                        <a:rPr lang="en-US" sz="1100" b="0" i="0" u="none" strike="noStrike" dirty="0">
                          <a:solidFill>
                            <a:srgbClr val="000000"/>
                          </a:solidFill>
                          <a:latin typeface="Calibri"/>
                        </a:rPr>
                        <a:t>28%</a:t>
                      </a:r>
                    </a:p>
                  </a:txBody>
                  <a:tcPr marL="9525" marR="9525" marT="9525" marB="0" anchor="b"/>
                </a:tc>
              </a:tr>
              <a:tr h="274413">
                <a:tc>
                  <a:txBody>
                    <a:bodyPr/>
                    <a:lstStyle/>
                    <a:p>
                      <a:pPr algn="l" fontAlgn="b"/>
                      <a:r>
                        <a:rPr lang="en-US" sz="1100" b="0" i="0" u="none" strike="noStrike" dirty="0">
                          <a:solidFill>
                            <a:srgbClr val="000000"/>
                          </a:solidFill>
                          <a:latin typeface="Calibri"/>
                        </a:rPr>
                        <a:t>Surveyors</a:t>
                      </a:r>
                    </a:p>
                  </a:txBody>
                  <a:tcPr marL="9525" marR="9525" marT="9525" marB="0" anchor="b"/>
                </a:tc>
                <a:tc>
                  <a:txBody>
                    <a:bodyPr/>
                    <a:lstStyle/>
                    <a:p>
                      <a:pPr algn="ctr" fontAlgn="b"/>
                      <a:r>
                        <a:rPr lang="en-US" sz="1100" b="0" i="0" u="none" strike="noStrike" dirty="0">
                          <a:solidFill>
                            <a:srgbClr val="000000"/>
                          </a:solidFill>
                          <a:latin typeface="Calibri"/>
                        </a:rPr>
                        <a:t>$54,880 </a:t>
                      </a:r>
                    </a:p>
                  </a:txBody>
                  <a:tcPr marL="9525" marR="9525" marT="9525" marB="0" anchor="b"/>
                </a:tc>
                <a:tc>
                  <a:txBody>
                    <a:bodyPr/>
                    <a:lstStyle/>
                    <a:p>
                      <a:pPr algn="ctr" fontAlgn="b"/>
                      <a:r>
                        <a:rPr lang="en-US" sz="1100" b="0" i="0" u="none" strike="noStrike">
                          <a:solidFill>
                            <a:srgbClr val="000000"/>
                          </a:solidFill>
                          <a:latin typeface="Calibri"/>
                        </a:rPr>
                        <a:t>25%</a:t>
                      </a:r>
                    </a:p>
                  </a:txBody>
                  <a:tcPr marL="9525" marR="9525" marT="9525" marB="0" anchor="b"/>
                </a:tc>
              </a:tr>
              <a:tr h="274413">
                <a:tc>
                  <a:txBody>
                    <a:bodyPr/>
                    <a:lstStyle/>
                    <a:p>
                      <a:pPr algn="l" fontAlgn="b"/>
                      <a:r>
                        <a:rPr lang="en-US" sz="1100" b="0" i="0" u="none" strike="noStrike">
                          <a:solidFill>
                            <a:srgbClr val="000000"/>
                          </a:solidFill>
                          <a:latin typeface="Calibri"/>
                        </a:rPr>
                        <a:t>Environmental Engineering Technicians</a:t>
                      </a:r>
                    </a:p>
                  </a:txBody>
                  <a:tcPr marL="9525" marR="9525" marT="9525" marB="0" anchor="b"/>
                </a:tc>
                <a:tc>
                  <a:txBody>
                    <a:bodyPr/>
                    <a:lstStyle/>
                    <a:p>
                      <a:pPr algn="ctr" fontAlgn="b"/>
                      <a:r>
                        <a:rPr lang="en-US" sz="1100" b="0" i="0" u="none" strike="noStrike" dirty="0">
                          <a:solidFill>
                            <a:srgbClr val="000000"/>
                          </a:solidFill>
                          <a:latin typeface="Calibri"/>
                        </a:rPr>
                        <a:t>$43,390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Architects</a:t>
                      </a:r>
                    </a:p>
                  </a:txBody>
                  <a:tcPr marL="9525" marR="9525" marT="9525" marB="0" anchor="b"/>
                </a:tc>
                <a:tc>
                  <a:txBody>
                    <a:bodyPr/>
                    <a:lstStyle/>
                    <a:p>
                      <a:pPr algn="ctr" fontAlgn="b"/>
                      <a:r>
                        <a:rPr lang="en-US" sz="1100" b="0" i="0" u="none" strike="noStrike" dirty="0">
                          <a:solidFill>
                            <a:srgbClr val="000000"/>
                          </a:solidFill>
                          <a:latin typeface="Calibri"/>
                        </a:rPr>
                        <a:t>$72,550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Environmental Science and Protection Technicians</a:t>
                      </a:r>
                    </a:p>
                  </a:txBody>
                  <a:tcPr marL="9525" marR="9525" marT="9525" marB="0" anchor="b"/>
                </a:tc>
                <a:tc>
                  <a:txBody>
                    <a:bodyPr/>
                    <a:lstStyle/>
                    <a:p>
                      <a:pPr algn="ctr" fontAlgn="b"/>
                      <a:r>
                        <a:rPr lang="en-US" sz="1100" b="0" i="0" u="none" strike="noStrike" dirty="0">
                          <a:solidFill>
                            <a:srgbClr val="000000"/>
                          </a:solidFill>
                          <a:latin typeface="Calibri"/>
                        </a:rPr>
                        <a:t>$41,380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Epidemiologists</a:t>
                      </a:r>
                    </a:p>
                  </a:txBody>
                  <a:tcPr marL="9525" marR="9525" marT="9525" marB="0" anchor="b"/>
                </a:tc>
                <a:tc>
                  <a:txBody>
                    <a:bodyPr/>
                    <a:lstStyle/>
                    <a:p>
                      <a:pPr algn="ctr" fontAlgn="b"/>
                      <a:r>
                        <a:rPr lang="en-US" sz="1100" b="0" i="0" u="none" strike="noStrike" dirty="0">
                          <a:solidFill>
                            <a:srgbClr val="000000"/>
                          </a:solidFill>
                          <a:latin typeface="Calibri"/>
                        </a:rPr>
                        <a:t>$63,010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Survey Researchers</a:t>
                      </a:r>
                    </a:p>
                  </a:txBody>
                  <a:tcPr marL="9525" marR="9525" marT="9525" marB="0" anchor="b"/>
                </a:tc>
                <a:tc>
                  <a:txBody>
                    <a:bodyPr/>
                    <a:lstStyle/>
                    <a:p>
                      <a:pPr algn="ctr" fontAlgn="b"/>
                      <a:r>
                        <a:rPr lang="en-US" sz="1100" b="0" i="0" u="none" strike="noStrike" dirty="0">
                          <a:solidFill>
                            <a:srgbClr val="000000"/>
                          </a:solidFill>
                          <a:latin typeface="Calibri"/>
                        </a:rPr>
                        <a:t>$36,050 </a:t>
                      </a:r>
                    </a:p>
                  </a:txBody>
                  <a:tcPr marL="9525" marR="9525" marT="9525" marB="0" anchor="b"/>
                </a:tc>
                <a:tc>
                  <a:txBody>
                    <a:bodyPr/>
                    <a:lstStyle/>
                    <a:p>
                      <a:pPr algn="ctr" fontAlgn="b"/>
                      <a:r>
                        <a:rPr lang="en-US" sz="1100" b="0" i="0" u="none" strike="noStrike" dirty="0">
                          <a:solidFill>
                            <a:srgbClr val="000000"/>
                          </a:solidFill>
                          <a:latin typeface="Calibri"/>
                        </a:rPr>
                        <a:t>24%</a:t>
                      </a:r>
                    </a:p>
                  </a:txBody>
                  <a:tcPr marL="9525" marR="9525" marT="9525" marB="0" anchor="b"/>
                </a:tc>
              </a:tr>
              <a:tr h="274413">
                <a:tc>
                  <a:txBody>
                    <a:bodyPr/>
                    <a:lstStyle/>
                    <a:p>
                      <a:pPr algn="l" fontAlgn="b"/>
                      <a:r>
                        <a:rPr lang="en-US" sz="1100" b="0" i="0" u="none" strike="noStrike">
                          <a:solidFill>
                            <a:srgbClr val="000000"/>
                          </a:solidFill>
                          <a:latin typeface="Calibri"/>
                        </a:rPr>
                        <a:t>Information Security Analysts, Web Developers, and Computer Network Architects</a:t>
                      </a:r>
                    </a:p>
                  </a:txBody>
                  <a:tcPr marL="9525" marR="9525" marT="9525" marB="0" anchor="b"/>
                </a:tc>
                <a:tc>
                  <a:txBody>
                    <a:bodyPr/>
                    <a:lstStyle/>
                    <a:p>
                      <a:pPr algn="ctr" fontAlgn="b"/>
                      <a:r>
                        <a:rPr lang="en-US" sz="1100" b="0" i="0" u="none" strike="noStrike" dirty="0">
                          <a:solidFill>
                            <a:srgbClr val="000000"/>
                          </a:solidFill>
                          <a:latin typeface="Calibri"/>
                        </a:rPr>
                        <a:t>$75,660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dirty="0">
                          <a:solidFill>
                            <a:srgbClr val="000000"/>
                          </a:solidFill>
                          <a:latin typeface="Calibri"/>
                        </a:rPr>
                        <a:t>Computer Systems Analysts</a:t>
                      </a:r>
                    </a:p>
                  </a:txBody>
                  <a:tcPr marL="9525" marR="9525" marT="9525" marB="0" anchor="b"/>
                </a:tc>
                <a:tc>
                  <a:txBody>
                    <a:bodyPr/>
                    <a:lstStyle/>
                    <a:p>
                      <a:pPr algn="ctr" fontAlgn="b"/>
                      <a:r>
                        <a:rPr lang="en-US" sz="1100" b="0" i="0" u="none" strike="noStrike" dirty="0">
                          <a:solidFill>
                            <a:srgbClr val="000000"/>
                          </a:solidFill>
                          <a:latin typeface="Calibri"/>
                        </a:rPr>
                        <a:t>$77,740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Cartographers and Photogrammetrists</a:t>
                      </a:r>
                    </a:p>
                  </a:txBody>
                  <a:tcPr marL="9525" marR="9525" marT="9525" marB="0" anchor="b"/>
                </a:tc>
                <a:tc>
                  <a:txBody>
                    <a:bodyPr/>
                    <a:lstStyle/>
                    <a:p>
                      <a:pPr algn="ctr" fontAlgn="b"/>
                      <a:r>
                        <a:rPr lang="en-US" sz="1100" b="0" i="0" u="none" strike="noStrike" dirty="0">
                          <a:solidFill>
                            <a:srgbClr val="000000"/>
                          </a:solidFill>
                          <a:latin typeface="Calibri"/>
                        </a:rPr>
                        <a:t>$54,510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Environmental Engineers</a:t>
                      </a:r>
                    </a:p>
                  </a:txBody>
                  <a:tcPr marL="9525" marR="9525" marT="9525" marB="0" anchor="b"/>
                </a:tc>
                <a:tc>
                  <a:txBody>
                    <a:bodyPr/>
                    <a:lstStyle/>
                    <a:p>
                      <a:pPr algn="ctr" fontAlgn="b"/>
                      <a:r>
                        <a:rPr lang="en-US" sz="1100" b="0" i="0" u="none" strike="noStrike" dirty="0">
                          <a:solidFill>
                            <a:srgbClr val="000000"/>
                          </a:solidFill>
                          <a:latin typeface="Calibri"/>
                        </a:rPr>
                        <a:t>$78,740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Psychologists</a:t>
                      </a:r>
                    </a:p>
                  </a:txBody>
                  <a:tcPr marL="9525" marR="9525" marT="9525" marB="0" anchor="b"/>
                </a:tc>
                <a:tc>
                  <a:txBody>
                    <a:bodyPr/>
                    <a:lstStyle/>
                    <a:p>
                      <a:pPr algn="ctr" fontAlgn="b"/>
                      <a:r>
                        <a:rPr lang="en-US" sz="1100" b="0" i="0" u="none" strike="noStrike" dirty="0">
                          <a:solidFill>
                            <a:srgbClr val="000000"/>
                          </a:solidFill>
                          <a:latin typeface="Calibri"/>
                        </a:rPr>
                        <a:t>$68,640 </a:t>
                      </a:r>
                    </a:p>
                  </a:txBody>
                  <a:tcPr marL="9525" marR="9525" marT="9525" marB="0" anchor="b"/>
                </a:tc>
                <a:tc>
                  <a:txBody>
                    <a:bodyPr/>
                    <a:lstStyle/>
                    <a:p>
                      <a:pPr algn="ctr" fontAlgn="b"/>
                      <a:r>
                        <a:rPr lang="en-US" sz="1100" b="0" i="0" u="none" strike="noStrike" dirty="0">
                          <a:solidFill>
                            <a:srgbClr val="000000"/>
                          </a:solidFill>
                          <a:latin typeface="Calibri"/>
                        </a:rPr>
                        <a:t>22%</a:t>
                      </a:r>
                    </a:p>
                  </a:txBody>
                  <a:tcPr marL="9525" marR="9525" marT="9525" marB="0" anchor="b"/>
                </a:tc>
              </a:tr>
              <a:tr h="274413">
                <a:tc>
                  <a:txBody>
                    <a:bodyPr/>
                    <a:lstStyle/>
                    <a:p>
                      <a:pPr algn="l" fontAlgn="b"/>
                      <a:r>
                        <a:rPr lang="en-US" sz="1100" b="0" i="0" u="none" strike="noStrike">
                          <a:solidFill>
                            <a:srgbClr val="000000"/>
                          </a:solidFill>
                          <a:latin typeface="Calibri"/>
                        </a:rPr>
                        <a:t>Anthropologists and Archeologists</a:t>
                      </a:r>
                    </a:p>
                  </a:txBody>
                  <a:tcPr marL="9525" marR="9525" marT="9525" marB="0" anchor="b"/>
                </a:tc>
                <a:tc>
                  <a:txBody>
                    <a:bodyPr/>
                    <a:lstStyle/>
                    <a:p>
                      <a:pPr algn="ctr" fontAlgn="b"/>
                      <a:r>
                        <a:rPr lang="en-US" sz="1100" b="0" i="0" u="none" strike="noStrike" dirty="0">
                          <a:solidFill>
                            <a:srgbClr val="000000"/>
                          </a:solidFill>
                          <a:latin typeface="Calibri"/>
                        </a:rPr>
                        <a:t>$54,230 </a:t>
                      </a:r>
                    </a:p>
                  </a:txBody>
                  <a:tcPr marL="9525" marR="9525" marT="9525" marB="0" anchor="b"/>
                </a:tc>
                <a:tc>
                  <a:txBody>
                    <a:bodyPr/>
                    <a:lstStyle/>
                    <a:p>
                      <a:pPr algn="ctr" fontAlgn="b"/>
                      <a:r>
                        <a:rPr lang="en-US" sz="1100" b="0" i="0" u="none" strike="noStrike" dirty="0">
                          <a:solidFill>
                            <a:srgbClr val="000000"/>
                          </a:solidFill>
                          <a:latin typeface="Calibri"/>
                        </a:rPr>
                        <a:t>21%</a:t>
                      </a:r>
                    </a:p>
                  </a:txBody>
                  <a:tcPr marL="9525" marR="9525" marT="9525" marB="0" anchor="b"/>
                </a:tc>
              </a:tr>
              <a:tr h="274413">
                <a:tc>
                  <a:txBody>
                    <a:bodyPr/>
                    <a:lstStyle/>
                    <a:p>
                      <a:pPr algn="l" fontAlgn="b"/>
                      <a:r>
                        <a:rPr lang="en-US" sz="1100" b="0" i="0" u="none" strike="noStrike" dirty="0">
                          <a:solidFill>
                            <a:srgbClr val="000000"/>
                          </a:solidFill>
                          <a:latin typeface="Calibri"/>
                        </a:rPr>
                        <a:t>Geoscientists</a:t>
                      </a:r>
                    </a:p>
                  </a:txBody>
                  <a:tcPr marL="9525" marR="9525" marT="9525" marB="0" anchor="b"/>
                </a:tc>
                <a:tc>
                  <a:txBody>
                    <a:bodyPr/>
                    <a:lstStyle/>
                    <a:p>
                      <a:pPr algn="ctr" fontAlgn="b"/>
                      <a:r>
                        <a:rPr lang="en-US" sz="1100" b="0" i="0" u="none" strike="noStrike" dirty="0">
                          <a:solidFill>
                            <a:srgbClr val="000000"/>
                          </a:solidFill>
                          <a:latin typeface="Calibri"/>
                        </a:rPr>
                        <a:t>$82,500 </a:t>
                      </a:r>
                    </a:p>
                  </a:txBody>
                  <a:tcPr marL="9525" marR="9525" marT="9525" marB="0" anchor="b"/>
                </a:tc>
                <a:tc>
                  <a:txBody>
                    <a:bodyPr/>
                    <a:lstStyle/>
                    <a:p>
                      <a:pPr algn="ctr" fontAlgn="b"/>
                      <a:r>
                        <a:rPr lang="en-US" sz="1100" b="0" i="0" u="none" strike="noStrike" dirty="0">
                          <a:solidFill>
                            <a:srgbClr val="000000"/>
                          </a:solidFill>
                          <a:latin typeface="Calibri"/>
                        </a:rPr>
                        <a:t>21%</a:t>
                      </a:r>
                    </a:p>
                  </a:txBody>
                  <a:tcPr marL="9525" marR="9525" marT="9525" marB="0" anchor="b"/>
                </a:tc>
              </a:tr>
            </a:tbl>
          </a:graphicData>
        </a:graphic>
      </p:graphicFrame>
      <p:sp>
        <p:nvSpPr>
          <p:cNvPr id="10" name="TextBox 9"/>
          <p:cNvSpPr txBox="1"/>
          <p:nvPr/>
        </p:nvSpPr>
        <p:spPr>
          <a:xfrm>
            <a:off x="914400" y="5562600"/>
            <a:ext cx="4038600" cy="2286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800" b="0" i="0" u="none" strike="noStrike" kern="1200" cap="none" spc="0" normalizeH="0" baseline="0" noProof="0" dirty="0" smtClean="0">
                <a:ln>
                  <a:noFill/>
                </a:ln>
                <a:solidFill>
                  <a:srgbClr val="000000"/>
                </a:solidFill>
                <a:effectLst/>
                <a:uLnTx/>
                <a:uFillTx/>
                <a:latin typeface="Tahoma" pitchFamily="34" charset="0"/>
                <a:ea typeface="+mj-ea"/>
                <a:cs typeface="Tahoma" pitchFamily="34" charset="0"/>
              </a:rPr>
              <a:t>Source: U.S.</a:t>
            </a:r>
            <a:r>
              <a:rPr kumimoji="0" lang="en-US" sz="800" b="0" i="0" u="none" strike="noStrike" kern="1200" cap="none" spc="0" normalizeH="0" noProof="0" dirty="0" smtClean="0">
                <a:ln>
                  <a:noFill/>
                </a:ln>
                <a:solidFill>
                  <a:srgbClr val="000000"/>
                </a:solidFill>
                <a:effectLst/>
                <a:uLnTx/>
                <a:uFillTx/>
                <a:latin typeface="Tahoma" pitchFamily="34" charset="0"/>
                <a:ea typeface="+mj-ea"/>
                <a:cs typeface="Tahoma" pitchFamily="34" charset="0"/>
              </a:rPr>
              <a:t> Bureau of Labor</a:t>
            </a:r>
            <a:r>
              <a:rPr lang="en-US" sz="800" dirty="0" smtClean="0">
                <a:solidFill>
                  <a:srgbClr val="000000"/>
                </a:solidFill>
                <a:latin typeface="Tahoma" pitchFamily="34" charset="0"/>
                <a:ea typeface="+mj-ea"/>
                <a:cs typeface="Tahoma" pitchFamily="34" charset="0"/>
              </a:rPr>
              <a:t> Statistics, Occupational Employment Statistics (</a:t>
            </a:r>
            <a:r>
              <a:rPr lang="en-US" sz="800" dirty="0" err="1" smtClean="0">
                <a:solidFill>
                  <a:srgbClr val="000000"/>
                </a:solidFill>
                <a:latin typeface="Tahoma" pitchFamily="34" charset="0"/>
                <a:ea typeface="+mj-ea"/>
                <a:cs typeface="Tahoma" pitchFamily="34" charset="0"/>
              </a:rPr>
              <a:t>OES</a:t>
            </a:r>
            <a:r>
              <a:rPr lang="en-US" sz="800" dirty="0" smtClean="0">
                <a:solidFill>
                  <a:srgbClr val="000000"/>
                </a:solidFill>
                <a:latin typeface="Tahoma" pitchFamily="34" charset="0"/>
                <a:ea typeface="+mj-ea"/>
                <a:cs typeface="Tahoma" pitchFamily="34" charset="0"/>
              </a:rPr>
              <a:t>)</a:t>
            </a:r>
            <a:endParaRPr kumimoji="0" lang="en-US" sz="800" b="0" i="0" u="none" strike="noStrike" kern="1200" cap="none" spc="0" normalizeH="0" baseline="0" noProof="0" dirty="0" smtClean="0">
              <a:ln>
                <a:noFill/>
              </a:ln>
              <a:solidFill>
                <a:srgbClr val="000000"/>
              </a:solidFill>
              <a:effectLst/>
              <a:uLnTx/>
              <a:uFillTx/>
              <a:latin typeface="Tahoma" pitchFamily="34" charset="0"/>
              <a:ea typeface="+mj-ea"/>
              <a:cs typeface="Tahoma" pitchFamily="34" charset="0"/>
            </a:endParaRPr>
          </a:p>
        </p:txBody>
      </p:sp>
      <p:sp>
        <p:nvSpPr>
          <p:cNvPr id="6" name="TextBox 5"/>
          <p:cNvSpPr txBox="1"/>
          <p:nvPr/>
        </p:nvSpPr>
        <p:spPr>
          <a:xfrm>
            <a:off x="5410200" y="0"/>
            <a:ext cx="3429000" cy="646331"/>
          </a:xfrm>
          <a:prstGeom prst="rect">
            <a:avLst/>
          </a:prstGeom>
          <a:noFill/>
        </p:spPr>
        <p:txBody>
          <a:bodyPr wrap="square" rtlCol="0">
            <a:spAutoFit/>
          </a:bodyPr>
          <a:lstStyle/>
          <a:p>
            <a:endParaRPr lang="en-US" dirty="0" smtClean="0"/>
          </a:p>
          <a:p>
            <a:r>
              <a:rPr lang="en-US" dirty="0" smtClean="0"/>
              <a:t>DOL Bureau of  Labor Statistics</a:t>
            </a:r>
            <a:endParaRPr lang="en-US" dirty="0"/>
          </a:p>
        </p:txBody>
      </p:sp>
    </p:spTree>
  </p:cSld>
  <p:clrMapOvr>
    <a:masterClrMapping/>
  </p:clrMapOvr>
  <p:transition spd="med" advTm="1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INNOVATIONS TEAM VISION:</a:t>
            </a:r>
            <a:endParaRPr lang="en-US" dirty="0"/>
          </a:p>
        </p:txBody>
      </p:sp>
      <p:pic>
        <p:nvPicPr>
          <p:cNvPr id="45060" name="Picture 4" descr="https://encrypted-tbn0.gstatic.com/images?q=tbn:ANd9GcTiA744P5ePYJ2PEf8FCNA0VfYXaiAyPbV43OrNdMHbsxhEsmOU"/>
          <p:cNvPicPr>
            <a:picLocks noChangeAspect="1" noChangeArrowheads="1"/>
          </p:cNvPicPr>
          <p:nvPr/>
        </p:nvPicPr>
        <p:blipFill>
          <a:blip r:embed="rId3" cstate="print"/>
          <a:srcRect/>
          <a:stretch>
            <a:fillRect/>
          </a:stretch>
        </p:blipFill>
        <p:spPr bwMode="auto">
          <a:xfrm>
            <a:off x="92242" y="2286000"/>
            <a:ext cx="4146884" cy="3581400"/>
          </a:xfrm>
          <a:prstGeom prst="rect">
            <a:avLst/>
          </a:prstGeom>
          <a:noFill/>
        </p:spPr>
      </p:pic>
      <p:pic>
        <p:nvPicPr>
          <p:cNvPr id="45062" name="Picture 6" descr="http://cdn.instructables.com/F9X/GGSF/YHJET9K4XF3/F9XGGSFYHJET9K4XF3.LARGE.jpg"/>
          <p:cNvPicPr>
            <a:picLocks noChangeAspect="1" noChangeArrowheads="1"/>
          </p:cNvPicPr>
          <p:nvPr/>
        </p:nvPicPr>
        <p:blipFill>
          <a:blip r:embed="rId4" cstate="print"/>
          <a:srcRect/>
          <a:stretch>
            <a:fillRect/>
          </a:stretch>
        </p:blipFill>
        <p:spPr bwMode="auto">
          <a:xfrm>
            <a:off x="4343400" y="2286000"/>
            <a:ext cx="4670194" cy="3505200"/>
          </a:xfrm>
          <a:prstGeom prst="rect">
            <a:avLst/>
          </a:prstGeom>
          <a:noFill/>
        </p:spPr>
      </p:pic>
      <p:sp>
        <p:nvSpPr>
          <p:cNvPr id="9" name="Plaque 8"/>
          <p:cNvSpPr/>
          <p:nvPr/>
        </p:nvSpPr>
        <p:spPr>
          <a:xfrm>
            <a:off x="5486400" y="2743200"/>
            <a:ext cx="2362200" cy="1447800"/>
          </a:xfrm>
          <a:prstGeom prst="plaqu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2600" y="2971800"/>
            <a:ext cx="2286000" cy="1200329"/>
          </a:xfrm>
          <a:prstGeom prst="rect">
            <a:avLst/>
          </a:prstGeom>
          <a:noFill/>
        </p:spPr>
        <p:txBody>
          <a:bodyPr wrap="square" rtlCol="0">
            <a:spAutoFit/>
          </a:bodyPr>
          <a:lstStyle/>
          <a:p>
            <a:pPr algn="ctr"/>
            <a:r>
              <a:rPr lang="en-US" b="1" dirty="0" smtClean="0">
                <a:solidFill>
                  <a:srgbClr val="004274"/>
                </a:solidFill>
              </a:rPr>
              <a:t>A Sustainable, </a:t>
            </a:r>
            <a:r>
              <a:rPr lang="en-US" b="1" u="sng" dirty="0" smtClean="0">
                <a:solidFill>
                  <a:srgbClr val="004274"/>
                </a:solidFill>
              </a:rPr>
              <a:t>Connected</a:t>
            </a:r>
            <a:r>
              <a:rPr lang="en-US" b="1" dirty="0" smtClean="0">
                <a:solidFill>
                  <a:srgbClr val="004274"/>
                </a:solidFill>
              </a:rPr>
              <a:t> Pipeline of K-16 Stem Achievers</a:t>
            </a:r>
            <a:endParaRPr lang="en-US" b="1" dirty="0">
              <a:solidFill>
                <a:srgbClr val="004274"/>
              </a:solidFill>
            </a:endParaRPr>
          </a:p>
        </p:txBody>
      </p:sp>
      <p:sp>
        <p:nvSpPr>
          <p:cNvPr id="11" name="TextBox 10"/>
          <p:cNvSpPr txBox="1"/>
          <p:nvPr/>
        </p:nvSpPr>
        <p:spPr>
          <a:xfrm>
            <a:off x="1676400" y="1600200"/>
            <a:ext cx="1371600" cy="523220"/>
          </a:xfrm>
          <a:prstGeom prst="rect">
            <a:avLst/>
          </a:prstGeom>
          <a:noFill/>
        </p:spPr>
        <p:txBody>
          <a:bodyPr wrap="square" rtlCol="0">
            <a:spAutoFit/>
          </a:bodyPr>
          <a:lstStyle/>
          <a:p>
            <a:r>
              <a:rPr lang="en-US" sz="2800" b="1" dirty="0" smtClean="0">
                <a:solidFill>
                  <a:srgbClr val="0070C0"/>
                </a:solidFill>
              </a:rPr>
              <a:t>FROM</a:t>
            </a:r>
            <a:endParaRPr lang="en-US" b="1" dirty="0">
              <a:solidFill>
                <a:srgbClr val="0070C0"/>
              </a:solidFill>
            </a:endParaRPr>
          </a:p>
        </p:txBody>
      </p:sp>
      <p:sp>
        <p:nvSpPr>
          <p:cNvPr id="12" name="TextBox 11"/>
          <p:cNvSpPr txBox="1"/>
          <p:nvPr/>
        </p:nvSpPr>
        <p:spPr>
          <a:xfrm>
            <a:off x="6107013" y="1600200"/>
            <a:ext cx="574709" cy="523220"/>
          </a:xfrm>
          <a:prstGeom prst="rect">
            <a:avLst/>
          </a:prstGeom>
          <a:noFill/>
        </p:spPr>
        <p:txBody>
          <a:bodyPr wrap="none" rtlCol="0">
            <a:spAutoFit/>
          </a:bodyPr>
          <a:lstStyle/>
          <a:p>
            <a:r>
              <a:rPr lang="en-US" sz="2800" b="1" dirty="0" smtClean="0">
                <a:solidFill>
                  <a:srgbClr val="0070C0"/>
                </a:solidFill>
              </a:rPr>
              <a:t>TO</a:t>
            </a:r>
          </a:p>
        </p:txBody>
      </p:sp>
    </p:spTree>
  </p:cSld>
  <p:clrMapOvr>
    <a:masterClrMapping/>
  </p:clrMapOvr>
  <p:transition spd="med" advTm="1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620000"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ESTEME Collaborators</a:t>
            </a:r>
            <a:endParaRPr lang="en-US" sz="5400" b="1" cap="none" spc="0" dirty="0">
              <a:ln w="50800"/>
              <a:solidFill>
                <a:schemeClr val="bg1">
                  <a:shade val="50000"/>
                </a:schemeClr>
              </a:solidFill>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4388" y="1295400"/>
            <a:ext cx="7515225" cy="495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0058545"/>
      </p:ext>
    </p:extLst>
  </p:cSld>
  <p:clrMapOvr>
    <a:masterClrMapping/>
  </p:clrMapOvr>
  <p:transition spd="med"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696200" cy="2362200"/>
          </a:xfrm>
        </p:spPr>
        <p:txBody>
          <a:bodyPr>
            <a:noAutofit/>
          </a:bodyPr>
          <a:lstStyle/>
          <a:p>
            <a:pPr algn="ctr"/>
            <a:r>
              <a:rPr lang="en-US" sz="2850" dirty="0" smtClean="0"/>
              <a:t>With our esteemed Keynote speaker,</a:t>
            </a:r>
            <a:br>
              <a:rPr lang="en-US" sz="2850" dirty="0" smtClean="0"/>
            </a:br>
            <a:r>
              <a:rPr lang="en-US" sz="2850" dirty="0" smtClean="0"/>
              <a:t>Dean and Director of </a:t>
            </a:r>
            <a:br>
              <a:rPr lang="en-US" sz="2850" dirty="0" smtClean="0"/>
            </a:br>
            <a:r>
              <a:rPr lang="en-US" sz="2850" dirty="0" smtClean="0"/>
              <a:t>the Museum of Science,  Boston</a:t>
            </a:r>
            <a:r>
              <a:rPr lang="en-US" sz="2800" dirty="0" smtClean="0"/>
              <a:t/>
            </a:r>
            <a:br>
              <a:rPr lang="en-US" sz="2800" dirty="0" smtClean="0"/>
            </a:br>
            <a:r>
              <a:rPr lang="en-US" sz="2800" dirty="0" smtClean="0"/>
              <a:t/>
            </a:r>
            <a:br>
              <a:rPr lang="en-US" sz="2800" dirty="0" smtClean="0"/>
            </a:br>
            <a:r>
              <a:rPr lang="en-US" b="1" dirty="0" smtClean="0"/>
              <a:t>Dr. Ioannis Miaoulis</a:t>
            </a:r>
            <a:br>
              <a:rPr lang="en-US" b="1" dirty="0" smtClean="0"/>
            </a:br>
            <a:endParaRPr lang="en-US" sz="2800" b="1" dirty="0"/>
          </a:p>
        </p:txBody>
      </p:sp>
      <p:sp>
        <p:nvSpPr>
          <p:cNvPr id="3" name="Subtitle 2"/>
          <p:cNvSpPr>
            <a:spLocks noGrp="1"/>
          </p:cNvSpPr>
          <p:nvPr>
            <p:ph type="subTitle" idx="1"/>
          </p:nvPr>
        </p:nvSpPr>
        <p:spPr>
          <a:xfrm>
            <a:off x="609600" y="1981200"/>
            <a:ext cx="7772400" cy="1066800"/>
          </a:xfrm>
        </p:spPr>
        <p:txBody>
          <a:bodyPr>
            <a:noAutofit/>
          </a:bodyPr>
          <a:lstStyle/>
          <a:p>
            <a:pPr algn="ctr"/>
            <a:r>
              <a:rPr lang="en-US" sz="2800" b="1" dirty="0" smtClean="0">
                <a:solidFill>
                  <a:schemeClr val="tx1"/>
                </a:solidFill>
              </a:rPr>
              <a:t>Presents </a:t>
            </a:r>
          </a:p>
          <a:p>
            <a:pPr algn="ctr"/>
            <a:r>
              <a:rPr lang="en-US" sz="3200" b="1" i="1" dirty="0" smtClean="0">
                <a:solidFill>
                  <a:schemeClr val="tx1"/>
                </a:solidFill>
              </a:rPr>
              <a:t>Enhancing the “T – E “ in STEM Learning</a:t>
            </a:r>
            <a:endParaRPr lang="en-US" sz="3200" b="1" i="1" dirty="0">
              <a:solidFill>
                <a:schemeClr val="tx1"/>
              </a:solidFill>
            </a:endParaRPr>
          </a:p>
        </p:txBody>
      </p:sp>
      <p:pic>
        <p:nvPicPr>
          <p:cNvPr id="4" name="Picture 3" descr="http://www.ecs.csun.edu/ecsdean/templates/EC_3col/images/header_pict04.gif"/>
          <p:cNvPicPr/>
          <p:nvPr/>
        </p:nvPicPr>
        <p:blipFill>
          <a:blip r:embed="rId3" cstate="print"/>
          <a:srcRect/>
          <a:stretch>
            <a:fillRect/>
          </a:stretch>
        </p:blipFill>
        <p:spPr bwMode="auto">
          <a:xfrm>
            <a:off x="533400" y="762000"/>
            <a:ext cx="4038600" cy="1066800"/>
          </a:xfrm>
          <a:prstGeom prst="rect">
            <a:avLst/>
          </a:prstGeom>
          <a:noFill/>
          <a:ln w="9525">
            <a:noFill/>
            <a:miter lim="800000"/>
            <a:headEnd/>
            <a:tailEnd/>
          </a:ln>
        </p:spPr>
      </p:pic>
      <p:pic>
        <p:nvPicPr>
          <p:cNvPr id="5" name="Picture 4" descr="mdecoe_header"/>
          <p:cNvPicPr/>
          <p:nvPr/>
        </p:nvPicPr>
        <p:blipFill>
          <a:blip r:embed="rId4" cstate="print"/>
          <a:srcRect/>
          <a:stretch>
            <a:fillRect/>
          </a:stretch>
        </p:blipFill>
        <p:spPr bwMode="auto">
          <a:xfrm>
            <a:off x="4648200" y="914400"/>
            <a:ext cx="3913505" cy="838200"/>
          </a:xfrm>
          <a:prstGeom prst="rect">
            <a:avLst/>
          </a:prstGeom>
          <a:noFill/>
          <a:ln w="9525">
            <a:noFill/>
            <a:miter lim="800000"/>
            <a:headEnd/>
            <a:tailEnd/>
          </a:ln>
        </p:spPr>
      </p:pic>
      <p:pic>
        <p:nvPicPr>
          <p:cNvPr id="6" name="Picture 10" descr="https://encrypted-tbn3.gstatic.com/images?q=tbn:ANd9GcQ7XZ_gpICSd-WzcgHuLUIgbP1R55JQjR7DD4C7P-NbgZy3wwQdlg"/>
          <p:cNvPicPr>
            <a:picLocks noChangeAspect="1" noChangeArrowheads="1"/>
          </p:cNvPicPr>
          <p:nvPr/>
        </p:nvPicPr>
        <p:blipFill>
          <a:blip r:embed="rId5" cstate="print"/>
          <a:srcRect/>
          <a:stretch>
            <a:fillRect/>
          </a:stretch>
        </p:blipFill>
        <p:spPr bwMode="auto">
          <a:xfrm>
            <a:off x="2667000" y="5638800"/>
            <a:ext cx="3810000" cy="876300"/>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2514600"/>
            <a:ext cx="1544517" cy="1695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990600"/>
            <a:ext cx="4153143"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33400" y="377917"/>
            <a:ext cx="8077200" cy="646331"/>
          </a:xfrm>
          <a:prstGeom prst="rect">
            <a:avLst/>
          </a:prstGeom>
          <a:noFill/>
        </p:spPr>
        <p:txBody>
          <a:bodyPr wrap="square" rtlCol="0">
            <a:spAutoFit/>
          </a:bodyPr>
          <a:lstStyle/>
          <a:p>
            <a:pPr algn="ctr"/>
            <a:r>
              <a:rPr lang="en-US" sz="3600" dirty="0" smtClean="0">
                <a:solidFill>
                  <a:schemeClr val="tx1">
                    <a:lumMod val="95000"/>
                    <a:lumOff val="5000"/>
                  </a:schemeClr>
                </a:solidFill>
                <a:latin typeface="Arial Black" pitchFamily="34" charset="0"/>
              </a:rPr>
              <a:t>ESTEME NETWORK PARTNERS</a:t>
            </a:r>
            <a:endParaRPr lang="en-US" sz="3600" dirty="0">
              <a:solidFill>
                <a:schemeClr val="tx1">
                  <a:lumMod val="95000"/>
                  <a:lumOff val="5000"/>
                </a:schemeClr>
              </a:solidFill>
              <a:latin typeface="Arial Black" pitchFamily="34" charset="0"/>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0" y="4724400"/>
            <a:ext cx="1735801" cy="1742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4191000"/>
            <a:ext cx="2361658" cy="1199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15" descr="http://content.vexrobotics.com/images/PLTW_200x6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81200" y="2514600"/>
            <a:ext cx="4083248" cy="92856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9" descr="no image found "/>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4081561"/>
            <a:ext cx="1752599" cy="170963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0" descr="Main Page"/>
          <p:cNvPicPr>
            <a:picLocks noChangeAspect="1" noChangeArrowheads="1"/>
          </p:cNvPicPr>
          <p:nvPr/>
        </p:nvPicPr>
        <p:blipFill>
          <a:blip r:embed="rId9" cstate="print"/>
          <a:srcRect/>
          <a:stretch>
            <a:fillRect/>
          </a:stretch>
        </p:blipFill>
        <p:spPr bwMode="auto">
          <a:xfrm>
            <a:off x="5486400" y="1143000"/>
            <a:ext cx="3345470" cy="1279152"/>
          </a:xfrm>
          <a:prstGeom prst="rect">
            <a:avLst/>
          </a:prstGeom>
          <a:noFill/>
        </p:spPr>
      </p:pic>
    </p:spTree>
    <p:extLst>
      <p:ext uri="{BB962C8B-B14F-4D97-AF65-F5344CB8AC3E}">
        <p14:creationId xmlns:p14="http://schemas.microsoft.com/office/powerpoint/2010/main" xmlns="" val="766465540"/>
      </p:ext>
    </p:extLst>
  </p:cSld>
  <p:clrMapOvr>
    <a:masterClrMapping/>
  </p:clrMapOvr>
  <p:transition spd="med"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o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570035"/>
            <a:ext cx="3496337" cy="133496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descr="http://www.eie.org/sites/default/files/benefits-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1910862"/>
            <a:ext cx="3657600" cy="164789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4799" y="3558758"/>
            <a:ext cx="4114801"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11" descr="http://www.eie.org/sites/default/files/benefits-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1905000"/>
            <a:ext cx="3657600" cy="165375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3" descr="http://www.eie.org/sites/default/files/featured-image_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4400" y="3558758"/>
            <a:ext cx="32004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6465540"/>
      </p:ext>
    </p:extLst>
  </p:cSld>
  <p:clrMapOvr>
    <a:masterClrMapping/>
  </p:clrMapOvr>
  <p:transition spd="med" advTm="1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https://encrypted-tbn0.gstatic.com/images?q=tbn:ANd9GcSG68chPIoR0KG_0i2NOh6sAckmzyb8pObVUB-w5F_V_ONwo_Y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4" name="Picture 4" descr="https://encrypted-tbn2.gstatic.com/images?q=tbn:ANd9GcT_jcZuVmGq9QmdbJFBHH0UrZmQsph4ZFxtzgshXf4K4iXPEEKGxA"/>
          <p:cNvPicPr>
            <a:picLocks noChangeAspect="1" noChangeArrowheads="1"/>
          </p:cNvPicPr>
          <p:nvPr/>
        </p:nvPicPr>
        <p:blipFill>
          <a:blip r:embed="rId3" cstate="print"/>
          <a:srcRect/>
          <a:stretch>
            <a:fillRect/>
          </a:stretch>
        </p:blipFill>
        <p:spPr bwMode="auto">
          <a:xfrm>
            <a:off x="762000" y="2149548"/>
            <a:ext cx="7616825" cy="4251252"/>
          </a:xfrm>
          <a:prstGeom prst="rect">
            <a:avLst/>
          </a:prstGeom>
          <a:noFill/>
        </p:spPr>
      </p:pic>
      <p:pic>
        <p:nvPicPr>
          <p:cNvPr id="15366" name="Picture 6" descr="https://encrypted-tbn0.gstatic.com/images?q=tbn:ANd9GcR543JZA-QD1-o_xRbxUgaa_xdv8kQh2-KPL06-28sgSBOOKjIiNQ"/>
          <p:cNvPicPr>
            <a:picLocks noChangeAspect="1" noChangeArrowheads="1"/>
          </p:cNvPicPr>
          <p:nvPr/>
        </p:nvPicPr>
        <p:blipFill>
          <a:blip r:embed="rId4" cstate="print"/>
          <a:srcRect/>
          <a:stretch>
            <a:fillRect/>
          </a:stretch>
        </p:blipFill>
        <p:spPr bwMode="auto">
          <a:xfrm>
            <a:off x="2057400" y="394727"/>
            <a:ext cx="4572000" cy="1281673"/>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encrypted-tbn0.gstatic.com/images?q=tbn:ANd9GcSrZ5AajLR-XAZ98bUDr0fhDpPINJtJTZbNM33TehqitP9ghxuQ"/>
          <p:cNvPicPr>
            <a:picLocks noChangeAspect="1" noChangeArrowheads="1"/>
          </p:cNvPicPr>
          <p:nvPr/>
        </p:nvPicPr>
        <p:blipFill>
          <a:blip r:embed="rId3" cstate="print"/>
          <a:srcRect/>
          <a:stretch>
            <a:fillRect/>
          </a:stretch>
        </p:blipFill>
        <p:spPr bwMode="auto">
          <a:xfrm>
            <a:off x="3048000" y="2286000"/>
            <a:ext cx="3048000" cy="3048000"/>
          </a:xfrm>
          <a:prstGeom prst="rect">
            <a:avLst/>
          </a:prstGeom>
          <a:noFill/>
        </p:spPr>
      </p:pic>
      <p:pic>
        <p:nvPicPr>
          <p:cNvPr id="25604" name="Picture 4" descr="https://encrypted-tbn0.gstatic.com/images?q=tbn:ANd9GcQyYsbnUFFLNPdcpnxfkFx8NWCcdUV_0M37n_NHE4mQDVWSpxfx"/>
          <p:cNvPicPr>
            <a:picLocks noChangeAspect="1" noChangeArrowheads="1"/>
          </p:cNvPicPr>
          <p:nvPr/>
        </p:nvPicPr>
        <p:blipFill>
          <a:blip r:embed="rId4" cstate="print"/>
          <a:srcRect/>
          <a:stretch>
            <a:fillRect/>
          </a:stretch>
        </p:blipFill>
        <p:spPr bwMode="auto">
          <a:xfrm>
            <a:off x="304800" y="4038600"/>
            <a:ext cx="1895475" cy="2419351"/>
          </a:xfrm>
          <a:prstGeom prst="rect">
            <a:avLst/>
          </a:prstGeom>
          <a:noFill/>
        </p:spPr>
      </p:pic>
      <p:pic>
        <p:nvPicPr>
          <p:cNvPr id="25606" name="Picture 6" descr="https://encrypted-tbn0.gstatic.com/images?q=tbn:ANd9GcTkIEqui7edRpfBypHAm6gD8WKcX081rzjCC2itFlnVwJWrtczi"/>
          <p:cNvPicPr>
            <a:picLocks noChangeAspect="1" noChangeArrowheads="1"/>
          </p:cNvPicPr>
          <p:nvPr/>
        </p:nvPicPr>
        <p:blipFill>
          <a:blip r:embed="rId5" cstate="print"/>
          <a:srcRect/>
          <a:stretch>
            <a:fillRect/>
          </a:stretch>
        </p:blipFill>
        <p:spPr bwMode="auto">
          <a:xfrm>
            <a:off x="6781800" y="838200"/>
            <a:ext cx="1895475" cy="2409826"/>
          </a:xfrm>
          <a:prstGeom prst="rect">
            <a:avLst/>
          </a:prstGeom>
          <a:noFill/>
        </p:spPr>
      </p:pic>
      <p:pic>
        <p:nvPicPr>
          <p:cNvPr id="25608" name="Picture 8" descr="https://encrypted-tbn0.gstatic.com/images?q=tbn:ANd9GcTeP0uKfUZBWOqqhjHtGvfqne0qHFSdU_DJlo5Wd8pMu6E8sDCsgw"/>
          <p:cNvPicPr>
            <a:picLocks noChangeAspect="1" noChangeArrowheads="1"/>
          </p:cNvPicPr>
          <p:nvPr/>
        </p:nvPicPr>
        <p:blipFill>
          <a:blip r:embed="rId6" cstate="print"/>
          <a:srcRect/>
          <a:stretch>
            <a:fillRect/>
          </a:stretch>
        </p:blipFill>
        <p:spPr bwMode="auto">
          <a:xfrm>
            <a:off x="457200" y="762000"/>
            <a:ext cx="1770256" cy="2286000"/>
          </a:xfrm>
          <a:prstGeom prst="rect">
            <a:avLst/>
          </a:prstGeom>
          <a:noFill/>
        </p:spPr>
      </p:pic>
      <p:pic>
        <p:nvPicPr>
          <p:cNvPr id="25610" name="Picture 10" descr="https://encrypted-tbn3.gstatic.com/images?q=tbn:ANd9GcQ7XZ_gpICSd-WzcgHuLUIgbP1R55JQjR7DD4C7P-NbgZy3wwQdlg"/>
          <p:cNvPicPr>
            <a:picLocks noChangeAspect="1" noChangeArrowheads="1"/>
          </p:cNvPicPr>
          <p:nvPr/>
        </p:nvPicPr>
        <p:blipFill>
          <a:blip r:embed="rId7" cstate="print"/>
          <a:srcRect/>
          <a:stretch>
            <a:fillRect/>
          </a:stretch>
        </p:blipFill>
        <p:spPr bwMode="auto">
          <a:xfrm>
            <a:off x="2667000" y="990600"/>
            <a:ext cx="3810000" cy="876300"/>
          </a:xfrm>
          <a:prstGeom prst="rect">
            <a:avLst/>
          </a:prstGeom>
          <a:noFill/>
        </p:spPr>
      </p:pic>
      <p:pic>
        <p:nvPicPr>
          <p:cNvPr id="25612" name="Picture 12" descr="https://encrypted-tbn3.gstatic.com/images?q=tbn:ANd9GcRd8cPUf_Flg081azdp3j3tumR7H9zsmF-nMlg5t7to5FwR0sXp"/>
          <p:cNvPicPr>
            <a:picLocks noChangeAspect="1" noChangeArrowheads="1"/>
          </p:cNvPicPr>
          <p:nvPr/>
        </p:nvPicPr>
        <p:blipFill>
          <a:blip r:embed="rId8" cstate="print"/>
          <a:srcRect/>
          <a:stretch>
            <a:fillRect/>
          </a:stretch>
        </p:blipFill>
        <p:spPr bwMode="auto">
          <a:xfrm>
            <a:off x="6705600" y="3886200"/>
            <a:ext cx="2057400" cy="2639292"/>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http://content.vexrobotics.com/vexiq/images/Clawbot_IQ_Home1_350x35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796349">
            <a:off x="6400800" y="4495800"/>
            <a:ext cx="1729886" cy="1729886"/>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no image found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381000"/>
            <a:ext cx="1752599" cy="1409434"/>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21" descr="finding-and-registeri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1981200"/>
            <a:ext cx="2686050" cy="1905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IQ Bot and Student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911341">
            <a:off x="1673604" y="4809432"/>
            <a:ext cx="2000250" cy="140869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1828800"/>
            <a:ext cx="4146305" cy="78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6" descr="https://encrypted-tbn2.gstatic.com/images?q=tbn:ANd9GcQ1Qb7szBdpcRfvY0oupMlIPuAYvk7GOmB-nwM0n0u2d41OHfQt"/>
          <p:cNvPicPr>
            <a:picLocks noChangeAspect="1" noChangeArrowheads="1"/>
          </p:cNvPicPr>
          <p:nvPr/>
        </p:nvPicPr>
        <p:blipFill>
          <a:blip r:embed="rId8" cstate="print"/>
          <a:srcRect/>
          <a:stretch>
            <a:fillRect/>
          </a:stretch>
        </p:blipFill>
        <p:spPr bwMode="auto">
          <a:xfrm>
            <a:off x="3352800" y="3810000"/>
            <a:ext cx="2122714" cy="990600"/>
          </a:xfrm>
          <a:prstGeom prst="rect">
            <a:avLst/>
          </a:prstGeom>
          <a:noFill/>
        </p:spPr>
      </p:pic>
    </p:spTree>
    <p:extLst>
      <p:ext uri="{BB962C8B-B14F-4D97-AF65-F5344CB8AC3E}">
        <p14:creationId xmlns:p14="http://schemas.microsoft.com/office/powerpoint/2010/main" xmlns="" val="3156540186"/>
      </p:ext>
    </p:extLst>
  </p:cSld>
  <p:clrMapOvr>
    <a:masterClrMapping/>
  </p:clrMapOvr>
  <p:transition spd="med"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http://content.vexrobotics.com/vexiq/images/Clawbot_IQ_Home1_350x35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http://content.vexrobotics.com/vexiq/images/Clawbot_IQ_Home1_350x35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descr="http://content.vexrobotics.com/vexiq/images/Clawbot_IQ_Home1_350x350.jpg"/>
          <p:cNvPicPr>
            <a:picLocks noChangeAspect="1" noChangeArrowheads="1"/>
          </p:cNvPicPr>
          <p:nvPr/>
        </p:nvPicPr>
        <p:blipFill>
          <a:blip r:embed="rId3" cstate="print"/>
          <a:srcRect/>
          <a:stretch>
            <a:fillRect/>
          </a:stretch>
        </p:blipFill>
        <p:spPr bwMode="auto">
          <a:xfrm>
            <a:off x="1219200" y="2057400"/>
            <a:ext cx="2724150" cy="2724150"/>
          </a:xfrm>
          <a:prstGeom prst="rect">
            <a:avLst/>
          </a:prstGeom>
          <a:noFill/>
        </p:spPr>
      </p:pic>
      <p:pic>
        <p:nvPicPr>
          <p:cNvPr id="27656" name="Picture 8" descr="VEX Robotics"/>
          <p:cNvPicPr>
            <a:picLocks noChangeAspect="1" noChangeArrowheads="1"/>
          </p:cNvPicPr>
          <p:nvPr/>
        </p:nvPicPr>
        <p:blipFill>
          <a:blip r:embed="rId4"/>
          <a:srcRect/>
          <a:stretch>
            <a:fillRect/>
          </a:stretch>
        </p:blipFill>
        <p:spPr bwMode="auto">
          <a:xfrm>
            <a:off x="155575" y="-365125"/>
            <a:ext cx="2238375" cy="762000"/>
          </a:xfrm>
          <a:prstGeom prst="rect">
            <a:avLst/>
          </a:prstGeom>
          <a:noFill/>
        </p:spPr>
      </p:pic>
      <p:pic>
        <p:nvPicPr>
          <p:cNvPr id="27658" name="Picture 10" descr="VEX Robotics"/>
          <p:cNvPicPr>
            <a:picLocks noChangeAspect="1" noChangeArrowheads="1"/>
          </p:cNvPicPr>
          <p:nvPr/>
        </p:nvPicPr>
        <p:blipFill>
          <a:blip r:embed="rId4"/>
          <a:srcRect/>
          <a:stretch>
            <a:fillRect/>
          </a:stretch>
        </p:blipFill>
        <p:spPr bwMode="auto">
          <a:xfrm>
            <a:off x="155575" y="-365125"/>
            <a:ext cx="2238375" cy="762000"/>
          </a:xfrm>
          <a:prstGeom prst="rect">
            <a:avLst/>
          </a:prstGeom>
          <a:noFill/>
        </p:spPr>
      </p:pic>
      <p:pic>
        <p:nvPicPr>
          <p:cNvPr id="27660" name="Picture 12" descr="VEX Robotics"/>
          <p:cNvPicPr>
            <a:picLocks noChangeAspect="1" noChangeArrowheads="1"/>
          </p:cNvPicPr>
          <p:nvPr/>
        </p:nvPicPr>
        <p:blipFill>
          <a:blip r:embed="rId4"/>
          <a:srcRect/>
          <a:stretch>
            <a:fillRect/>
          </a:stretch>
        </p:blipFill>
        <p:spPr bwMode="auto">
          <a:xfrm>
            <a:off x="155575" y="-365125"/>
            <a:ext cx="2238375" cy="762000"/>
          </a:xfrm>
          <a:prstGeom prst="rect">
            <a:avLst/>
          </a:prstGeom>
          <a:noFill/>
        </p:spPr>
      </p:pic>
      <p:pic>
        <p:nvPicPr>
          <p:cNvPr id="27662" name="Picture 14" descr="VEX Robotics"/>
          <p:cNvPicPr>
            <a:picLocks noChangeAspect="1" noChangeArrowheads="1"/>
          </p:cNvPicPr>
          <p:nvPr/>
        </p:nvPicPr>
        <p:blipFill>
          <a:blip r:embed="rId4"/>
          <a:srcRect/>
          <a:stretch>
            <a:fillRect/>
          </a:stretch>
        </p:blipFill>
        <p:spPr bwMode="auto">
          <a:xfrm>
            <a:off x="155575" y="-365125"/>
            <a:ext cx="2238375" cy="762000"/>
          </a:xfrm>
          <a:prstGeom prst="rect">
            <a:avLst/>
          </a:prstGeom>
          <a:noFill/>
        </p:spPr>
      </p:pic>
      <p:pic>
        <p:nvPicPr>
          <p:cNvPr id="27664" name="Picture 16" descr="https://encrypted-tbn2.gstatic.com/images?q=tbn:ANd9GcQ1Qb7szBdpcRfvY0oupMlIPuAYvk7GOmB-nwM0n0u2d41OHfQt"/>
          <p:cNvPicPr>
            <a:picLocks noChangeAspect="1" noChangeArrowheads="1"/>
          </p:cNvPicPr>
          <p:nvPr/>
        </p:nvPicPr>
        <p:blipFill>
          <a:blip r:embed="rId5" cstate="print"/>
          <a:srcRect/>
          <a:stretch>
            <a:fillRect/>
          </a:stretch>
        </p:blipFill>
        <p:spPr bwMode="auto">
          <a:xfrm>
            <a:off x="2971800" y="533400"/>
            <a:ext cx="3265714" cy="1524000"/>
          </a:xfrm>
          <a:prstGeom prst="rect">
            <a:avLst/>
          </a:prstGeom>
          <a:noFill/>
        </p:spPr>
      </p:pic>
      <p:pic>
        <p:nvPicPr>
          <p:cNvPr id="27666" name="Picture 18" descr="https://encrypted-tbn2.gstatic.com/images?q=tbn:ANd9GcQn8AHABDuOawpWjeh-53JT6l83-uMqjg1WZPHPh2NpwL6FT14YJQ"/>
          <p:cNvPicPr>
            <a:picLocks noChangeAspect="1" noChangeArrowheads="1"/>
          </p:cNvPicPr>
          <p:nvPr/>
        </p:nvPicPr>
        <p:blipFill>
          <a:blip r:embed="rId6" cstate="print"/>
          <a:srcRect/>
          <a:stretch>
            <a:fillRect/>
          </a:stretch>
        </p:blipFill>
        <p:spPr bwMode="auto">
          <a:xfrm>
            <a:off x="5867400" y="2667000"/>
            <a:ext cx="2286000" cy="1714500"/>
          </a:xfrm>
          <a:prstGeom prst="rect">
            <a:avLst/>
          </a:prstGeom>
          <a:noFill/>
        </p:spPr>
      </p:pic>
      <p:pic>
        <p:nvPicPr>
          <p:cNvPr id="27668" name="Picture 20" descr="https://encrypted-tbn0.gstatic.com/images?q=tbn:ANd9GcTG_UZjTIcapgLbS-YqqQFm9nZXCLL7tfdDLbCjcXdSTd6r8hDg"/>
          <p:cNvPicPr>
            <a:picLocks noChangeAspect="1" noChangeArrowheads="1"/>
          </p:cNvPicPr>
          <p:nvPr/>
        </p:nvPicPr>
        <p:blipFill>
          <a:blip r:embed="rId7" cstate="print"/>
          <a:srcRect/>
          <a:stretch>
            <a:fillRect/>
          </a:stretch>
        </p:blipFill>
        <p:spPr bwMode="auto">
          <a:xfrm>
            <a:off x="2461761" y="4724400"/>
            <a:ext cx="4540921" cy="1685926"/>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7"/>
          <p:cNvPicPr>
            <a:picLocks noChangeAspect="1" noChangeArrowheads="1"/>
          </p:cNvPicPr>
          <p:nvPr/>
        </p:nvPicPr>
        <p:blipFill>
          <a:blip r:embed="rId3" cstate="print"/>
          <a:srcRect/>
          <a:stretch>
            <a:fillRect/>
          </a:stretch>
        </p:blipFill>
        <p:spPr bwMode="auto">
          <a:xfrm>
            <a:off x="228599" y="152400"/>
            <a:ext cx="3263115" cy="1143000"/>
          </a:xfrm>
          <a:prstGeom prst="rect">
            <a:avLst/>
          </a:prstGeom>
          <a:noFill/>
          <a:ln w="9525">
            <a:noFill/>
            <a:miter lim="800000"/>
            <a:headEnd/>
            <a:tailEnd/>
          </a:ln>
        </p:spPr>
      </p:pic>
      <p:pic>
        <p:nvPicPr>
          <p:cNvPr id="8194" name="Picture 2" descr="https://encrypted-tbn1.gstatic.com/images?q=tbn:ANd9GcQtdPzQskdeycBoZFqArlXiYBo6d4MBXY-wbxFOC4DuuA-Y_juOZg"/>
          <p:cNvPicPr>
            <a:picLocks noChangeAspect="1" noChangeArrowheads="1"/>
          </p:cNvPicPr>
          <p:nvPr/>
        </p:nvPicPr>
        <p:blipFill>
          <a:blip r:embed="rId4" cstate="print"/>
          <a:srcRect/>
          <a:stretch>
            <a:fillRect/>
          </a:stretch>
        </p:blipFill>
        <p:spPr bwMode="auto">
          <a:xfrm>
            <a:off x="6629400" y="381000"/>
            <a:ext cx="2095500" cy="1733551"/>
          </a:xfrm>
          <a:prstGeom prst="rect">
            <a:avLst/>
          </a:prstGeom>
          <a:noFill/>
        </p:spPr>
      </p:pic>
      <p:pic>
        <p:nvPicPr>
          <p:cNvPr id="8196" name="Picture 4" descr="https://encrypted-tbn3.gstatic.com/images?q=tbn:ANd9GcSTmsi9qaovln9F4NuqeCKP3CqQK0nvktdfuNdYYrcD2EmZ7YeH7w"/>
          <p:cNvPicPr>
            <a:picLocks noChangeAspect="1" noChangeArrowheads="1"/>
          </p:cNvPicPr>
          <p:nvPr/>
        </p:nvPicPr>
        <p:blipFill>
          <a:blip r:embed="rId5" cstate="print"/>
          <a:srcRect/>
          <a:stretch>
            <a:fillRect/>
          </a:stretch>
        </p:blipFill>
        <p:spPr bwMode="auto">
          <a:xfrm>
            <a:off x="3886200" y="381000"/>
            <a:ext cx="1600200" cy="2066927"/>
          </a:xfrm>
          <a:prstGeom prst="rect">
            <a:avLst/>
          </a:prstGeom>
          <a:noFill/>
        </p:spPr>
      </p:pic>
      <p:pic>
        <p:nvPicPr>
          <p:cNvPr id="8200" name="Picture 8" descr="https://encrypted-tbn0.gstatic.com/images?q=tbn:ANd9GcQiJJw0L2h6k7mwuEDzivEcPTH6D6iZENzDx0vseQTIYcaXxvMU"/>
          <p:cNvPicPr>
            <a:picLocks noChangeAspect="1" noChangeArrowheads="1"/>
          </p:cNvPicPr>
          <p:nvPr/>
        </p:nvPicPr>
        <p:blipFill>
          <a:blip r:embed="rId6" cstate="print"/>
          <a:srcRect/>
          <a:stretch>
            <a:fillRect/>
          </a:stretch>
        </p:blipFill>
        <p:spPr bwMode="auto">
          <a:xfrm rot="20631949">
            <a:off x="472242" y="1737361"/>
            <a:ext cx="2301041" cy="1531239"/>
          </a:xfrm>
          <a:prstGeom prst="rect">
            <a:avLst/>
          </a:prstGeom>
          <a:noFill/>
        </p:spPr>
      </p:pic>
      <p:pic>
        <p:nvPicPr>
          <p:cNvPr id="8202" name="Picture 10" descr="https://encrypted-tbn2.gstatic.com/images?q=tbn:ANd9GcS1hhO9nADZN7V6eG9f0kRu9EVSS_s317P9cYWLJ4nJiFjBNe13eg"/>
          <p:cNvPicPr>
            <a:picLocks noChangeAspect="1" noChangeArrowheads="1"/>
          </p:cNvPicPr>
          <p:nvPr/>
        </p:nvPicPr>
        <p:blipFill>
          <a:blip r:embed="rId7" cstate="print"/>
          <a:srcRect/>
          <a:stretch>
            <a:fillRect/>
          </a:stretch>
        </p:blipFill>
        <p:spPr bwMode="auto">
          <a:xfrm rot="994697">
            <a:off x="6721662" y="2781362"/>
            <a:ext cx="2136486" cy="1600238"/>
          </a:xfrm>
          <a:prstGeom prst="rect">
            <a:avLst/>
          </a:prstGeom>
          <a:noFill/>
        </p:spPr>
      </p:pic>
      <p:pic>
        <p:nvPicPr>
          <p:cNvPr id="8204" name="Picture 12" descr="https://encrypted-tbn1.gstatic.com/images?q=tbn:ANd9GcQGUfkGY-XXRsxlFTSDB4ChIUTRaB0adAl1HK4pMjx_l_05tnR9RA"/>
          <p:cNvPicPr>
            <a:picLocks noChangeAspect="1" noChangeArrowheads="1"/>
          </p:cNvPicPr>
          <p:nvPr/>
        </p:nvPicPr>
        <p:blipFill>
          <a:blip r:embed="rId8" cstate="print"/>
          <a:srcRect/>
          <a:stretch>
            <a:fillRect/>
          </a:stretch>
        </p:blipFill>
        <p:spPr bwMode="auto">
          <a:xfrm rot="21091003">
            <a:off x="762000" y="4876800"/>
            <a:ext cx="1557867" cy="1752600"/>
          </a:xfrm>
          <a:prstGeom prst="rect">
            <a:avLst/>
          </a:prstGeom>
          <a:noFill/>
        </p:spPr>
      </p:pic>
      <p:pic>
        <p:nvPicPr>
          <p:cNvPr id="8206" name="Picture 14" descr="https://encrypted-tbn2.gstatic.com/images?q=tbn:ANd9GcTI3jG2nVSKEUV4SEvPsjt2ad5IjtcFdL0tX-E1epbHNAHJmltZrw"/>
          <p:cNvPicPr>
            <a:picLocks noChangeAspect="1" noChangeArrowheads="1"/>
          </p:cNvPicPr>
          <p:nvPr/>
        </p:nvPicPr>
        <p:blipFill>
          <a:blip r:embed="rId9" cstate="print"/>
          <a:srcRect/>
          <a:stretch>
            <a:fillRect/>
          </a:stretch>
        </p:blipFill>
        <p:spPr bwMode="auto">
          <a:xfrm>
            <a:off x="3200400" y="4495800"/>
            <a:ext cx="2466975" cy="1641661"/>
          </a:xfrm>
          <a:prstGeom prst="rect">
            <a:avLst/>
          </a:prstGeom>
          <a:noFill/>
        </p:spPr>
      </p:pic>
      <p:pic>
        <p:nvPicPr>
          <p:cNvPr id="8208" name="Picture 16" descr="https://encrypted-tbn1.gstatic.com/images?q=tbn:ANd9GcSiWeJ1lDgARx-WBgkHvIQWhcTkuFi6lpdpwwCCliUGqYsfXk90"/>
          <p:cNvPicPr>
            <a:picLocks noChangeAspect="1" noChangeArrowheads="1"/>
          </p:cNvPicPr>
          <p:nvPr/>
        </p:nvPicPr>
        <p:blipFill>
          <a:blip r:embed="rId10" cstate="print"/>
          <a:srcRect/>
          <a:stretch>
            <a:fillRect/>
          </a:stretch>
        </p:blipFill>
        <p:spPr bwMode="auto">
          <a:xfrm>
            <a:off x="6121923" y="5029200"/>
            <a:ext cx="2060052" cy="1543051"/>
          </a:xfrm>
          <a:prstGeom prst="rect">
            <a:avLst/>
          </a:prstGeom>
          <a:noFill/>
        </p:spPr>
      </p:pic>
      <p:pic>
        <p:nvPicPr>
          <p:cNvPr id="8210" name="Picture 18" descr="https://encrypted-tbn0.gstatic.com/images?q=tbn:ANd9GcTti5vDDB-lYYbXAXN1QFSL7v-3wpwBARRVUipkg7n9Ir5_DAUR"/>
          <p:cNvPicPr>
            <a:picLocks noChangeAspect="1" noChangeArrowheads="1"/>
          </p:cNvPicPr>
          <p:nvPr/>
        </p:nvPicPr>
        <p:blipFill>
          <a:blip r:embed="rId11" cstate="print"/>
          <a:srcRect/>
          <a:stretch>
            <a:fillRect/>
          </a:stretch>
        </p:blipFill>
        <p:spPr bwMode="auto">
          <a:xfrm>
            <a:off x="381000" y="3962400"/>
            <a:ext cx="2159000" cy="647700"/>
          </a:xfrm>
          <a:prstGeom prst="rect">
            <a:avLst/>
          </a:prstGeom>
          <a:noFill/>
        </p:spPr>
      </p:pic>
      <p:pic>
        <p:nvPicPr>
          <p:cNvPr id="8212" name="Picture 20" descr="https://encrypted-tbn3.gstatic.com/images?q=tbn:ANd9GcQJFbrHIrexG5RdiM2BBgY0_buShNUMXzV5dr3p5cozRp37KoKe"/>
          <p:cNvPicPr>
            <a:picLocks noChangeAspect="1" noChangeArrowheads="1"/>
          </p:cNvPicPr>
          <p:nvPr/>
        </p:nvPicPr>
        <p:blipFill>
          <a:blip r:embed="rId12" cstate="print"/>
          <a:srcRect/>
          <a:stretch>
            <a:fillRect/>
          </a:stretch>
        </p:blipFill>
        <p:spPr bwMode="auto">
          <a:xfrm>
            <a:off x="2971800" y="2819400"/>
            <a:ext cx="3409950" cy="1343026"/>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RtK_mea1ITfeqheYmaiwnHKhUt2IfqOczTaXaGzAjmu0s9yi-Bdw"/>
          <p:cNvPicPr>
            <a:picLocks noChangeAspect="1" noChangeArrowheads="1"/>
          </p:cNvPicPr>
          <p:nvPr/>
        </p:nvPicPr>
        <p:blipFill>
          <a:blip r:embed="rId3" cstate="print"/>
          <a:srcRect/>
          <a:stretch>
            <a:fillRect/>
          </a:stretch>
        </p:blipFill>
        <p:spPr bwMode="auto">
          <a:xfrm>
            <a:off x="381000" y="381000"/>
            <a:ext cx="2143125" cy="2143125"/>
          </a:xfrm>
          <a:prstGeom prst="rect">
            <a:avLst/>
          </a:prstGeom>
          <a:noFill/>
          <a:ln>
            <a:solidFill>
              <a:schemeClr val="bg1">
                <a:lumMod val="50000"/>
              </a:schemeClr>
            </a:solidFill>
          </a:ln>
        </p:spPr>
      </p:pic>
      <p:pic>
        <p:nvPicPr>
          <p:cNvPr id="6150" name="Picture 6" descr="https://encrypted-tbn2.gstatic.com/images?q=tbn:ANd9GcQC7YTUVHrKRKF8dhK_HUarjPGOXX6Xqx4ZcAMHdgjiUUTGIuOO"/>
          <p:cNvPicPr>
            <a:picLocks noChangeAspect="1" noChangeArrowheads="1"/>
          </p:cNvPicPr>
          <p:nvPr/>
        </p:nvPicPr>
        <p:blipFill>
          <a:blip r:embed="rId4" cstate="print"/>
          <a:srcRect/>
          <a:stretch>
            <a:fillRect/>
          </a:stretch>
        </p:blipFill>
        <p:spPr bwMode="auto">
          <a:xfrm>
            <a:off x="5553075" y="533400"/>
            <a:ext cx="3057525" cy="1495426"/>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2" name="Picture 8" descr="Totally Amazing Careers in Environmental Sciences"/>
          <p:cNvPicPr>
            <a:picLocks noChangeAspect="1" noChangeArrowheads="1"/>
          </p:cNvPicPr>
          <p:nvPr/>
        </p:nvPicPr>
        <p:blipFill>
          <a:blip r:embed="rId5" cstate="print"/>
          <a:srcRect/>
          <a:stretch>
            <a:fillRect/>
          </a:stretch>
        </p:blipFill>
        <p:spPr bwMode="auto">
          <a:xfrm rot="1318655">
            <a:off x="5979270" y="3769469"/>
            <a:ext cx="1752600" cy="1752600"/>
          </a:xfrm>
          <a:prstGeom prst="rect">
            <a:avLst/>
          </a:prstGeom>
          <a:noFill/>
        </p:spPr>
      </p:pic>
      <p:pic>
        <p:nvPicPr>
          <p:cNvPr id="6154" name="Picture 10" descr="Totally Amazing Careers in Health Sciences"/>
          <p:cNvPicPr>
            <a:picLocks noChangeAspect="1" noChangeArrowheads="1"/>
          </p:cNvPicPr>
          <p:nvPr/>
        </p:nvPicPr>
        <p:blipFill>
          <a:blip r:embed="rId6" cstate="print"/>
          <a:srcRect/>
          <a:stretch>
            <a:fillRect/>
          </a:stretch>
        </p:blipFill>
        <p:spPr bwMode="auto">
          <a:xfrm rot="20861478">
            <a:off x="1142772" y="3733572"/>
            <a:ext cx="1600200" cy="1600200"/>
          </a:xfrm>
          <a:prstGeom prst="rect">
            <a:avLst/>
          </a:prstGeom>
          <a:noFill/>
        </p:spPr>
      </p:pic>
      <p:sp>
        <p:nvSpPr>
          <p:cNvPr id="7" name="Rectangle 6"/>
          <p:cNvSpPr/>
          <p:nvPr/>
        </p:nvSpPr>
        <p:spPr>
          <a:xfrm>
            <a:off x="2590800" y="3962400"/>
            <a:ext cx="3581400" cy="646331"/>
          </a:xfrm>
          <a:prstGeom prst="rect">
            <a:avLst/>
          </a:prstGeom>
        </p:spPr>
        <p:txBody>
          <a:bodyPr wrap="square">
            <a:spAutoFit/>
          </a:bodyPr>
          <a:lstStyle/>
          <a:p>
            <a:r>
              <a:rPr lang="en-US" b="1" dirty="0" smtClean="0"/>
              <a:t>Cool Careers in Science </a:t>
            </a:r>
          </a:p>
          <a:p>
            <a:r>
              <a:rPr lang="en-US" b="1" dirty="0" smtClean="0"/>
              <a:t>for Upper Elementary Students</a:t>
            </a:r>
            <a:endParaRPr lang="en-US" b="1" dirty="0"/>
          </a:p>
        </p:txBody>
      </p:sp>
      <p:pic>
        <p:nvPicPr>
          <p:cNvPr id="6156" name="Picture 12" descr="Engineering"/>
          <p:cNvPicPr>
            <a:picLocks noChangeAspect="1" noChangeArrowheads="1"/>
          </p:cNvPicPr>
          <p:nvPr/>
        </p:nvPicPr>
        <p:blipFill>
          <a:blip r:embed="rId7" cstate="print"/>
          <a:srcRect/>
          <a:stretch>
            <a:fillRect/>
          </a:stretch>
        </p:blipFill>
        <p:spPr bwMode="auto">
          <a:xfrm>
            <a:off x="3733800" y="4953000"/>
            <a:ext cx="1188720" cy="1524000"/>
          </a:xfrm>
          <a:prstGeom prst="rect">
            <a:avLst/>
          </a:prstGeom>
          <a:noFill/>
        </p:spPr>
      </p:pic>
      <p:pic>
        <p:nvPicPr>
          <p:cNvPr id="6158" name="Picture 14" descr="Mission Save the Planet"/>
          <p:cNvPicPr>
            <a:picLocks noChangeAspect="1" noChangeArrowheads="1"/>
          </p:cNvPicPr>
          <p:nvPr/>
        </p:nvPicPr>
        <p:blipFill>
          <a:blip r:embed="rId8" cstate="print"/>
          <a:srcRect/>
          <a:stretch>
            <a:fillRect/>
          </a:stretch>
        </p:blipFill>
        <p:spPr bwMode="auto">
          <a:xfrm>
            <a:off x="3048000" y="1371600"/>
            <a:ext cx="2286000" cy="2286000"/>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encrypted-tbn0.gstatic.com/images?q=tbn:ANd9GcTA8Nr1lCf5bBW3dkw2qk1_Ln4WUQojoUv88ezMfPfi3RY-qvu5yw"/>
          <p:cNvPicPr>
            <a:picLocks noChangeAspect="1" noChangeArrowheads="1"/>
          </p:cNvPicPr>
          <p:nvPr/>
        </p:nvPicPr>
        <p:blipFill>
          <a:blip r:embed="rId3" cstate="print"/>
          <a:srcRect/>
          <a:stretch>
            <a:fillRect/>
          </a:stretch>
        </p:blipFill>
        <p:spPr bwMode="auto">
          <a:xfrm>
            <a:off x="2667000" y="380999"/>
            <a:ext cx="3200400" cy="2305881"/>
          </a:xfrm>
          <a:prstGeom prst="rect">
            <a:avLst/>
          </a:prstGeom>
          <a:noFill/>
        </p:spPr>
      </p:pic>
      <p:pic>
        <p:nvPicPr>
          <p:cNvPr id="33798" name="Picture 6" descr="https://encrypted-tbn1.gstatic.com/images?q=tbn:ANd9GcQowFlLCFWBoF3SOgjzwnMynoZvP39C2IFCOLhmvkBYLZuDOQ4L"/>
          <p:cNvPicPr>
            <a:picLocks noChangeAspect="1" noChangeArrowheads="1"/>
          </p:cNvPicPr>
          <p:nvPr/>
        </p:nvPicPr>
        <p:blipFill>
          <a:blip r:embed="rId4" cstate="print"/>
          <a:srcRect/>
          <a:stretch>
            <a:fillRect/>
          </a:stretch>
        </p:blipFill>
        <p:spPr bwMode="auto">
          <a:xfrm>
            <a:off x="3442699" y="3276600"/>
            <a:ext cx="2453276" cy="1543051"/>
          </a:xfrm>
          <a:prstGeom prst="rect">
            <a:avLst/>
          </a:prstGeom>
          <a:noFill/>
        </p:spPr>
      </p:pic>
      <p:pic>
        <p:nvPicPr>
          <p:cNvPr id="33800" name="Picture 8" descr="https://encrypted-tbn0.gstatic.com/images?q=tbn:ANd9GcTIuid7q35K6n8SAReq6x8kSOh2FTouXervwKVgsSXcMHlvi6LzEg"/>
          <p:cNvPicPr>
            <a:picLocks noChangeAspect="1" noChangeArrowheads="1"/>
          </p:cNvPicPr>
          <p:nvPr/>
        </p:nvPicPr>
        <p:blipFill>
          <a:blip r:embed="rId5" cstate="print"/>
          <a:srcRect/>
          <a:stretch>
            <a:fillRect/>
          </a:stretch>
        </p:blipFill>
        <p:spPr bwMode="auto">
          <a:xfrm rot="20679092">
            <a:off x="696282" y="544352"/>
            <a:ext cx="1505048" cy="2009316"/>
          </a:xfrm>
          <a:prstGeom prst="rect">
            <a:avLst/>
          </a:prstGeom>
          <a:noFill/>
        </p:spPr>
      </p:pic>
      <p:pic>
        <p:nvPicPr>
          <p:cNvPr id="33802" name="Picture 10" descr="https://encrypted-tbn0.gstatic.com/images?q=tbn:ANd9GcT8sXFsvLn0r-QGzmSJCkDFO-jc732QpupbF-dGZAH6ArRxz3obrw"/>
          <p:cNvPicPr>
            <a:picLocks noChangeAspect="1" noChangeArrowheads="1"/>
          </p:cNvPicPr>
          <p:nvPr/>
        </p:nvPicPr>
        <p:blipFill>
          <a:blip r:embed="rId6" cstate="print"/>
          <a:srcRect/>
          <a:stretch>
            <a:fillRect/>
          </a:stretch>
        </p:blipFill>
        <p:spPr bwMode="auto">
          <a:xfrm rot="20459670">
            <a:off x="415449" y="3046422"/>
            <a:ext cx="2303947" cy="1533173"/>
          </a:xfrm>
          <a:prstGeom prst="rect">
            <a:avLst/>
          </a:prstGeom>
          <a:noFill/>
        </p:spPr>
      </p:pic>
      <p:pic>
        <p:nvPicPr>
          <p:cNvPr id="33804" name="Picture 12" descr="https://encrypted-tbn0.gstatic.com/images?q=tbn:ANd9GcTOiqkTaY-WgfN1oi96xG7vKwkKPhR_i6h4hmTUTd9jsYY29j-d-g"/>
          <p:cNvPicPr>
            <a:picLocks noChangeAspect="1" noChangeArrowheads="1"/>
          </p:cNvPicPr>
          <p:nvPr/>
        </p:nvPicPr>
        <p:blipFill>
          <a:blip r:embed="rId7" cstate="print"/>
          <a:srcRect/>
          <a:stretch>
            <a:fillRect/>
          </a:stretch>
        </p:blipFill>
        <p:spPr bwMode="auto">
          <a:xfrm>
            <a:off x="6172200" y="4800600"/>
            <a:ext cx="1524000" cy="1752600"/>
          </a:xfrm>
          <a:prstGeom prst="rect">
            <a:avLst/>
          </a:prstGeom>
          <a:noFill/>
        </p:spPr>
      </p:pic>
      <p:pic>
        <p:nvPicPr>
          <p:cNvPr id="33806" name="Picture 14" descr="https://encrypted-tbn1.gstatic.com/images?q=tbn:ANd9GcSq8duCOFyFptq5CTe5GCxioaATrziOgBKsXUOWjBDX_nZ6bNA"/>
          <p:cNvPicPr>
            <a:picLocks noChangeAspect="1" noChangeArrowheads="1"/>
          </p:cNvPicPr>
          <p:nvPr/>
        </p:nvPicPr>
        <p:blipFill>
          <a:blip r:embed="rId8" cstate="print"/>
          <a:srcRect/>
          <a:stretch>
            <a:fillRect/>
          </a:stretch>
        </p:blipFill>
        <p:spPr bwMode="auto">
          <a:xfrm rot="803042">
            <a:off x="6538209" y="2908296"/>
            <a:ext cx="2286000" cy="1714500"/>
          </a:xfrm>
          <a:prstGeom prst="rect">
            <a:avLst/>
          </a:prstGeom>
          <a:noFill/>
        </p:spPr>
      </p:pic>
      <p:pic>
        <p:nvPicPr>
          <p:cNvPr id="33808" name="Picture 16" descr="https://encrypted-tbn2.gstatic.com/images?q=tbn:ANd9GcRr5d7OyNh8wJ2JOxOCZHk2zTmZBavjhpSPh2izo75aEEAqvs45"/>
          <p:cNvPicPr>
            <a:picLocks noChangeAspect="1" noChangeArrowheads="1"/>
          </p:cNvPicPr>
          <p:nvPr/>
        </p:nvPicPr>
        <p:blipFill>
          <a:blip r:embed="rId9" cstate="print"/>
          <a:srcRect/>
          <a:stretch>
            <a:fillRect/>
          </a:stretch>
        </p:blipFill>
        <p:spPr bwMode="auto">
          <a:xfrm rot="975843">
            <a:off x="6424483" y="792803"/>
            <a:ext cx="2074495" cy="1553870"/>
          </a:xfrm>
          <a:prstGeom prst="rect">
            <a:avLst/>
          </a:prstGeom>
          <a:noFill/>
        </p:spPr>
      </p:pic>
      <p:pic>
        <p:nvPicPr>
          <p:cNvPr id="33813" name="Picture 21" descr="https://encrypted-tbn3.gstatic.com/images?q=tbn:ANd9GcSO7epuSa2pYWcbE8UZCc_Hix2-82rO6NjTCJcSGdHEyqSw7bTH"/>
          <p:cNvPicPr>
            <a:picLocks noChangeAspect="1" noChangeArrowheads="1"/>
          </p:cNvPicPr>
          <p:nvPr/>
        </p:nvPicPr>
        <p:blipFill>
          <a:blip r:embed="rId10" cstate="print"/>
          <a:srcRect/>
          <a:stretch>
            <a:fillRect/>
          </a:stretch>
        </p:blipFill>
        <p:spPr bwMode="auto">
          <a:xfrm>
            <a:off x="1447800" y="4953000"/>
            <a:ext cx="1592900" cy="1628776"/>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ridescentlearning.org/wp-content/themes/iridescent/images/home.jpg"/>
          <p:cNvPicPr>
            <a:picLocks noChangeAspect="1" noChangeArrowheads="1"/>
          </p:cNvPicPr>
          <p:nvPr/>
        </p:nvPicPr>
        <p:blipFill>
          <a:blip r:embed="rId3" cstate="print"/>
          <a:srcRect/>
          <a:stretch>
            <a:fillRect/>
          </a:stretch>
        </p:blipFill>
        <p:spPr bwMode="auto">
          <a:xfrm>
            <a:off x="381000" y="163039"/>
            <a:ext cx="2819400" cy="2808761"/>
          </a:xfrm>
          <a:prstGeom prst="rect">
            <a:avLst/>
          </a:prstGeom>
          <a:noFill/>
        </p:spPr>
      </p:pic>
      <p:pic>
        <p:nvPicPr>
          <p:cNvPr id="2055" name="Picture 7" descr="http://iridescentlearning.org/wp-content/uploads/2010/10/together.jpg"/>
          <p:cNvPicPr>
            <a:picLocks noChangeAspect="1" noChangeArrowheads="1"/>
          </p:cNvPicPr>
          <p:nvPr/>
        </p:nvPicPr>
        <p:blipFill>
          <a:blip r:embed="rId4" cstate="print"/>
          <a:srcRect/>
          <a:stretch>
            <a:fillRect/>
          </a:stretch>
        </p:blipFill>
        <p:spPr bwMode="auto">
          <a:xfrm>
            <a:off x="609600" y="3581400"/>
            <a:ext cx="3046367" cy="2285717"/>
          </a:xfrm>
          <a:prstGeom prst="rect">
            <a:avLst/>
          </a:prstGeom>
          <a:noFill/>
        </p:spPr>
      </p:pic>
      <p:sp>
        <p:nvSpPr>
          <p:cNvPr id="7" name="Rectangle 6"/>
          <p:cNvSpPr/>
          <p:nvPr/>
        </p:nvSpPr>
        <p:spPr>
          <a:xfrm>
            <a:off x="3733800" y="533400"/>
            <a:ext cx="4572000" cy="2308324"/>
          </a:xfrm>
          <a:prstGeom prst="rect">
            <a:avLst/>
          </a:prstGeom>
        </p:spPr>
        <p:txBody>
          <a:bodyPr>
            <a:spAutoFit/>
          </a:bodyPr>
          <a:lstStyle/>
          <a:p>
            <a:r>
              <a:rPr lang="en-US" dirty="0" smtClean="0"/>
              <a:t>The Iridescent Family Science Program invites elementary school students and their families to learn science concepts, and design and build projects applying those concepts, while working with university and professional engineering instructors and mentors. Family Science programs are free for schools and families.</a:t>
            </a:r>
            <a:endParaRPr lang="en-US" dirty="0"/>
          </a:p>
        </p:txBody>
      </p:sp>
      <p:pic>
        <p:nvPicPr>
          <p:cNvPr id="8" name="Picture 5" descr="iridescent-making-machines-cover-255x300">
            <a:hlinkClick r:id="rId5"/>
          </p:cNvPr>
          <p:cNvPicPr>
            <a:picLocks noChangeAspect="1" noChangeArrowheads="1"/>
          </p:cNvPicPr>
          <p:nvPr/>
        </p:nvPicPr>
        <p:blipFill>
          <a:blip r:embed="rId6" cstate="print"/>
          <a:srcRect/>
          <a:stretch>
            <a:fillRect/>
          </a:stretch>
        </p:blipFill>
        <p:spPr bwMode="auto">
          <a:xfrm>
            <a:off x="5334000" y="3496234"/>
            <a:ext cx="2274570" cy="2675965"/>
          </a:xfrm>
          <a:prstGeom prst="rect">
            <a:avLst/>
          </a:prstGeom>
          <a:noFill/>
          <a:ln w="9525">
            <a:noFill/>
            <a:miter lim="800000"/>
            <a:headEnd/>
            <a:tailEnd/>
          </a:ln>
        </p:spPr>
      </p:pic>
    </p:spTree>
  </p:cSld>
  <p:clrMapOvr>
    <a:masterClrMapping/>
  </p:clrMapOvr>
  <p:transition spd="med"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49" y="-32658"/>
            <a:ext cx="9139646" cy="5841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66" y="5806508"/>
            <a:ext cx="9193213"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8755862"/>
      </p:ext>
    </p:extLst>
  </p:cSld>
  <p:clrMapOvr>
    <a:masterClrMapping/>
  </p:clrMapOvr>
  <p:transition spd="med" advTm="8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782566"/>
            <a:ext cx="4162627" cy="1571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descr="Nisha's Gard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4113654"/>
            <a:ext cx="2332482" cy="175374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transformers transform bet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 y="2353753"/>
            <a:ext cx="2362200" cy="177609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Get That Acorn! COUNTER GLITCH FIXE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3600" y="2353753"/>
            <a:ext cx="1981200" cy="1776090"/>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Dodging Square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5200" y="2353754"/>
            <a:ext cx="2438400" cy="1776090"/>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Paws For Thought Comic 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9824" y="782566"/>
            <a:ext cx="2584976" cy="15711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43600" y="4129844"/>
            <a:ext cx="1981200" cy="1737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Austrian board game"/>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05200" y="4113072"/>
            <a:ext cx="2438400" cy="1754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6465540"/>
      </p:ext>
    </p:extLst>
  </p:cSld>
  <p:clrMapOvr>
    <a:masterClrMapping/>
  </p:clrMapOvr>
  <p:transition spd="med" advTm="1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PI_page.png"/>
          <p:cNvPicPr>
            <a:picLocks noChangeAspect="1"/>
          </p:cNvPicPr>
          <p:nvPr/>
        </p:nvPicPr>
        <p:blipFill>
          <a:blip r:embed="rId3" cstate="print"/>
          <a:stretch>
            <a:fillRect/>
          </a:stretch>
        </p:blipFill>
        <p:spPr>
          <a:xfrm>
            <a:off x="0" y="133945"/>
            <a:ext cx="9144000" cy="6590110"/>
          </a:xfrm>
          <a:prstGeom prst="rect">
            <a:avLst/>
          </a:prstGeom>
        </p:spPr>
      </p:pic>
      <p:pic>
        <p:nvPicPr>
          <p:cNvPr id="43010" name="Picture 2" descr="C:\Users\Susan Belgrad\AppData\Local\Temp\YPI%20Logo.jpg"/>
          <p:cNvPicPr>
            <a:picLocks noChangeAspect="1" noChangeArrowheads="1"/>
          </p:cNvPicPr>
          <p:nvPr/>
        </p:nvPicPr>
        <p:blipFill>
          <a:blip r:embed="rId4" cstate="print"/>
          <a:srcRect/>
          <a:stretch>
            <a:fillRect/>
          </a:stretch>
        </p:blipFill>
        <p:spPr bwMode="auto">
          <a:xfrm>
            <a:off x="0" y="304800"/>
            <a:ext cx="2209800" cy="2209800"/>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pace Shuttle Endeavour"/>
          <p:cNvPicPr>
            <a:picLocks noChangeAspect="1" noChangeArrowheads="1"/>
          </p:cNvPicPr>
          <p:nvPr/>
        </p:nvPicPr>
        <p:blipFill>
          <a:blip r:embed="rId3" cstate="print"/>
          <a:srcRect/>
          <a:stretch>
            <a:fillRect/>
          </a:stretch>
        </p:blipFill>
        <p:spPr bwMode="auto">
          <a:xfrm>
            <a:off x="1066800" y="533399"/>
            <a:ext cx="7162800" cy="1057275"/>
          </a:xfrm>
          <a:prstGeom prst="rect">
            <a:avLst/>
          </a:prstGeom>
          <a:noFill/>
        </p:spPr>
      </p:pic>
      <p:pic>
        <p:nvPicPr>
          <p:cNvPr id="35844" name="Picture 4" descr="IMAX Hubble 3D"/>
          <p:cNvPicPr>
            <a:picLocks noChangeAspect="1" noChangeArrowheads="1"/>
          </p:cNvPicPr>
          <p:nvPr/>
        </p:nvPicPr>
        <p:blipFill>
          <a:blip r:embed="rId4" cstate="print"/>
          <a:srcRect/>
          <a:stretch>
            <a:fillRect/>
          </a:stretch>
        </p:blipFill>
        <p:spPr bwMode="auto">
          <a:xfrm>
            <a:off x="6629400" y="1981200"/>
            <a:ext cx="1857375" cy="1238250"/>
          </a:xfrm>
          <a:prstGeom prst="rect">
            <a:avLst/>
          </a:prstGeom>
          <a:noFill/>
        </p:spPr>
      </p:pic>
      <p:pic>
        <p:nvPicPr>
          <p:cNvPr id="35846" name="Picture 6" descr="http://www.californiasciencecenter.org/Education/YouthPrograms/SummerCamp/images/2013CatalogCover.jpg"/>
          <p:cNvPicPr>
            <a:picLocks noChangeAspect="1" noChangeArrowheads="1"/>
          </p:cNvPicPr>
          <p:nvPr/>
        </p:nvPicPr>
        <p:blipFill>
          <a:blip r:embed="rId5" cstate="print"/>
          <a:srcRect/>
          <a:stretch>
            <a:fillRect/>
          </a:stretch>
        </p:blipFill>
        <p:spPr bwMode="auto">
          <a:xfrm>
            <a:off x="914400" y="2209800"/>
            <a:ext cx="1676400" cy="2143125"/>
          </a:xfrm>
          <a:prstGeom prst="rect">
            <a:avLst/>
          </a:prstGeom>
          <a:noFill/>
        </p:spPr>
      </p:pic>
      <p:pic>
        <p:nvPicPr>
          <p:cNvPr id="35848" name="Picture 8" descr="http://www.californiasciencecenter.org/Education/AboutUs/images/BigLab.jpg"/>
          <p:cNvPicPr>
            <a:picLocks noChangeAspect="1" noChangeArrowheads="1"/>
          </p:cNvPicPr>
          <p:nvPr/>
        </p:nvPicPr>
        <p:blipFill>
          <a:blip r:embed="rId6" cstate="print"/>
          <a:srcRect/>
          <a:stretch>
            <a:fillRect/>
          </a:stretch>
        </p:blipFill>
        <p:spPr bwMode="auto">
          <a:xfrm>
            <a:off x="5029200" y="3352800"/>
            <a:ext cx="3485745" cy="2457451"/>
          </a:xfrm>
          <a:prstGeom prst="rect">
            <a:avLst/>
          </a:prstGeom>
          <a:noFill/>
        </p:spPr>
      </p:pic>
      <p:pic>
        <p:nvPicPr>
          <p:cNvPr id="35850" name="Picture 10" descr="Main Page"/>
          <p:cNvPicPr>
            <a:picLocks noChangeAspect="1" noChangeArrowheads="1"/>
          </p:cNvPicPr>
          <p:nvPr/>
        </p:nvPicPr>
        <p:blipFill>
          <a:blip r:embed="rId7" cstate="print"/>
          <a:srcRect/>
          <a:stretch>
            <a:fillRect/>
          </a:stretch>
        </p:blipFill>
        <p:spPr bwMode="auto">
          <a:xfrm>
            <a:off x="2895600" y="1828800"/>
            <a:ext cx="3345470" cy="1279152"/>
          </a:xfrm>
          <a:prstGeom prst="rect">
            <a:avLst/>
          </a:prstGeom>
          <a:noFill/>
        </p:spPr>
      </p:pic>
      <p:pic>
        <p:nvPicPr>
          <p:cNvPr id="35852" name="Picture 12" descr="https://encrypted-tbn0.gstatic.com/images?q=tbn:ANd9GcQ6iXVDJnIUaSkRXGorL_NKRdjsniLuGzBRs2O6iyY39iYolG0vag"/>
          <p:cNvPicPr>
            <a:picLocks noChangeAspect="1" noChangeArrowheads="1"/>
          </p:cNvPicPr>
          <p:nvPr/>
        </p:nvPicPr>
        <p:blipFill>
          <a:blip r:embed="rId8" cstate="print"/>
          <a:srcRect/>
          <a:stretch>
            <a:fillRect/>
          </a:stretch>
        </p:blipFill>
        <p:spPr bwMode="auto">
          <a:xfrm>
            <a:off x="381000" y="4495800"/>
            <a:ext cx="2571750" cy="1771651"/>
          </a:xfrm>
          <a:prstGeom prst="rect">
            <a:avLst/>
          </a:prstGeom>
          <a:noFill/>
        </p:spPr>
      </p:pic>
      <p:pic>
        <p:nvPicPr>
          <p:cNvPr id="35854" name="Picture 14" descr="http://www.trbimg.com/img-513e939c/turbine/la-1381779-me-0311-shuttle-attendance-3-als-jpg-20130311/600/600x364"/>
          <p:cNvPicPr>
            <a:picLocks noChangeAspect="1" noChangeArrowheads="1"/>
          </p:cNvPicPr>
          <p:nvPr/>
        </p:nvPicPr>
        <p:blipFill>
          <a:blip r:embed="rId9" cstate="print"/>
          <a:srcRect/>
          <a:stretch>
            <a:fillRect/>
          </a:stretch>
        </p:blipFill>
        <p:spPr bwMode="auto">
          <a:xfrm>
            <a:off x="2514600" y="3581400"/>
            <a:ext cx="2323681" cy="1409700"/>
          </a:xfrm>
          <a:prstGeom prst="rect">
            <a:avLst/>
          </a:prstGeom>
          <a:noFill/>
        </p:spPr>
      </p:pic>
    </p:spTree>
  </p:cSld>
  <p:clrMapOvr>
    <a:masterClrMapping/>
  </p:clrMapOvr>
  <p:transition spd="med" advTm="1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ridge1">
            <a:hlinkClick r:id="rId3"/>
          </p:cNvPr>
          <p:cNvPicPr>
            <a:picLocks noChangeAspect="1" noChangeArrowheads="1"/>
          </p:cNvPicPr>
          <p:nvPr/>
        </p:nvPicPr>
        <p:blipFill>
          <a:blip r:embed="rId4" cstate="print"/>
          <a:srcRect/>
          <a:stretch>
            <a:fillRect/>
          </a:stretch>
        </p:blipFill>
        <p:spPr bwMode="auto">
          <a:xfrm>
            <a:off x="3048000" y="3657600"/>
            <a:ext cx="2943497" cy="2208213"/>
          </a:xfrm>
          <a:prstGeom prst="rect">
            <a:avLst/>
          </a:prstGeom>
          <a:noFill/>
          <a:ln w="9525">
            <a:noFill/>
            <a:miter lim="800000"/>
            <a:headEnd/>
            <a:tailEnd/>
          </a:ln>
        </p:spPr>
      </p:pic>
      <p:sp>
        <p:nvSpPr>
          <p:cNvPr id="3" name="TextBox 2"/>
          <p:cNvSpPr txBox="1"/>
          <p:nvPr/>
        </p:nvSpPr>
        <p:spPr>
          <a:xfrm>
            <a:off x="1371600" y="304800"/>
            <a:ext cx="6096000" cy="1200329"/>
          </a:xfrm>
          <a:prstGeom prst="rect">
            <a:avLst/>
          </a:prstGeom>
          <a:noFill/>
        </p:spPr>
        <p:txBody>
          <a:bodyPr wrap="square" rtlCol="0">
            <a:spAutoFit/>
          </a:bodyPr>
          <a:lstStyle/>
          <a:p>
            <a:pPr algn="ctr"/>
            <a:r>
              <a:rPr lang="en-US" sz="2400" dirty="0" smtClean="0"/>
              <a:t>Monroe High School  Engineering Students Mentor Vintage 5</a:t>
            </a:r>
            <a:r>
              <a:rPr lang="en-US" sz="2400" baseline="30000" dirty="0" smtClean="0"/>
              <a:t>th</a:t>
            </a:r>
            <a:r>
              <a:rPr lang="en-US" sz="2400" dirty="0" smtClean="0"/>
              <a:t> Grade Class– Bridge Building</a:t>
            </a:r>
            <a:endParaRPr lang="en-US" sz="2400" dirty="0"/>
          </a:p>
        </p:txBody>
      </p:sp>
      <p:sp>
        <p:nvSpPr>
          <p:cNvPr id="4" name="Rectangle 3"/>
          <p:cNvSpPr/>
          <p:nvPr/>
        </p:nvSpPr>
        <p:spPr>
          <a:xfrm>
            <a:off x="609600" y="1582341"/>
            <a:ext cx="8153400" cy="2031325"/>
          </a:xfrm>
          <a:prstGeom prst="rect">
            <a:avLst/>
          </a:prstGeom>
        </p:spPr>
        <p:txBody>
          <a:bodyPr wrap="square">
            <a:spAutoFit/>
          </a:bodyPr>
          <a:lstStyle/>
          <a:p>
            <a:r>
              <a:rPr lang="en-US" b="1" dirty="0" smtClean="0"/>
              <a:t>Monroe High School Engineering and Design students have joined up with 5th grade students at </a:t>
            </a:r>
            <a:r>
              <a:rPr lang="en-US" b="1" dirty="0" smtClean="0">
                <a:solidFill>
                  <a:schemeClr val="tx2">
                    <a:lumMod val="65000"/>
                    <a:lumOff val="35000"/>
                  </a:schemeClr>
                </a:solidFill>
                <a:hlinkClick r:id="rId5"/>
              </a:rPr>
              <a:t>Vintage Elementary School </a:t>
            </a:r>
            <a:r>
              <a:rPr lang="en-US" b="1" dirty="0" smtClean="0"/>
              <a:t>to build bridges.  Each 5th grade class is represented by four students from that class. Working in groups along with their high school mentors, students are building bridges out of popsicle sticks and glue.  Their goal is to build the strongest bridge. All bridges must have a 14 inch span.  Students meet at lunch time on Wednesdays, Thursdays and Fridays. </a:t>
            </a:r>
            <a:r>
              <a:rPr lang="en-US" dirty="0" smtClean="0"/>
              <a:t/>
            </a:r>
            <a:br>
              <a:rPr lang="en-US" dirty="0" smtClean="0"/>
            </a:br>
            <a:endParaRPr lang="en-US" dirty="0"/>
          </a:p>
        </p:txBody>
      </p:sp>
    </p:spTree>
  </p:cSld>
  <p:clrMapOvr>
    <a:masterClrMapping/>
  </p:clrMapOvr>
  <p:transition spd="med" advTm="10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1" y="990600"/>
          <a:ext cx="7772398" cy="5257139"/>
        </p:xfrm>
        <a:graphic>
          <a:graphicData uri="http://schemas.openxmlformats.org/drawingml/2006/table">
            <a:tbl>
              <a:tblPr/>
              <a:tblGrid>
                <a:gridCol w="1592049"/>
                <a:gridCol w="1558051"/>
                <a:gridCol w="1346399"/>
                <a:gridCol w="1627749"/>
                <a:gridCol w="1648150"/>
              </a:tblGrid>
              <a:tr h="665881">
                <a:tc>
                  <a:txBody>
                    <a:bodyPr/>
                    <a:lstStyle/>
                    <a:p>
                      <a:pPr marL="0" marR="0" algn="ctr">
                        <a:lnSpc>
                          <a:spcPct val="115000"/>
                        </a:lnSpc>
                        <a:spcBef>
                          <a:spcPts val="0"/>
                        </a:spcBef>
                        <a:spcAft>
                          <a:spcPts val="1000"/>
                        </a:spcAft>
                      </a:pPr>
                      <a:r>
                        <a:rPr lang="en-US" sz="1600" b="1" dirty="0">
                          <a:latin typeface="Times New Roman"/>
                          <a:ea typeface="Calibri"/>
                          <a:cs typeface="Times New Roman"/>
                        </a:rPr>
                        <a:t>Districts </a:t>
                      </a:r>
                      <a:endParaRPr lang="en-US" sz="1800" b="1"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Times New Roman"/>
                          <a:ea typeface="Calibri"/>
                          <a:cs typeface="Times New Roman"/>
                        </a:rPr>
                        <a:t>High Schools </a:t>
                      </a:r>
                      <a:endParaRPr lang="en-US" sz="1800" b="1"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Times New Roman"/>
                          <a:ea typeface="Calibri"/>
                          <a:cs typeface="Times New Roman"/>
                        </a:rPr>
                        <a:t>Middle Schools </a:t>
                      </a:r>
                      <a:endParaRPr lang="en-US" sz="1800" b="1"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Times New Roman"/>
                          <a:ea typeface="Calibri"/>
                          <a:cs typeface="Times New Roman"/>
                        </a:rPr>
                        <a:t>Elementary Schools </a:t>
                      </a:r>
                      <a:endParaRPr lang="en-US" sz="1800" b="1"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Times New Roman"/>
                          <a:ea typeface="Calibri"/>
                          <a:cs typeface="Times New Roman"/>
                        </a:rPr>
                        <a:t>Postsecondary </a:t>
                      </a:r>
                      <a:endParaRPr lang="en-US" sz="1800" b="1"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895711">
                <a:tc>
                  <a:txBody>
                    <a:bodyPr/>
                    <a:lstStyle/>
                    <a:p>
                      <a:pPr marL="0" marR="0" algn="ctr">
                        <a:lnSpc>
                          <a:spcPct val="115000"/>
                        </a:lnSpc>
                        <a:spcBef>
                          <a:spcPts val="0"/>
                        </a:spcBef>
                        <a:spcAft>
                          <a:spcPts val="1000"/>
                        </a:spcAft>
                      </a:pPr>
                      <a:r>
                        <a:rPr lang="en-US" sz="1200" b="1" dirty="0">
                          <a:latin typeface="Times New Roman"/>
                          <a:ea typeface="Calibri"/>
                          <a:cs typeface="Times New Roman"/>
                        </a:rPr>
                        <a:t>LAUSD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Monroe HS </a:t>
                      </a:r>
                      <a:endParaRPr lang="en-US" sz="1400" dirty="0">
                        <a:latin typeface="Calibri"/>
                        <a:ea typeface="Calibri"/>
                        <a:cs typeface="Times New Roman"/>
                      </a:endParaRPr>
                    </a:p>
                    <a:p>
                      <a:pPr marL="0" marR="0" algn="ctr">
                        <a:lnSpc>
                          <a:spcPct val="115000"/>
                        </a:lnSpc>
                        <a:spcBef>
                          <a:spcPts val="0"/>
                        </a:spcBef>
                        <a:spcAft>
                          <a:spcPts val="1000"/>
                        </a:spcAft>
                      </a:pPr>
                      <a:r>
                        <a:rPr lang="en-US" sz="1200" b="1" dirty="0">
                          <a:latin typeface="Times New Roman"/>
                          <a:ea typeface="Calibri"/>
                          <a:cs typeface="Times New Roman"/>
                        </a:rPr>
                        <a:t>Reseda HS</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Sepulveda MS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Plummer ES </a:t>
                      </a:r>
                      <a:endParaRPr lang="en-US" sz="1400">
                        <a:latin typeface="Calibri"/>
                        <a:ea typeface="Calibri"/>
                        <a:cs typeface="Times New Roman"/>
                      </a:endParaRPr>
                    </a:p>
                    <a:p>
                      <a:pPr marL="0" marR="0" algn="ctr">
                        <a:lnSpc>
                          <a:spcPct val="115000"/>
                        </a:lnSpc>
                        <a:spcBef>
                          <a:spcPts val="0"/>
                        </a:spcBef>
                        <a:spcAft>
                          <a:spcPts val="1000"/>
                        </a:spcAft>
                      </a:pPr>
                      <a:r>
                        <a:rPr lang="en-US" sz="1200" b="1">
                          <a:latin typeface="Times New Roman"/>
                          <a:ea typeface="Calibri"/>
                          <a:cs typeface="Times New Roman"/>
                        </a:rPr>
                        <a:t>Vintage Magnet </a:t>
                      </a:r>
                      <a:endParaRPr lang="en-US" sz="140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LA Valley CC  </a:t>
                      </a:r>
                      <a:endParaRPr lang="en-US" sz="1200" b="1" dirty="0" smtClean="0">
                        <a:latin typeface="Times New Roman"/>
                        <a:ea typeface="Calibri"/>
                        <a:cs typeface="Times New Roman"/>
                      </a:endParaRPr>
                    </a:p>
                    <a:p>
                      <a:pPr marL="0" marR="0" algn="ctr">
                        <a:lnSpc>
                          <a:spcPct val="115000"/>
                        </a:lnSpc>
                        <a:spcBef>
                          <a:spcPts val="0"/>
                        </a:spcBef>
                        <a:spcAft>
                          <a:spcPts val="1000"/>
                        </a:spcAft>
                      </a:pPr>
                      <a:r>
                        <a:rPr lang="en-US" sz="1200" b="1" dirty="0" smtClean="0">
                          <a:latin typeface="Times New Roman"/>
                          <a:ea typeface="Calibri"/>
                          <a:cs typeface="Times New Roman"/>
                        </a:rPr>
                        <a:t>Pierce College</a:t>
                      </a:r>
                    </a:p>
                    <a:p>
                      <a:pPr marL="0" marR="0" indent="0" algn="ctr" defTabSz="914400" rtl="0" eaLnBrk="1" fontAlgn="auto" latinLnBrk="0" hangingPunct="1">
                        <a:lnSpc>
                          <a:spcPct val="115000"/>
                        </a:lnSpc>
                        <a:spcBef>
                          <a:spcPts val="0"/>
                        </a:spcBef>
                        <a:spcAft>
                          <a:spcPts val="1000"/>
                        </a:spcAft>
                        <a:buClrTx/>
                        <a:buSzTx/>
                        <a:buFontTx/>
                        <a:buNone/>
                        <a:tabLst/>
                        <a:defRPr/>
                      </a:pPr>
                      <a:r>
                        <a:rPr lang="en-US" sz="1400" b="1" dirty="0" smtClean="0">
                          <a:latin typeface="Times New Roman"/>
                          <a:ea typeface="Calibri"/>
                          <a:cs typeface="Times New Roman"/>
                        </a:rPr>
                        <a:t>CSUN</a:t>
                      </a:r>
                      <a:endParaRPr lang="en-US" sz="1600" dirty="0" smtClean="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r>
              <a:tr h="935292">
                <a:tc>
                  <a:txBody>
                    <a:bodyPr/>
                    <a:lstStyle/>
                    <a:p>
                      <a:pPr marL="0" marR="0" algn="ctr">
                        <a:lnSpc>
                          <a:spcPct val="115000"/>
                        </a:lnSpc>
                        <a:spcBef>
                          <a:spcPts val="0"/>
                        </a:spcBef>
                        <a:spcAft>
                          <a:spcPts val="1000"/>
                        </a:spcAft>
                      </a:pPr>
                      <a:r>
                        <a:rPr lang="en-US" sz="1200" b="1" dirty="0">
                          <a:latin typeface="Times New Roman"/>
                          <a:ea typeface="Calibri"/>
                          <a:cs typeface="Times New Roman"/>
                        </a:rPr>
                        <a:t>Glendale USD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High School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Theodore Roosevelt MS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Cerritos Elementary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Glendale CC </a:t>
                      </a:r>
                      <a:endParaRPr lang="en-US" sz="1400" dirty="0">
                        <a:latin typeface="Calibri"/>
                        <a:ea typeface="Calibri"/>
                        <a:cs typeface="Times New Roman"/>
                      </a:endParaRPr>
                    </a:p>
                    <a:p>
                      <a:pPr marL="0" marR="0" algn="ctr">
                        <a:lnSpc>
                          <a:spcPct val="115000"/>
                        </a:lnSpc>
                        <a:spcBef>
                          <a:spcPts val="0"/>
                        </a:spcBef>
                        <a:spcAft>
                          <a:spcPts val="1000"/>
                        </a:spcAft>
                      </a:pPr>
                      <a:r>
                        <a:rPr lang="en-US" sz="1200" b="1" dirty="0">
                          <a:latin typeface="Times New Roman"/>
                          <a:ea typeface="Calibri"/>
                          <a:cs typeface="Times New Roman"/>
                        </a:rPr>
                        <a:t>CSUN</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r>
              <a:tr h="1325391">
                <a:tc>
                  <a:txBody>
                    <a:bodyPr/>
                    <a:lstStyle/>
                    <a:p>
                      <a:pPr marL="0" marR="0" algn="ctr">
                        <a:lnSpc>
                          <a:spcPct val="115000"/>
                        </a:lnSpc>
                        <a:spcBef>
                          <a:spcPts val="0"/>
                        </a:spcBef>
                        <a:spcAft>
                          <a:spcPts val="1000"/>
                        </a:spcAft>
                      </a:pPr>
                      <a:r>
                        <a:rPr lang="en-US" sz="1200" b="1">
                          <a:latin typeface="Times New Roman"/>
                          <a:ea typeface="Calibri"/>
                          <a:cs typeface="Times New Roman"/>
                        </a:rPr>
                        <a:t>Vaughn Next Century Learning Center </a:t>
                      </a:r>
                      <a:endParaRPr lang="en-US" sz="1400">
                        <a:latin typeface="Calibri"/>
                        <a:ea typeface="Calibri"/>
                        <a:cs typeface="Times New Roman"/>
                      </a:endParaRPr>
                    </a:p>
                    <a:p>
                      <a:pPr marL="0" marR="0" algn="ctr">
                        <a:lnSpc>
                          <a:spcPct val="115000"/>
                        </a:lnSpc>
                        <a:spcBef>
                          <a:spcPts val="0"/>
                        </a:spcBef>
                        <a:spcAft>
                          <a:spcPts val="1000"/>
                        </a:spcAft>
                      </a:pPr>
                      <a:r>
                        <a:rPr lang="en-US" sz="1200" b="1">
                          <a:latin typeface="Times New Roman"/>
                          <a:ea typeface="Calibri"/>
                          <a:cs typeface="Times New Roman"/>
                        </a:rPr>
                        <a:t>P-12 Charter </a:t>
                      </a:r>
                      <a:br>
                        <a:rPr lang="en-US" sz="1200" b="1">
                          <a:latin typeface="Times New Roman"/>
                          <a:ea typeface="Calibri"/>
                          <a:cs typeface="Times New Roman"/>
                        </a:rPr>
                      </a:br>
                      <a:r>
                        <a:rPr lang="en-US" sz="1200" b="1">
                          <a:latin typeface="Times New Roman"/>
                          <a:ea typeface="Calibri"/>
                          <a:cs typeface="Times New Roman"/>
                        </a:rPr>
                        <a:t>Pacoima</a:t>
                      </a:r>
                      <a:endParaRPr lang="en-US" sz="140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Vaughn Next Century Learning Center-VISA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Vaughn Next Century Learning Center-</a:t>
                      </a:r>
                      <a:br>
                        <a:rPr lang="en-US" sz="1200" b="1">
                          <a:latin typeface="Times New Roman"/>
                          <a:ea typeface="Calibri"/>
                          <a:cs typeface="Times New Roman"/>
                        </a:rPr>
                      </a:br>
                      <a:r>
                        <a:rPr lang="en-US" sz="1200" b="1">
                          <a:latin typeface="Times New Roman"/>
                          <a:ea typeface="Calibri"/>
                          <a:cs typeface="Times New Roman"/>
                        </a:rPr>
                        <a:t>M.I.T. </a:t>
                      </a:r>
                      <a:endParaRPr lang="en-US" sz="140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Vaughn Next Century Learning </a:t>
                      </a:r>
                      <a:r>
                        <a:rPr lang="en-US" sz="1200" b="1" dirty="0" smtClean="0">
                          <a:latin typeface="Times New Roman"/>
                          <a:ea typeface="Calibri"/>
                          <a:cs typeface="Times New Roman"/>
                        </a:rPr>
                        <a:t>Center-</a:t>
                      </a:r>
                    </a:p>
                    <a:p>
                      <a:pPr marL="0" marR="0" algn="ctr">
                        <a:lnSpc>
                          <a:spcPct val="115000"/>
                        </a:lnSpc>
                        <a:spcBef>
                          <a:spcPts val="0"/>
                        </a:spcBef>
                        <a:spcAft>
                          <a:spcPts val="1000"/>
                        </a:spcAft>
                      </a:pPr>
                      <a:r>
                        <a:rPr lang="en-US" sz="1200" b="1" dirty="0" err="1" smtClean="0">
                          <a:latin typeface="Times New Roman"/>
                          <a:ea typeface="Calibri"/>
                          <a:cs typeface="Times New Roman"/>
                        </a:rPr>
                        <a:t>Pandaland</a:t>
                      </a:r>
                      <a:r>
                        <a:rPr lang="en-US" sz="1200" b="1" dirty="0">
                          <a:latin typeface="Times New Roman"/>
                          <a:ea typeface="Calibri"/>
                          <a:cs typeface="Times New Roman"/>
                        </a:rPr>
                        <a:t/>
                      </a:r>
                      <a:br>
                        <a:rPr lang="en-US" sz="1200" b="1" dirty="0">
                          <a:latin typeface="Times New Roman"/>
                          <a:ea typeface="Calibri"/>
                          <a:cs typeface="Times New Roman"/>
                        </a:rPr>
                      </a:br>
                      <a:r>
                        <a:rPr lang="en-US" sz="1200" b="1" dirty="0">
                          <a:latin typeface="Times New Roman"/>
                          <a:ea typeface="Calibri"/>
                          <a:cs typeface="Times New Roman"/>
                        </a:rPr>
                        <a:t>Mainland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Mission College</a:t>
                      </a:r>
                      <a:endParaRPr lang="en-US" sz="1400" dirty="0">
                        <a:latin typeface="Calibri"/>
                        <a:ea typeface="Calibri"/>
                        <a:cs typeface="Times New Roman"/>
                      </a:endParaRPr>
                    </a:p>
                    <a:p>
                      <a:pPr marL="0" marR="0" algn="ctr">
                        <a:lnSpc>
                          <a:spcPct val="115000"/>
                        </a:lnSpc>
                        <a:spcBef>
                          <a:spcPts val="0"/>
                        </a:spcBef>
                        <a:spcAft>
                          <a:spcPts val="1000"/>
                        </a:spcAft>
                      </a:pPr>
                      <a:r>
                        <a:rPr lang="en-US" sz="1200" b="1" dirty="0">
                          <a:latin typeface="Times New Roman"/>
                          <a:ea typeface="Calibri"/>
                          <a:cs typeface="Times New Roman"/>
                        </a:rPr>
                        <a:t>CSUN  </a:t>
                      </a:r>
                      <a:endParaRPr lang="en-US" sz="1400" dirty="0">
                        <a:latin typeface="Calibri"/>
                        <a:ea typeface="Calibri"/>
                        <a:cs typeface="Times New Roman"/>
                      </a:endParaRPr>
                    </a:p>
                  </a:txBody>
                  <a:tcPr marL="85197" marR="85197" marT="42598" marB="42598">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CC9900"/>
                    </a:solidFill>
                  </a:tcPr>
                </a:tc>
              </a:tr>
              <a:tr h="1325391">
                <a:tc>
                  <a:txBody>
                    <a:bodyPr/>
                    <a:lstStyle/>
                    <a:p>
                      <a:pPr marL="0" marR="0" algn="ctr">
                        <a:lnSpc>
                          <a:spcPct val="115000"/>
                        </a:lnSpc>
                        <a:spcBef>
                          <a:spcPts val="0"/>
                        </a:spcBef>
                        <a:spcAft>
                          <a:spcPts val="1000"/>
                        </a:spcAft>
                      </a:pPr>
                      <a:r>
                        <a:rPr lang="en-US" sz="1200" b="1" dirty="0" smtClean="0">
                          <a:latin typeface="Times New Roman"/>
                          <a:ea typeface="Calibri"/>
                          <a:cs typeface="Times New Roman"/>
                        </a:rPr>
                        <a:t>Hart Union</a:t>
                      </a:r>
                    </a:p>
                    <a:p>
                      <a:pPr marL="0" marR="0" algn="ctr">
                        <a:lnSpc>
                          <a:spcPct val="115000"/>
                        </a:lnSpc>
                        <a:spcBef>
                          <a:spcPts val="0"/>
                        </a:spcBef>
                        <a:spcAft>
                          <a:spcPts val="1000"/>
                        </a:spcAft>
                      </a:pPr>
                      <a:r>
                        <a:rPr lang="en-US" sz="1200" b="1" dirty="0" smtClean="0">
                          <a:latin typeface="Times New Roman"/>
                          <a:ea typeface="Calibri"/>
                          <a:cs typeface="Times New Roman"/>
                        </a:rPr>
                        <a:t>Saugus Union </a:t>
                      </a:r>
                      <a:endParaRPr lang="en-US" sz="1400" dirty="0" smtClean="0">
                        <a:latin typeface="Calibri"/>
                        <a:ea typeface="Calibri"/>
                        <a:cs typeface="Times New Roman"/>
                      </a:endParaRPr>
                    </a:p>
                    <a:p>
                      <a:pPr marL="0" marR="0" algn="ctr">
                        <a:lnSpc>
                          <a:spcPct val="115000"/>
                        </a:lnSpc>
                        <a:spcBef>
                          <a:spcPts val="0"/>
                        </a:spcBef>
                        <a:spcAft>
                          <a:spcPts val="1000"/>
                        </a:spcAft>
                      </a:pPr>
                      <a:r>
                        <a:rPr lang="en-US" sz="1200" b="1" dirty="0" smtClean="0">
                          <a:latin typeface="Times New Roman"/>
                          <a:ea typeface="Calibri"/>
                          <a:cs typeface="Times New Roman"/>
                        </a:rPr>
                        <a:t>Santa </a:t>
                      </a:r>
                      <a:r>
                        <a:rPr lang="en-US" sz="1200" b="1" dirty="0">
                          <a:latin typeface="Times New Roman"/>
                          <a:ea typeface="Calibri"/>
                          <a:cs typeface="Times New Roman"/>
                        </a:rPr>
                        <a:t>Clarita </a:t>
                      </a:r>
                      <a:endParaRPr lang="en-US" sz="1400"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Saugus HS </a:t>
                      </a:r>
                      <a:endParaRPr lang="en-US" sz="140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Rio Norte JHS (Invited)</a:t>
                      </a:r>
                      <a:endParaRPr lang="en-US" sz="1400"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West Creek Academy K-6 </a:t>
                      </a:r>
                      <a:endParaRPr lang="en-US" sz="1400">
                        <a:latin typeface="Calibri"/>
                        <a:ea typeface="Calibri"/>
                        <a:cs typeface="Times New Roman"/>
                      </a:endParaRPr>
                    </a:p>
                    <a:p>
                      <a:pPr marL="0" marR="0" algn="ctr">
                        <a:lnSpc>
                          <a:spcPct val="115000"/>
                        </a:lnSpc>
                        <a:spcBef>
                          <a:spcPts val="0"/>
                        </a:spcBef>
                        <a:spcAft>
                          <a:spcPts val="1000"/>
                        </a:spcAft>
                      </a:pPr>
                      <a:r>
                        <a:rPr lang="en-US" sz="1200" b="1">
                          <a:latin typeface="Times New Roman"/>
                          <a:ea typeface="Calibri"/>
                          <a:cs typeface="Times New Roman"/>
                        </a:rPr>
                        <a:t>Emblem STEM Academy</a:t>
                      </a:r>
                      <a:br>
                        <a:rPr lang="en-US" sz="1200" b="1">
                          <a:latin typeface="Times New Roman"/>
                          <a:ea typeface="Calibri"/>
                          <a:cs typeface="Times New Roman"/>
                        </a:rPr>
                      </a:br>
                      <a:r>
                        <a:rPr lang="en-US" sz="1200" b="1">
                          <a:latin typeface="Times New Roman"/>
                          <a:ea typeface="Calibri"/>
                          <a:cs typeface="Times New Roman"/>
                        </a:rPr>
                        <a:t> (K-6) </a:t>
                      </a:r>
                      <a:endParaRPr lang="en-US" sz="140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College of the Canyons </a:t>
                      </a:r>
                      <a:endParaRPr lang="en-US" sz="1400" dirty="0">
                        <a:latin typeface="Calibri"/>
                        <a:ea typeface="Calibri"/>
                        <a:cs typeface="Times New Roman"/>
                      </a:endParaRPr>
                    </a:p>
                    <a:p>
                      <a:pPr marL="0" marR="0" algn="ctr">
                        <a:lnSpc>
                          <a:spcPct val="115000"/>
                        </a:lnSpc>
                        <a:spcBef>
                          <a:spcPts val="0"/>
                        </a:spcBef>
                        <a:spcAft>
                          <a:spcPts val="1000"/>
                        </a:spcAft>
                      </a:pPr>
                      <a:r>
                        <a:rPr lang="en-US" sz="1200" b="1" dirty="0">
                          <a:latin typeface="Times New Roman"/>
                          <a:ea typeface="Calibri"/>
                          <a:cs typeface="Times New Roman"/>
                        </a:rPr>
                        <a:t>CSUN</a:t>
                      </a:r>
                      <a:endParaRPr lang="en-US" sz="1400" dirty="0">
                        <a:latin typeface="Calibri"/>
                        <a:ea typeface="Calibri"/>
                        <a:cs typeface="Times New Roman"/>
                      </a:endParaRPr>
                    </a:p>
                  </a:txBody>
                  <a:tcPr marL="85197" marR="85197" marT="42598" marB="42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r>
            </a:tbl>
          </a:graphicData>
        </a:graphic>
      </p:graphicFrame>
      <p:sp>
        <p:nvSpPr>
          <p:cNvPr id="5" name="TextBox 4"/>
          <p:cNvSpPr txBox="1"/>
          <p:nvPr/>
        </p:nvSpPr>
        <p:spPr>
          <a:xfrm>
            <a:off x="0" y="457200"/>
            <a:ext cx="9144000" cy="461665"/>
          </a:xfrm>
          <a:prstGeom prst="rect">
            <a:avLst/>
          </a:prstGeom>
          <a:noFill/>
        </p:spPr>
        <p:txBody>
          <a:bodyPr wrap="square" rtlCol="0">
            <a:spAutoFit/>
          </a:bodyPr>
          <a:lstStyle/>
          <a:p>
            <a:pPr algn="ctr"/>
            <a:r>
              <a:rPr lang="en-US" sz="2400" b="1" dirty="0" smtClean="0">
                <a:solidFill>
                  <a:schemeClr val="accent2">
                    <a:lumMod val="75000"/>
                  </a:schemeClr>
                </a:solidFill>
              </a:rPr>
              <a:t>CSUN ESTEME School Network Initiative</a:t>
            </a:r>
            <a:endParaRPr lang="en-US" sz="2400" b="1" dirty="0">
              <a:solidFill>
                <a:schemeClr val="accent2">
                  <a:lumMod val="75000"/>
                </a:schemeClr>
              </a:solidFill>
            </a:endParaRPr>
          </a:p>
        </p:txBody>
      </p:sp>
    </p:spTree>
  </p:cSld>
  <p:clrMapOvr>
    <a:masterClrMapping/>
  </p:clrMapOvr>
  <p:transition spd="med" advTm="1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3810000"/>
          </a:xfrm>
        </p:spPr>
        <p:txBody>
          <a:bodyPr>
            <a:normAutofit/>
          </a:bodyPr>
          <a:lstStyle/>
          <a:p>
            <a:r>
              <a:rPr lang="en-US" dirty="0" smtClean="0"/>
              <a:t>For information about your school becoming a stem center</a:t>
            </a:r>
            <a:br>
              <a:rPr lang="en-US" dirty="0" smtClean="0"/>
            </a:br>
            <a:r>
              <a:rPr lang="en-US" dirty="0" smtClean="0"/>
              <a:t/>
            </a:r>
            <a:br>
              <a:rPr lang="en-US" dirty="0" smtClean="0"/>
            </a:br>
            <a:r>
              <a:rPr lang="en-US" dirty="0" smtClean="0"/>
              <a:t/>
            </a:r>
            <a:br>
              <a:rPr lang="en-US" dirty="0" smtClean="0"/>
            </a:br>
            <a:endParaRPr lang="en-US" dirty="0"/>
          </a:p>
        </p:txBody>
      </p:sp>
      <p:sp>
        <p:nvSpPr>
          <p:cNvPr id="5" name="TextBox 4"/>
          <p:cNvSpPr txBox="1"/>
          <p:nvPr/>
        </p:nvSpPr>
        <p:spPr>
          <a:xfrm>
            <a:off x="1676400" y="2895600"/>
            <a:ext cx="6553200" cy="3539430"/>
          </a:xfrm>
          <a:prstGeom prst="rect">
            <a:avLst/>
          </a:prstGeom>
          <a:noFill/>
        </p:spPr>
        <p:txBody>
          <a:bodyPr wrap="square" rtlCol="0">
            <a:spAutoFit/>
          </a:bodyPr>
          <a:lstStyle/>
          <a:p>
            <a:r>
              <a:rPr lang="en-US" sz="2800" dirty="0" smtClean="0"/>
              <a:t>Contact:</a:t>
            </a:r>
          </a:p>
          <a:p>
            <a:endParaRPr lang="en-US" sz="2800" dirty="0" smtClean="0"/>
          </a:p>
          <a:p>
            <a:r>
              <a:rPr lang="en-US" sz="2800" dirty="0" smtClean="0"/>
              <a:t>Susan Belgrad </a:t>
            </a:r>
            <a:r>
              <a:rPr lang="en-US" sz="2800" dirty="0" smtClean="0">
                <a:hlinkClick r:id="rId3"/>
              </a:rPr>
              <a:t>susan.belgrad@csun.edu</a:t>
            </a:r>
            <a:r>
              <a:rPr lang="en-US" sz="2800" dirty="0" smtClean="0"/>
              <a:t/>
            </a:r>
            <a:br>
              <a:rPr lang="en-US" sz="2800" dirty="0" smtClean="0"/>
            </a:br>
            <a:endParaRPr lang="en-US" sz="2800" dirty="0" smtClean="0"/>
          </a:p>
          <a:p>
            <a:r>
              <a:rPr lang="en-US" sz="2800" dirty="0" smtClean="0"/>
              <a:t>Raymond Brie  </a:t>
            </a:r>
            <a:r>
              <a:rPr lang="en-US" sz="2800" dirty="0" smtClean="0">
                <a:hlinkClick r:id="rId4"/>
              </a:rPr>
              <a:t>raybrie@aol.com</a:t>
            </a:r>
            <a:r>
              <a:rPr lang="en-US" sz="2800" dirty="0" smtClean="0"/>
              <a:t>  </a:t>
            </a:r>
            <a:br>
              <a:rPr lang="en-US" sz="2800" dirty="0" smtClean="0"/>
            </a:br>
            <a:r>
              <a:rPr lang="en-US" sz="2800" dirty="0" smtClean="0"/>
              <a:t>                         (Simi-Oxnard-Ventura)</a:t>
            </a:r>
            <a:br>
              <a:rPr lang="en-US" sz="2800" dirty="0" smtClean="0"/>
            </a:br>
            <a:endParaRPr lang="en-US" sz="2800" dirty="0" smtClean="0"/>
          </a:p>
          <a:p>
            <a:r>
              <a:rPr lang="en-US" sz="2800" dirty="0" smtClean="0"/>
              <a:t>Steve </a:t>
            </a:r>
            <a:r>
              <a:rPr lang="en-US" sz="2800" dirty="0" err="1" smtClean="0"/>
              <a:t>Holle</a:t>
            </a:r>
            <a:r>
              <a:rPr lang="en-US" sz="2800" dirty="0" smtClean="0"/>
              <a:t> </a:t>
            </a:r>
            <a:r>
              <a:rPr lang="en-US" sz="2800" dirty="0" smtClean="0">
                <a:hlinkClick r:id="rId5"/>
              </a:rPr>
              <a:t>holle@csun.edu</a:t>
            </a:r>
            <a:endParaRPr lang="en-US" dirty="0" smtClean="0"/>
          </a:p>
        </p:txBody>
      </p:sp>
    </p:spTree>
  </p:cSld>
  <p:clrMapOvr>
    <a:masterClrMapping/>
  </p:clrMapOvr>
  <p:transition spd="med" advTm="1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p:nvPr>
        </p:nvPicPr>
        <p:blipFill>
          <a:blip r:embed="rId3" cstate="print">
            <a:extLst>
              <a:ext uri="{28A0092B-C50C-407E-A947-70E740481C1C}">
                <a14:useLocalDpi xmlns:a14="http://schemas.microsoft.com/office/drawing/2010/main" xmlns="" val="0"/>
              </a:ext>
            </a:extLst>
          </a:blip>
          <a:srcRect/>
          <a:stretch>
            <a:fillRect/>
          </a:stretch>
        </p:blipFill>
        <p:spPr>
          <a:xfrm>
            <a:off x="6350" y="1143000"/>
            <a:ext cx="5480050" cy="4097338"/>
          </a:xfrm>
          <a:noFill/>
        </p:spPr>
      </p:pic>
      <p:sp>
        <p:nvSpPr>
          <p:cNvPr id="37891" name="TextBox 7"/>
          <p:cNvSpPr txBox="1">
            <a:spLocks noChangeArrowheads="1"/>
          </p:cNvSpPr>
          <p:nvPr/>
        </p:nvSpPr>
        <p:spPr bwMode="auto">
          <a:xfrm>
            <a:off x="5665788" y="1219200"/>
            <a:ext cx="3249612" cy="3970338"/>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6pPr>
            <a:lvl7pPr marL="2971800" indent="-228600"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7pPr>
            <a:lvl8pPr marL="3429000" indent="-228600"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8pPr>
            <a:lvl9pPr marL="3886200" indent="-228600" eaLnBrk="0" fontAlgn="base" hangingPunct="0">
              <a:lnSpc>
                <a:spcPct val="80000"/>
              </a:lnSpc>
              <a:spcBef>
                <a:spcPct val="20000"/>
              </a:spcBef>
              <a:spcAft>
                <a:spcPct val="0"/>
              </a:spcAft>
              <a:buClr>
                <a:schemeClr val="tx2"/>
              </a:buClr>
              <a:buChar char="•"/>
              <a:defRPr sz="2400">
                <a:solidFill>
                  <a:schemeClr val="tx1"/>
                </a:solidFill>
                <a:latin typeface="Times New Roman" pitchFamily="18" charset="0"/>
              </a:defRPr>
            </a:lvl9pPr>
          </a:lstStyle>
          <a:p>
            <a:pPr marL="0" lvl="1" eaLnBrk="1" hangingPunct="1">
              <a:buClr>
                <a:srgbClr val="FF9900"/>
              </a:buClr>
            </a:pPr>
            <a:r>
              <a:rPr lang="en-US" sz="2800" i="1" dirty="0" smtClean="0">
                <a:solidFill>
                  <a:srgbClr val="000000"/>
                </a:solidFill>
                <a:latin typeface="Arial" pitchFamily="34" charset="0"/>
                <a:ea typeface="MS PGothic" pitchFamily="34" charset="-128"/>
                <a:cs typeface="Arial" pitchFamily="34" charset="0"/>
              </a:rPr>
              <a:t>CSUN’s undergraduate engineering programs were the fastest growing in the nation in the 3 years from ‘05-’08 (96% growth)- ASEE March 2010</a:t>
            </a:r>
            <a:endParaRPr lang="en-US" i="1" dirty="0" smtClean="0">
              <a:solidFill>
                <a:srgbClr val="000000"/>
              </a:solidFill>
              <a:latin typeface="Arial" pitchFamily="34" charset="0"/>
              <a:ea typeface="MS PGothic" pitchFamily="34" charset="-128"/>
              <a:cs typeface="Arial"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189" y="5808663"/>
            <a:ext cx="9193213"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09600" y="347990"/>
            <a:ext cx="7250767" cy="523220"/>
          </a:xfrm>
          <a:prstGeom prst="rect">
            <a:avLst/>
          </a:prstGeom>
          <a:noFill/>
        </p:spPr>
        <p:txBody>
          <a:bodyPr wrap="none" rtlCol="0">
            <a:spAutoFit/>
          </a:bodyPr>
          <a:lstStyle/>
          <a:p>
            <a:r>
              <a:rPr lang="en-US" sz="2800" b="1" dirty="0" smtClean="0">
                <a:solidFill>
                  <a:srgbClr val="C00000"/>
                </a:solidFill>
              </a:rPr>
              <a:t>CSUN’s Undergraduate Engineering Programs..</a:t>
            </a:r>
            <a:endParaRPr lang="en-US" sz="2800" b="1" dirty="0">
              <a:solidFill>
                <a:srgbClr val="C00000"/>
              </a:solidFill>
            </a:endParaRPr>
          </a:p>
        </p:txBody>
      </p:sp>
    </p:spTree>
  </p:cSld>
  <p:clrMapOvr>
    <a:masterClrMapping/>
  </p:clrMapOvr>
  <p:transition spd="med"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a:xfrm>
            <a:off x="304800" y="1066800"/>
            <a:ext cx="4343400" cy="2133600"/>
          </a:xfrm>
          <a:blipFill dpi="0" rotWithShape="1">
            <a:blip r:embed="rId3" cstate="print"/>
            <a:srcRect/>
            <a:tile tx="0" ty="0" sx="100000" sy="100000" flip="none" algn="tl"/>
          </a:blipFill>
        </p:spPr>
        <p:txBody>
          <a:bodyPr>
            <a:normAutofit lnSpcReduction="10000"/>
          </a:bodyPr>
          <a:lstStyle/>
          <a:p>
            <a:pPr marL="0" indent="0">
              <a:buFontTx/>
              <a:buNone/>
              <a:defRPr/>
            </a:pPr>
            <a:r>
              <a:rPr lang="en-US" sz="2200" b="1" dirty="0" smtClean="0"/>
              <a:t>Tech Fest (2008- present)</a:t>
            </a:r>
          </a:p>
          <a:p>
            <a:pPr>
              <a:spcBef>
                <a:spcPts val="0"/>
              </a:spcBef>
              <a:defRPr/>
            </a:pPr>
            <a:r>
              <a:rPr lang="en-US" sz="2000" dirty="0" smtClean="0"/>
              <a:t>Biannual event</a:t>
            </a:r>
          </a:p>
          <a:p>
            <a:pPr>
              <a:spcBef>
                <a:spcPts val="0"/>
              </a:spcBef>
              <a:defRPr/>
            </a:pPr>
            <a:r>
              <a:rPr lang="en-US" sz="2000" dirty="0" smtClean="0"/>
              <a:t>Career opportunities for students and alumni</a:t>
            </a:r>
          </a:p>
          <a:p>
            <a:pPr>
              <a:spcBef>
                <a:spcPts val="0"/>
              </a:spcBef>
              <a:defRPr/>
            </a:pPr>
            <a:r>
              <a:rPr lang="en-US" sz="2000" dirty="0" smtClean="0"/>
              <a:t>Information Sessions</a:t>
            </a:r>
          </a:p>
          <a:p>
            <a:pPr>
              <a:spcBef>
                <a:spcPts val="0"/>
              </a:spcBef>
              <a:defRPr/>
            </a:pPr>
            <a:r>
              <a:rPr lang="en-US" sz="2000" dirty="0" smtClean="0"/>
              <a:t>Approximately ~ 60 companies in 2012-2013</a:t>
            </a:r>
          </a:p>
        </p:txBody>
      </p:sp>
      <p:sp>
        <p:nvSpPr>
          <p:cNvPr id="39939" name="Title 2"/>
          <p:cNvSpPr>
            <a:spLocks noGrp="1"/>
          </p:cNvSpPr>
          <p:nvPr>
            <p:ph type="title"/>
          </p:nvPr>
        </p:nvSpPr>
        <p:spPr>
          <a:xfrm>
            <a:off x="533400" y="304800"/>
            <a:ext cx="7772400" cy="406400"/>
          </a:xfrm>
          <a:blipFill dpi="0" rotWithShape="1">
            <a:blip r:embed="rId4" cstate="print"/>
            <a:srcRect/>
            <a:tile tx="0" ty="0" sx="100000" sy="100000" flip="none" algn="tl"/>
          </a:blipFill>
        </p:spPr>
        <p:txBody>
          <a:bodyPr>
            <a:normAutofit fontScale="90000"/>
          </a:bodyPr>
          <a:lstStyle/>
          <a:p>
            <a:pPr algn="ctr"/>
            <a:r>
              <a:rPr lang="en-US" sz="2800" b="1" smtClean="0">
                <a:solidFill>
                  <a:srgbClr val="990033"/>
                </a:solidFill>
              </a:rPr>
              <a:t>Unique Programs</a:t>
            </a:r>
          </a:p>
        </p:txBody>
      </p:sp>
      <p:sp>
        <p:nvSpPr>
          <p:cNvPr id="8" name="Content Placeholder 1"/>
          <p:cNvSpPr txBox="1">
            <a:spLocks/>
          </p:cNvSpPr>
          <p:nvPr/>
        </p:nvSpPr>
        <p:spPr bwMode="auto">
          <a:xfrm>
            <a:off x="304800" y="3533367"/>
            <a:ext cx="4343400" cy="2819400"/>
          </a:xfrm>
          <a:prstGeom prst="rect">
            <a:avLst/>
          </a:prstGeom>
          <a:blipFill dpi="0" rotWithShape="1">
            <a:blip r:embed="rId3" cstate="print"/>
            <a:srcRect/>
            <a:tile tx="0" ty="0" sx="100000" sy="100000" flip="none" algn="tl"/>
          </a:blipFill>
          <a:ln w="9525">
            <a:noFill/>
            <a:miter lim="800000"/>
            <a:headEnd/>
            <a:tailEnd/>
          </a:ln>
        </p:spPr>
        <p:txBody>
          <a:bodyPr lIns="92075" tIns="46038" rIns="92075" bIns="46038"/>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defRPr/>
            </a:pPr>
            <a:r>
              <a:rPr lang="en-US" sz="2000" b="1" dirty="0" smtClean="0"/>
              <a:t>Projects Showcase(2010- present)</a:t>
            </a:r>
          </a:p>
          <a:p>
            <a:pPr>
              <a:defRPr/>
            </a:pPr>
            <a:r>
              <a:rPr lang="en-US" sz="2000" dirty="0" smtClean="0"/>
              <a:t>Annual Senior Design Showcase highlighting capstone design projects across the college</a:t>
            </a:r>
          </a:p>
          <a:p>
            <a:pPr>
              <a:defRPr/>
            </a:pPr>
            <a:r>
              <a:rPr lang="en-US" sz="2000" dirty="0" smtClean="0"/>
              <a:t>Held in April and open to the public</a:t>
            </a:r>
          </a:p>
          <a:p>
            <a:pPr>
              <a:defRPr/>
            </a:pPr>
            <a:r>
              <a:rPr lang="en-US" sz="2000" dirty="0" smtClean="0"/>
              <a:t>Judged by industry panels</a:t>
            </a:r>
          </a:p>
        </p:txBody>
      </p:sp>
      <p:pic>
        <p:nvPicPr>
          <p:cNvPr id="39943" name="Picture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23097" y="1077096"/>
            <a:ext cx="3695700"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4" name="Picture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90440" y="3533367"/>
            <a:ext cx="36957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213" y="5808663"/>
            <a:ext cx="9193213"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advTm="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85800" y="228600"/>
            <a:ext cx="7772400" cy="533400"/>
          </a:xfrm>
        </p:spPr>
        <p:txBody>
          <a:bodyPr>
            <a:normAutofit fontScale="90000"/>
          </a:bodyPr>
          <a:lstStyle/>
          <a:p>
            <a:pPr algn="ctr"/>
            <a:r>
              <a:rPr lang="en-US" b="1" dirty="0" smtClean="0"/>
              <a:t/>
            </a:r>
            <a:br>
              <a:rPr lang="en-US" b="1" dirty="0" smtClean="0"/>
            </a:br>
            <a:r>
              <a:rPr lang="en-US" dirty="0" smtClean="0"/>
              <a:t> </a:t>
            </a:r>
            <a:r>
              <a:rPr lang="en-US" dirty="0" smtClean="0">
                <a:solidFill>
                  <a:srgbClr val="C00000"/>
                </a:solidFill>
              </a:rPr>
              <a:t>US</a:t>
            </a:r>
            <a:r>
              <a:rPr lang="en-US" dirty="0" smtClean="0"/>
              <a:t> </a:t>
            </a:r>
            <a:r>
              <a:rPr lang="en-US" dirty="0" smtClean="0">
                <a:solidFill>
                  <a:srgbClr val="C00000"/>
                </a:solidFill>
              </a:rPr>
              <a:t>Department of Education Grant</a:t>
            </a:r>
          </a:p>
        </p:txBody>
      </p:sp>
      <p:sp>
        <p:nvSpPr>
          <p:cNvPr id="3" name="Content Placeholder 2"/>
          <p:cNvSpPr>
            <a:spLocks noGrp="1"/>
          </p:cNvSpPr>
          <p:nvPr>
            <p:ph sz="half" idx="1"/>
          </p:nvPr>
        </p:nvSpPr>
        <p:spPr>
          <a:xfrm>
            <a:off x="685800" y="1219200"/>
            <a:ext cx="3810000" cy="4791075"/>
          </a:xfrm>
          <a:blipFill>
            <a:blip r:embed="rId3" cstate="print"/>
            <a:tile tx="0" ty="0" sx="100000" sy="100000" flip="none" algn="tl"/>
          </a:blipFill>
        </p:spPr>
        <p:txBody>
          <a:bodyPr>
            <a:normAutofit lnSpcReduction="10000"/>
          </a:bodyPr>
          <a:lstStyle/>
          <a:p>
            <a:pPr marL="0" indent="0">
              <a:spcBef>
                <a:spcPts val="0"/>
              </a:spcBef>
              <a:buFontTx/>
              <a:buNone/>
              <a:defRPr/>
            </a:pPr>
            <a:r>
              <a:rPr lang="en-US" b="1" i="1" dirty="0" smtClean="0"/>
              <a:t>CSUN Receives $5.5 Million Federal Grant to Increase Number of Minorities Studying in Engineering, Computer Science</a:t>
            </a:r>
          </a:p>
          <a:p>
            <a:pPr marL="0" indent="0">
              <a:spcBef>
                <a:spcPts val="0"/>
              </a:spcBef>
              <a:buFontTx/>
              <a:buNone/>
              <a:defRPr/>
            </a:pPr>
            <a:r>
              <a:rPr lang="en-US" sz="1200" b="1" i="1" dirty="0" smtClean="0">
                <a:hlinkClick r:id="rId4"/>
              </a:rPr>
              <a:t>http://blogs.csun.edu/news/2011/10/engineering-grant/</a:t>
            </a:r>
            <a:r>
              <a:rPr lang="en-US" sz="1200" b="1" i="1" dirty="0" smtClean="0"/>
              <a:t> </a:t>
            </a:r>
          </a:p>
          <a:p>
            <a:pPr marL="0" indent="0">
              <a:spcBef>
                <a:spcPts val="0"/>
              </a:spcBef>
              <a:buFontTx/>
              <a:buNone/>
              <a:defRPr/>
            </a:pPr>
            <a:endParaRPr lang="en-US" sz="1200" i="1" dirty="0" smtClean="0"/>
          </a:p>
          <a:p>
            <a:pPr marL="0" indent="0">
              <a:spcBef>
                <a:spcPts val="0"/>
              </a:spcBef>
              <a:buFontTx/>
              <a:buNone/>
              <a:defRPr/>
            </a:pPr>
            <a:r>
              <a:rPr lang="en-US" sz="1200" b="1" i="1" dirty="0" smtClean="0"/>
              <a:t>The </a:t>
            </a:r>
            <a:r>
              <a:rPr lang="en-US" sz="1200" b="1" i="1" u="sng" dirty="0" smtClean="0">
                <a:hlinkClick r:id="rId5"/>
              </a:rPr>
              <a:t>San Fernando Valley Business Journal</a:t>
            </a:r>
            <a:r>
              <a:rPr lang="en-US" sz="1200" b="1" i="1" dirty="0" smtClean="0"/>
              <a:t> (10/6) reports, "California State University, Northridge has received a five-year, $5.5 million" HSI STEM grant "to increase underrepresented and low-income students in engineering, science and math." The piece notes that the goal of the ED HSI STEM Program is to "help students transfer from area community colleges and then graduate from CSUN with degrees in engineering or computer science."</a:t>
            </a:r>
          </a:p>
          <a:p>
            <a:pPr marL="0" indent="0">
              <a:spcBef>
                <a:spcPts val="0"/>
              </a:spcBef>
              <a:buFontTx/>
              <a:buNone/>
              <a:defRPr/>
            </a:pPr>
            <a:endParaRPr lang="en-US" sz="1600" i="1" dirty="0" smtClean="0"/>
          </a:p>
          <a:p>
            <a:pPr marL="0" indent="0">
              <a:spcBef>
                <a:spcPts val="0"/>
              </a:spcBef>
              <a:buFontTx/>
              <a:buNone/>
              <a:defRPr/>
            </a:pPr>
            <a:endParaRPr lang="en-US" sz="1600" i="1" dirty="0" smtClean="0"/>
          </a:p>
          <a:p>
            <a:pPr marL="0" indent="0">
              <a:spcBef>
                <a:spcPts val="0"/>
              </a:spcBef>
              <a:buFontTx/>
              <a:buNone/>
              <a:defRPr/>
            </a:pPr>
            <a:endParaRPr lang="en-US" sz="1600" i="1" dirty="0" smtClean="0"/>
          </a:p>
          <a:p>
            <a:pPr marL="0" indent="0">
              <a:spcBef>
                <a:spcPts val="0"/>
              </a:spcBef>
              <a:buFontTx/>
              <a:buNone/>
              <a:defRPr/>
            </a:pPr>
            <a:endParaRPr lang="en-US" sz="1600" i="1" dirty="0" smtClean="0"/>
          </a:p>
          <a:p>
            <a:pPr marL="0" indent="0">
              <a:spcBef>
                <a:spcPts val="0"/>
              </a:spcBef>
              <a:buFontTx/>
              <a:buNone/>
              <a:defRPr/>
            </a:pPr>
            <a:endParaRPr lang="en-US" sz="1600" i="1" dirty="0" smtClean="0"/>
          </a:p>
          <a:p>
            <a:pPr marL="0" indent="0">
              <a:spcBef>
                <a:spcPts val="0"/>
              </a:spcBef>
              <a:buFontTx/>
              <a:buNone/>
              <a:defRPr/>
            </a:pPr>
            <a:endParaRPr lang="en-US" sz="1600" i="1" dirty="0" smtClean="0"/>
          </a:p>
          <a:p>
            <a:pPr>
              <a:buFontTx/>
              <a:buNone/>
              <a:defRPr/>
            </a:pPr>
            <a:endParaRPr lang="en-US" sz="1200" dirty="0"/>
          </a:p>
        </p:txBody>
      </p:sp>
      <p:sp>
        <p:nvSpPr>
          <p:cNvPr id="4" name="Content Placeholder 3"/>
          <p:cNvSpPr>
            <a:spLocks noGrp="1"/>
          </p:cNvSpPr>
          <p:nvPr>
            <p:ph sz="half" idx="2"/>
          </p:nvPr>
        </p:nvSpPr>
        <p:spPr>
          <a:xfrm>
            <a:off x="4724400" y="1219200"/>
            <a:ext cx="3810000" cy="4778375"/>
          </a:xfrm>
          <a:blipFill>
            <a:blip r:embed="rId6" cstate="print"/>
            <a:tile tx="0" ty="0" sx="100000" sy="100000" flip="none" algn="tl"/>
          </a:blipFill>
        </p:spPr>
        <p:txBody>
          <a:bodyPr>
            <a:normAutofit lnSpcReduction="10000"/>
          </a:bodyPr>
          <a:lstStyle/>
          <a:p>
            <a:pPr marL="0" indent="0">
              <a:spcBef>
                <a:spcPts val="0"/>
              </a:spcBef>
              <a:buFontTx/>
              <a:buNone/>
              <a:defRPr/>
            </a:pPr>
            <a:r>
              <a:rPr lang="en-US" sz="1400" b="1" u="sng" dirty="0" smtClean="0"/>
              <a:t>Cal State Northridge, Harbor College Awarded Federal Science, Tech Grants.</a:t>
            </a:r>
            <a:endParaRPr lang="en-US" sz="1400" b="1" dirty="0" smtClean="0"/>
          </a:p>
          <a:p>
            <a:pPr marL="0" indent="0">
              <a:spcBef>
                <a:spcPts val="0"/>
              </a:spcBef>
              <a:buFontTx/>
              <a:buNone/>
              <a:defRPr/>
            </a:pPr>
            <a:r>
              <a:rPr lang="en-US" sz="1600" b="1" i="1" dirty="0" smtClean="0"/>
              <a:t>The </a:t>
            </a:r>
            <a:r>
              <a:rPr lang="en-US" sz="1600" b="1" i="1" u="sng" dirty="0" smtClean="0">
                <a:hlinkClick r:id="rId7"/>
              </a:rPr>
              <a:t>Los Angeles Times</a:t>
            </a:r>
            <a:r>
              <a:rPr lang="en-US" sz="1600" b="1" i="1" dirty="0" smtClean="0"/>
              <a:t> (10/4, Rivera) "LA Now" blog reported, "Cal State Northridge received $5.5 million from the Department of Education's Hispanic-Serving Institutions STEM program to boost the number of students who transfer from a community college and graduate with degrees in engineering and computer science." CSUN "will work with Glendale Community College and College of the Canyons in Santa Clarita to identify potential students who will receive tutoring, mentoring, research opportunities, career advice and stipends to help pay education costs. Faculty from the three institutions will also collaborate on curriculum." The Times reported</a:t>
            </a:r>
          </a:p>
          <a:p>
            <a:pPr>
              <a:buFontTx/>
              <a:buNone/>
              <a:defRPr/>
            </a:pPr>
            <a:endParaRPr lang="en-US" dirty="0"/>
          </a:p>
        </p:txBody>
      </p:sp>
      <p:sp>
        <p:nvSpPr>
          <p:cNvPr id="96263" name="Slide Number Placeholder 6"/>
          <p:cNvSpPr>
            <a:spLocks noGrp="1"/>
          </p:cNvSpPr>
          <p:nvPr>
            <p:ph type="sldNum" sz="quarter" idx="12"/>
          </p:nvPr>
        </p:nvSpPr>
        <p:spPr>
          <a:noFill/>
        </p:spPr>
        <p:txBody>
          <a:bodyPr/>
          <a:lstStyle/>
          <a:p>
            <a:fld id="{5FA64BB7-0DF7-4AFC-94EE-E1220B7F5275}" type="slidenum">
              <a:rPr lang="en-US" smtClean="0">
                <a:latin typeface="Arial" pitchFamily="34" charset="0"/>
              </a:rPr>
              <a:pPr/>
              <a:t>6</a:t>
            </a:fld>
            <a:endParaRPr lang="en-US" smtClean="0">
              <a:latin typeface="Arial" pitchFamily="34" charset="0"/>
            </a:endParaRPr>
          </a:p>
        </p:txBody>
      </p:sp>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5808663"/>
            <a:ext cx="9193213"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advTm="8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533400"/>
          </a:xfrm>
        </p:spPr>
        <p:txBody>
          <a:bodyPr>
            <a:normAutofit/>
          </a:bodyPr>
          <a:lstStyle/>
          <a:p>
            <a:pPr algn="ctr"/>
            <a:r>
              <a:rPr lang="en-US" sz="2400" b="1" dirty="0" smtClean="0"/>
              <a:t>AIMS</a:t>
            </a:r>
            <a:r>
              <a:rPr lang="en-US" sz="2400" b="1" baseline="30000" dirty="0" smtClean="0"/>
              <a:t>2</a:t>
            </a:r>
            <a:r>
              <a:rPr lang="en-US" sz="2400" b="1" dirty="0" smtClean="0"/>
              <a:t> </a:t>
            </a:r>
            <a:r>
              <a:rPr lang="en-US" sz="2400" b="1" dirty="0"/>
              <a:t>Project Website</a:t>
            </a:r>
            <a:r>
              <a:rPr lang="en-US" sz="2400" b="1" dirty="0" smtClean="0"/>
              <a:t>: </a:t>
            </a:r>
            <a:r>
              <a:rPr lang="en-US" sz="2400" b="1" dirty="0" smtClean="0">
                <a:hlinkClick r:id="rId3"/>
              </a:rPr>
              <a:t>http</a:t>
            </a:r>
            <a:r>
              <a:rPr lang="en-US" sz="2400" b="1" dirty="0">
                <a:hlinkClick r:id="rId3"/>
              </a:rPr>
              <a:t>://www.ecs.csun.edu/aims2</a:t>
            </a:r>
            <a:r>
              <a:rPr lang="en-US" sz="2400" b="1" dirty="0" smtClean="0">
                <a:hlinkClick r:id="rId3"/>
              </a:rPr>
              <a:t>/</a:t>
            </a:r>
            <a:r>
              <a:rPr lang="en-US" sz="2400" b="1" dirty="0" smtClean="0"/>
              <a:t> </a:t>
            </a:r>
            <a:endParaRPr lang="en-US" sz="2400" b="1" dirty="0"/>
          </a:p>
        </p:txBody>
      </p:sp>
      <p:sp>
        <p:nvSpPr>
          <p:cNvPr id="5" name="Slide Number Placeholder 4"/>
          <p:cNvSpPr>
            <a:spLocks noGrp="1"/>
          </p:cNvSpPr>
          <p:nvPr>
            <p:ph type="sldNum" sz="quarter" idx="12"/>
          </p:nvPr>
        </p:nvSpPr>
        <p:spPr/>
        <p:txBody>
          <a:bodyPr/>
          <a:lstStyle/>
          <a:p>
            <a:pPr>
              <a:defRPr/>
            </a:pPr>
            <a:fld id="{42D0DF13-233D-42E9-A32A-2FF0061FF766}" type="slidenum">
              <a:rPr lang="en-US" smtClean="0"/>
              <a:pPr>
                <a:defRPr/>
              </a:pPr>
              <a:t>7</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16" y="802629"/>
            <a:ext cx="9126583" cy="6055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1805090"/>
      </p:ext>
    </p:extLst>
  </p:cSld>
  <p:clrMapOvr>
    <a:masterClrMapping/>
  </p:clrMapOvr>
  <p:transition spd="med" advTm="8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4" y="1066800"/>
            <a:ext cx="8183563" cy="4876800"/>
          </a:xfrm>
        </p:spPr>
        <p:txBody>
          <a:bodyPr>
            <a:normAutofit fontScale="62500" lnSpcReduction="20000"/>
          </a:bodyPr>
          <a:lstStyle/>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ACCESS </a:t>
            </a:r>
            <a:r>
              <a:rPr lang="en-US" dirty="0"/>
              <a:t>Program (Accelerated Coursework in Computer Science and Engineering for Student Success</a:t>
            </a:r>
            <a:r>
              <a:rPr lang="en-US" dirty="0" smtClean="0"/>
              <a:t>)</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Talented High School Program (CSUN)</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Sponsored </a:t>
            </a:r>
            <a:r>
              <a:rPr lang="en-US" dirty="0"/>
              <a:t>by the College of Engineering and Computer Science, at </a:t>
            </a:r>
            <a:r>
              <a:rPr lang="en-US" dirty="0" smtClean="0"/>
              <a:t>CSUN</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Designed </a:t>
            </a:r>
            <a:r>
              <a:rPr lang="en-US" dirty="0"/>
              <a:t>for talented high school juniors and seniors who are interested in the field of Engineering and/or Computer </a:t>
            </a:r>
            <a:r>
              <a:rPr lang="en-US" dirty="0" smtClean="0"/>
              <a:t>Science</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MSE 101/L—Intro to Engineering course online &amp; lab portion at local high school campus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Students will earn two college credits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p:txBody>
      </p:sp>
      <p:sp>
        <p:nvSpPr>
          <p:cNvPr id="4" name="Rectangle 3"/>
          <p:cNvSpPr/>
          <p:nvPr/>
        </p:nvSpPr>
        <p:spPr>
          <a:xfrm>
            <a:off x="2956910" y="304800"/>
            <a:ext cx="274305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lnSpc>
                <a:spcPct val="100000"/>
              </a:lnSpc>
              <a:spcBef>
                <a:spcPts val="0"/>
              </a:spcBef>
              <a:spcAft>
                <a:spcPts val="0"/>
              </a:spcAft>
              <a:buClrTx/>
              <a:buFontTx/>
              <a:buNone/>
              <a:defRPr/>
            </a:pPr>
            <a:r>
              <a:rPr lang="en-US" sz="5400" b="1" cap="all" dirty="0">
                <a:ln w="0"/>
                <a:gradFill flip="none">
                  <a:gsLst>
                    <a:gs pos="0">
                      <a:srgbClr val="CEB966">
                        <a:tint val="75000"/>
                        <a:shade val="75000"/>
                        <a:satMod val="170000"/>
                      </a:srgbClr>
                    </a:gs>
                    <a:gs pos="49000">
                      <a:srgbClr val="CEB966">
                        <a:tint val="88000"/>
                        <a:shade val="65000"/>
                        <a:satMod val="172000"/>
                      </a:srgbClr>
                    </a:gs>
                    <a:gs pos="50000">
                      <a:srgbClr val="CEB966">
                        <a:shade val="65000"/>
                        <a:satMod val="130000"/>
                      </a:srgbClr>
                    </a:gs>
                    <a:gs pos="92000">
                      <a:srgbClr val="CEB966">
                        <a:shade val="50000"/>
                        <a:satMod val="120000"/>
                      </a:srgbClr>
                    </a:gs>
                    <a:gs pos="100000">
                      <a:srgbClr val="CEB966">
                        <a:shade val="48000"/>
                        <a:satMod val="120000"/>
                      </a:srgbClr>
                    </a:gs>
                  </a:gsLst>
                  <a:lin ang="5400000"/>
                </a:gradFill>
                <a:effectLst>
                  <a:reflection blurRad="12700" stA="50000" endPos="50000" dist="5000" dir="5400000" sy="-100000" rotWithShape="0"/>
                </a:effectLst>
                <a:latin typeface="Lucida Sans Unicode"/>
              </a:rPr>
              <a:t>ACCESS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43497"/>
            <a:ext cx="9193213"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advTm="8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5388" y="0"/>
            <a:ext cx="4316412" cy="2246769"/>
          </a:xfrm>
          <a:prstGeom prst="rect">
            <a:avLst/>
          </a:prstGeom>
          <a:noFill/>
        </p:spPr>
        <p:txBody>
          <a:bodyPr wrap="square">
            <a:spAutoFit/>
          </a:bodyPr>
          <a:lstStyle/>
          <a:p>
            <a:pPr algn="ctr" fontAlgn="auto">
              <a:lnSpc>
                <a:spcPct val="100000"/>
              </a:lnSpc>
              <a:spcBef>
                <a:spcPts val="0"/>
              </a:spcBef>
              <a:spcAft>
                <a:spcPts val="0"/>
              </a:spcAft>
              <a:buClrTx/>
              <a:buFontTx/>
              <a:buNone/>
              <a:defRPr/>
            </a:pPr>
            <a:r>
              <a:rPr lang="en-US" sz="2800" b="1" spc="300" dirty="0">
                <a:ln w="11430" cmpd="sng">
                  <a:solidFill>
                    <a:srgbClr val="CEB966">
                      <a:tint val="10000"/>
                    </a:srgbClr>
                  </a:solidFill>
                  <a:prstDash val="solid"/>
                  <a:miter lim="800000"/>
                </a:ln>
                <a:gradFill>
                  <a:gsLst>
                    <a:gs pos="10000">
                      <a:srgbClr val="CEB966">
                        <a:tint val="83000"/>
                        <a:shade val="100000"/>
                        <a:satMod val="200000"/>
                      </a:srgbClr>
                    </a:gs>
                    <a:gs pos="75000">
                      <a:srgbClr val="CEB966">
                        <a:tint val="100000"/>
                        <a:shade val="50000"/>
                        <a:satMod val="150000"/>
                      </a:srgbClr>
                    </a:gs>
                  </a:gsLst>
                  <a:lin ang="5400000"/>
                </a:gradFill>
                <a:effectLst>
                  <a:glow rad="45500">
                    <a:srgbClr val="CEB966">
                      <a:satMod val="220000"/>
                      <a:alpha val="35000"/>
                    </a:srgbClr>
                  </a:glow>
                </a:effectLst>
                <a:latin typeface="Lucida Sans Unicode"/>
              </a:rPr>
              <a:t>Northridge Academy High </a:t>
            </a:r>
            <a:r>
              <a:rPr lang="en-US" sz="2800" b="1" spc="300" dirty="0" smtClean="0">
                <a:ln w="11430" cmpd="sng">
                  <a:solidFill>
                    <a:srgbClr val="CEB966">
                      <a:tint val="10000"/>
                    </a:srgbClr>
                  </a:solidFill>
                  <a:prstDash val="solid"/>
                  <a:miter lim="800000"/>
                </a:ln>
                <a:gradFill>
                  <a:gsLst>
                    <a:gs pos="10000">
                      <a:srgbClr val="CEB966">
                        <a:tint val="83000"/>
                        <a:shade val="100000"/>
                        <a:satMod val="200000"/>
                      </a:srgbClr>
                    </a:gs>
                    <a:gs pos="75000">
                      <a:srgbClr val="CEB966">
                        <a:tint val="100000"/>
                        <a:shade val="50000"/>
                        <a:satMod val="150000"/>
                      </a:srgbClr>
                    </a:gs>
                  </a:gsLst>
                  <a:lin ang="5400000"/>
                </a:gradFill>
                <a:effectLst>
                  <a:glow rad="45500">
                    <a:srgbClr val="CEB966">
                      <a:satMod val="220000"/>
                      <a:alpha val="35000"/>
                    </a:srgbClr>
                  </a:glow>
                </a:effectLst>
                <a:latin typeface="Lucida Sans Unicode"/>
              </a:rPr>
              <a:t>School</a:t>
            </a:r>
          </a:p>
          <a:p>
            <a:pPr algn="ctr" fontAlgn="auto">
              <a:lnSpc>
                <a:spcPct val="100000"/>
              </a:lnSpc>
              <a:spcBef>
                <a:spcPts val="0"/>
              </a:spcBef>
              <a:spcAft>
                <a:spcPts val="0"/>
              </a:spcAft>
              <a:buClrTx/>
              <a:buFontTx/>
              <a:buNone/>
              <a:defRPr/>
            </a:pPr>
            <a:r>
              <a:rPr lang="en-US" sz="2800" b="1" spc="300" dirty="0" smtClean="0">
                <a:ln w="11430" cmpd="sng">
                  <a:solidFill>
                    <a:srgbClr val="CEB966">
                      <a:tint val="10000"/>
                    </a:srgbClr>
                  </a:solidFill>
                  <a:prstDash val="solid"/>
                  <a:miter lim="800000"/>
                </a:ln>
                <a:gradFill>
                  <a:gsLst>
                    <a:gs pos="10000">
                      <a:srgbClr val="CEB966">
                        <a:tint val="83000"/>
                        <a:shade val="100000"/>
                        <a:satMod val="200000"/>
                      </a:srgbClr>
                    </a:gs>
                    <a:gs pos="75000">
                      <a:srgbClr val="CEB966">
                        <a:tint val="100000"/>
                        <a:shade val="50000"/>
                        <a:satMod val="150000"/>
                      </a:srgbClr>
                    </a:gs>
                  </a:gsLst>
                  <a:lin ang="5400000"/>
                </a:gradFill>
                <a:effectLst>
                  <a:glow rad="45500">
                    <a:srgbClr val="CEB966">
                      <a:satMod val="220000"/>
                      <a:alpha val="35000"/>
                    </a:srgbClr>
                  </a:glow>
                </a:effectLst>
                <a:latin typeface="Lucida Sans Unicode"/>
              </a:rPr>
              <a:t>MSE 101/L ACCESS PROGRAM</a:t>
            </a:r>
            <a:endParaRPr lang="en-US" sz="2800" b="1" spc="300" dirty="0">
              <a:ln w="11430" cmpd="sng">
                <a:solidFill>
                  <a:srgbClr val="CEB966">
                    <a:tint val="10000"/>
                  </a:srgbClr>
                </a:solidFill>
                <a:prstDash val="solid"/>
                <a:miter lim="800000"/>
              </a:ln>
              <a:gradFill>
                <a:gsLst>
                  <a:gs pos="10000">
                    <a:srgbClr val="CEB966">
                      <a:tint val="83000"/>
                      <a:shade val="100000"/>
                      <a:satMod val="200000"/>
                    </a:srgbClr>
                  </a:gs>
                  <a:gs pos="75000">
                    <a:srgbClr val="CEB966">
                      <a:tint val="100000"/>
                      <a:shade val="50000"/>
                      <a:satMod val="150000"/>
                    </a:srgbClr>
                  </a:gs>
                </a:gsLst>
                <a:lin ang="5400000"/>
              </a:gradFill>
              <a:effectLst>
                <a:glow rad="45500">
                  <a:srgbClr val="CEB966">
                    <a:satMod val="220000"/>
                    <a:alpha val="35000"/>
                  </a:srgbClr>
                </a:glow>
              </a:effectLst>
              <a:latin typeface="Lucida Sans Unicode"/>
            </a:endParaRPr>
          </a:p>
        </p:txBody>
      </p:sp>
      <p:pic>
        <p:nvPicPr>
          <p:cNvPr id="62467" name="Picture 2" descr="C:\Documents and Settings\lh5977\My Documents\ACCESS\Pictures\Northridge Academy\DSCN02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97" y="3557588"/>
            <a:ext cx="2743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68" name="Picture 3" descr="C:\Documents and Settings\lh5977\My Documents\ACCESS\Pictures\Northridge Academy\DSCN027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685800"/>
            <a:ext cx="2319338"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69" name="Picture 4" descr="C:\Documents and Settings\lh5977\My Documents\ACCESS\Pictures\Northridge Academy\DSCN028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838200"/>
            <a:ext cx="2236788"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0" name="Picture 5" descr="C:\Documents and Settings\lh5977\My Documents\ACCESS\Pictures\Northridge Academy\DSCN028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40500" y="3751263"/>
            <a:ext cx="2484438"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1" name="Picture 6" descr="C:\Documents and Settings\lh5977\My Documents\ACCESS\Pictures\Northridge Academy\DSCN029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94037" y="2410619"/>
            <a:ext cx="3059113" cy="229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986" y="5808663"/>
            <a:ext cx="9193213"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advTm="8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955</TotalTime>
  <Words>870</Words>
  <Application>Microsoft Office PowerPoint</Application>
  <PresentationFormat>On-screen Show (4:3)</PresentationFormat>
  <Paragraphs>223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Dean Michael E. Spagna  and Dean S. K. Ramesh</vt:lpstr>
      <vt:lpstr>With our esteemed Keynote speaker, Dean and Director of  the Museum of Science,  Boston  Dr. Ioannis Miaoulis </vt:lpstr>
      <vt:lpstr>Slide 3</vt:lpstr>
      <vt:lpstr>Slide 4</vt:lpstr>
      <vt:lpstr>Unique Programs</vt:lpstr>
      <vt:lpstr>  US Department of Education Grant</vt:lpstr>
      <vt:lpstr>AIMS2 Project Website: http://www.ecs.csun.edu/aims2/ </vt:lpstr>
      <vt:lpstr>Slide 8</vt:lpstr>
      <vt:lpstr>Slide 9</vt:lpstr>
      <vt:lpstr>Slide 10</vt:lpstr>
      <vt:lpstr>Slide 11</vt:lpstr>
      <vt:lpstr>Slide 12</vt:lpstr>
      <vt:lpstr>Slide 13</vt:lpstr>
      <vt:lpstr>The CSUN STEM Innovations Team …  Is a dynamic collaboration between the Michael D. Eisner College of Education and the College of Engineering and Computer Science. We pursue a vision to provide a seamless, academic pipeline of early and sustained K-16 STEM curricula to educators in the Los Angeles Unified School District as well as schools and community colleges in the San Fernando, Simi and Santa Clarita Valleys. we recognize the need for elementary, secondary and post-secondary educators together with formal and informal science and industry leaders, to move swiftly and strategically in delivering world-class  STEM curricula to schools in our service area.  this presentation is part of our action plan to promote a workforce development model that reaches diverse, underserved  students through a Supported K-16 STEM School-to-College-Career Network, which we believe will assure their access to promising STEM school achievement, employment and careers. </vt:lpstr>
      <vt:lpstr>Slide 15</vt:lpstr>
      <vt:lpstr>Slide 16</vt:lpstr>
      <vt:lpstr>Hot Jobs in STEM</vt:lpstr>
      <vt:lpstr>STEM INNOVATIONS TEAM VISION:</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For information about your school becoming a stem center   </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 Michael E. Spagna and Dean S. K. Ramesh</dc:title>
  <dc:creator>Susan Belgrad</dc:creator>
  <cp:lastModifiedBy>Susan Belgrad</cp:lastModifiedBy>
  <cp:revision>28</cp:revision>
  <dcterms:created xsi:type="dcterms:W3CDTF">2013-04-27T23:06:05Z</dcterms:created>
  <dcterms:modified xsi:type="dcterms:W3CDTF">2013-04-29T15:04:40Z</dcterms:modified>
</cp:coreProperties>
</file>