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256" r:id="rId2"/>
    <p:sldId id="257" r:id="rId3"/>
    <p:sldId id="258" r:id="rId4"/>
    <p:sldId id="259" r:id="rId5"/>
    <p:sldId id="272" r:id="rId6"/>
    <p:sldId id="268" r:id="rId7"/>
    <p:sldId id="267" r:id="rId8"/>
    <p:sldId id="269" r:id="rId9"/>
    <p:sldId id="271" r:id="rId10"/>
    <p:sldId id="260" r:id="rId11"/>
    <p:sldId id="266" r:id="rId12"/>
    <p:sldId id="261" r:id="rId13"/>
    <p:sldId id="262" r:id="rId14"/>
    <p:sldId id="263"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86" y="-10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80A476-5EB6-4676-A0BF-939EEDADF6EA}" type="datetimeFigureOut">
              <a:rPr lang="en-US" smtClean="0"/>
              <a:pPr/>
              <a:t>9/22/2015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AEBC4B-CDA2-4EE7-AC96-CB62E277EB2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62B418-6ACE-411C-A519-92C5C60C28CA}" type="datetimeFigureOut">
              <a:rPr lang="en-US" smtClean="0"/>
              <a:pPr/>
              <a:t>9/22/2015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D689FA-D73C-426E-B1AC-931D547F1F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D689FA-D73C-426E-B1AC-931D547F1F5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DE8667-1CCC-4C97-9EBC-5A6238857A25}" type="datetimeFigureOut">
              <a:rPr lang="en-US" smtClean="0"/>
              <a:pPr/>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E8667-1CCC-4C97-9EBC-5A6238857A25}" type="datetimeFigureOut">
              <a:rPr lang="en-US" smtClean="0"/>
              <a:pPr/>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E8667-1CCC-4C97-9EBC-5A6238857A25}" type="datetimeFigureOut">
              <a:rPr lang="en-US" smtClean="0"/>
              <a:pPr/>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E8667-1CCC-4C97-9EBC-5A6238857A25}" type="datetimeFigureOut">
              <a:rPr lang="en-US" smtClean="0"/>
              <a:pPr/>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E8667-1CCC-4C97-9EBC-5A6238857A25}" type="datetimeFigureOut">
              <a:rPr lang="en-US" smtClean="0"/>
              <a:pPr/>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DE8667-1CCC-4C97-9EBC-5A6238857A25}" type="datetimeFigureOut">
              <a:rPr lang="en-US" smtClean="0"/>
              <a:pPr/>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DE8667-1CCC-4C97-9EBC-5A6238857A25}" type="datetimeFigureOut">
              <a:rPr lang="en-US" smtClean="0"/>
              <a:pPr/>
              <a:t>9/22/2015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DE8667-1CCC-4C97-9EBC-5A6238857A25}" type="datetimeFigureOut">
              <a:rPr lang="en-US" smtClean="0"/>
              <a:pPr/>
              <a:t>9/22/2015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E8667-1CCC-4C97-9EBC-5A6238857A25}" type="datetimeFigureOut">
              <a:rPr lang="en-US" smtClean="0"/>
              <a:pPr/>
              <a:t>9/22/2015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E8667-1CCC-4C97-9EBC-5A6238857A25}" type="datetimeFigureOut">
              <a:rPr lang="en-US" smtClean="0"/>
              <a:pPr/>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E8667-1CCC-4C97-9EBC-5A6238857A25}" type="datetimeFigureOut">
              <a:rPr lang="en-US" smtClean="0"/>
              <a:pPr/>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C9B3F-1C70-4EDE-A7FC-A74F2A0B310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E8667-1CCC-4C97-9EBC-5A6238857A25}" type="datetimeFigureOut">
              <a:rPr lang="en-US" smtClean="0"/>
              <a:pPr/>
              <a:t>9/22/2015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C9B3F-1C70-4EDE-A7FC-A74F2A0B31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jpeg"/></Relationships>
</file>

<file path=ppt/slides/_rels/slide10.xml.rels><?xml version="1.0" encoding="UTF-8" standalone="yes"?>
<Relationships xmlns="http://schemas.openxmlformats.org/package/2006/relationships"><Relationship Id="rId3" Type="http://schemas.openxmlformats.org/officeDocument/2006/relationships/hyperlink" Target="http://www.msmc.la.edu/PDFFiles/status-of-women/2014/report-state.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mailto:Susan.belgrad@csun.edu" TargetMode="External"/><Relationship Id="rId7" Type="http://schemas.openxmlformats.org/officeDocument/2006/relationships/image" Target="../media/image3.png"/><Relationship Id="rId12"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9.xml"/><Relationship Id="rId6" Type="http://schemas.openxmlformats.org/officeDocument/2006/relationships/image" Target="../media/image2.jpeg"/><Relationship Id="rId11" Type="http://schemas.openxmlformats.org/officeDocument/2006/relationships/image" Target="../media/image6.jpeg"/><Relationship Id="rId5" Type="http://schemas.openxmlformats.org/officeDocument/2006/relationships/image" Target="../media/image4.jpeg"/><Relationship Id="rId10" Type="http://schemas.openxmlformats.org/officeDocument/2006/relationships/image" Target="../media/image11.jpeg"/><Relationship Id="rId4" Type="http://schemas.openxmlformats.org/officeDocument/2006/relationships/image" Target="../media/image1.jpeg"/><Relationship Id="rId9" Type="http://schemas.openxmlformats.org/officeDocument/2006/relationships/hyperlink" Target="http://www.msmc.la.edu/PDFFiles/status-of-women/2014/report-state.pdf"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Yamaguchi,%20Janet%20Jyamaguchi@discoverycube.org" TargetMode="External"/><Relationship Id="rId3" Type="http://schemas.openxmlformats.org/officeDocument/2006/relationships/image" Target="../media/image8.jpeg"/><Relationship Id="rId7" Type="http://schemas.openxmlformats.org/officeDocument/2006/relationships/hyperlink" Target="https://urldefense.proofpoint.com/v2/url?u=http-3A__www.scrc.cc_&amp;d=AAMFAg&amp;c=Oo8bPJf7k7r_cPTz1JF7vEiFxvFRfQtp-j14fFwh71U&amp;r=HX_bWlHxlbkxWDLtzIUL0SE3ZtWIMgVxjz-FWWQhYf8&amp;m=V0Vm4vBGpLXJbUBfMh74Fov34EOgQEhIHUyfJOWlPS4&amp;s=NRsI97VBoG4bDX1LRjLcF-RuDvABborEVBv0hCpaOT" TargetMode="External"/><Relationship Id="rId12"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phodge@canyons.edu" TargetMode="External"/><Relationship Id="rId11" Type="http://schemas.openxmlformats.org/officeDocument/2006/relationships/image" Target="../media/image4.jpeg"/><Relationship Id="rId5" Type="http://schemas.openxmlformats.org/officeDocument/2006/relationships/hyperlink" Target="mailto:susan.belgrad@csun.edu" TargetMode="External"/><Relationship Id="rId10" Type="http://schemas.openxmlformats.org/officeDocument/2006/relationships/image" Target="../media/image1.jpeg"/><Relationship Id="rId4" Type="http://schemas.openxmlformats.org/officeDocument/2006/relationships/image" Target="../media/image7.jpeg"/><Relationship Id="rId9" Type="http://schemas.openxmlformats.org/officeDocument/2006/relationships/hyperlink" Target="mailto:klatuner@pltw.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hyperlink" Target="http://www.latimes.com/opinion/op-ed/la-oe-su-women-in-mathematics-20140826-story.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2133600"/>
            <a:ext cx="5486400" cy="1252538"/>
          </a:xfrm>
        </p:spPr>
        <p:txBody>
          <a:bodyPr>
            <a:normAutofit fontScale="90000"/>
          </a:bodyPr>
          <a:lstStyle/>
          <a:p>
            <a:pPr lvl="0" algn="ctr"/>
            <a:r>
              <a:rPr lang="en-US" dirty="0"/>
              <a:t/>
            </a:r>
            <a:br>
              <a:rPr lang="en-US" dirty="0"/>
            </a:br>
            <a:r>
              <a:rPr lang="en-US" sz="3100" i="1" dirty="0" smtClean="0"/>
              <a:t>How CA Leading Women Can Address the Gender Gap in </a:t>
            </a:r>
            <a:br>
              <a:rPr lang="en-US" sz="3100" i="1" dirty="0" smtClean="0"/>
            </a:br>
            <a:r>
              <a:rPr lang="en-US" sz="3100" i="1" dirty="0" smtClean="0"/>
              <a:t>STEM Majors</a:t>
            </a:r>
            <a:endParaRPr lang="en-US" dirty="0"/>
          </a:p>
        </p:txBody>
      </p:sp>
      <p:sp>
        <p:nvSpPr>
          <p:cNvPr id="6" name="Text Placeholder 5"/>
          <p:cNvSpPr>
            <a:spLocks noGrp="1"/>
          </p:cNvSpPr>
          <p:nvPr>
            <p:ph type="body" sz="half" idx="2"/>
          </p:nvPr>
        </p:nvSpPr>
        <p:spPr>
          <a:xfrm>
            <a:off x="1600200" y="3657600"/>
            <a:ext cx="6324600" cy="2743200"/>
          </a:xfrm>
        </p:spPr>
        <p:txBody>
          <a:bodyPr>
            <a:normAutofit fontScale="70000" lnSpcReduction="20000"/>
          </a:bodyPr>
          <a:lstStyle/>
          <a:p>
            <a:r>
              <a:rPr lang="en-US" sz="2300" b="1" dirty="0" smtClean="0">
                <a:latin typeface="Californian FB" pitchFamily="18" charset="0"/>
              </a:rPr>
              <a:t>                                      </a:t>
            </a:r>
            <a:r>
              <a:rPr lang="en-US" sz="2900" b="1" dirty="0" smtClean="0">
                <a:latin typeface="Californian FB" pitchFamily="18" charset="0"/>
              </a:rPr>
              <a:t>A Conversation about </a:t>
            </a:r>
          </a:p>
          <a:p>
            <a:r>
              <a:rPr lang="en-US" sz="2900" b="1" dirty="0" smtClean="0">
                <a:latin typeface="Californian FB" pitchFamily="18" charset="0"/>
              </a:rPr>
              <a:t>                                       Gender Equity led by:</a:t>
            </a:r>
          </a:p>
          <a:p>
            <a:r>
              <a:rPr lang="en-US" sz="2900" b="1" dirty="0" smtClean="0">
                <a:latin typeface="Californian FB" pitchFamily="18" charset="0"/>
              </a:rPr>
              <a:t>Susan Belgrad, California State University Northridge</a:t>
            </a:r>
          </a:p>
          <a:p>
            <a:pPr algn="ctr"/>
            <a:r>
              <a:rPr lang="en-US" sz="2900" b="1" dirty="0" smtClean="0">
                <a:latin typeface="Californian FB" pitchFamily="18" charset="0"/>
              </a:rPr>
              <a:t>with:</a:t>
            </a:r>
          </a:p>
          <a:p>
            <a:r>
              <a:rPr lang="en-US" sz="2900" b="1" dirty="0" smtClean="0">
                <a:latin typeface="Californian FB" pitchFamily="18" charset="0"/>
              </a:rPr>
              <a:t> </a:t>
            </a:r>
          </a:p>
          <a:p>
            <a:r>
              <a:rPr lang="en-US" sz="2900" b="1" dirty="0" smtClean="0">
                <a:latin typeface="Californian FB" pitchFamily="18" charset="0"/>
              </a:rPr>
              <a:t>Janet Yamaguchi Discovery </a:t>
            </a:r>
            <a:r>
              <a:rPr lang="en-US" sz="2900" b="1" dirty="0" smtClean="0">
                <a:latin typeface="Californian FB" pitchFamily="18" charset="0"/>
              </a:rPr>
              <a:t>Science Cube  LA</a:t>
            </a:r>
            <a:endParaRPr lang="en-US" sz="2900" b="1" dirty="0" smtClean="0">
              <a:latin typeface="Californian FB" pitchFamily="18" charset="0"/>
            </a:endParaRPr>
          </a:p>
          <a:p>
            <a:r>
              <a:rPr lang="en-US" sz="2900" b="1" dirty="0" smtClean="0">
                <a:latin typeface="Californian FB" pitchFamily="18" charset="0"/>
              </a:rPr>
              <a:t>Karen </a:t>
            </a:r>
            <a:r>
              <a:rPr lang="en-US" sz="2900" b="1" dirty="0" smtClean="0">
                <a:latin typeface="Californian FB" pitchFamily="18" charset="0"/>
              </a:rPr>
              <a:t>Latuner , California Project Lead the Way</a:t>
            </a:r>
          </a:p>
          <a:p>
            <a:r>
              <a:rPr lang="en-US" sz="2900" b="1" dirty="0" smtClean="0">
                <a:latin typeface="Californian FB" pitchFamily="18" charset="0"/>
              </a:rPr>
              <a:t>Paula Hodge, College of the Canyons, Doing What Matters</a:t>
            </a:r>
          </a:p>
          <a:p>
            <a:endParaRPr lang="en-US" sz="2300" b="1" dirty="0" smtClean="0">
              <a:latin typeface="Californian FB" pitchFamily="18" charset="0"/>
            </a:endParaRPr>
          </a:p>
          <a:p>
            <a:endParaRPr lang="en-US" sz="2300" b="1" dirty="0" smtClean="0">
              <a:latin typeface="Californian FB" pitchFamily="18" charset="0"/>
            </a:endParaRPr>
          </a:p>
          <a:p>
            <a:endParaRPr lang="en-US" sz="2300" b="1" dirty="0" smtClean="0">
              <a:latin typeface="Californian FB" pitchFamily="18" charset="0"/>
            </a:endParaRPr>
          </a:p>
          <a:p>
            <a:endParaRPr lang="en-US" sz="2300" b="1" dirty="0" smtClean="0">
              <a:latin typeface="Californian FB" pitchFamily="18" charset="0"/>
            </a:endParaRPr>
          </a:p>
          <a:p>
            <a:endParaRPr lang="en-US" dirty="0" smtClean="0"/>
          </a:p>
          <a:p>
            <a:endParaRPr lang="en-US" dirty="0"/>
          </a:p>
        </p:txBody>
      </p:sp>
      <p:sp>
        <p:nvSpPr>
          <p:cNvPr id="13330" name="AutoShape 18" descr="data:image/jpeg;base64,/9j/4AAQSkZJRgABAQAAAQABAAD/2wCEAAkGBxQSEBQSEBIQFBUUFQ8WFxUQFBQQFRUWFRQWFxQVFBQYHCggGBolGxYWITYhJikrLi46GB8zODMsQygtLisBCgoKDg0OGxAQGzckICQtLC0sLSw0LDQsLCwsLCwsLCwsLywsLTQsLC4sLCwsLCwsLCwtLCwsLCwsLC8sLCwsLP/AABEIAOEA4QMBEQACEQEDEQH/xAAcAAEAAgMBAQEAAAAAAAAAAAAABAUBAgMGBwj/xABGEAABAwIDBAYHBAgCCwAAAAABAAIDBBEFEiETMUFRBiIyYXGBBxRCcpGhsRUjUmIzgpKiwdHh8HOyJjRDU2ODlKOztML/xAAZAQEAAwEBAAAAAAAAAAAAAAAAAQIDBAX/xAA0EQEAAgIABAIIBAcAAwAAAAAAAQIDEQQSITFBcRMiUWGBocHwMpGx0QUUIzNCUuE0YvH/2gAMAwEAAhEDEQA/APuKAgICAgICAgICAgxdAzIMZkDMgZkGboMoCAgICAgICAgICAgICAgICAgICDBKDR0iDi+pAQcH1o5oOD8RHNBp9ohBj7RCDduIjmg7srhzQd2VIQdmyoOgKDKAgICAgICAgICAgICAgIMEoOb5bIIc9YAgiCZ8nYaT37h8UHdmGOPbfbubr8ygkR4XGN4LveJPy3IJDKZg3MaPABB0AQLINHwNO9rT4gFBHkwyM+zb3SR8tyCO/C3DsP8AJ/8AMfyQcHPkj7bTbmNR8QgkQVoPFBNjlug6goMoCAgICAgICAgICAg1c5BFnqLIK8yukOWMX5ngPEoJlPhbRrIc5/dHlx80E8C25BlAQEBAQEBAQEEGpw1rtW9Q827vMIILnPiNnjTg4bignU9SCgmNcg2QEBAQEBAQEBAQaucggVVVZBHpqV0vWdcM+bvDkO9BbRRhos0ADuQboCAgICDBKDKAgICAgIMPaCLEAg8DqgqaqhMfWjuW8W7yPDmEHSkq7oLBjroN0BAQEBAQEBBq4oIFXU2CDjQ0ZkOeTs8G8+89yC3QEBAQEFZiuNxwEMs6SV/YhiGaR3fbc0d5sFatZl0YeHtkjm7VjvM9vvyawQVEvWneIR/uoDc2/PMRcn3QPEpOo7FrYqdKRv3z9I/fadBSsb2Wi/Mkud5uNyfMqNsbXtbu7qFRAQEBAQEBBWV9DY7SMa+00ce8d6DFFVXQWLHIN0BAQEBAQYJQRKqawQQqODauzO7AP7R5eCC5QEBAQEHnek2POjc2mpQH1MvZG8Rg+2/5m3dfx0pTfWezt4XhovE5cnSkfP3Ql9H8CbTNLnEyTSayzP1c88gTuaOSi1ts+I4mcs6jpWO0exbqjmUmFYWykfO99TI71iXOBPJo3qtFm33nTfyyjgtb3m8RGuyIjSxmieXgtOnU9oi1j1urudcaa7lm1rNeXUpShmICAgICAgIKnEabIdozce0BwPNBIpJ7hBNBQZQEBAQEHKV9ggqJiZHhjeO88hxKC5ijDWhrdwQboCAgIK/HcUbTU75na5RoPxOOjW/FWrXmnTbh8M5skUhRdAsMdkdWz9aaou654MO63K+h8A1XyW/xjwdn8QzRuMNPw1/X7+r1qyearKHDnRTTSunke2QtIY/LlZYAcvLwte+9WmdxEab5MsXpWkViNePtfIOmcjpKuoM2rmySMAdrkY0/dho4Atyu78116/DxEY408jNa3pNS9T6NpqyWhcyCWJgjnc1r6iN84EeRpLIw17dzjxNhqOC5OJjHGTcx4eDsxzM1eq+yKx3bxF7f8CngZ8NoHlc3PSO1fzmf+L6ls3AJPaxCvPnTN/ywp6SP9Y+f7mmTgMns4hXj/pnf5oSnpI/1j5/uaaSYdXM/RV0cndV07Tf9aEst8Cpi2Oe9fyn99nVW1fS+ejI+0qMsjJt6xSOM8PdmaQHM87911eMFb/27fCe6N67vTYZiUVRGJaeRkjDucw314gjeD3HVYWpNZ1aFtpaqCDDhcWO4oKQsMUmXgdWnu5eSC1gfcIO6AgICDBKCvrprBBnCILNLzvf8m8P5/BBYICAgICDwXT6Q1FXS0TTo5wc+35iWg+TQ8+a3x9Imz2P4dEYsV88+Uffnp7uNgaA1osAAABwA3BYPImZmdy2RCNiFFHNG6OZocx1szTcA2N947wpiZidwvjyWx2i1J1MPF4vjGCVD808sL3Dq5m7ZpIG4FzAMw+IXVSnEUjVWNuW3dfdHMeoZLU9DLF1GkiNgLLNB1IBAvqdfFY5MeSPWvC0THgv1kkQEBBpPC17Sx7Q5rgQWuFwQd4I4qYnXWB8VZUOwbGHxxk7AvjzMJuDFIAQfeZmNj+XvK9PUZ8O57/Vjvls+2ry2wgIImJ0+dmnabqP4jzQRcPnuEFm0oNkBAQc5XaIKecbSRrOZ18N5+SC7AsgygICDjWVTIo3SSuDGMBLnO0ACmtZtOoRM66y83EajEOteSlpD2Q3qVM45l3+xYe7rHmF0TyYune3yj91I3b3Qo8Ip2/bhYwWZAwtY3U2DImsAufeKi0zNNz4vdvHJ/D4iPH930Zc7xhBhwuLHcUH596U9EZ4qmo2FJOKdjnlrg1zmCMC98x4DVexiz1msbnqymHovQfSsdUVMhaC+NkIYfwiQvz28cjVjx0zyxCaPsK81oIOUdQ1xsCb68CL2NjYnfryTS01mI23dIAQCQC42AJAJNr2HPQE+SIiJlgSAki+o/v8AiENTrb4f0iP2hi7mxah8scTSNeqwBrn+Gj3eC9fHHosO583Jaea/R9yAXkOplAQEFI9mzmI4HrDwP9boLWF1wg7ICAgi1TrBBEwll3vfy6o89T/BBaoCAgIPH1LfX8RMLtaajyOe3hLOeyHc2t107jzXXH9LFzeNvlDH8d9eEPYLkbPnmDnLj0wPtbYfFrX/AEC3t/bh7ebrwFZ8vrD6GsHiCAg+M9NcHxQ1FXIz1r1a8jtKm0eyDet93tOzYHS3kvTw5MPLWJ1vy/4zmJS/QX+krPdpfrKq8d2r8fomj62vOXYug8r0l6URUT8kbDLNa+XOWsja436zjfLe18oBOg3Cy6cPD2y9e0KZeIikal52k9JjjK0VFK0jMADC4ue0nS7WuGu+2hC3vwWo3FlMWebTyx4r7p5VVLaRxghy7QtY97Tmla11mgZQN5JDbgm1/MYcNFJv60ts0TyTFZ3r76fcOXo+6Ieqt284G2eLBu/ZNPD3jx+HO9uJ4jnnlr2/Vjix8vWe72i5GwgICCtxmPRr+RsfA/1QdaN9wgmBBlBgoK+vfog6YQy0QP4i4/PT5AIJqAgICDyfQNtnVod2/W5c3Ox7P8V1cT2p5MMH+Xm9YuVu+cdKT6ri8NQdGv2ZJ8Pu5Pg0grop61Jh7nCf1uDtj8Y3+8fN9HXO8MQEHxXpr0Uq3VNXUNkh2WaR+Uz2dlDbkZOeh0Xp4M1IrWuuvkzmJT/QX+krPdpfrKq8d2r8fomj62vOXQ6ugjkkikffNE5zmWe5ou5pabtBs7Q8VaLTETEeJp8bxh5dNO5/aM9Re/5ZHNA8mtaPIL2sMRGONex5OeZnLO3n6h5a4OabFpBB5EG4KvMbjUtsVprMTHg+xdBcdlxGAyzNawRyBtmXtI5rWuza7gC4aDiBrwXkZ8UYrah6VcldbiHrlzqiAgICCPiEeaJ47ifMaj6IIOGv0QWrUGUGHIKjE3aFBZ0rbRtHJrfog6oCAgIKSrw98VQaqmGYvDRNFcN2gb2XsJ0Eg79D3b1vW8WryW+E+z/jG1Zrbnr8YWNHiEcujXWcN7Hgskb7zDqPHcs7UmvdpW8W7KL0g4P6xS5mC74SXgDeW267fhr+qFOK2pel/DuI9Fl1Paen7N+geNCopWtcbyRAMfzIA6j/ADA+IKZK6lX+IcP6LLMx2nrH1h6RZuEQfm/p40fadXoP0zvoF7WCf6VWU93rfQ1Wxwuq3TPbG0tprF5y5rGW+W+/eN3NYcZS14rFY33+iIvWveXvpemUROWmjnqHf8Jjsvm4jT4LmjhbR1vMR5qzxNZ/DG/J0odvM2R1RShjn2Ed3tdkblFrne2zruuBfXuWeSKVnVbbdeDLM1jm9XXh7fvt1eVxToFN1nQSPlfcF/rBa0SOIBL4nAkg8CHbzx59ePjI7TGo9ziycJExExPVRU/o+rZn2fGyFt9XyPY+w42axxJPdp4rW3F44jp1RTBaO76DV9GnxYY6joJNm4MeM7gC6RzgS+7vZLiT1huvpuXBGWLZee8OnWo1C5wWnljgjZUSiWRrWhzw0Mubch9eKyvMTaZiNQtCcqggICDBCCkw3TTkSPggumINkGr0FNim5BdNGiDKAgICAg4VNIyS20Y11t2YAkd4O8eStW017SrNYnujnDbdiadng/aD/uByt6T2xH35aV5PZM/fm8JjeGS4ZN61TEujfcPNh1S43yuaBbLe1jpY6eO9b0vGph6+Dn4unor5OsdtxH69Pi9VhkstTEJYaxhaeVO3M08WuBebELOZpWdTX5vLzcPmxW5bT8nd2Ezu7VbN/wAuOJn/AMlPS0jtSPmy9Hee95+T4l0xnfDX1EehLZO29odI67QQ5zuJIPJephtvHEspwxvrMy9Z6HYvWH1Lp2tkDBThudrXBpJkzZdN9g35Lm4y81iIifavjw0jwfWGMAFgAByAsF5szt0NkGr23BGouCLjQ+SJidONJTZL9nXLoxuQaDlc69/cFMyte/MkKFBAQEBAQEFJS/pH+876lBcR7kG6DV6ClxTcguwgygICAgICAg0liDmlrwHNcCCHC4IO8EImJmJ3DxFX0bqKKUz4aczD24HG9xyF+0P3hwutovFo1Z61OLxcRX0fEd/C33/8W2DdMoJjs5b08w0Mc3V1/K4/Q2Pcq2xzHWHNn4DJj9avrV9sO2O9EKOteJKiEOeABnY50biOAJaRmHipx570jVZcE1hPwbBoaSPZU0bY23ubXJJ3Xc46k6Deq3va87tJEaT1RIgICAgICAgICAgpKX9I/wB9/wBSguI9yDdBq5BUYo3QoLWmddjTza0/JB0QEBAQEBAQEBBBxLB4KgWniY/vI6w8HDUeRVotMdmuLPkxfgtpVR9Emx/6tU1cA/C2QSMH6jwQrek33h0zx03/ALlIt8OvyTIcOqRvrXO96GIH4gBVmY9jK2XFPbHr4ylxUjvbnld3WjYP3Wg/NRtlN48KxH5/WUtrbCw+ZJ+ZUM5nbKAgICAgICAgIKPDdSTzJPxKC6Yg2QYKCuxBmhQdsJfeJvdcfA6fKyCYgICAgIMOcACSQANSToAO8oRG0WjxOGYkQzQyEbxG9ryPEAqZrMd4aXw5MfW9ZjzhLUM3N87Q5rC5oc/NlaSAXZRd2UcbBNLRWZiZiOkDJ2lzmNc0uZlzNBBLcwu3MOFwmiazERMx0l0RUQc2zNJsHNJ5Ai/wRPLPsbk23ohlBpHM1xIa5pLTZ1iDlNgbHkbEad6Jmsx3huiBAQEBAQcK2TLG8/lPxOg+aCvwxmgQWzUGUBBEq2aII2Dvs57PBw+h/ggtEBAQEBBRdM6Z8lMAxjpA2WF0kbd8kbXXewc76adyvjmIl2cFetcvWddJ1PsnwlrgtXRTyAwMjbNGD1DGIZWAixGWwNtfBLRaO5nx8Rjr68zNZ8d7iXXEcYmizu9Ue6KO937SNriBqXMjvqLcyCkVifFXHgx31HP1nw1PzlyrpQ+soHtN2ubVOB5gxNISPwytjrNcOWJ8NfqYe4isry0ZiBSENva5EJsL96T+GDJEThxRP/t+rsekLPU2VTWuOfZhsdwHF73Bgj8cxt5JyTzaV/lbemnFM9t9fdHXf5LkKjlfNIfUNjUCcRmp21ZlyAme+1ds8pbrfcumefca7dPJ71v5rnpyfg1Xv27Rt6RzrQ4e2tikkkz0/XBA2c4ADS/rAk6nnuKy8Z5XDEbvlnDbUanp7Y9yfW47lldDDBNO5gaZNlkaGZtWgue4AuI1sFEU6bmdMacNukXvaKxPbe+v5R2VWB4xGyOuqXZwz1k9UtIfm2cTQzL+LNpZWtWeke50Z8FrWxY478vw7zO/LS1ocbLpWwzQSwPe1zo85Y8PDdXC7SbOAN7FVmvTcS5snDxFJvS0WiO+t9Pz8FwqOYQEBAQV2MydVrPxH5DX62Qb0TLBBNCDKAg5St0QVL3bOVr+F7HwOhQXaAgICAgiYnUSRx54ojKQRdjXBri32i2+hPdpdTERM9WmKtbW1ade9RASVVZTzCmlgbBtS584ax78zcoja0EkjW9yr9K1mNuz1cOG1OeLTbXSO0e9W1eGPf6w2ejknne+fZSvLXQtYb7LKS7qZRbQC91eLa1qdQ3pmrXkmmTlrERuPHfj578+y0FNKx2HO2T3bKMsky5fuy+NjLuudwN72vuVNxO3Pz0tGaObW53Hv1Myl4fE9tfVF0b8kgpy2Tq5SWMDS3fe+vLgVE65YZ5JrOCkRPWN9POVRR0DvtF1PpsInurABwfK3K1hHCz9o4K8z6u/g6b5Y/loyf5THJ8I8fy1D2SxeW8lTYK59FMxzXMlE9XLC62VzX7VzontPI6eIK1m2rR8HpW4itc9Zid15axPlqNwmVwlmgo3mN4ft6R8jbassDnzDgAVWNRMssfJjvkiJ6atEe/2Occr6SpqC6GeRk7mSMfAzaWcGNY5jgOz2QQd2qn8UR7lprXPipq0RNY1MT08d7+atOFzzU1XmidHI6rZO2PNlLmtERs140zWaRccVbmiJjyb+mx48mPVtxFZiZ89+H30TcHpGvqI37LEQYw9wdWSOLWucMuUNc85iQTqNNFFp6eDHNktXHMc1ev+sd/k9UsnniAgICClqH7SY8m9UeW/5/RBaQNsEHZAQEGHBBW18Nwg64VPmZlPaZp5cD/fJBOQEBAQVuP43DRwmaocQ0EAAC7nOO5rRxKvjx2vOqomdPDRemKnL7Op52tvbMHMc79i/wBCuueBtrurzw+kQyBzQ4Xs4AjMC02IvqDqD3FcM9F26Dy1Z0xiGIjDcswe8W2rctmudGXiwP5eNrX81vGCfR+kItEWXWF4W2AyOzySPlLS98pBccos0aAAADhbiVlNttsuacmo1qI7RCeqsRAQEBAQEBAQEEbEKjIwkbzoPE/3dBBw6GwQWrQg2QEBAQcZmXCCpc4xSB43biOYQXbHAgEag6hBlAQEHz30yYPNPTRPga94idIXtYC51nNADw0am1ju/Euzg71raYnxVtCN0X9IdC6OOCeEU5aGN1Y10NxYbxq3UcRpzU5eFyRM2id/qiLQ9D076Ytw+NgYzazS32bL6WFrudbUi5AAG+6ywYPST16RCZnSt6M4zi76hjauiibC+93j7ssFib2zuN9wsQN/BXy48EV9W3UiZch0gkGOspZYKIuOYCdjHbURmN8jW5ye4A8NSp9HHoJtEz5G+rtjXS2qkrX0WFwxPfCLyyTk5QdLgC43EgX11vppdRTDSKc+Se/bRMzvUO3RHpfLP6zBVxMjqqYOLg2+VwFxe1zaxtxIOYEKubBWurVnpJEvNYZ6QsSqoX+rUkUkjDme9jXZGMLdBlMl3PJDtx3DcVvbhsVLetbp9+5HNMvS9CunIqqOeeqDIzTayGMHKWZS4Oa0kkHRwtc7u9Y5uH5LxWvimLdFDB04xSrLpMPoozC1xHXGYm3AvMjQTa2jb2utZ4fDTpe3X79yOaZ7L3pD0xnp4qWJtO011UG2hzZmRk2HWOl9Ta1xuOumuWPBW0zO/VjxTMo2E9La2Kujo8UhhaZx93JBe1+APWNwSLcCCRzU3w47Um+Oe3tImd6l79ciwgICCkmk2slx2W6Dv5lBZ08dggkICAgICDBCCFVwXCCNh9Rs3bN3ZJ6p5Hl4ILdAQEHmumXS9mHbEyRSyCVzgTGLBoaB7R0LiSLNuNxPBb4cE5d6nsiZ0+Z9PukdNiOxZR00hnL9XljWveC0jZgNJLrkg67rd67uHxXxbm09FLTErX0gYVNTNw2qLTIKWOmjl4gPiLXXceAcQRfw5rPh71vz17b3pNo1p6vBPSRR1U0cEYma+W4GdgABDSbEgnkddy578LekTafBMWh5yuP+lcXuj/1ZFtX/AMWfvxR/kocbw6GDF6luISVUEUzpJY5aY2zZ3ZhfqnMBcjTcQFtS1rYo5IiZj2onv1en6C4bRXqqiilrpS2GSJzqkAMdnAddpyAlwyDedL7tQsM98nSt4iPJMa8GnoKI9VqP8Vn/AImpx344KdlB0Bw91TR4rBFbO9sWUXtdwMrmt7rkW81rntFb0mUR4rDoN09goaT1WrjmZJE+XssBJzOLiHAkFrgSRr3KufhrZLc1fFMW05ekoNmlosR++9Vljja58XVkj65dvIIa6zjbh1Sp4bdYtj8YLe106N4bhk1dAKeqxKaVhErS8AsbsyHWkJjBAJFvlfUKMlstaTzRER9+8jW315ecuICCsxOqudkz9YjgOSDaip7BBPaEGyAgICAgINXtQV1bS3CBh9bY7OQ6+y48e496CzQEHOeFr2lr2tc072uAcD4g71MTMdhGosIp4TmhggjJ4xxsYfiApte1u8mkxwuLHUHgVURqXDYYiXRQwsJ3mNjWE+JAVptae8joaSPPtNnHn/Hlbm3W7Vr7lG51oYq6OOUZZY45Byka14+BCRaY7DeGBrGhjGta0aBrQGtA5ADRJmZ6jEFMxgIYxjQd4Y0Nv42SZme4QUrGXyMY2+/I0Nv42SZme441OGQyOD5IYXuG5z42PcPAkXUxa0dIkSJIg5pa4AtIsQQCCORCrscqShiiuIYo4779mxrL+Nhqpm0z3kSFAIIGIV2XqM1cd5/D/VBwoqW2pQWbG2QboCAgICAgICDR7boK6spLoNaSuLOrLcjg7eR7380Fq11xcajuQZQEBAQEBAQEBAQEBAQVlXiN+rF5u4D3efig0pKS2p+aCyjZZB0QEBAQEBAQEBAQaOagiVFLdBBYXxHq6j8J3eXJBY0uIMfp2XcnfwPFBLQEBAQEBAQEBAQRqmuYzQm5/C3U/wBEFbLK+XQ9Vv4Rx8TxQSqakAQTmMsg3QEBAQEBAQEBAQEBBghBxkhugg1FCDwQcWPlj7JuOTtR/MIJMeLD22OHeOsP5oJUdbG7c9vgTY/AoO4KDKAgIOElYxu97fC9z8AgiyYs32Gud+6Pnr8kEZ88snHKOTdPnvQb09DZBPjgAQdgEGyAgICAgICAgICAgICAgINS1BzdECg4SUgKCNJQDkg4/Z9t1x4aIM+rP4Pf+0UD1d/43/tFBj1C+8k+JJQdY8PHJBJjpAEEhkICDoGoNkBAQEBAQEBAQEBAQEBAQEBAQEGLIFkGMqDGRAyIM5EGcqBZBlAQEBAQEBAQEBAQEBAQEBAQEBAQEBAQEBAQEBAQEBAQEBAQEBAQEB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32" name="AutoShape 20" descr="data:image/jpeg;base64,/9j/4AAQSkZJRgABAQAAAQABAAD/2wCEAAkGBxQSEBQSEBIQFBUUFQ8WFxUQFBQQFRUWFRQWFxQVFBQYHCggGBolGxYWITYhJikrLi46GB8zODMsQygtLisBCgoKDg0OGxAQGzckICQtLC0sLSw0LDQsLCwsLCwsLCwsLywsLTQsLC4sLCwsLCwsLCwtLCwsLCwsLC8sLCwsLP/AABEIAOEA4QMBEQACEQEDEQH/xAAcAAEAAgMBAQEAAAAAAAAAAAAABAUBAgMGBwj/xABGEAABAwIDBAYHBAgCCwAAAAABAAIDBBEFEiETMUFRBiIyYXGBBxRCcpGhsRUjUmIzgpKiwdHh8HOyJjRDU2ODlKOztML/xAAZAQEAAwEBAAAAAAAAAAAAAAAAAQIDBAX/xAA0EQEAAgIABAIIBAcAAwAAAAAAAQIDEQQSITFBcRMiUWGBocHwMpGx0QUUIzNCUuE0YvH/2gAMAwEAAhEDEQA/APuKAgICAgICAgICAgxdAzIMZkDMgZkGboMoCAgICAgICAgICAgICAgICAgICDBKDR0iDi+pAQcH1o5oOD8RHNBp9ohBj7RCDduIjmg7srhzQd2VIQdmyoOgKDKAgICAgICAgICAgICAgIMEoOb5bIIc9YAgiCZ8nYaT37h8UHdmGOPbfbubr8ygkR4XGN4LveJPy3IJDKZg3MaPABB0AQLINHwNO9rT4gFBHkwyM+zb3SR8tyCO/C3DsP8AJ/8AMfyQcHPkj7bTbmNR8QgkQVoPFBNjlug6goMoCAgICAgICAgICAg1c5BFnqLIK8yukOWMX5ngPEoJlPhbRrIc5/dHlx80E8C25BlAQEBAQEBAQEEGpw1rtW9Q827vMIILnPiNnjTg4bignU9SCgmNcg2QEBAQEBAQEBAQaucggVVVZBHpqV0vWdcM+bvDkO9BbRRhos0ADuQboCAgICDBKDKAgICAgIMPaCLEAg8DqgqaqhMfWjuW8W7yPDmEHSkq7oLBjroN0BAQEBAQEBBq4oIFXU2CDjQ0ZkOeTs8G8+89yC3QEBAQEFZiuNxwEMs6SV/YhiGaR3fbc0d5sFatZl0YeHtkjm7VjvM9vvyawQVEvWneIR/uoDc2/PMRcn3QPEpOo7FrYqdKRv3z9I/fadBSsb2Wi/Mkud5uNyfMqNsbXtbu7qFRAQEBAQEBBWV9DY7SMa+00ce8d6DFFVXQWLHIN0BAQEBAQYJQRKqawQQqODauzO7AP7R5eCC5QEBAQEHnek2POjc2mpQH1MvZG8Rg+2/5m3dfx0pTfWezt4XhovE5cnSkfP3Ql9H8CbTNLnEyTSayzP1c88gTuaOSi1ts+I4mcs6jpWO0exbqjmUmFYWykfO99TI71iXOBPJo3qtFm33nTfyyjgtb3m8RGuyIjSxmieXgtOnU9oi1j1urudcaa7lm1rNeXUpShmICAgICAgIKnEabIdozce0BwPNBIpJ7hBNBQZQEBAQEHKV9ggqJiZHhjeO88hxKC5ijDWhrdwQboCAgIK/HcUbTU75na5RoPxOOjW/FWrXmnTbh8M5skUhRdAsMdkdWz9aaou654MO63K+h8A1XyW/xjwdn8QzRuMNPw1/X7+r1qyearKHDnRTTSunke2QtIY/LlZYAcvLwte+9WmdxEab5MsXpWkViNePtfIOmcjpKuoM2rmySMAdrkY0/dho4Atyu78116/DxEY408jNa3pNS9T6NpqyWhcyCWJgjnc1r6iN84EeRpLIw17dzjxNhqOC5OJjHGTcx4eDsxzM1eq+yKx3bxF7f8CngZ8NoHlc3PSO1fzmf+L6ls3AJPaxCvPnTN/ywp6SP9Y+f7mmTgMns4hXj/pnf5oSnpI/1j5/uaaSYdXM/RV0cndV07Tf9aEst8Cpi2Oe9fyn99nVW1fS+ejI+0qMsjJt6xSOM8PdmaQHM87911eMFb/27fCe6N67vTYZiUVRGJaeRkjDucw314gjeD3HVYWpNZ1aFtpaqCDDhcWO4oKQsMUmXgdWnu5eSC1gfcIO6AgICDBKCvrprBBnCILNLzvf8m8P5/BBYICAgICDwXT6Q1FXS0TTo5wc+35iWg+TQ8+a3x9Imz2P4dEYsV88+Uffnp7uNgaA1osAAABwA3BYPImZmdy2RCNiFFHNG6OZocx1szTcA2N947wpiZidwvjyWx2i1J1MPF4vjGCVD808sL3Dq5m7ZpIG4FzAMw+IXVSnEUjVWNuW3dfdHMeoZLU9DLF1GkiNgLLNB1IBAvqdfFY5MeSPWvC0THgv1kkQEBBpPC17Sx7Q5rgQWuFwQd4I4qYnXWB8VZUOwbGHxxk7AvjzMJuDFIAQfeZmNj+XvK9PUZ8O57/Vjvls+2ry2wgIImJ0+dmnabqP4jzQRcPnuEFm0oNkBAQc5XaIKecbSRrOZ18N5+SC7AsgygICDjWVTIo3SSuDGMBLnO0ACmtZtOoRM66y83EajEOteSlpD2Q3qVM45l3+xYe7rHmF0TyYune3yj91I3b3Qo8Ip2/bhYwWZAwtY3U2DImsAufeKi0zNNz4vdvHJ/D4iPH930Zc7xhBhwuLHcUH596U9EZ4qmo2FJOKdjnlrg1zmCMC98x4DVexiz1msbnqymHovQfSsdUVMhaC+NkIYfwiQvz28cjVjx0zyxCaPsK81oIOUdQ1xsCb68CL2NjYnfryTS01mI23dIAQCQC42AJAJNr2HPQE+SIiJlgSAki+o/v8AiENTrb4f0iP2hi7mxah8scTSNeqwBrn+Gj3eC9fHHosO583Jaea/R9yAXkOplAQEFI9mzmI4HrDwP9boLWF1wg7ICAgi1TrBBEwll3vfy6o89T/BBaoCAgIPH1LfX8RMLtaajyOe3hLOeyHc2t107jzXXH9LFzeNvlDH8d9eEPYLkbPnmDnLj0wPtbYfFrX/AEC3t/bh7ebrwFZ8vrD6GsHiCAg+M9NcHxQ1FXIz1r1a8jtKm0eyDet93tOzYHS3kvTw5MPLWJ1vy/4zmJS/QX+krPdpfrKq8d2r8fomj62vOXYug8r0l6URUT8kbDLNa+XOWsja436zjfLe18oBOg3Cy6cPD2y9e0KZeIikal52k9JjjK0VFK0jMADC4ue0nS7WuGu+2hC3vwWo3FlMWebTyx4r7p5VVLaRxghy7QtY97Tmla11mgZQN5JDbgm1/MYcNFJv60ts0TyTFZ3r76fcOXo+6Ieqt284G2eLBu/ZNPD3jx+HO9uJ4jnnlr2/Vjix8vWe72i5GwgICCtxmPRr+RsfA/1QdaN9wgmBBlBgoK+vfog6YQy0QP4i4/PT5AIJqAgICDyfQNtnVod2/W5c3Ox7P8V1cT2p5MMH+Xm9YuVu+cdKT6ri8NQdGv2ZJ8Pu5Pg0grop61Jh7nCf1uDtj8Y3+8fN9HXO8MQEHxXpr0Uq3VNXUNkh2WaR+Uz2dlDbkZOeh0Xp4M1IrWuuvkzmJT/QX+krPdpfrKq8d2r8fomj62vOXQ6ugjkkikffNE5zmWe5ou5pabtBs7Q8VaLTETEeJp8bxh5dNO5/aM9Re/5ZHNA8mtaPIL2sMRGONex5OeZnLO3n6h5a4OabFpBB5EG4KvMbjUtsVprMTHg+xdBcdlxGAyzNawRyBtmXtI5rWuza7gC4aDiBrwXkZ8UYrah6VcldbiHrlzqiAgICCPiEeaJ47ifMaj6IIOGv0QWrUGUGHIKjE3aFBZ0rbRtHJrfog6oCAgIKSrw98VQaqmGYvDRNFcN2gb2XsJ0Eg79D3b1vW8WryW+E+z/jG1Zrbnr8YWNHiEcujXWcN7Hgskb7zDqPHcs7UmvdpW8W7KL0g4P6xS5mC74SXgDeW267fhr+qFOK2pel/DuI9Fl1Paen7N+geNCopWtcbyRAMfzIA6j/ADA+IKZK6lX+IcP6LLMx2nrH1h6RZuEQfm/p40fadXoP0zvoF7WCf6VWU93rfQ1Wxwuq3TPbG0tprF5y5rGW+W+/eN3NYcZS14rFY33+iIvWveXvpemUROWmjnqHf8Jjsvm4jT4LmjhbR1vMR5qzxNZ/DG/J0odvM2R1RShjn2Ed3tdkblFrne2zruuBfXuWeSKVnVbbdeDLM1jm9XXh7fvt1eVxToFN1nQSPlfcF/rBa0SOIBL4nAkg8CHbzx59ePjI7TGo9ziycJExExPVRU/o+rZn2fGyFt9XyPY+w42axxJPdp4rW3F44jp1RTBaO76DV9GnxYY6joJNm4MeM7gC6RzgS+7vZLiT1huvpuXBGWLZee8OnWo1C5wWnljgjZUSiWRrWhzw0Mubch9eKyvMTaZiNQtCcqggICDBCCkw3TTkSPggumINkGr0FNim5BdNGiDKAgICAg4VNIyS20Y11t2YAkd4O8eStW017SrNYnujnDbdiadng/aD/uByt6T2xH35aV5PZM/fm8JjeGS4ZN61TEujfcPNh1S43yuaBbLe1jpY6eO9b0vGph6+Dn4unor5OsdtxH69Pi9VhkstTEJYaxhaeVO3M08WuBebELOZpWdTX5vLzcPmxW5bT8nd2Ezu7VbN/wAuOJn/AMlPS0jtSPmy9Hee95+T4l0xnfDX1EehLZO29odI67QQ5zuJIPJephtvHEspwxvrMy9Z6HYvWH1Lp2tkDBThudrXBpJkzZdN9g35Lm4y81iIifavjw0jwfWGMAFgAByAsF5szt0NkGr23BGouCLjQ+SJidONJTZL9nXLoxuQaDlc69/cFMyte/MkKFBAQEBAQEFJS/pH+876lBcR7kG6DV6ClxTcguwgygICAgICAg0liDmlrwHNcCCHC4IO8EImJmJ3DxFX0bqKKUz4aczD24HG9xyF+0P3hwutovFo1Z61OLxcRX0fEd/C33/8W2DdMoJjs5b08w0Mc3V1/K4/Q2Pcq2xzHWHNn4DJj9avrV9sO2O9EKOteJKiEOeABnY50biOAJaRmHipx570jVZcE1hPwbBoaSPZU0bY23ubXJJ3Xc46k6Deq3va87tJEaT1RIgICAgICAgICAgpKX9I/wB9/wBSguI9yDdBq5BUYo3QoLWmddjTza0/JB0QEBAQEBAQEBBBxLB4KgWniY/vI6w8HDUeRVotMdmuLPkxfgtpVR9Emx/6tU1cA/C2QSMH6jwQrek33h0zx03/ALlIt8OvyTIcOqRvrXO96GIH4gBVmY9jK2XFPbHr4ylxUjvbnld3WjYP3Wg/NRtlN48KxH5/WUtrbCw+ZJ+ZUM5nbKAgICAgICAgIKPDdSTzJPxKC6Yg2QYKCuxBmhQdsJfeJvdcfA6fKyCYgICAgIMOcACSQANSToAO8oRG0WjxOGYkQzQyEbxG9ryPEAqZrMd4aXw5MfW9ZjzhLUM3N87Q5rC5oc/NlaSAXZRd2UcbBNLRWZiZiOkDJ2lzmNc0uZlzNBBLcwu3MOFwmiazERMx0l0RUQc2zNJsHNJ5Ai/wRPLPsbk23ohlBpHM1xIa5pLTZ1iDlNgbHkbEad6Jmsx3huiBAQEBAQcK2TLG8/lPxOg+aCvwxmgQWzUGUBBEq2aII2Dvs57PBw+h/ggtEBAQEBBRdM6Z8lMAxjpA2WF0kbd8kbXXewc76adyvjmIl2cFetcvWddJ1PsnwlrgtXRTyAwMjbNGD1DGIZWAixGWwNtfBLRaO5nx8Rjr68zNZ8d7iXXEcYmizu9Ue6KO937SNriBqXMjvqLcyCkVifFXHgx31HP1nw1PzlyrpQ+soHtN2ubVOB5gxNISPwytjrNcOWJ8NfqYe4isry0ZiBSENva5EJsL96T+GDJEThxRP/t+rsekLPU2VTWuOfZhsdwHF73Bgj8cxt5JyTzaV/lbemnFM9t9fdHXf5LkKjlfNIfUNjUCcRmp21ZlyAme+1ds8pbrfcumefca7dPJ71v5rnpyfg1Xv27Rt6RzrQ4e2tikkkz0/XBA2c4ADS/rAk6nnuKy8Z5XDEbvlnDbUanp7Y9yfW47lldDDBNO5gaZNlkaGZtWgue4AuI1sFEU6bmdMacNukXvaKxPbe+v5R2VWB4xGyOuqXZwz1k9UtIfm2cTQzL+LNpZWtWeke50Z8FrWxY478vw7zO/LS1ocbLpWwzQSwPe1zo85Y8PDdXC7SbOAN7FVmvTcS5snDxFJvS0WiO+t9Pz8FwqOYQEBAQV2MydVrPxH5DX62Qb0TLBBNCDKAg5St0QVL3bOVr+F7HwOhQXaAgICAgiYnUSRx54ojKQRdjXBri32i2+hPdpdTERM9WmKtbW1ade9RASVVZTzCmlgbBtS584ax78zcoja0EkjW9yr9K1mNuz1cOG1OeLTbXSO0e9W1eGPf6w2ejknne+fZSvLXQtYb7LKS7qZRbQC91eLa1qdQ3pmrXkmmTlrERuPHfj578+y0FNKx2HO2T3bKMsky5fuy+NjLuudwN72vuVNxO3Pz0tGaObW53Hv1Myl4fE9tfVF0b8kgpy2Tq5SWMDS3fe+vLgVE65YZ5JrOCkRPWN9POVRR0DvtF1PpsInurABwfK3K1hHCz9o4K8z6u/g6b5Y/loyf5THJ8I8fy1D2SxeW8lTYK59FMxzXMlE9XLC62VzX7VzontPI6eIK1m2rR8HpW4itc9Zid15axPlqNwmVwlmgo3mN4ft6R8jbassDnzDgAVWNRMssfJjvkiJ6atEe/2Occr6SpqC6GeRk7mSMfAzaWcGNY5jgOz2QQd2qn8UR7lprXPipq0RNY1MT08d7+atOFzzU1XmidHI6rZO2PNlLmtERs140zWaRccVbmiJjyb+mx48mPVtxFZiZ89+H30TcHpGvqI37LEQYw9wdWSOLWucMuUNc85iQTqNNFFp6eDHNktXHMc1ev+sd/k9UsnniAgICClqH7SY8m9UeW/5/RBaQNsEHZAQEGHBBW18Nwg64VPmZlPaZp5cD/fJBOQEBAQVuP43DRwmaocQ0EAAC7nOO5rRxKvjx2vOqomdPDRemKnL7Op52tvbMHMc79i/wBCuueBtrurzw+kQyBzQ4Xs4AjMC02IvqDqD3FcM9F26Dy1Z0xiGIjDcswe8W2rctmudGXiwP5eNrX81vGCfR+kItEWXWF4W2AyOzySPlLS98pBccos0aAAADhbiVlNttsuacmo1qI7RCeqsRAQEBAQEBAQEEbEKjIwkbzoPE/3dBBw6GwQWrQg2QEBAQcZmXCCpc4xSB43biOYQXbHAgEag6hBlAQEHz30yYPNPTRPga94idIXtYC51nNADw0am1ju/Euzg71raYnxVtCN0X9IdC6OOCeEU5aGN1Y10NxYbxq3UcRpzU5eFyRM2id/qiLQ9D076Ytw+NgYzazS32bL6WFrudbUi5AAG+6ywYPST16RCZnSt6M4zi76hjauiibC+93j7ssFib2zuN9wsQN/BXy48EV9W3UiZch0gkGOspZYKIuOYCdjHbURmN8jW5ye4A8NSp9HHoJtEz5G+rtjXS2qkrX0WFwxPfCLyyTk5QdLgC43EgX11vppdRTDSKc+Se/bRMzvUO3RHpfLP6zBVxMjqqYOLg2+VwFxe1zaxtxIOYEKubBWurVnpJEvNYZ6QsSqoX+rUkUkjDme9jXZGMLdBlMl3PJDtx3DcVvbhsVLetbp9+5HNMvS9CunIqqOeeqDIzTayGMHKWZS4Oa0kkHRwtc7u9Y5uH5LxWvimLdFDB04xSrLpMPoozC1xHXGYm3AvMjQTa2jb2utZ4fDTpe3X79yOaZ7L3pD0xnp4qWJtO011UG2hzZmRk2HWOl9Ta1xuOumuWPBW0zO/VjxTMo2E9La2Kujo8UhhaZx93JBe1+APWNwSLcCCRzU3w47Um+Oe3tImd6l79ciwgICCkmk2slx2W6Dv5lBZ08dggkICAgICDBCCFVwXCCNh9Rs3bN3ZJ6p5Hl4ILdAQEHmumXS9mHbEyRSyCVzgTGLBoaB7R0LiSLNuNxPBb4cE5d6nsiZ0+Z9PukdNiOxZR00hnL9XljWveC0jZgNJLrkg67rd67uHxXxbm09FLTErX0gYVNTNw2qLTIKWOmjl4gPiLXXceAcQRfw5rPh71vz17b3pNo1p6vBPSRR1U0cEYma+W4GdgABDSbEgnkddy578LekTafBMWh5yuP+lcXuj/1ZFtX/AMWfvxR/kocbw6GDF6luISVUEUzpJY5aY2zZ3ZhfqnMBcjTcQFtS1rYo5IiZj2onv1en6C4bRXqqiilrpS2GSJzqkAMdnAddpyAlwyDedL7tQsM98nSt4iPJMa8GnoKI9VqP8Vn/AImpx344KdlB0Bw91TR4rBFbO9sWUXtdwMrmt7rkW81rntFb0mUR4rDoN09goaT1WrjmZJE+XssBJzOLiHAkFrgSRr3KufhrZLc1fFMW05ekoNmlosR++9Vljja58XVkj65dvIIa6zjbh1Sp4bdYtj8YLe106N4bhk1dAKeqxKaVhErS8AsbsyHWkJjBAJFvlfUKMlstaTzRER9+8jW315ecuICCsxOqudkz9YjgOSDaip7BBPaEGyAgICAgINXtQV1bS3CBh9bY7OQ6+y48e496CzQEHOeFr2lr2tc072uAcD4g71MTMdhGosIp4TmhggjJ4xxsYfiApte1u8mkxwuLHUHgVURqXDYYiXRQwsJ3mNjWE+JAVptae8joaSPPtNnHn/Hlbm3W7Vr7lG51oYq6OOUZZY45Byka14+BCRaY7DeGBrGhjGta0aBrQGtA5ADRJmZ6jEFMxgIYxjQd4Y0Nv42SZme4QUrGXyMY2+/I0Nv42SZme441OGQyOD5IYXuG5z42PcPAkXUxa0dIkSJIg5pa4AtIsQQCCORCrscqShiiuIYo4779mxrL+Nhqpm0z3kSFAIIGIV2XqM1cd5/D/VBwoqW2pQWbG2QboCAgICAgICDR7boK6spLoNaSuLOrLcjg7eR7380Fq11xcajuQZQEBAQEBAQEBAQEBAQVlXiN+rF5u4D3efig0pKS2p+aCyjZZB0QEBAQEBAQEBAQaOagiVFLdBBYXxHq6j8J3eXJBY0uIMfp2XcnfwPFBLQEBAQEBAQEBAQRqmuYzQm5/C3U/wBEFbLK+XQ9Vv4Rx8TxQSqakAQTmMsg3QEBAQEBAQEBAQEBBghBxkhugg1FCDwQcWPlj7JuOTtR/MIJMeLD22OHeOsP5oJUdbG7c9vgTY/AoO4KDKAgIOElYxu97fC9z8AgiyYs32Gud+6Pnr8kEZ88snHKOTdPnvQb09DZBPjgAQdgEGyAgICAgICAgICAgICAgINS1BzdECg4SUgKCNJQDkg4/Z9t1x4aIM+rP4Pf+0UD1d/43/tFBj1C+8k+JJQdY8PHJBJjpAEEhkICDoGoNkBAQEBAQEBAQEBAQEBAQEBAQEGLIFkGMqDGRAyIM5EGcqBZBlAQEBAQEBAQEBAQEBAQEBAQEBAQEBAQEBAQEBAQEBAQEBAQEBAQEB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40" name="AutoShape 28" descr="data:image/jpeg;base64,/9j/4AAQSkZJRgABAQAAAQABAAD/2wCEAAkGBxITEhMUEhQVFhUVGBwVGRcVFxoeFxkbGSAWHBkWGxsgHCggGBslJxwcITEtJSksLi4uGR8zODMsNygtLisBCgoKDg0OGxAQGywmICQsNDQwLCwwLC0sLCwsLzQsNCwsLC0sLCwvLDQsLCwsLC0sLCwsLCwsLCwsLCwsLCwsLP/AABEIAIUBewMBEQACEQEDEQH/xAAcAAEAAgMBAQEAAAAAAAAAAAAABgcDBAUIAgH/xABOEAABAwIDAwcFCBEDBAMAAAABAAIDBBEFEiEGMUEHExQiUWFxMlKBgpEXNEJyc6GxshUjMzVDU2JkkpOio7PBwtHjVHTTFiWU0iREg//EABoBAQADAQEBAAAAAAAAAAAAAAADBAUCAQb/xAA7EQACAQIEAgcHBAEDBAMAAAAAAQIDEQQSITFBUQUUMmFxofATIjOBscHhUmKR0UIVcvEjJEOyNDWC/9oADAMBAAIRAxEAPwC8UAQBAEAQHH2rxwUdM+YtLyNGtANi47sx+C3iSfpsuZyyq5aweGeJqqne3r6kKw/Y6qxBvP4jUSMz9ZkLLDKDuNjdrPC1+03uo1By1kzXq9I0cI/Z4aCdt2+P3f05Kx8TGswWRjjI6ooXnKQ7ymX7Lk5Xdluq6xFgbJrB9x1Hq/SUGlFRqLz9fyu8sulqGSMa9hDmPAc0jcQdQVMnc+enCUJOMlqjKhyEAQBAEAQBAEAQBAEAQBAEAQBAEAQBAEAQBAEAQBAEAQBAEAQBAEAQBAEAQBAEAQBAEAQBAa2JVYhhllIJEbHSEDeQ0EkD2L2KzNI8k7K5VWzXKjUzVkcU8cXNTPEYDAczc5s3Uk5hqL3HsV+phIxg2nqijSxcnNJlvLPL5q4pQMnikhkF2SNLT/IjvB1HeF41dWJKNWVKanHdEJ5MK18T6jDpj16dxczvaT1rd1yHD5RR03b3WbHS9ONSMMVDaS18fWnyLAUphhAEAQBAEAQBAEAQBAEAQBAEAQBAEAQBAEAQBAEAQBAEAQBAEAQBAEAQBAEAQBAEAQGJ9QwGxc0HsJCHSjJ7IyNIO5Dk/UBpY1iEVPBJLN9zaOtpe9yG2txve3pXjdlcloUZVpqnDdke2Z2Qw1rmVlNGesM8ZcX5W34ta7d3X3cFM8TOcbN6EEsIqFRprVEuUR0EBXO2I6JitFVjRs32qTs4NJPquB//ADUM9JJm9gf+4wVSg946r6/VeZYymMEIAgCAIAgCAIAgCAIAgCAIAgCAIAgCAIAgCAIAgCAIAgCAIAgCAIAgCAIAgCAIAgK3xerqsSrZaOmlMNPBpK9t7uO47rE63AFwOqSeAULblKyN+hToYLDxr1Y5pS2T9ctb/JG1HyT0VutJO48TmYP6PpuvfYxI309iOCiv5/sxu5Lmx60tZURO7dP6MieytszpdNufxacZeu+58Gnx6k8l8dZGODtX29OV1/WcnvrvPc/RmI3Tg/L7ryRwNtdt31NL0Z8EkE2dpeHbsouRvAcDfKdRwOq4nO6sXsB0ZGhW9tGalG2lufmtr8S1sEMXMRCB7XxtY1jXMILbNAG8eCnja2h8ziM/tJOomm3fXvN5ekIQEJ5XaVr6AuJAdHI1zddTfqEDt0df0KOqvdNfoSbjircGn/f2NJvKfFzcTIoZZ5yxuZrRYB9hmF7Fxsb7mkLz2uhN/ok80pTkoxvv3fTzPkVuP1X3OKKlYdxeBmt35sxv6gS83se+z6ModqTm+7byt9T6/wCisTk1mxN4PZHnt8zmD5kyS4s8/wBSwcNIUF87f0z8dsZikXWp8Se9w3Nkz5T7XPHtCZJLZnv+o4OppUoJLut9kvqdTYnamWaSSlrGZKqHU2Fg8CwJtuB1B00IIIXsJtuzK3SGBhSiq1F3hLy9eWzJgpDKMFdVsijfLIbMjaXuPc0XPivG7HdOnKpNQju3YrijrcWxMulp5G0tOHFrb7zbvykuPadBe4G4qJOctUb9SlgcClCrHPPj6vp5s6uzNRi0NV0erbz8Rbm59oFm77dazc2osWkZtb7t/scydmVsXDA1KHtaLyy/Tz+Wv87fMmVZWxRNzSyMjb2vcGj2kqRuxkwpzqO0E2+7Ux0GKQTX5maOS2/m3tdbxsdETT2OqlCpS7cWvFWIrygYvPDPh8UTyxk0wEmXe4B8Qy33gdY3tvXE200aXRuHp1KVWc1dxjp/D/o2tuqSokNNzFYyms85g9+TP5NrefbXqnQ5knfSzI+jqlKCn7Sm56cFe39eO6PrlExx1NRvMUjWzOyhuoz2LgHOaONhfXgvakrLQ56Lwyr10pq8ePLYwcnlI5sZkdWuqTIyNzmOeXc04gkjV5te9tw8n2eQ8STpOpFyyKkoWb1ta6/hemSKtximhcGzTxRuO4Pka0+NiV22kUKeHq1FeEW13Js3GPBAIIIOoI3HvXpE007M1ZMWp25800Q5vy7yN6nDra9Xs1Xl0SKhVdrReu2j18D9hxOB0ZlbLG6Mb3h7SweLr2CXQlRqRlkcXflbX+DFUY5Ssy56iFucXbmkYMw7Rc6hMyOo4WtK+WDdu5m+1wIBBuDqCN3ivSFq25FdhKSoj6Rz9Yyqu8Zcj8+Tyr38y+nVGgy6KOmpa3dzS6RqUp5PZ03DTirX/vx3Z3q7F6eEgTTRRk7g97Wk+gldtpblKnh6tTsRb8E2Z6WqjkaHxva9p3OY4OafSNF7e5HOEoPLJNPvMyHIQBAEAQBAEAQBAEAQBAEAQBAV3sW7mMWxGnfo6V3OtvxF3PsPRLf1SoYaTaN7Hr2uBo1Vw0f0+xYimMEIAgK429hbUYph9M4XbYucO1rjcjt1EZUM9ZJG/wBGydHB1qq34evmZK3k/mp3GXC6h8Tt5ie7qnuvYgjueD4heum1rE5p9LU60cmLgmua39eFvA+sN5QXwv5nFIHQSD8I1pLD35Rc+lpcL9iKpbSR5V6JjUj7TCSzLlx9eNvmY6jbasrHGPC6d1txnkGg79eq3t1JJ81M7fZOo9G0MOs+Ln/+V6v/ABZd5gqeTuV8Us1bUvmnEb3MDT1GusSBci5F7aANC89m7XZ3DpeEJxp0IKMbq/O3rnc6/JJkNA0ta0Ozva5wADna3GYjU6EDXsC6pdkq9NZlimm9LK38f2TVSGQEAQFd0pEu0MhZuhhs8jicrRb2uA9XuUW9Q3Z+50UlL/KWnr5FiKUwiK8p7yMNqLccgPgXsBXFTsml0Qk8XC/f9Gb2wzGjD6QN3c00+ki7vnJSHZRD0g28VUvzZ3F2UyD8oFRhQki6cHPkYDljZmzWdbyrEaaaXI4qKeS+psdGwxrjLq+ie7dvK/2IUMQohXUUmGiSImVrJWOvuc5jeJOhBcCL8AuLrMrGx7HEPDVIYqz0un4Jvu7iVcpvvvCvlv64F3U3RmdE/Ar/AO37McrXlYf8v/NiVOA6F7Nb/b/Zl5XsMidS9IIPOxlrGm5sA5wuLbilVK1znoStNV/ZJ6O7fyRs4VRw4fhklTAy0j6dkrruJBfku02J0F3cF6lljdEdapUxeLVGo9FJr5X/AAcnYvYmnqqYVNZnllnLn5i9wIFyAdCLk2vr22XMIJq7LOP6Sq0K3sqNlGOmyM3J699LXVeHF5fHGOcjvw8k+i4e0nhcE8V7DRuJz0mo18PTxVrN6P18n8jk4Js5DWYpiAnuY45HOyAkZnOc4AkjWwsfauVFOTuWcRjKmGwVL2e7W/yJRtZg8NLhNVFA3Ky2axJJuXtvqdSu5RSjZGdgsRUr46E6ju/wcnZDYKjnoY5JmudLM3NnDnAsGoaGi9tBbeD7NF5GCa1LOO6Vr0sS4wdlF7WWvO5ucj9U8000TzcQylre4EAkDuvc+lKW1iPpyEVWjNf5L15GLkk/+/8AL/8AslPie9Nf+L/aaW0ldgTaqV00b5pnGz+bzFoLQAfhNaTpra+t143C7JsLS6SdGKg1GPC9r/Rswcm1VEMSqGUhd0V8WdrXXvdvNb763Bc8eHavKb9/TY76VhN4SEq1s6dn5/0mWspz5oIAgCAIAgCAIAgCAIAgCAIAgIBylYbJG+HEaf7pTkB47WX0J7hdzT3O7lFUVveRt9E1oTjLC1NpbePrbvXeTDAsWjqoGTRHqvG7i08WnvB0Uid1cy8RQlQqOnPderm+vSAICu5XB+0NyRaCC5J3DqHf2fdLqL/yG6k49FWX+Uvv+DPje35fJ0fDIzUTH4YF4x2kajNbtJDR2lHUvpE5w/RSjH2uKeWPLj67t/Ax4bsA6R3P4rM6aQ/ADyGNvwLhb2NsPFFTvrI9rdLRpr2eEiornbX143fga1TszW4c4zYZIZYt7qd/WJ8APL9FnbvKXmWUdYkkMbhsYsmKVpcJL1p5rwJBsvtrT1v2t32qfUGJ53njkPwuOmhFjpxXcZqRRxnRtXDe+tY819+X07zkcjZywVUXGOc/Va3+lc0tFYtdO61IT5x+9/uWCpTDCA4u12PsoqZ8rrF3kxt8553DwG89wK5nLKi3gsLLE1VBbcXyXrY4vJlgb4YH1E1zPVHnHX3hpuRfsJJLj8YDguaa0vzLfS2JjUqKlT7MNPn60JopDJNLGsObUQSwP0EjS2/YeDvQbH0LySurE1Cs6NSNRcGVvgm1E+FMNLXU8jmMJ5uRm4gm9gTYObrca3F7EaKFScNGb+IwVPHy9th5q73T9b/83O7s3tTW1tUDFBzdGAQ50gOYngWu3F27QXAF7nULqM5Se2hSxWBw+Go2lO9Tu+6++hx8Zqfsfi8tXUQvkhlYAx7Wg5DaMaXsARlItcGzl4/dldluhDreBjQpSSknqnx3+fHyNDaDGjW1eHyR00scTZmhr3tsX9eIu3XGVunE7yuZSzNaE2GwywtCrCU05OL0T20fmzvcpUbjV4XYE2m1sCbdeDf2Lupuil0TJKhXu/8AH7Mcq8bi7D7Am09zYXtqxKnAdDSSVW7/AMf7OjyrMJw6QAEnPHoBc+UF7U7JB0M0sUm+T+h0afDufwyOA6c5SsZc8CWCx9BXtrxsV5VvZYx1Fwk35kK2f2xdhsXRK2nlzxEhhYBZwJJAuSLi50Lb6W7FHGeVWaNfE9HLGz9vQmrPe/D132Otye4dPJUVOIVDDGZ+rGwgg5bi5sRe1mtAJ32J7F1TTbcmVuk61OFKGFpO+Xd9/pvwPzYWNwxPFCQQC/QkGx68m7tSHaY6RknhKCT4fZHc5RGk4dUgAklo0G/ymrqfZKfRbSxcG+f2MuwjSMPpQRYiMaHfxXsOyjnpF3xVRrmR3kjjc1tZmBF57i4twK4pcS/03JOVOz/xHJVE4dPuC285sSLedqEp8TzpiSfsrfpODsljrMJE1PV00vOl9w+NrTnFgAAXEXbpcWv5XArmEsmjRexuFlj8tWjNZbbN7fxf5+BvbGzyS4zPM+B0OeEnI4EWH2jLfTyiAHHxKQ1nchx8Yw6PhTjJStLf+f8AgtBTnzgQBAEAQBAEAQBAEAQBAEAQBAfMjA4FrgCCLEHUEHeCOIQ9Tad0VgQ/BKu4zOoKg95Mbv8A2H7TRxLVDrB9x9F7vSdDlVj5/j6PuZZtNO2RrXscHNcA5rgbgg7iCpk7nz0ouDcZKzRz9oMfgo4+cndbzWjV7z2NHH6BxIXMpJbk+GwtTETy018+C8SpcOo3YxiM78xgY9oe8A3dkaI2hg3Ak2addONjooEs8mfT1ai6OwsY2zNaLx1d/WpP8Sw/oFOG0cYYw6SSDWTsBJPb28OFlYjFLY+WxGJq15Zqjv8AReBp4jtKJaXmnNPOHKHO0y9Ug3Gt7m3ZxXRAZ9lMWgghkzus7Ne1jciwsB86AwV+BU2KNMrBzFUw+W3f+SXWtmGm/Qi2/tjnTTNHBdJVMP7r1jyf29WIrsDtEygqaiCqJ68mV0gNw18Ze1xdfUtJO/2jsihLK9Tb6SwcsXShUpcFt3O3qxcccgcA5pBBFwQbgg7iDxCsHyjTTszXxTEYqeJ0szg1jBck/MAOJO4BeNpK7O6NGdWahBXbK8wSikxeq6ZUtLaWE5YYzucQfYRcdY8SA3cCoknN3exu4ipHo+j7Ck/flu+Xrh/PEs1THzwQH45wAuSAO9AYzUM85vtC9sxcdIZ5zfaEsxcGoZ5zfaEsxcdIZ5zfaEsxc+2yA7iD4FeA+kAQHy94GpIHigMZqGec32he2YuZQV4D9QH45wAuSAO9AY+ks89vtC9sxcdJZ57faEsxcdJZ57faEsxcdIZ5zfaEsxcdJZ57faEsxcdJZ57faEsxcdJZ57faEsxcdJZ57faEsxc+2SNO4g+BXgPpAEAQHw+Vo3uA8SEsD5FQzzm+0L2zFzKvAEAQH4SgMfSWee32he2YuOks89v6QSzPLoyrw9NXE8PjnifFM0OY8WIPzEdhG8HgvGk1ZklKrOlNTg7NFVuxaowSaSmBbPC5pfG1ztWE3sSBq3XeNA7eLG6hu4Ox9KqFLpOmqtsslo+/1w5bPgdjZXZR1W5tdiDxMZAHRx3BjDeGa2lvyRoONze3sYX95lTGY9YdPDYZZbbvj67/AOLI/dmX5cXxRwHks0HhlsPmXse2znG//X0T4r8dqXxmOXcd5LbONtfZ4BTGES/A8DijibdjXPcAXOcAdTwF9wXh6cLbPCI4w2WMBuY5XNG69iQQOG4/MvUDr7OVtIGsjiID3DUZTmJAubm2vHigIdsrhENTWYxDMwOaZbjtac89nNO9p1VeKvJpn0eMxFSjh8PODs7fZbn5HUVWCShkmaehkdZpHlMOpsBua7ebeS6xIsbr3WD7g4Uek4Zo+7VW/J/jv3XeKOlnxuYTT5oqGNxyMB1eRv8AE8C7hqG63K8s5u72E50ujKeSnrUe75euC47vgizaeBrGtYxoa1oDWtAsABuACnWh89KTk3KTu2ZEOQgIdyuD/tdR4xfxI1YwvxV64EGJ+Ezz7lHYtcyLs2GYfIQCInkHUEMcQfTZeZlzOss+8/fsZL+Jk/Vu/svM8eYyT5MHDZfxMn6t39kzx5jJPkzALtPFrh6CF1uc6okODbb19MRkne5o+BKS9h7tTdo+KQoZ4enLdE0MRUjxLl2G23ixBpbbm52C7o73BHnsPFvzi/gTm16Dp+Bo0a6qLvOfyzD/ALcflWfzXeD+Ic4r4ZQ5aOxaplXZ6g2Y950vyEX1GrDqdt+Jt0+yvA6a4OyJ8qkRdhdQGtLiTHoBc/dI+CsYV2qr1wIMSm6bsUD9jJfxMn6t39lq548zKyT5MfYyX8TJ+rd/ZM8eYyT5MHDZfxMn6t39kzx5jJPkzWyjsC6Obsyw0b3i7I3OG67Wkjw0C8ckt2epSexk+xkv4mT9W7+y8zx5nuSfJj7GS/iZP1bv7JnjzGSfJmGWnLTZzS09jhY+wrpO+x48y3J/yKYmI6x8J0E7NO98d3D9kvVTGQvC/It4OdpNPiXiss0ggCA86cpeK9JxCZw1bGeZZ4Mvm9ri4+kLYw0MtNGRiamao7EYZoQRoQbgjeCNxU5ApNHp/ZnFRVUsE4/CMBNuDho8eggj0LDqQyScTbpzzxUjprg7CAh/KtivMYdKAetPaAeD75/2Q72qxhYZqi7iDEzy02efMo7FrmRdnovY/ZeGGip45ImGQMDn5gCcz7ucPQSR6FjVarlNtM2aVNKCTJQoSUie3G1wpGiKEc5VSaMYBfLfQOIG/uHEqOc7aLc0+j+j3iHnnpBbv15vgaOzGwTQ18uIAT1EwOYPNwzNvAPF/eN25tt5Rp8ybF9Ku6hhvdjHa3H8d3Hicmamq8FkL4s09C43cw7478T5p/K3HcbGxXOsPAtRnQ6Tjln7tVbPn65brgZdgMQZPitdLHfJIwPbcWO9l7juOiQd5M46SpSpYKlCW6Z0tscT5x4hEZBY7efKJI0DR2G9+/RTo+fNjCdqhGwRzsfdgy3AF7DcHAkWKWBzcbxrpT42/c4w4b9+uhefAfzQ8JNhmzMcMrZWPcbA6Osd4te4A714ele4RtRFQ1eKySAuc+YiNg+EQ+a9zuaBcXPfoCoFLLJn1NfA1MVQoQjso6vlojrYVszU4jKKrE7tj3x04uNO8b2D9o8bAAL1RcneRVrY2jg4exwur4y9b/RGvPFPglRnZmloJXdZu8sJ+hw4Hc4Cx1sU1g+4kjKn0nSyy0qrjz/H03WlyyqKrZLGySNwcx4DmuG4gqVNNXR8/UpypycZKzRnXpwEBD+Vv711HjF/EjVjC/FXrgQYn4TPPq1zHPSuwv3uo/kGfQFi1viS8TbpdheB3VESBAatfh0M7cs0TJG9j2g/TuXUZOOqZ44qW6KP5T9jmUMjJIL8zKSA0m+Rw1y3OpBGovroVp4au6itLdGZiqChrHYi+z+KupaiKdpN43Am3Fu57fSLj0qepDPFxIKU3CSZc/LIb4bcfjY/5rNwnxTSxXwyiCtUyT0/sz7zpfkIvqNWHU7b8Tcp9leB01wdhAEAQGviH3KT4jvoK9W549jyo3cFvGC9y7uQ73lN/uHfUiWZje2vA08F2H4liqmXAgKm5c8J971QHbC8+1zP6/aFfwU94lDGw0Uis8ExE09RDOPwT2v04gHrD0i49KvTjmi4lKnLLJM9RxvDgHA3BFwe0HcVhG4fSA5G1uLdFo55+LGHL8d3VYPaQpKUM81E4qTyRbPMzQXGwu5xNu0kn6SVt7GJuzpbTYI+jqHwPNy0NN+BDgDce0j0FR0qiqRzI7q03TllLP5D8XzRT0zjrG7nWfFfo4DuBF/XVLGws1IvYKd4uPIs9US6EBS/LfiueohpwdImZ3fGk3A+AaD660sFC0XLmZ2NnqokV2CwjpVfBGRdodzj+zKzrEHuJs31lPXnkptkGHhmqI9JLGNg4m1+0TKGndK6xeerGzznH+kbz3DwXM5ZVcuYHCSxVVQW3F8l62OBsBsy8E11Zd1TN1hm3xh3G3BxGn5LbDTVcQj/AJMu9JY2LXVqOkI8uP4+r1J0pTGPx7QQQQCDoQdxHYh6nbVFMVeHVEGLVDMNAY6NokawHRzS2JzmAHQi7jobDTS1gq9mpPKfWQrUquBhLFap6X5O7Sflv/JMdl9sKaplAqIxBWNGSzwQD2hpO53cddSBfVSRqJ6MxsZ0XOivaU/ehzX3/taeBnx7BZ5arOI7xksFw5u4WzXF79qlMs6GPYBC8NfdkLWeW6wAy9+4C3ae9eXPYxcnZLUi9Zti+QijwiN0jgMvPO8lo84X0t3u07AdFE6jekTbodGQox9ri3Zfp4v1yXkaXJRhDJJqqadoklikAa52ozkvL3673XsbnXwXlOOt2WemcRKFOFOm7Ra27uC/BaqmPmjFVUzJGOZI1r2OFi1wuCO8Lxq+jOoTlCSlF2aKm2m5UKiCrkhgjiEUDzGQ9pzOyGztQQGjQgWHfruWjSwkZQTb3M+rjJKbSLUwqtE8MUzQQJY2yAHeA8BwB79VRlHLJrkXYu6TNpcnpD+Vv711HjF/EjVjC/FXrgQYn4TPPq1zHPSuwn3uo/kGfQFi1viS8TbpdheB3VESBAEBV3LpXs5qnguM5kMtuIa1rm3PZcu0+KexXsFF3ciljZLKolPtjLiGtFy7QDtJ0AWjexnRV2XnyvR5cLDeySMey6ysJ8U1cV8IosrVMk9P7M+86X5CL6jVh1O2/E3KfZXgdNcHYQBAEBr4h9yk+I76CvVuePY8qN3Bbxgvcu7kO95Tf7h31IlmY3trwNPBdh+JYqplwIDhbcYT0qhqIgLuLczPjs6zR6SLelS0Z5JpkdWGeDR5qBW0Yh6H5L8U5/Dobm7orwu9TRv7OU+lY+JhlqM2MPPNTRK1ATlVcuWL2bBStPlEzP8AAXaweBOY+qFfwUNXIo42eiiQ/ktwjpGIRXF2Q/bnerbIP0i0+gqxip5ab7yvhYZql+RLuXLCNIKpo3Xhf4G7mH649IVfBT3iWMbDRSITydYt0bEIHk2a88y/4slgPQHZT6FaxEM9Noq4aeWoj0asY2D8c4AXO4aoDzBtJiZqaqefhI8lvxRowehoAW5ThkgomJVnnm2WZyG4RZk9U4auPMsPc2znkdxJaPUVLGz1US7goWTkWoqBeK0jj+yeLvL9aah0DeDnA218XNJ7xGBxUPan4H0DfUsCrdup9P8Ah/yyy1MfPhAEBXlceb2hgPCaGx/Rl/mwKJ6VDdp+/wBFSX6Zfdf2SLarZCmrWkyDJIBpK22YW4O4Ob3H0WXUoKRQwfSFbDP3Xdcnt+Cvqfbapw6R1O+WKtjaLNcHm47Bnsd3EG9uBUSm46bm7Lo2ljIqrGLpt8Lfb76eBs4NST408vqqprYmG/Roj1h3lvwR2OdmO+1l6k57sjr1KfRsctKm3J/5Pb+fsrfMsmgw6CkhLYY2sY0FxtvNhvcTq495UySitD5+pWqYid5u7ZEORmM9EmkO+Scnxs1mvtJUdHY1OnmvbxiuEfuyfqUxAgIzjGwdBUzc/LES82LsrnBr7bswB1+a/FTQxFSMcqZFKhCUrtGzsrtHDViURNcwQv5vK4AG1tDlHkjQi35KrxnmuaOLwU8NlzWd1fTbwO6uimQ/lb+9dR4xfxI1YwvxV64EGJ+Ezz6tcxyycC5VzT08MHRM/NMazNz9s2UWvbmjb2qlPB5pOWbfu/JehjMsUrG/7tB/0Q/8j/Cueo/u8vyddeX6T892g/6If+R/hTqP7vL8jry/Sc/EuV+qeCIYYor/AAiS8jw3C/iCuo4KK3dziWNk9kQCvrpJpHSTPc97tS5x1P8AYdw0CuRioqyKkpOTuyfclWxj5pWVczS2GM54wR90ePJIHmN334kDfqqmKrpLIty3haDbzyJlyzfe4/Ks/mq2D+IWcX8NlDlapknp/Zn3nS/IRfUasOp234m5T7K8Dprg7CAIAgNfEPuUnxHfQV6tzx7HlRu4LeMF7l3ch3vKb/cO+pEszG9teBp4LsPxLFVMuBAEB5r26wno1dURAWbmzs7Mr+sAO4XLfVW1QnnppmNiIZKjRMuQ3FMstRTk6PaJWjvb1Xekhzf0VWxsNFIs4Ke8S4lnGgebNu8X6VXTyg3aHc2zsyM6oI7jYu9ZbVCGSmkY2InnqNlncimEc3SPqHDrTvsPiR3A/az/ADKjjJ3nl5F7BwtDNzJZthhHSqOeG3Wcwlnx29ZnzgKvSnkmpE9WGeDR5m+Y/OFtmJsz0zsdi3SqOCYm7nMAf8dvVf8AOCsSrDJNxNulPPBM0OUrFej4fOQbOkHMt7byaG3eG5j6F3h4ZqiOcRPLTbPOoHAa9wWwY256c2TwnotJBBxYwZrcXnV59pKxKs883I3KccsUjrKM7K65IJA0VkTz9vbNmeDvI8m/fZwd7R2qKlxN7ptNunOPZy6fX6WLFUpgmm/FqcSiEzRCU7oy9uc+re66ySte2hzmje19T8xLFoKcXnlZGOGdwBPgN59C4bS3J6VCpVdqcW/AqfbLa6CWtpZ6S73QadZpa19yMrQD1rauG4b1BKabTR9Pgej6lPD1KdbRS+dvsdz/AKcxXENa6fmIT+BjtcjsIBt+k5x7l1llLcpdcwWE/wDjxzS/U/X0S8SX4DsrSUjbQxC5Fi9/We4cQSdw7hYdykUEjLxOOr4h3nL5LRevM4eO8nUEjudpHGlmBuDHfJfwBBZ6pHgVzKmt0XcP0vUgslZZ49+/5+ZwMXxzFaSCaGsiErHsdG2obwLgWgkgWO/c4NJ7SuHKSVmXaGFwWIqxqUJWad8r7vXBtHY5LcXpW0ccHPMEwLi5jjlN3OcRa/laW3XXVOStYqdMYes68qmV5dNd+Hl8yeqUxQgCArvY7q4ziTY/uZBc627Pmbp7XSewqKHbZvY7Xo+i5b/a34RYilMEh/K3966jxi/iRqxhfir1wIMT8Jnn1a5jll4FyUdIp4Z+l5edY1+Xmb2zC9r84L+xUp4zLJxy7d/4LscHminm8vyb3uL/AJ7+4/yrnr37fP8AB11H93l+R7i/57+4/wAqde/b5/gdR/d5fkzQcjMY8ure74sbW/S5y5eOfBHSwUeLJJgvJvh9OQ7mzK4bnTHMP0QAz5lDPFVJcbeBPDDU48CXAKuTkG5ZvvcflWfzVrB/EK2L+GyhytUyT0/sz7zpfkIvqNWHU7b8Tcp9leB01wdhAEAQGviH3KT4jvoK9W549jyo3cFvGC9y7uQ73lN/uHfUiWZje2vA08F2H4liqmXAgCAqblzwn3vVAdsLz7XM/r9oV/BT3iUcbDRSK/2OxTo1bTzE2a14DviP6rj6ASfQrlaGeDRToTyzTL528xfotDPKDZ5bkZ2539UEeF83qrJoQzzSNWtPJBs85UdM6R7I2C7nuaxo73EAfStluyuzGinJ2PUeFULYIYoWeTGxrB6oAv4nesOUnJts3YqysbS5PTzpykYR0bEJmgWbIeeZ4SXJ9jsw9C2MNPNTRkYmGWo+8mnIbi+lRSuO4iZg7jZr/QOofWKrY2G0izgp6OJrcuWK3kp6YHRjTM7xddrPSAHfpBdYKGjkc42e0SK8mmE9JxCEEXbEefd4R2y/tFo9KnxM8tN95BhYZqi7j0Usc1wgIdtLsK2ebpNNK6mqN5c29nHdc2ILT2kHXiCo5U7u6NXCdKOlD2VWOaHJ8DZ2Uw/EopH9MqGTRZbMy+UHXGp+1g7r8SkVJPVkeMq4SpFewg4u+vh/L+hVGLbDYk6tkAie4vlc8TX6mriRIX/Btv7dNAtqGIpKC14bHzU8PU9poXLjOy9NVuidUtMhiBA6xaDmy3vYi+7t4lY8oKTuzew2NrYeLVN2v9iN8puAxNw48xGyMQva+zGgaG7CdN/lX9C4qRWXQ0eiMVOWL/6km8ya1/n7EvwCvE9NBMPwkbXHxIGYeg3Cki7q5lYml7KrKHJs316QhAQPlfqyKWOBvlTytaBxIbr9bJ7VFVelja6Dpp13Ue0V9fxc3azk6oJY2NMeR7WhueI5SbAC5GrXE9pF166cWiGn0viYSbTum9n6uckbGYnTe8q8lo3MlvYDsAIe35gucklsy1/qOErfHpa816T82fQxLaCPR1LDL+UC3X2Sj6F7ea4Hnsei56qcl68PufMtXtBUdRsMVMDoX3bcekvcR6G3S82exp9F0vecnLu9JfUkexmyzaGNwLuclkOaSQ8TrZo42Fzv1JJPcOoRylDH454qa0tFbIkS7KBD+Vv711HjF/EjVjC/FXrgQYn4TPPq1zHPSuwn3uo/kGfQFi1viS8TbpdheB3VESBAEAQBAQXlm+9x+VZ/NWsH8QrYv4bKHK1TJPT+zPvOl+Qi+o1YdTtvxNyn2V4HTXB2EAQBAa+IfcpPiO+gr1bnj2PKjdwW8YL3Lu5DveU3+4d9SJZmN7a8DTwXYfiWKqZcCAIDhbcYT0qhqIgLuLMzPjs6zR6SLelS0Z5JpkdWGaDR5pW0YhN9udq+lUmHxA3LY+cl+UbeMeG57vB4VWhRyTk/4LdetnhFGXkdwjnq7nSOrTtz+u67WD6x9UJjJ5YW5jBwvO/IvdZRqBAVny34RnghqWjWJ3Nu+I/cT4OAHrq7gp2k48ynjIXipcit9hsX6LXU8pNm5sj+zI/qknuF83qq7XhnptFLDzyVEzHtlinSa2olvcF5a34jOq32gA+lKMMkEjyvPNNss3kQwnJTzVLhrK7I34ke8jxcSPUVLGzvJR5F7BwtHNzLLVIuBAEAQBAEBq4pRNnhlidukY5h9YEXXjV1Yko1HSqRmuDuQzklrjzM1JJpJTSOFu5xN/Y4P9oUdJ6WZrdNUl7SNeO019PxYnqlMUICua89NxyKMax0Tc7uzOLO+sYx6hUL96fgb1P/ALbo6UnvU0+X/F/5LGUxghAEAQBAEBD+Vv711HjF/EjVjC/FXrgQYn4TPPq1zHPSuwn3uo/kGfQFi1viS8TbpdheB3VESBAEAQBAQXlm+9x+VZ/NWsH8QrYv4bKHWqZJaWF8rjYoYouiF3NxtjvzoF8oAvbJpuVGWCu27l+ONSSVja92dv8Aoz+uH/Gueov9Xke9eXIe7O3/AEZ/XD/jTqL/AFeQ68uQ92dv+jP64f8AGnUX+ryHXlyHuzt/0Z/XD/jTqL/V5Dry5E9w/FOlUIny5Odic7Le9tDpewv7FUlHJPLyLkZZoXPMrdwW2Yb3Lu5DveU3+4d9SJZmN7a8DTwXYfiWKqZcCAIAgPNe3WE9GrqiICzc2dnZlf1gB3C5b6q2qE89NMxsRDJUaOCpSEvvkhwjmKBshHXqHGU9uXcweFhm9dZOLnmqW5GthYZafiTdViyEBz8fwwVNNNA78IwtB7D8F3oNj6F3CWWSkczjmi0eX5Y3NcWuFnNJaQeBGhC3E76ow2rOwijLnBrRdziGgDiToAjdtQld2PUGAYaKamhgb+DYGk9p+E70m59Kw5yzScjchHLFI6C4OggCAIAgCAICttq2uw7EY69gJhn+1zAcDpf0kAOHaWHtUMvdlmPoMG1jMI8NLtR1j68vB9xYtPO17WvY4Oa4BzXDUEHcQpjBlFxbjJWaOTtdj7KKnfK6xd5MbT8J53DwG89wXMpZUWcFhJYmqoLbi+S9bHG5McEfDA6ea/PVR5xxPlBupbfvNy4/GA4LmnGyuW+l8TGpVVOHZhp6+nyJmpDJCAIAgCAIDj7W4H02lkp8/N5y05sua2VzXbri97W3qSlU9nJSI6kM8XEr/wBxj88/cf5Fb69+3zKnUVzLJwLDuj08MGbNzTGszWtfKLXtc29qpTlmk5cy7COWKRvrk6CAIAgCA4W2ezvTqbmOc5vrtfmy5vJvpa4+lS0ans5ZrEdWn7SOUgnuMfnn7j/IrXXv2+ZU6iuY9xj88/cf5E69+3zHUVzHuMfnn7j/ACJ179vmOormPcY/PP3H+ROvft8x1Fcx7jH55+4/yJ179vmOormPcY/PP3H+ROvft8x1Fcyw8GwfmKNlNnzZI+bz5bX362ubb+1U5zzTci5COWKiV2ORf88/cf5Fc69+3zKfUe8m+w+y/wBj4Hxc7zuaQyZsmW12sba2Y+b86rVqvtZXsWaNL2cbXJEoSYIAgCAhm3OwLcQljlE3NOY0sPUzZhe7fhC1ru9vcrNDEOkmrXK9bDqo07ka9xgf6w/qf8im69+3zIOormWpTwtYxrGizWANA7ABYBUW7u5eStoZF4ehAEBW+0PJSyoqZZ21HNiV2cs5rNYm2Y3zi9zc7uKuU8Y4xUbFOphFOTlcbP8AJSynqYp3VHOCJ2fJzWW5F8pvnNrGx3cEqYxyi42FPCKElK5ZCplwIAgCAIAgCAIDVxPD46iJ8UrczHixH0EdhG8HuXjSasySjVnSmpwdmiAU+A4vh5cyifHPASS1slrtv3Etsfimx32CiyzjsbksVgcXaVdOMua4/XzXzNnDNjampnbU4rI15ZqyBurBxs62gHcL3sLk7l6oNu8iOr0jRo03SwitfeT39d/DgiwFKYYQBAEAQBAEAQBAEAQBAEAQBAcXauukiji5p7WOkmjiL3tzBoebE2uL28VzJtbFvB0oVJvOrpRbstNjiVW0FTC2sYZYZ3Q03SGyRssGuu4ZHtzuGtrjUaXUbm0n4FyGFpVHTkouKlKzTfmtEZ6PGZmVFPG6qp6lsxcHNiYGvjDWudzmkjrtuLG4G8L3M00rkc8PTlSnJQlHLzd09bW2WvEwnGK00xr2ui5kAyinLDmMLSbuMmbSQtGbdbgvM0subh9jvq+HVXqzTzbZr6ZvC219N7klxasLKaaVlrtifI240uGki4UrelzPo01KtGEuLS8yM4jj8wmp4+kw04kp2S3kjzZ3uNsreu2yjctdzQpYWDpylkcrSa0drJfJnRqqmrMsdJHLGJBFz0s5iuLZsrWsjzWBJB3k2DV0817EEIUFB1pRdr2Ub913d24eB8Yy+vipHSmaASQsle/LES2QN1Za7hzZsNd4ue5ePMo3OqCw1SuoZZWk0lrtffhr3bHWwNk/N3nlbIXWcC2PIACBpbMb+K7jfiVcQ6ea1OLVubv9kY9n698vSM9vtdRJE2wt1WEWv2leRd7nWJpRp5MvGKfzZwTi88tZPTsrIIXMkyRxOhzvcObY8uvnb2u4fBXGZuTVy71elChGrKnKSau2nZLVrkzf2vxqaARtgAdJZ8zwR+ChF5LdjiS1o7yvZya2IMFhqdVt1HZaJf7pbfdsyY9iMp6G2mkYzpL7Z3MzjLzb5AQLjflHHivZSeluJ5hqMP8AqOqm8q2vbW6XfzM2B4hMZZqeoyGSIMeHxghsjJM2U5SSWuBaQdexIt3aZxiKVNQjVp3s7qz3TXf8zQxyWtZUwMjqImsqHuY0OguWZWOfqecGe+W3DevJXvuTYeOHlSlKUHeKv2t7u3LTc+5Nom09UYaqeJrRTxvzOszNIXSNeRc6Dqg24XRzUXqzxYR1aPtKMW/ea52Vlb6nMqtqpDTCVs0TGurXwCUtzMEQMmV1swvo0a3XmfS/eWIYGCrZHFtqCdtnm0027yS7PuldHnkqI52vsWOjjyC36TrruOqvcz8SoKWWMHG26bv9kcHGtpZ4W1TWgOljna2MZd8RjEzvE5Wyi/aAuHJq/iXcPg6dRwb0i46+N8v1cTof9QW6dKSDDTtZlsNS4xiRwvxvnYB3rrPu+RB1W/soLtSb/i9vszWocUrX0s1ww1lM/rsA6sgs2QNA3guY6wPnBeJyy96JKlDDxrR39nJaPlwv8mv4NvBccNXMXQEdGYxt3W1fK8B2QdmRpF+91uBXqld6bEWIw3V4Wqdtvbklpf5vbuXeSBdlIIAgCAIAgCAIAgCAIAgCAIAgCAIAgCAIAgCAIAgCAIDgbY07ZGU7HgOaaqG7XAEEZtQQdCCuJq5dwM3CU5LfK/oY9p8Nhiw+sbDHHEDE8kRsa0XtvIAFyvJRWRpHWErVKmKpucm9Vu7mHoUdPX0zomNYKmN8UjWtAB5sZ2v0472ntBHYlrSVjr2kq2GmptvK00/HRr7kcfLK2b7DB45lwNpcp5wQuuTD5VibdXN2cLriz7HA0FGDp9fa97lwzc9vnbzNzbDFqiKo6C17THWNyNLmawAjI4CxGfiRfcTxXs2725kWBoUp0usNO8Hd69rivA/NqsUdQ1cRia13/wAZsVn33Nc6x0I10Xsnleh5g6CxVGSk7e9fTwPzFcckjp4cUaGZywwyRWOV7S85bG92lpBPHyivG3ZSPaOGhOrLBu9r3T4p2+52qiaSbCZ3yuaXSU8ruq3KAHNdZoFzew0vfWy6d3B3KkIwp42MYLRSXkyQ0I+1x/Eb9AXa2KNTtPxK3/6rlpKiphYyNzXVL3XcHX6zrW0PcoczTaN7qMK9KE22rRXkfWKbUy0VXWNjZG4PlEl3A3B5uNttDu6vzo5OMmKOBhiaFNybVlbTxZ32YY2rq6l8r5W80yKFoikfHo5okfctIzXLgLHzQu8uZ6lF1nh6EIxSd227pPZ2W/h5nCr6x9NTUpbZxpKqWJma+rWtlY0Gx4NcB6q4eiXcy7TpxrVpp6Z4Ju3N2b8yV7KU7nB9XK8OlqA3RrcrWMZmysaLk7y4kk63UkF/k+JmYycVajBWUb97bfHh3H3jrL1WHnslkP7qUJLdHmHdqNXwX/sj8ihBxKUmx/8AjRCxH5cyf5Hrk+qRX7n9ERbFZDBTc42xMeJSyAEab5tND3riWi+Zo0UqtbK+NJL6Eg2J2jkrBNzjGN5vLbJf4Wa97k9i7hK5Sx+Djh3HK2733PibDmuxYOJ6ppcxbwLg50ebxyvcPSvLe/8AI9jVawNl+vfute38pM4WGYbejpqYvcWz1bmyOGjy2HPlFxuNoWC/cuVH3bd5cq1rYidVLWMNFwvK1/8A2Z38Pw8U1eGsfI5tRAS/nXue7NE5oa7M4k7nkW7gulHLLQpVKrr4a8kk4y0sktJLkvA29jWAU7gPx9R/GlXsFZEWOd6q/wBsf/VHdXZTCAI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42" name="AutoShape 30" descr="data:image/jpeg;base64,/9j/4AAQSkZJRgABAQAAAQABAAD/2wCEAAkGBxITEhMUEhQVFhUVGBwVGRcVFxoeFxkbGSAWHBkWGxsgHCggGBslJxwcITEtJSksLi4uGR8zODMsNygtLisBCgoKDg0OGxAQGywmICQsNDQwLCwwLC0sLCwsLzQsNCwsLC0sLCwvLDQsLCwsLC0sLCwsLCwsLCwsLCwsLCwsLP/AABEIAIUBewMBEQACEQEDEQH/xAAcAAEAAgMBAQEAAAAAAAAAAAAABgcDBAUIAgH/xABOEAABAwIDAwcFCBEDBAMAAAABAAIDBBEFEiEGMUEHExQiUWFxMlKBgpEXNEJyc6GxshUjMzVDU2JkkpOio7PBwtHjVHTTFiWU0iREg//EABoBAQADAQEBAAAAAAAAAAAAAAADBAUCAQb/xAA7EQACAQIEAgcHBAEDBAMAAAAAAQIDEQQSITFBUQUUMmFxofATIjOBscHhUmKR0UIVcvEjJEOyNDWC/9oADAMBAAIRAxEAPwC8UAQBAEAQHH2rxwUdM+YtLyNGtANi47sx+C3iSfpsuZyyq5aweGeJqqne3r6kKw/Y6qxBvP4jUSMz9ZkLLDKDuNjdrPC1+03uo1By1kzXq9I0cI/Z4aCdt2+P3f05Kx8TGswWRjjI6ooXnKQ7ymX7Lk5Xdluq6xFgbJrB9x1Hq/SUGlFRqLz9fyu8sulqGSMa9hDmPAc0jcQdQVMnc+enCUJOMlqjKhyEAQBAEAQBAEAQBAEAQBAEAQBAEAQBAEAQBAEAQBAEAQBAEAQBAEAQBAEAQBAEAQBAEAQBAa2JVYhhllIJEbHSEDeQ0EkD2L2KzNI8k7K5VWzXKjUzVkcU8cXNTPEYDAczc5s3Uk5hqL3HsV+phIxg2nqijSxcnNJlvLPL5q4pQMnikhkF2SNLT/IjvB1HeF41dWJKNWVKanHdEJ5MK18T6jDpj16dxczvaT1rd1yHD5RR03b3WbHS9ONSMMVDaS18fWnyLAUphhAEAQBAEAQBAEAQBAEAQBAEAQBAEAQBAEAQBAEAQBAEAQBAEAQBAEAQBAEAQBAEAQGJ9QwGxc0HsJCHSjJ7IyNIO5Dk/UBpY1iEVPBJLN9zaOtpe9yG2txve3pXjdlcloUZVpqnDdke2Z2Qw1rmVlNGesM8ZcX5W34ta7d3X3cFM8TOcbN6EEsIqFRprVEuUR0EBXO2I6JitFVjRs32qTs4NJPquB//ADUM9JJm9gf+4wVSg946r6/VeZYymMEIAgCAIAgCAIAgCAIAgCAIAgCAIAgCAIAgCAIAgCAIAgCAIAgCAIAgCAIAgCAIAgK3xerqsSrZaOmlMNPBpK9t7uO47rE63AFwOqSeAULblKyN+hToYLDxr1Y5pS2T9ctb/JG1HyT0VutJO48TmYP6PpuvfYxI309iOCiv5/sxu5Lmx60tZURO7dP6MieytszpdNufxacZeu+58Gnx6k8l8dZGODtX29OV1/WcnvrvPc/RmI3Tg/L7ryRwNtdt31NL0Z8EkE2dpeHbsouRvAcDfKdRwOq4nO6sXsB0ZGhW9tGalG2lufmtr8S1sEMXMRCB7XxtY1jXMILbNAG8eCnja2h8ziM/tJOomm3fXvN5ekIQEJ5XaVr6AuJAdHI1zddTfqEDt0df0KOqvdNfoSbjircGn/f2NJvKfFzcTIoZZ5yxuZrRYB9hmF7Fxsb7mkLz2uhN/ok80pTkoxvv3fTzPkVuP1X3OKKlYdxeBmt35sxv6gS83se+z6ModqTm+7byt9T6/wCisTk1mxN4PZHnt8zmD5kyS4s8/wBSwcNIUF87f0z8dsZikXWp8Se9w3Nkz5T7XPHtCZJLZnv+o4OppUoJLut9kvqdTYnamWaSSlrGZKqHU2Fg8CwJtuB1B00IIIXsJtuzK3SGBhSiq1F3hLy9eWzJgpDKMFdVsijfLIbMjaXuPc0XPivG7HdOnKpNQju3YrijrcWxMulp5G0tOHFrb7zbvykuPadBe4G4qJOctUb9SlgcClCrHPPj6vp5s6uzNRi0NV0erbz8Rbm59oFm77dazc2osWkZtb7t/scydmVsXDA1KHtaLyy/Tz+Wv87fMmVZWxRNzSyMjb2vcGj2kqRuxkwpzqO0E2+7Ux0GKQTX5maOS2/m3tdbxsdETT2OqlCpS7cWvFWIrygYvPDPh8UTyxk0wEmXe4B8Qy33gdY3tvXE200aXRuHp1KVWc1dxjp/D/o2tuqSokNNzFYyms85g9+TP5NrefbXqnQ5knfSzI+jqlKCn7Sm56cFe39eO6PrlExx1NRvMUjWzOyhuoz2LgHOaONhfXgvakrLQ56Lwyr10pq8ePLYwcnlI5sZkdWuqTIyNzmOeXc04gkjV5te9tw8n2eQ8STpOpFyyKkoWb1ta6/hemSKtximhcGzTxRuO4Pka0+NiV22kUKeHq1FeEW13Js3GPBAIIIOoI3HvXpE007M1ZMWp25800Q5vy7yN6nDra9Xs1Xl0SKhVdrReu2j18D9hxOB0ZlbLG6Mb3h7SweLr2CXQlRqRlkcXflbX+DFUY5Ssy56iFucXbmkYMw7Rc6hMyOo4WtK+WDdu5m+1wIBBuDqCN3ivSFq25FdhKSoj6Rz9Yyqu8Zcj8+Tyr38y+nVGgy6KOmpa3dzS6RqUp5PZ03DTirX/vx3Z3q7F6eEgTTRRk7g97Wk+gldtpblKnh6tTsRb8E2Z6WqjkaHxva9p3OY4OafSNF7e5HOEoPLJNPvMyHIQBAEAQBAEAQBAEAQBAEAQBAV3sW7mMWxGnfo6V3OtvxF3PsPRLf1SoYaTaN7Hr2uBo1Vw0f0+xYimMEIAgK429hbUYph9M4XbYucO1rjcjt1EZUM9ZJG/wBGydHB1qq34evmZK3k/mp3GXC6h8Tt5ie7qnuvYgjueD4heum1rE5p9LU60cmLgmua39eFvA+sN5QXwv5nFIHQSD8I1pLD35Rc+lpcL9iKpbSR5V6JjUj7TCSzLlx9eNvmY6jbasrHGPC6d1txnkGg79eq3t1JJ81M7fZOo9G0MOs+Ln/+V6v/ABZd5gqeTuV8Us1bUvmnEb3MDT1GusSBci5F7aANC89m7XZ3DpeEJxp0IKMbq/O3rnc6/JJkNA0ta0Ozva5wADna3GYjU6EDXsC6pdkq9NZlimm9LK38f2TVSGQEAQFd0pEu0MhZuhhs8jicrRb2uA9XuUW9Q3Z+50UlL/KWnr5FiKUwiK8p7yMNqLccgPgXsBXFTsml0Qk8XC/f9Gb2wzGjD6QN3c00+ki7vnJSHZRD0g28VUvzZ3F2UyD8oFRhQki6cHPkYDljZmzWdbyrEaaaXI4qKeS+psdGwxrjLq+ie7dvK/2IUMQohXUUmGiSImVrJWOvuc5jeJOhBcCL8AuLrMrGx7HEPDVIYqz0un4Jvu7iVcpvvvCvlv64F3U3RmdE/Ar/AO37McrXlYf8v/NiVOA6F7Nb/b/Zl5XsMidS9IIPOxlrGm5sA5wuLbilVK1znoStNV/ZJ6O7fyRs4VRw4fhklTAy0j6dkrruJBfku02J0F3cF6lljdEdapUxeLVGo9FJr5X/AAcnYvYmnqqYVNZnllnLn5i9wIFyAdCLk2vr22XMIJq7LOP6Sq0K3sqNlGOmyM3J699LXVeHF5fHGOcjvw8k+i4e0nhcE8V7DRuJz0mo18PTxVrN6P18n8jk4Js5DWYpiAnuY45HOyAkZnOc4AkjWwsfauVFOTuWcRjKmGwVL2e7W/yJRtZg8NLhNVFA3Ky2axJJuXtvqdSu5RSjZGdgsRUr46E6ju/wcnZDYKjnoY5JmudLM3NnDnAsGoaGi9tBbeD7NF5GCa1LOO6Vr0sS4wdlF7WWvO5ucj9U8000TzcQylre4EAkDuvc+lKW1iPpyEVWjNf5L15GLkk/+/8AL/8AslPie9Nf+L/aaW0ldgTaqV00b5pnGz+bzFoLQAfhNaTpra+t143C7JsLS6SdGKg1GPC9r/Rswcm1VEMSqGUhd0V8WdrXXvdvNb763Bc8eHavKb9/TY76VhN4SEq1s6dn5/0mWspz5oIAgCAIAgCAIAgCAIAgCAIAgIBylYbJG+HEaf7pTkB47WX0J7hdzT3O7lFUVveRt9E1oTjLC1NpbePrbvXeTDAsWjqoGTRHqvG7i08WnvB0Uid1cy8RQlQqOnPderm+vSAICu5XB+0NyRaCC5J3DqHf2fdLqL/yG6k49FWX+Uvv+DPje35fJ0fDIzUTH4YF4x2kajNbtJDR2lHUvpE5w/RSjH2uKeWPLj67t/Ax4bsA6R3P4rM6aQ/ADyGNvwLhb2NsPFFTvrI9rdLRpr2eEiornbX143fga1TszW4c4zYZIZYt7qd/WJ8APL9FnbvKXmWUdYkkMbhsYsmKVpcJL1p5rwJBsvtrT1v2t32qfUGJ53njkPwuOmhFjpxXcZqRRxnRtXDe+tY819+X07zkcjZywVUXGOc/Va3+lc0tFYtdO61IT5x+9/uWCpTDCA4u12PsoqZ8rrF3kxt8553DwG89wK5nLKi3gsLLE1VBbcXyXrY4vJlgb4YH1E1zPVHnHX3hpuRfsJJLj8YDguaa0vzLfS2JjUqKlT7MNPn60JopDJNLGsObUQSwP0EjS2/YeDvQbH0LySurE1Cs6NSNRcGVvgm1E+FMNLXU8jmMJ5uRm4gm9gTYObrca3F7EaKFScNGb+IwVPHy9th5q73T9b/83O7s3tTW1tUDFBzdGAQ50gOYngWu3F27QXAF7nULqM5Se2hSxWBw+Go2lO9Tu+6++hx8Zqfsfi8tXUQvkhlYAx7Wg5DaMaXsARlItcGzl4/dldluhDreBjQpSSknqnx3+fHyNDaDGjW1eHyR00scTZmhr3tsX9eIu3XGVunE7yuZSzNaE2GwywtCrCU05OL0T20fmzvcpUbjV4XYE2m1sCbdeDf2Lupuil0TJKhXu/8AH7Mcq8bi7D7Am09zYXtqxKnAdDSSVW7/AMf7OjyrMJw6QAEnPHoBc+UF7U7JB0M0sUm+T+h0afDufwyOA6c5SsZc8CWCx9BXtrxsV5VvZYx1Fwk35kK2f2xdhsXRK2nlzxEhhYBZwJJAuSLi50Lb6W7FHGeVWaNfE9HLGz9vQmrPe/D132Otye4dPJUVOIVDDGZ+rGwgg5bi5sRe1mtAJ32J7F1TTbcmVuk61OFKGFpO+Xd9/pvwPzYWNwxPFCQQC/QkGx68m7tSHaY6RknhKCT4fZHc5RGk4dUgAklo0G/ymrqfZKfRbSxcG+f2MuwjSMPpQRYiMaHfxXsOyjnpF3xVRrmR3kjjc1tZmBF57i4twK4pcS/03JOVOz/xHJVE4dPuC285sSLedqEp8TzpiSfsrfpODsljrMJE1PV00vOl9w+NrTnFgAAXEXbpcWv5XArmEsmjRexuFlj8tWjNZbbN7fxf5+BvbGzyS4zPM+B0OeEnI4EWH2jLfTyiAHHxKQ1nchx8Yw6PhTjJStLf+f8AgtBTnzgQBAEAQBAEAQBAEAQBAEAQBAfMjA4FrgCCLEHUEHeCOIQ9Tad0VgQ/BKu4zOoKg95Mbv8A2H7TRxLVDrB9x9F7vSdDlVj5/j6PuZZtNO2RrXscHNcA5rgbgg7iCpk7nz0ouDcZKzRz9oMfgo4+cndbzWjV7z2NHH6BxIXMpJbk+GwtTETy018+C8SpcOo3YxiM78xgY9oe8A3dkaI2hg3Ak2addONjooEs8mfT1ai6OwsY2zNaLx1d/WpP8Sw/oFOG0cYYw6SSDWTsBJPb28OFlYjFLY+WxGJq15Zqjv8AReBp4jtKJaXmnNPOHKHO0y9Ug3Gt7m3ZxXRAZ9lMWgghkzus7Ne1jciwsB86AwV+BU2KNMrBzFUw+W3f+SXWtmGm/Qi2/tjnTTNHBdJVMP7r1jyf29WIrsDtEygqaiCqJ68mV0gNw18Ze1xdfUtJO/2jsihLK9Tb6SwcsXShUpcFt3O3qxcccgcA5pBBFwQbgg7iDxCsHyjTTszXxTEYqeJ0szg1jBck/MAOJO4BeNpK7O6NGdWahBXbK8wSikxeq6ZUtLaWE5YYzucQfYRcdY8SA3cCoknN3exu4ipHo+j7Ck/flu+Xrh/PEs1THzwQH45wAuSAO9AYzUM85vtC9sxcdIZ5zfaEsxcGoZ5zfaEsxcdIZ5zfaEsxc+2yA7iD4FeA+kAQHy94GpIHigMZqGec32he2YuZQV4D9QH45wAuSAO9AY+ks89vtC9sxcdJZ57faEsxcdJZ57faEsxcdIZ5zfaEsxcdJZ57faEsxcdJZ57faEsxcdJZ57faEsxcdJZ57faEsxc+2SNO4g+BXgPpAEAQHw+Vo3uA8SEsD5FQzzm+0L2zFzKvAEAQH4SgMfSWee32he2YuOks89v6QSzPLoyrw9NXE8PjnifFM0OY8WIPzEdhG8HgvGk1ZklKrOlNTg7NFVuxaowSaSmBbPC5pfG1ztWE3sSBq3XeNA7eLG6hu4Ox9KqFLpOmqtsslo+/1w5bPgdjZXZR1W5tdiDxMZAHRx3BjDeGa2lvyRoONze3sYX95lTGY9YdPDYZZbbvj67/AOLI/dmX5cXxRwHks0HhlsPmXse2znG//X0T4r8dqXxmOXcd5LbONtfZ4BTGES/A8DijibdjXPcAXOcAdTwF9wXh6cLbPCI4w2WMBuY5XNG69iQQOG4/MvUDr7OVtIGsjiID3DUZTmJAubm2vHigIdsrhENTWYxDMwOaZbjtac89nNO9p1VeKvJpn0eMxFSjh8PODs7fZbn5HUVWCShkmaehkdZpHlMOpsBua7ebeS6xIsbr3WD7g4Uek4Zo+7VW/J/jv3XeKOlnxuYTT5oqGNxyMB1eRv8AE8C7hqG63K8s5u72E50ujKeSnrUe75euC47vgizaeBrGtYxoa1oDWtAsABuACnWh89KTk3KTu2ZEOQgIdyuD/tdR4xfxI1YwvxV64EGJ+Ezz7lHYtcyLs2GYfIQCInkHUEMcQfTZeZlzOss+8/fsZL+Jk/Vu/svM8eYyT5MHDZfxMn6t39kzx5jJPkzALtPFrh6CF1uc6okODbb19MRkne5o+BKS9h7tTdo+KQoZ4enLdE0MRUjxLl2G23ixBpbbm52C7o73BHnsPFvzi/gTm16Dp+Bo0a6qLvOfyzD/ALcflWfzXeD+Ic4r4ZQ5aOxaplXZ6g2Y950vyEX1GrDqdt+Jt0+yvA6a4OyJ8qkRdhdQGtLiTHoBc/dI+CsYV2qr1wIMSm6bsUD9jJfxMn6t39lq548zKyT5MfYyX8TJ+rd/ZM8eYyT5MHDZfxMn6t39kzx5jJPkzWyjsC6Obsyw0b3i7I3OG67Wkjw0C8ckt2epSexk+xkv4mT9W7+y8zx5nuSfJj7GS/iZP1bv7JnjzGSfJmGWnLTZzS09jhY+wrpO+x48y3J/yKYmI6x8J0E7NO98d3D9kvVTGQvC/It4OdpNPiXiss0ggCA86cpeK9JxCZw1bGeZZ4Mvm9ri4+kLYw0MtNGRiamao7EYZoQRoQbgjeCNxU5ApNHp/ZnFRVUsE4/CMBNuDho8eggj0LDqQyScTbpzzxUjprg7CAh/KtivMYdKAetPaAeD75/2Q72qxhYZqi7iDEzy02efMo7FrmRdnovY/ZeGGip45ImGQMDn5gCcz7ucPQSR6FjVarlNtM2aVNKCTJQoSUie3G1wpGiKEc5VSaMYBfLfQOIG/uHEqOc7aLc0+j+j3iHnnpBbv15vgaOzGwTQ18uIAT1EwOYPNwzNvAPF/eN25tt5Rp8ybF9Ku6hhvdjHa3H8d3Hicmamq8FkL4s09C43cw7478T5p/K3HcbGxXOsPAtRnQ6Tjln7tVbPn65brgZdgMQZPitdLHfJIwPbcWO9l7juOiQd5M46SpSpYKlCW6Z0tscT5x4hEZBY7efKJI0DR2G9+/RTo+fNjCdqhGwRzsfdgy3AF7DcHAkWKWBzcbxrpT42/c4w4b9+uhefAfzQ8JNhmzMcMrZWPcbA6Osd4te4A714ele4RtRFQ1eKySAuc+YiNg+EQ+a9zuaBcXPfoCoFLLJn1NfA1MVQoQjso6vlojrYVszU4jKKrE7tj3x04uNO8b2D9o8bAAL1RcneRVrY2jg4exwur4y9b/RGvPFPglRnZmloJXdZu8sJ+hw4Hc4Cx1sU1g+4kjKn0nSyy0qrjz/H03WlyyqKrZLGySNwcx4DmuG4gqVNNXR8/UpypycZKzRnXpwEBD+Vv711HjF/EjVjC/FXrgQYn4TPPq1zHPSuwv3uo/kGfQFi1viS8TbpdheB3VESBAatfh0M7cs0TJG9j2g/TuXUZOOqZ44qW6KP5T9jmUMjJIL8zKSA0m+Rw1y3OpBGovroVp4au6itLdGZiqChrHYi+z+KupaiKdpN43Am3Fu57fSLj0qepDPFxIKU3CSZc/LIb4bcfjY/5rNwnxTSxXwyiCtUyT0/sz7zpfkIvqNWHU7b8Tcp9leB01wdhAEAQGviH3KT4jvoK9W549jyo3cFvGC9y7uQ73lN/uHfUiWZje2vA08F2H4liqmXAgKm5c8J971QHbC8+1zP6/aFfwU94lDGw0Uis8ExE09RDOPwT2v04gHrD0i49KvTjmi4lKnLLJM9RxvDgHA3BFwe0HcVhG4fSA5G1uLdFo55+LGHL8d3VYPaQpKUM81E4qTyRbPMzQXGwu5xNu0kn6SVt7GJuzpbTYI+jqHwPNy0NN+BDgDce0j0FR0qiqRzI7q03TllLP5D8XzRT0zjrG7nWfFfo4DuBF/XVLGws1IvYKd4uPIs9US6EBS/LfiueohpwdImZ3fGk3A+AaD660sFC0XLmZ2NnqokV2CwjpVfBGRdodzj+zKzrEHuJs31lPXnkptkGHhmqI9JLGNg4m1+0TKGndK6xeerGzznH+kbz3DwXM5ZVcuYHCSxVVQW3F8l62OBsBsy8E11Zd1TN1hm3xh3G3BxGn5LbDTVcQj/AJMu9JY2LXVqOkI8uP4+r1J0pTGPx7QQQQCDoQdxHYh6nbVFMVeHVEGLVDMNAY6NokawHRzS2JzmAHQi7jobDTS1gq9mpPKfWQrUquBhLFap6X5O7Sflv/JMdl9sKaplAqIxBWNGSzwQD2hpO53cddSBfVSRqJ6MxsZ0XOivaU/ehzX3/taeBnx7BZ5arOI7xksFw5u4WzXF79qlMs6GPYBC8NfdkLWeW6wAy9+4C3ae9eXPYxcnZLUi9Zti+QijwiN0jgMvPO8lo84X0t3u07AdFE6jekTbodGQox9ri3Zfp4v1yXkaXJRhDJJqqadoklikAa52ozkvL3673XsbnXwXlOOt2WemcRKFOFOm7Ra27uC/BaqmPmjFVUzJGOZI1r2OFi1wuCO8Lxq+jOoTlCSlF2aKm2m5UKiCrkhgjiEUDzGQ9pzOyGztQQGjQgWHfruWjSwkZQTb3M+rjJKbSLUwqtE8MUzQQJY2yAHeA8BwB79VRlHLJrkXYu6TNpcnpD+Vv711HjF/EjVjC/FXrgQYn4TPPq1zHPSuwn3uo/kGfQFi1viS8TbpdheB3VESBAEBV3LpXs5qnguM5kMtuIa1rm3PZcu0+KexXsFF3ciljZLKolPtjLiGtFy7QDtJ0AWjexnRV2XnyvR5cLDeySMey6ysJ8U1cV8IosrVMk9P7M+86X5CL6jVh1O2/E3KfZXgdNcHYQBAEBr4h9yk+I76CvVuePY8qN3Bbxgvcu7kO95Tf7h31IlmY3trwNPBdh+JYqplwIDhbcYT0qhqIgLuLczPjs6zR6SLelS0Z5JpkdWGeDR5qBW0Yh6H5L8U5/Dobm7orwu9TRv7OU+lY+JhlqM2MPPNTRK1ATlVcuWL2bBStPlEzP8AAXaweBOY+qFfwUNXIo42eiiQ/ktwjpGIRXF2Q/bnerbIP0i0+gqxip5ab7yvhYZql+RLuXLCNIKpo3Xhf4G7mH649IVfBT3iWMbDRSITydYt0bEIHk2a88y/4slgPQHZT6FaxEM9Noq4aeWoj0asY2D8c4AXO4aoDzBtJiZqaqefhI8lvxRowehoAW5ThkgomJVnnm2WZyG4RZk9U4auPMsPc2znkdxJaPUVLGz1US7goWTkWoqBeK0jj+yeLvL9aah0DeDnA218XNJ7xGBxUPan4H0DfUsCrdup9P8Ah/yyy1MfPhAEBXlceb2hgPCaGx/Rl/mwKJ6VDdp+/wBFSX6Zfdf2SLarZCmrWkyDJIBpK22YW4O4Ob3H0WXUoKRQwfSFbDP3Xdcnt+Cvqfbapw6R1O+WKtjaLNcHm47Bnsd3EG9uBUSm46bm7Lo2ljIqrGLpt8Lfb76eBs4NST408vqqprYmG/Roj1h3lvwR2OdmO+1l6k57sjr1KfRsctKm3J/5Pb+fsrfMsmgw6CkhLYY2sY0FxtvNhvcTq495UySitD5+pWqYid5u7ZEORmM9EmkO+Scnxs1mvtJUdHY1OnmvbxiuEfuyfqUxAgIzjGwdBUzc/LES82LsrnBr7bswB1+a/FTQxFSMcqZFKhCUrtGzsrtHDViURNcwQv5vK4AG1tDlHkjQi35KrxnmuaOLwU8NlzWd1fTbwO6uimQ/lb+9dR4xfxI1YwvxV64EGJ+Ezz6tcxyycC5VzT08MHRM/NMazNz9s2UWvbmjb2qlPB5pOWbfu/JehjMsUrG/7tB/0Q/8j/Cueo/u8vyddeX6T892g/6If+R/hTqP7vL8jry/Sc/EuV+qeCIYYor/AAiS8jw3C/iCuo4KK3dziWNk9kQCvrpJpHSTPc97tS5x1P8AYdw0CuRioqyKkpOTuyfclWxj5pWVczS2GM54wR90ePJIHmN334kDfqqmKrpLIty3haDbzyJlyzfe4/Ks/mq2D+IWcX8NlDlapknp/Zn3nS/IRfUasOp234m5T7K8Dprg7CAIAgNfEPuUnxHfQV6tzx7HlRu4LeMF7l3ch3vKb/cO+pEszG9teBp4LsPxLFVMuBAEB5r26wno1dURAWbmzs7Mr+sAO4XLfVW1QnnppmNiIZKjRMuQ3FMstRTk6PaJWjvb1Xekhzf0VWxsNFIs4Ke8S4lnGgebNu8X6VXTyg3aHc2zsyM6oI7jYu9ZbVCGSmkY2InnqNlncimEc3SPqHDrTvsPiR3A/az/ADKjjJ3nl5F7BwtDNzJZthhHSqOeG3Wcwlnx29ZnzgKvSnkmpE9WGeDR5m+Y/OFtmJsz0zsdi3SqOCYm7nMAf8dvVf8AOCsSrDJNxNulPPBM0OUrFej4fOQbOkHMt7byaG3eG5j6F3h4ZqiOcRPLTbPOoHAa9wWwY256c2TwnotJBBxYwZrcXnV59pKxKs883I3KccsUjrKM7K65IJA0VkTz9vbNmeDvI8m/fZwd7R2qKlxN7ptNunOPZy6fX6WLFUpgmm/FqcSiEzRCU7oy9uc+re66ySte2hzmje19T8xLFoKcXnlZGOGdwBPgN59C4bS3J6VCpVdqcW/AqfbLa6CWtpZ6S73QadZpa19yMrQD1rauG4b1BKabTR9Pgej6lPD1KdbRS+dvsdz/AKcxXENa6fmIT+BjtcjsIBt+k5x7l1llLcpdcwWE/wDjxzS/U/X0S8SX4DsrSUjbQxC5Fi9/We4cQSdw7hYdykUEjLxOOr4h3nL5LRevM4eO8nUEjudpHGlmBuDHfJfwBBZ6pHgVzKmt0XcP0vUgslZZ49+/5+ZwMXxzFaSCaGsiErHsdG2obwLgWgkgWO/c4NJ7SuHKSVmXaGFwWIqxqUJWad8r7vXBtHY5LcXpW0ccHPMEwLi5jjlN3OcRa/laW3XXVOStYqdMYes68qmV5dNd+Hl8yeqUxQgCArvY7q4ziTY/uZBc627Pmbp7XSewqKHbZvY7Xo+i5b/a34RYilMEh/K3966jxi/iRqxhfir1wIMT8Jnn1a5jll4FyUdIp4Z+l5edY1+Xmb2zC9r84L+xUp4zLJxy7d/4LscHminm8vyb3uL/AJ7+4/yrnr37fP8AB11H93l+R7i/57+4/wAqde/b5/gdR/d5fkzQcjMY8ure74sbW/S5y5eOfBHSwUeLJJgvJvh9OQ7mzK4bnTHMP0QAz5lDPFVJcbeBPDDU48CXAKuTkG5ZvvcflWfzVrB/EK2L+GyhytUyT0/sz7zpfkIvqNWHU7b8Tcp9leB01wdhAEAQGviH3KT4jvoK9W549jyo3cFvGC9y7uQ73lN/uHfUiWZje2vA08F2H4liqmXAgCAqblzwn3vVAdsLz7XM/r9oV/BT3iUcbDRSK/2OxTo1bTzE2a14DviP6rj6ASfQrlaGeDRToTyzTL528xfotDPKDZ5bkZ2539UEeF83qrJoQzzSNWtPJBs85UdM6R7I2C7nuaxo73EAfStluyuzGinJ2PUeFULYIYoWeTGxrB6oAv4nesOUnJts3YqysbS5PTzpykYR0bEJmgWbIeeZ4SXJ9jsw9C2MNPNTRkYmGWo+8mnIbi+lRSuO4iZg7jZr/QOofWKrY2G0izgp6OJrcuWK3kp6YHRjTM7xddrPSAHfpBdYKGjkc42e0SK8mmE9JxCEEXbEefd4R2y/tFo9KnxM8tN95BhYZqi7j0Usc1wgIdtLsK2ebpNNK6mqN5c29nHdc2ILT2kHXiCo5U7u6NXCdKOlD2VWOaHJ8DZ2Uw/EopH9MqGTRZbMy+UHXGp+1g7r8SkVJPVkeMq4SpFewg4u+vh/L+hVGLbDYk6tkAie4vlc8TX6mriRIX/Btv7dNAtqGIpKC14bHzU8PU9poXLjOy9NVuidUtMhiBA6xaDmy3vYi+7t4lY8oKTuzew2NrYeLVN2v9iN8puAxNw48xGyMQva+zGgaG7CdN/lX9C4qRWXQ0eiMVOWL/6km8ya1/n7EvwCvE9NBMPwkbXHxIGYeg3Cki7q5lYml7KrKHJs316QhAQPlfqyKWOBvlTytaBxIbr9bJ7VFVelja6Dpp13Ue0V9fxc3azk6oJY2NMeR7WhueI5SbAC5GrXE9pF166cWiGn0viYSbTum9n6uckbGYnTe8q8lo3MlvYDsAIe35gucklsy1/qOErfHpa816T82fQxLaCPR1LDL+UC3X2Sj6F7ea4Hnsei56qcl68PufMtXtBUdRsMVMDoX3bcekvcR6G3S82exp9F0vecnLu9JfUkexmyzaGNwLuclkOaSQ8TrZo42Fzv1JJPcOoRylDH454qa0tFbIkS7KBD+Vv711HjF/EjVjC/FXrgQYn4TPPq1zHPSuwn3uo/kGfQFi1viS8TbpdheB3VESBAEAQBAQXlm+9x+VZ/NWsH8QrYv4bKHK1TJPT+zPvOl+Qi+o1YdTtvxNyn2V4HTXB2EAQBAa+IfcpPiO+gr1bnj2PKjdwW8YL3Lu5DveU3+4d9SJZmN7a8DTwXYfiWKqZcCAIDhbcYT0qhqIgLuLMzPjs6zR6SLelS0Z5JpkdWGaDR5pW0YhN9udq+lUmHxA3LY+cl+UbeMeG57vB4VWhRyTk/4LdetnhFGXkdwjnq7nSOrTtz+u67WD6x9UJjJ5YW5jBwvO/IvdZRqBAVny34RnghqWjWJ3Nu+I/cT4OAHrq7gp2k48ynjIXipcit9hsX6LXU8pNm5sj+zI/qknuF83qq7XhnptFLDzyVEzHtlinSa2olvcF5a34jOq32gA+lKMMkEjyvPNNss3kQwnJTzVLhrK7I34ke8jxcSPUVLGzvJR5F7BwtHNzLLVIuBAEAQBAEBq4pRNnhlidukY5h9YEXXjV1Yko1HSqRmuDuQzklrjzM1JJpJTSOFu5xN/Y4P9oUdJ6WZrdNUl7SNeO019PxYnqlMUICua89NxyKMax0Tc7uzOLO+sYx6hUL96fgb1P/ALbo6UnvU0+X/F/5LGUxghAEAQBAEBD+Vv711HjF/EjVjC/FXrgQYn4TPPq1zHPSuwn3uo/kGfQFi1viS8TbpdheB3VESBAEAQBAQXlm+9x+VZ/NWsH8QrYv4bKHWqZJaWF8rjYoYouiF3NxtjvzoF8oAvbJpuVGWCu27l+ONSSVja92dv8Aoz+uH/Gueov9Xke9eXIe7O3/AEZ/XD/jTqL/AFeQ68uQ92dv+jP64f8AGnUX+ryHXlyHuzt/0Z/XD/jTqL/V5Dry5E9w/FOlUIny5Odic7Le9tDpewv7FUlHJPLyLkZZoXPMrdwW2Yb3Lu5DveU3+4d9SJZmN7a8DTwXYfiWKqZcCAIAgPNe3WE9GrqiICzc2dnZlf1gB3C5b6q2qE89NMxsRDJUaOCpSEvvkhwjmKBshHXqHGU9uXcweFhm9dZOLnmqW5GthYZafiTdViyEBz8fwwVNNNA78IwtB7D8F3oNj6F3CWWSkczjmi0eX5Y3NcWuFnNJaQeBGhC3E76ow2rOwijLnBrRdziGgDiToAjdtQld2PUGAYaKamhgb+DYGk9p+E70m59Kw5yzScjchHLFI6C4OggCAIAgCAICttq2uw7EY69gJhn+1zAcDpf0kAOHaWHtUMvdlmPoMG1jMI8NLtR1j68vB9xYtPO17WvY4Oa4BzXDUEHcQpjBlFxbjJWaOTtdj7KKnfK6xd5MbT8J53DwG89wXMpZUWcFhJYmqoLbi+S9bHG5McEfDA6ea/PVR5xxPlBupbfvNy4/GA4LmnGyuW+l8TGpVVOHZhp6+nyJmpDJCAIAgCAIDj7W4H02lkp8/N5y05sua2VzXbri97W3qSlU9nJSI6kM8XEr/wBxj88/cf5Fb69+3zKnUVzLJwLDuj08MGbNzTGszWtfKLXtc29qpTlmk5cy7COWKRvrk6CAIAgCA4W2ezvTqbmOc5vrtfmy5vJvpa4+lS0ans5ZrEdWn7SOUgnuMfnn7j/IrXXv2+ZU6iuY9xj88/cf5E69+3zHUVzHuMfnn7j/ACJ179vmOormPcY/PP3H+ROvft8x1Fcx7jH55+4/yJ179vmOormPcY/PP3H+ROvft8x1Fcyw8GwfmKNlNnzZI+bz5bX362ubb+1U5zzTci5COWKiV2ORf88/cf5Fc69+3zKfUe8m+w+y/wBj4Hxc7zuaQyZsmW12sba2Y+b86rVqvtZXsWaNL2cbXJEoSYIAgCAhm3OwLcQljlE3NOY0sPUzZhe7fhC1ru9vcrNDEOkmrXK9bDqo07ka9xgf6w/qf8im69+3zIOormWpTwtYxrGizWANA7ABYBUW7u5eStoZF4ehAEBW+0PJSyoqZZ21HNiV2cs5rNYm2Y3zi9zc7uKuU8Y4xUbFOphFOTlcbP8AJSynqYp3VHOCJ2fJzWW5F8pvnNrGx3cEqYxyi42FPCKElK5ZCplwIAgCAIAgCAIDVxPD46iJ8UrczHixH0EdhG8HuXjSasySjVnSmpwdmiAU+A4vh5cyifHPASS1slrtv3Etsfimx32CiyzjsbksVgcXaVdOMua4/XzXzNnDNjampnbU4rI15ZqyBurBxs62gHcL3sLk7l6oNu8iOr0jRo03SwitfeT39d/DgiwFKYYQBAEAQBAEAQBAEAQBAEAQBAcXauukiji5p7WOkmjiL3tzBoebE2uL28VzJtbFvB0oVJvOrpRbstNjiVW0FTC2sYZYZ3Q03SGyRssGuu4ZHtzuGtrjUaXUbm0n4FyGFpVHTkouKlKzTfmtEZ6PGZmVFPG6qp6lsxcHNiYGvjDWudzmkjrtuLG4G8L3M00rkc8PTlSnJQlHLzd09bW2WvEwnGK00xr2ui5kAyinLDmMLSbuMmbSQtGbdbgvM0subh9jvq+HVXqzTzbZr6ZvC219N7klxasLKaaVlrtifI240uGki4UrelzPo01KtGEuLS8yM4jj8wmp4+kw04kp2S3kjzZ3uNsreu2yjctdzQpYWDpylkcrSa0drJfJnRqqmrMsdJHLGJBFz0s5iuLZsrWsjzWBJB3k2DV0817EEIUFB1pRdr2Ub913d24eB8Yy+vipHSmaASQsle/LES2QN1Za7hzZsNd4ue5ePMo3OqCw1SuoZZWk0lrtffhr3bHWwNk/N3nlbIXWcC2PIACBpbMb+K7jfiVcQ6ea1OLVubv9kY9n698vSM9vtdRJE2wt1WEWv2leRd7nWJpRp5MvGKfzZwTi88tZPTsrIIXMkyRxOhzvcObY8uvnb2u4fBXGZuTVy71elChGrKnKSau2nZLVrkzf2vxqaARtgAdJZ8zwR+ChF5LdjiS1o7yvZya2IMFhqdVt1HZaJf7pbfdsyY9iMp6G2mkYzpL7Z3MzjLzb5AQLjflHHivZSeluJ5hqMP8AqOqm8q2vbW6XfzM2B4hMZZqeoyGSIMeHxghsjJM2U5SSWuBaQdexIt3aZxiKVNQjVp3s7qz3TXf8zQxyWtZUwMjqImsqHuY0OguWZWOfqecGe+W3DevJXvuTYeOHlSlKUHeKv2t7u3LTc+5Nom09UYaqeJrRTxvzOszNIXSNeRc6Dqg24XRzUXqzxYR1aPtKMW/ea52Vlb6nMqtqpDTCVs0TGurXwCUtzMEQMmV1swvo0a3XmfS/eWIYGCrZHFtqCdtnm0027yS7PuldHnkqI52vsWOjjyC36TrruOqvcz8SoKWWMHG26bv9kcHGtpZ4W1TWgOljna2MZd8RjEzvE5Wyi/aAuHJq/iXcPg6dRwb0i46+N8v1cTof9QW6dKSDDTtZlsNS4xiRwvxvnYB3rrPu+RB1W/soLtSb/i9vszWocUrX0s1ww1lM/rsA6sgs2QNA3guY6wPnBeJyy96JKlDDxrR39nJaPlwv8mv4NvBccNXMXQEdGYxt3W1fK8B2QdmRpF+91uBXqld6bEWIw3V4Wqdtvbklpf5vbuXeSBdlIIAgCAIAgCAIAgCAIAgCAIAgCAIAgCAIAgCAIAgCAIDgbY07ZGU7HgOaaqG7XAEEZtQQdCCuJq5dwM3CU5LfK/oY9p8Nhiw+sbDHHEDE8kRsa0XtvIAFyvJRWRpHWErVKmKpucm9Vu7mHoUdPX0zomNYKmN8UjWtAB5sZ2v0472ntBHYlrSVjr2kq2GmptvK00/HRr7kcfLK2b7DB45lwNpcp5wQuuTD5VibdXN2cLriz7HA0FGDp9fa97lwzc9vnbzNzbDFqiKo6C17THWNyNLmawAjI4CxGfiRfcTxXs2725kWBoUp0usNO8Hd69rivA/NqsUdQ1cRia13/wAZsVn33Nc6x0I10Xsnleh5g6CxVGSk7e9fTwPzFcckjp4cUaGZywwyRWOV7S85bG92lpBPHyivG3ZSPaOGhOrLBu9r3T4p2+52qiaSbCZ3yuaXSU8ruq3KAHNdZoFzew0vfWy6d3B3KkIwp42MYLRSXkyQ0I+1x/Eb9AXa2KNTtPxK3/6rlpKiphYyNzXVL3XcHX6zrW0PcoczTaN7qMK9KE22rRXkfWKbUy0VXWNjZG4PlEl3A3B5uNttDu6vzo5OMmKOBhiaFNybVlbTxZ32YY2rq6l8r5W80yKFoikfHo5okfctIzXLgLHzQu8uZ6lF1nh6EIxSd227pPZ2W/h5nCr6x9NTUpbZxpKqWJma+rWtlY0Gx4NcB6q4eiXcy7TpxrVpp6Z4Ju3N2b8yV7KU7nB9XK8OlqA3RrcrWMZmysaLk7y4kk63UkF/k+JmYycVajBWUb97bfHh3H3jrL1WHnslkP7qUJLdHmHdqNXwX/sj8ihBxKUmx/8AjRCxH5cyf5Hrk+qRX7n9ERbFZDBTc42xMeJSyAEab5tND3riWi+Zo0UqtbK+NJL6Eg2J2jkrBNzjGN5vLbJf4Wa97k9i7hK5Sx+Djh3HK2733PibDmuxYOJ6ppcxbwLg50ebxyvcPSvLe/8AI9jVawNl+vfute38pM4WGYbejpqYvcWz1bmyOGjy2HPlFxuNoWC/cuVH3bd5cq1rYidVLWMNFwvK1/8A2Z38Pw8U1eGsfI5tRAS/nXue7NE5oa7M4k7nkW7gulHLLQpVKrr4a8kk4y0sktJLkvA29jWAU7gPx9R/GlXsFZEWOd6q/wBsf/VHdXZTCAI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44" name="AutoShape 32" descr="data:image/jpeg;base64,/9j/4AAQSkZJRgABAQAAAQABAAD/2wCEAAkGBhQREBMTEBQUEhIVGRYaGBcYGBsYHhgXGhwYGBcYFx4XJzIeHhwjIB0bKzslJCkpODgvFx89OTwqNyo3LCkBCQoKDQwNGg8PGTUlHiQ1LjQ1NTIsNDQxNTQ1NTQpNTItNSwsMDUxLzQ0NSwsMzAsMTAsMiwsLDUqNCwwNTQ1L//AABEIAGcATgMBIgACEQEDEQH/xAAbAAADAQEBAQEAAAAAAAAAAAAABQYEBwMCAf/EAD4QAAIBAwIDBAYFCwUBAAAAAAECAwAEERIhBQYxEyJBUQcUMmFxgSMzQoKRFVJTYnJzkqGxstEkNGOTohb/xAAZAQACAwEAAAAAAAAAAAAAAAABBAACAwX/xAArEQABBAADBgYDAQAAAAAAAAABAAIDESExUQQSEyJBoWFxkcHh8DKBsdH/2gAMAwEAAhEDEQA/AO40UUVFEUUVm4lxFLeJ5pjpjQEseu3wFQYqXS00VH2vCYuKA3TzySQsT2CoWi7IDYkjqZNQO522FMuW+ISB5bW5bXNBgh+naxN7Dn9bYg+8UDYNELfhNLN5jrrP418fdPqKKKKwRRRRUURSzjnGvVwgVGmllbTHGpA1Ngk5J2CgDJNM6n+b4mVYbqMFmtX1lR1aIgrKB79Jz92gcltA1rpAHfdO6+fyrfru1lGw8kuBqH8SgH8RS3j3OaGIQvC0MsrxoUuY8IUZgHOrOhlAz0aq+0ullRZIyGRwCpHiD0NTPOUsXrFktyUEIaaR9eNJCRkDOeu7jaqmwLBTMHDkk3XR65X0F1RJVHYWccMaxwqqRqO6qjAA67VPcz3iWt5aXLsEQ9pDISfsEa1PmcMv/qkMdtcd9+Fs1nalTp9YbCux6GFHBMYPmSAfKsl8LdItUiyJxCKSB39YbW7ASLkxt7LR7/YA+FBziUxBsjWv/K+lDMXhjp3o5qwHOHaf7W1ubgeD6RGh+DSkZHwBo/8Aq3jK+t2slvGxC9pqSRQWOBr07qCfHGKohU1zhJ23ZWKbvOys/wCpCjBnc+WSAB5k1Y2OqVi4Ujw3cw1s2Brp2VLRRRVkkiiil/HOMLawtKwLHYKg6u7bIi+8morNaXODW5lS/E+IfkeQ6B2lrNrZYAcNFIBqYoP0R8fzSflWQ20kl7bTXRS6LQzyxwpho0wY9AjP2j3t2Pl7qpuAcBZS091iS7lHfPURr4RR+Sj+ZzU5xbhDWN/bvZo0iyJcfQatIX2GfsSfZJ66emV8M1mQuvHIxxLGnno464H08+vVb7LhLXfbku8SGT6s94hwBu2fj0/xSjjsguLK69YcSTR95Bp+r0sqlkPhnyrfwuFJSDbzyIo1es6n0SIeo1o3Tx3pTxjiWbCaG2UToCFe5C6UAaRQEQneVskdNh78VZxFJTZIZRtDcKoi+n33Tefm2axItrgLcSuB6vIGVNeSFAnBPcIJ9rocedUHL/AjBrkmbtbqXBlk8NuiIPBF8B8687LlCBIpEkBnaYYlkk3aT5+AHgB0wKX8D460d6eG9lM6xR5Fw5zqGxGcDGN9IOfs0Wscf0htE8W7TMCTjhn/AIPD9+ArKKKKKSRUxzXMsdzZSz5FtG0hZsEhJCoETNjoPa38yKp6/GXIwdxQItaxScN28Rr3FJHf87WkJgDSgi4JEZTvA4IUkldgMkCkfNXHHNxbNBBJqhnKa5AY4y0itFp1HcjJG4GNqq5+BQOYy8MbdkdUfdHcbqSvlv8A0rPzVww3FpLGn1mNSfvEIdP5gfjRdRaKzWmyvaya3DA4eQOBtJLrkA3ZaS/l1SldIEKiNUHXG+Wk+/8AhS7mI3UEcFtMqTwtNFpaFdLlYz2jIYhsThfsnG1WnA+KC5t4pl+2oJHk3RlPvByPlSlm9Y4ooG8dnGST/wA0uwHxCA/x1QgVgm4tok3yJBg28NKwFVljQ/q1WXOVpKcCZUfxST6NgfIq+DmsPNnF0KwJBKDOZ4SiI+SwDd4MFPsac5zttT+84ZFNtLGkn7Shv615WHAreA5hhijJ8VQA/iN6NFLMfC12+AfLD+/C3UUUVZKLBZ8cglkaOORWdc5Az4HDYJ2ODscZwa9bjiUaMFZsMQDgAk4LKgOw6amA+dSsbutobUPaaUQIr9qpMgDD7LDCkoD11d4jqK8eGcCcqirJESudlkDYHrMcwHdAGyKRsAM0ObRO8GC/zwvUeqsrS/SXUY21BWZCcEDUuzAE9ceYz4175qEvOWCoES9hqdrrSpk0aGlk1RToBuWVRjA+R61uuuW1UFpuyGu67R2dgNcQ1aVOev7PTrQx0QdDCMQ/76r2l4LJHPKLG4EAkw8kbxl1VnyO0jOwBODkbjIpxwTgy2sWhSWYks7tu0jt7Tt7z/QCpF+HkQ6O2t2GiBCplQ5WN52IUuCoIDR7kHZSKo+AXccNrDHLPEXRFVj2ince/wAaIabyRneNyg8H0s4Zn5TuiviGdXGpGDL5ggj8RXxNeIhAd1UnoCwBPwz1opK17UUV4xXiMxVXRmHUBgSPDcDpUUXHvRVyla3kVw11EJCjqF7xXAIyfZIpj6QuSbGztDPbE286lez0yNljkAgAnOcZOR5Up9GHJdvfRTtP2mUdQNDldiM74q7tfRNYI4YxvIR4PIzD5jx+ddGSQNlNuPl9K58cZdEAGjz+hQxvpJ+I8Elm3kaKIsSNz9JKA3zGD866zxvl+C8jEdynaIDqAyRvgjPd+JrnvOzLHx7hudKIqx+QCgSSfICui/l23/Tw/wDYn+axmJ5XNW0QHM1y5X6VuTbSztontohGzS6ScscjSxx3j7qrrb0XcPeFT2ADMg31P1K9etJvTTdpJYwGN1cdvjKkMM6G22ronDvqY/2E/tFR8jxE03qgxjDK4VooD0O3bRi7spPbgkJA9x7rY92Vz96prniGTiF3fTRH6OwRQMeJVu/j4d8/BBTTm28PCuMm6UHs7mF8gfpAuP7hGfvGqT0ZcB0cN1TDL3WqSTPir7KD93f7xrUu3Dxta+VmG744Wl/CZWXNatwoXpPSEs37xQQV/iGKQ+h3g5W1kupB9Jcuxz46FJH821H8Kgrm7lhgn4OMl2ulCe9CenzYIfma7pwrh6wQRQp7MaKo+QxmspW8NhA6nstIncRwJ6Dus/BOXLezDLbRiMOQWAJOSNvE0yoopUkk2U0AAKCjecuFQSzaprVbgpGneLsuAzPgYHXoT86RPwHhoVv9HHrBOF7STGABqyfNcjp+cMeOP2ihxXtwBXTg2SCQW5otMrfgNm8PYC2iMCySuUDyZDqgAO/iRjx6e+msPNygYRAUBiAwTnQyKzN3h0XOMdTiv2iqukccytGbJDbuXKll4vHFfQwvcW8cwHaEDWw3GB3Dgdf1sdK1xcyFIXKQr9E0cYjDeBAC7kY6kDbPQ0UUN51VaqNni3jy9feljsbW3ub1bg2qiYHPalznCqAraRsTnI+78KsaKKuHEjFJ7RGyOSmil//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6" name="Picture 25" descr="ca pltw.jpg"/>
          <p:cNvPicPr>
            <a:picLocks noChangeAspect="1"/>
          </p:cNvPicPr>
          <p:nvPr/>
        </p:nvPicPr>
        <p:blipFill>
          <a:blip r:embed="rId3" cstate="print"/>
          <a:stretch>
            <a:fillRect/>
          </a:stretch>
        </p:blipFill>
        <p:spPr>
          <a:xfrm>
            <a:off x="7696200" y="5181600"/>
            <a:ext cx="991012" cy="347769"/>
          </a:xfrm>
          <a:prstGeom prst="rect">
            <a:avLst/>
          </a:prstGeom>
        </p:spPr>
      </p:pic>
      <p:sp>
        <p:nvSpPr>
          <p:cNvPr id="13346" name="AutoShape 34" descr="data:image/jpeg;base64,/9j/4AAQSkZJRgABAQAAAQABAAD/2wCEAAkGBhMREBESExQVFRIWFxQaGBcXFxUSGBgSFxQVFRkZFBUXHCYeFxkjGRgVHy8gJCgpLCwtFR8yNTAqNSYrLCkBCQoKDgwOGg8PGikhHyUpLCwsLC0yKSwsLCwuKikvLDUyNSwvLSwsLCosLC4sLy4sLSwuLCwpLCw2LCwsKSwsKf/AABEIANAA8wMBIgACEQEDEQH/xAAbAAEAAgMBAQAAAAAAAAAAAAAABAUDBgcCAf/EAD8QAAECAwUFBgMHAgYDAQAAAAEAAgMEEQUSITFBBlFhcZEHEyKBobEywdFCUnKSouHwI2IUM0OCssIVY/Ek/8QAGwEAAgMBAQEAAAAAAAAAAAAAAAMCBAUBBgf/xAAzEQABAwIEAwUIAgMBAAAAAAABAAIDBBEFEiExQVFhEyJxgZEGFDKhscHR8FLhI3KyFf/aAAwDAQACEQMRAD8A7iiIhCIiIQiIiEIiL4XAIQvqLx3zfvDqF9bEByIKFzMOa9IiIXUREQhEREIRYYs01vPcFgm5v7LfM/RQktz+SpTVWU2Ypb7QOgA9VhdNOOp9vZYkS8xVJ0z3blfS4nUoCviLiUsjJhw1PupLLR3jooSKQcQmsmezYq0ZNtOvXBZlSrJBjluWW5SD+atMrP5BWyLxCihwqF7TVfBBFwiIiF1EREIRERCERFBmZ3RvX6LhNkuSVsYuVIjTTW89wUV8+45YeqiolF5KzX1L3baL26M45krwiKCrkk7oiIhcWeFOOHEcfqpcOdaeHP6qtRSDiFYZUPZ1V0iqYcw5uR+ayGedw6JmcK2KtltQVYkqHMztRRvX6KK+MXZmq8KJffZIlqi7RuiIiJapoiIhCIiIQiIiEIiIhCywI5aeGoUyHM+Khyd8B372niPUciq5ZIdHAsdkcjq12hHmptdZWYZnN7qtkVbZ1oEuMKJ/mN10cN440xVkmg3WlHIJBcIiIupiIiizsegoMz7LhNlB7wxuYrFOTVfCMteKiIiQTdYz3l5uUREXFBEREIRERCEREQhEREIRERCEREQhEREIRERCEREQhEREIRERCF5tOEXMbGb/AJkPP8O/y+qtZGaESG141zG46hQ5R3iocnYH+fzNRrFf3caLAOVSW+X1bToptNj4q3DJleHcHaHxG3qFeIiJy1F5iRLoJKqXvJJJUy0H5DzUFJedbLMq5Luy8kREUFTRERCEREQhEREIRERCERFHnLRhQad5EYyuV5wbXlVdAupMY55ytFz0UhERcUURUW1e1Ak4YoA6K+t1pyAGbncOGq0qWkZ+0qvLz3dc3Esh13Na0Y86eaeyEuGYmwW9Q4K+oh95meI4/wCR4+A4+q6iHA5L6uTT9hzVmubFDgBWl+GSRXc4EDPcRQrp1kTjosCFEcLrnsa4jiRXDhr5rkkWUAg3ChiWFNpI2TRSiRjtLjTUdLlS1XRtopZjrro8MO1F4YHjuWudo1uvhtZAYS0vBLyMDcrQAHcTWvLiucpsVPnbmJWxg/sx77AJ5nloOwG/ibruv+LZc7y83u6E3qi7dGt7Ki1Kf7TILHEQ4bogH2q92DyqCeoC5/DtGI2E+CHkQ3kFzdCRly/YblGTmUrR8Wq2qL2Qp43ONQc4voNRp1trfwNvXTrFhbcwJl4hkGHEOQdQgncHDXmAtjXBmPIIINCMQRvXdoBJa2udBXnTFV6iIMIsvOe0mDw4e9joPhdfQ62tb5ar2iIqy8qvoNFDtWN3c0143MPlkfRS1D2iZ4obt7KdD+6DsuPJERI4EFbKCihWVMh0GGScaU6GnyRWAbi63GSBzQ7msExEq4n+YLEiJCxXG5uiIi4uIsceYaxpc9zWtGZcQ0dSqvai3hKQC/AxHG6wHV288AMeg1Wg2bZE1abzEe83AcXvrQHcxow8hQJ8cWYZnGwW9h2D+8QmpneI4gbXO58B+68Ct7ftpJg079teAeR1DaK0lJ6HFbehva9u9pB60yK0Gb7MIgFYcZrzuc0s6EFymbGbKTMvMGJEoxl0ggODr9csBoM/JTdHFlu1yuVWG4V7u6WmqLuA2dx6AWB+quNqdrmyRY0MvvdU0rdAaDSpNDma9CrGzrYEeWEdjSatcbut5tQW15ilVqHahI4wI3AsP/Jvu7orTs3fWTI3RXj9LD81wxt7IOG65Ph9MMIjq2Dv5rO1OupFumwWvs7QJyK8Mhsh3nGjQGkn1cpUV1s5+LkO4PoFQ2Q0QrSht0bHu/rLV12JEDQS4gAZkmgA4kpspEZGVoWtjE0GGyRtp6eMhzb95tzv4rn1h7eR2RhCmhUF10ktuPY6tMQKAjfhX2WTtRhYyzuEQdLhHuVWWo0T1p0g4tJYC4fdYAHO5YYb6Detm7SZa9KNd9yI0+RBb7lq73WyNIFrppbBT4lSSsYI3Pb3mjgXCw04ak+iuNl5zvZOA/W4AebfAfUK0Wqdm8xeky37kRw8iGu9yVtaqSCzyF4zFIewrJYxsHG3hfT5Ln3adZ7r8GMMWXbh4OBLhXnU/lU/ZfbOWbLwoT3d29jQ3EEtNNQQNc8aarbpmWbEY5j2hzXChBxBC1qP2cSjjUd43g1wp+oEpzZGOYGv4Lap8SoqiibR1ocMh7rm267+vJXDbTlZhph95CiB2BZeaa/7TirACmAXN9ptghLwXRoUQua2l5r6VoSBUEU3jCiuOzi13xYUWE8l3dlt0nE3XVwruBb6qLohkzNNwk1eEw+5mrpJS9jTYgixBNh9xw81F7SrHe7u5hoJa1tx/AVJaeVSR0XP13pzQQQRUHMHHBabb3Z0yJV8uRDd9w/AfwnNvqOSdBOAMrls+z/tHFDE2lqdANncLcj+VzdFMtKyI0u67FY5p0JyPJwwKl7PbNxJx9G4MB8TzkOA3u4K6XAC99F7t9XAyHt3PGTe99P7UjY2wTMzDSR/ShkOedDTEN8z6VXXFEsqy4ctCbChijR1J1LjqSpayppe0dfgvkON4qcSqM40aNGj7+J/CIiJKxEUe3W/0oJ4uH86KQsduD+hC/F8nIOxXSLxv8PuFVwJotaBz918XqXlC5oPP3RLF1UaJbCyuHDEr4ssy2j3c/fFYk0q24WJCIiLi4uZdpE2XzTYejGCg/ucak9LvRdDsqQbAgw4TcmtA5nU+ZqfNaH2l2cWxoccfC5t0nc9tSK8wf0lbns9bbJqA17T4qAPbq19MfLcVak1ibbZevxQOfhNK6L4BfN/t1883r1Xy09ppaXqIkRt4fZHidXi0ZedFQDtOg3wO6fcri4ltQN90fVWto7FS0eMYrw686lQHUBNKVp9Fom20pLwYzYUu0C63x0LneInIkk4ge67EyN2mt1PBaLC6twhLZHPIuTs1unQ332vdbh2hww+RvDEB7HA8DVv/ZQey+arCjw9Q5rvJzaf9fVWFrQDEscDXuITvytY8+gK1Xs5mC2cu6PY4dKO+XqpNF4XDkVYpYRLglRDfVjyfSx/Kqtp4V2dmR/7Hn8xvfNSrSsOc7hkZ7nRYJa11Q9z7rSARVpxGB3UCk9ocmWTpdpEa13mBcP/ABHVb5soCZGXvD7A/LjT0omulysa4LWq8XdSUFLUsAdewIP+utjwNwqTs8nZYwzDY0Mj08dTUvA1aTp/bp6q222ZWQmOTT0e0rVNptjYsGL30qHFla0ZW9Dd/aBiW7qZLb7PgvmZFrJlpa97HNeKXTmQHU0NKHmq78uYSA8V52vEDZ4sThkzNL2ktJu5pGpHO2nlpuCFq/ZnPNYJhrnBo8DhUgfeBz/2rZ5rbCUhmhjNJ/srE9WghajE7MI143YsMt3m8DTkAfdTZTsvb/qxieDGhv6nE+ym8ROdmLlcxCPBqmodVSVB71u60G+gA5HlxsrW3bV/xEjFiSkRxLSCSy8xwAILhoRhjyC1ywu0V8MXI4MUDJ4Iv8jXB3PA81vFjWFClWFsIEVNSSakkb/2XyNs7LPJc6BCJOZuAV50SmvjALSLhZcFfh0TH00kRfHmu12geNBy8OfktB2n24dNM7mGwshki9U1c6hqBhgBWm/JbJ2fWG+BBfEiAtdFLaNOBDG1pUaEknDkr6VsWBCNWQYbTvDGg9aVU1D5RlyNFgo1uMQupPcqOLIwm5ubk/thx4WRERV15tYZuTZFYWRGhzDmD/MDxX2VlWQmBjGhrRkAKBZUXbm1lPtHZclza97cLoiIuKCIiIQixbRmjITeZ6AD5qTAZVwHFVNsRu8jkDQho9vclB0aiQ5YXdSB91e2TKgQYdc6V/MS75oprG0AG7BFYAsLLaZGGtDeQUG0G+IHePZRVYz7Ktru9lXJLhqs2pblkKIiKKrqJatmMmIT4T/hcM9QdCOIK5rM7PTshEvwr5Gj4YLgR/e3GnIinNdVROjlLNNwtnDcYmoA6MAPY7drtv39suXnaC044uNETHAlkO6fzAeH0Uqz+zaK+G50V/dxD8LfjxrjfI+X7LoyKZqCPhACvv8AaSRjctJEyHW5ygXPyt8lFkpK5AhwnUddhtYdxo0NOG4qpsPYyFKxnRWuc4kENBpRoOeOp0WwIkh7hfqsJlbOxr2tcQH/ABDmo83Z8KLTvIbH0yvNDqcq5LO1tBQZL6ijdVi9xAaToNgiIvEWO1gq5waN5IA6lcXACTYL2iwS0/CiVEOIx5Gd1zXU50Kr7V2slpclr4njH2WguPnTAHmQpBpJsAnx0s8r+zYwl3IA3Vui0Wb7UG1/pwSRve4N/SAfdQW9pUy51GwoZJyFHuPo7FOFPJyW3H7M4i4XLAPEj8rpCLVdu7YiQZVlwlj4hAJGBAu1IB0NaCqq9hNrHueJeM4uvf5bnGpr90k5gjLpqKRELizOEiLBKiWidWMsQCdONhufJb8oNoW5AgENixGsccgc6b6DIcVOXGtqZ7vpyO/S8Wj8LPCPavmuwxdobFTwLCW4lM5jyQ1oubb34fvRdkY8OAIIIIqCMQQciCvq13YKYL5GHX7Je3yDiR6Gi2JKc3K4hZNXTmmnfCTfK4j0KIiKKrIiL1Ch3iAELoFzYLLDf3cN8Q6DDn/9oFR2PCvx2V0JcfLH3ope0E4KiE3JufPQfzes2zEt8cT/AGj3PyRu4DkukCSdkQ2bv47n8K+REVlbq+ObUEKoiQ7pIVwo07AqKjMeyg8XCq1MWdtxuFXIiJKykREQhEREIQlazafaBLQiWtLorh9yl2v4jgfKqjdpFpPhwIcNpIEUuDiPutA8PnUdFW7G7GQY8ER4pL6kgMBoBQ08VMa4VpUYEKyyNoZnevUUGG0jKP36uJyk2a1u5339DxG26nyfabBc4CJDewfeBD6cwAD0qrLafacy8CHFgtEQRDg7EsApUE0zr5ZLHP7ASsQC60wiNWHMbiHVCvpSUbChshtHgaAAM8Bv3rjjFcFo8kipnwpr45aeNxse8xx0I8dfv4c+VR9q56OHEPeGgVPdtuho4uaKgcyoNm2XHnIhDPG4CpLnaVpWrjU4rsM9KCJBiQ8g9jm/mBC5x2cxLs65pzMN48wWu+RVhkoLHFotZeqoMXZJRzy0sLY3RgEDp1sByK2DZLYl8rE76I8F1CA1laY/eJpXlRadackHWlEhuJAfMEE6hr4mY8iuwLle38uYc8XjC+1jxzAu+7aqEEhe835Kj7P4lNW10hmd3nMsDysdPqStzkNhJSFQlhiHfEN79Io30V5AlWMFGNa0bmgNHQLnX+NtWaAuiI1p1aBBB43jQnqrbZnZOahR2xo0XAVq0Pc8uqCKOrhTGuuSg9htdzlm19DJkc+sq2lwBs25dry6ell97T4X/wCeC7dEp1aT/wBVosOSe2C2ZaTQRC2oza9oa9p86/pXS9v5e/IxD9wsd+oNPo4qj7PYLI8tNQHirC5pI/E0io3EFlfJNiflivyK2cHxD3XB+1tcMfZw6Ei//SvpHahsWQfM4B7GOvDdFAw8iaEc1zeSszvJeajHOF3fV76H0We17PjyTosua93Eu40wiNa6rSOIOi2uUsQwbHjhwo97XPcDmKULQeQANN5KkMsYu07kKzE2DCo+0gcCJpGZbfxuCR5d4eY4qT2axqyjm6tiO6FrT9ei21aB2XTHimGbwxw8i4H3C39VJxaQrx/tDF2WIyjmQfUAoiIkrCRZ3xhBhGIfiODRxOX18klYN41PwjNUlsWh3r8PgbgOO8rpOUXUy/sWdpxO358lEY10R9M3OPUlbnJywhsawaDqdT1VVs7Z9B3rsz8PLf5/zNXalE2wuVZw+nyN7R25+n9oiInLTRERCFAnJaniGWvBRFdEKtmpa7iMvZKc3iFm1MGXvt2UdERLVJEREIVXtHYLZyD3ZN1wNWuzo7LEaghaEdmLQlHEwrxG+E6oPNmZ6Lo9p2iyXhPivrdaMaYk1IAA5khQbE2pgTTatdddWhY8tDuYFcRxCsRve1uguF6TDcQrqWmcWMD4b6hwuAf3y9Vow2wtCCf6laDSJCDepAB9VvWzW0LZyFfAuvaaPbWtDoRwPyO5eNp7ZgQpeK17mlzmOAZUEuJBAw3V10Wrdl7Hd5HP2LrQfxXqj0vdUxwD4y61rLRqY4K/DpKvsBE5hFiNA65F+A5+vHddDXLrHPc2xQ4DvorfzXw33C6iuX25KvFsANBq6LCc3DP4DUcKg9CoU+uYdFV9miH+8QuNg6I/j7rqC5/2owhelnakRB5AsI9yugLXNtNmnzjIZhkB8MuoDgCHUrjocAoQODXglZ2A1MdNXxySGzdbnxaR9VPsCaH+Cl3uIA7plSTQYNAxJ5LBNbZycM0MZpP9gc/1aCPVaS3YGddRrroaMr0SoHICtFYSfZe7/VjAcGNLv1OpTommOK9y5bMmHYQ2R0k9Ve5JAZ1PTN9lsc1akGckpnunXgIbwRQgh1wkVBWtdl7z3kwNC1h8wT9St0saxIUrDuQgaE1JJq5x3kqVLyrIYIYxrQTU3QG1O80S+0Aa5o2Ky/8A0oIaeekhaSx5GUm1xa29vBZSFHtCV72FEh5X2ObX8TSPmpCJN7LCa4scHDcLUtjNkospEiRIrmYtugNJP2gamoG5baiKT3l5uVara2WtmM0u55abIvcKEXGgXxjCTQZr1aE4JdlG4xHenH6KI5lV2tFi92wUW27QDR3LP9x+X1VbZkj3sQN+yMXcv3yUbEneT5kkrbbJkO6h0PxHF3Pd5fVRaM7tUmFpq5szvhH04BTWtoKDJfURWl6FEREIRERCEWOO+jSSCRrTE05arIiFwi4VXEggi8w3mHUYrCss5JvhuMWDzczQ8QN68y01DjjDwxNWnXlvSCNbLIfH3sux5cD4fheEXp8Mg0K8qKQRbdR5+RZGhvhPFWuFD9RxBofJc8n+zWO1x7pzHt0qbjvMHD1XS0TY5XM2Wth2MVWH3EJFjuDqFzaz+zSM4jvntY3UN8bvoOdVv1l2VDloYhwm0aPMk6lx1Kloh8rn7oxDGauv0mdpyGg/vzRfKL6iUslEREIRERCEREQhEREIREUuVhAAvdgBj+66BdTjYXmwXiYmBLw7xxechx+g1WsRoxe4ucakrPaU8YsQu0yaNw+qyWTZhjOxwYMz8hxUHHMbBVpnmd4jj2G35U3Z6zanvXDAfDxO/wAlsK+MYAABgBkOC+qy1uUWW9TwCFmUeaIiKSeiIiEIiIhCIiIQiqrTsUPN9nhiZ7gT8jxVqi4Wg6FLlibK3K4Kgl7WIPdzAII+1qOf1CmRZUgVHibvGOClzciyKKOHI5EciqoS8aWNWf1IWo1HlpzCUQRvqs58TmaP7w5jcePNe0UiBFhxxVho7Ua+Y+YWKJCLTQqNkl0ZAzDUc14REXEtEREIRERCEREQhEREIREUqVla4uy9/wBl0C6mxhebBJWUricvdVduWre/psPhGZGpGg4BZLZtkEd3DOH2nD2H1USy7HdFN44Q9+p4N+q4437rVyV+b/BBrzP7wXyybJMY1ODBmdSdw+q2mDBDGhrRQDRIUINAa0UAyC9pzGBoWlTUzYG9eJRERTVtEREIRERCEREQhEREIRERCEREQhQJyyGvN5vgiaObhjxGqi/+SfDNyYbUaPGIP868FcrxFhBwLXAEHQqBbxCrPg1zRmx+R8QoTpUOF6Gag/zBRiKL66zokAl0A1bqw49P5XmvkG3WON2K24eOIr7hLNuOiova29n9w/I+BXxFMMm1wqxwI6jqFGiQS3MLhBCg+JzNwvCIi4lIiIhCIskKAXZBSi1kFt958/kBvUg26dHEXa7DmvMGVAF5+AGOPzVRatuXwWMwZqdSPkFHtO1nRjTJgyG/i5erJsgxTeOEMa7+A+qiXX7rUl8xkPY0+3E8/wClksax+88b/gGQ+8fotmAoKDJGMAAAFAMhwX1OY0NC1qenbA2w34lERFNWUREQhEREIRERCEREQhEREIRERCEREQhEREIRRpyzmRR4hjvGB6qSi4RfdRc0OFnC4WvvsOLDNYL68K3T9CvjbdiwzSKyvldP0K2FeYkMOFCARuOKhkt8JsqZpMmsLi3puFUw7Ul351YeIp6jBSWyrHfC8HofZYpjZ2E7KrTwxHQqvjbMvHwua7nVp+agcw3F1Xc2Zvxxh3Uafvorb/xx3jovpgw2YvcPMgei1eZlokM0eCPOo6jBeIUs5/wtJ5D5qOe3BVvemtNhHr1J+llsE1tExopDF49G/uqGbnHxHVea7tw5BWEts5Ed8ZDR+Y+mHqriUseFDoQ2rt7sT5aBGV791MxVNV8fdH7w/KrLKsG9R8TLRuVfxcOC2BrQBQYAL6ie1oaNFqwU7IW2b6oiIpJ6IiIQiIiEIiIhCIiIQv/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5" name="Picture 2" descr="https://encrypted-tbn0.gstatic.com/images?q=tbn:ANd9GcQoZdv2kT-4k81vzfEirX60_bHA1uR12NxGWFio4JBwqaVgzLItU8SotmwP"/>
          <p:cNvPicPr>
            <a:picLocks noChangeAspect="1" noChangeArrowheads="1"/>
          </p:cNvPicPr>
          <p:nvPr/>
        </p:nvPicPr>
        <p:blipFill>
          <a:blip r:embed="rId4" cstate="print"/>
          <a:srcRect/>
          <a:stretch>
            <a:fillRect/>
          </a:stretch>
        </p:blipFill>
        <p:spPr bwMode="auto">
          <a:xfrm rot="629687">
            <a:off x="7391400" y="2362200"/>
            <a:ext cx="1090888" cy="1110616"/>
          </a:xfrm>
          <a:prstGeom prst="rect">
            <a:avLst/>
          </a:prstGeom>
          <a:noFill/>
        </p:spPr>
      </p:pic>
      <p:pic>
        <p:nvPicPr>
          <p:cNvPr id="16" name="Picture 15" descr="SallyRideScience_logo_CMYK.png"/>
          <p:cNvPicPr>
            <a:picLocks noChangeAspect="1"/>
          </p:cNvPicPr>
          <p:nvPr/>
        </p:nvPicPr>
        <p:blipFill>
          <a:blip r:embed="rId5" cstate="print"/>
          <a:stretch>
            <a:fillRect/>
          </a:stretch>
        </p:blipFill>
        <p:spPr>
          <a:xfrm rot="1537829">
            <a:off x="6841066" y="998427"/>
            <a:ext cx="2286092" cy="597898"/>
          </a:xfrm>
          <a:prstGeom prst="rect">
            <a:avLst/>
          </a:prstGeom>
        </p:spPr>
      </p:pic>
      <p:pic>
        <p:nvPicPr>
          <p:cNvPr id="14" name="Picture 13" descr="mdecoe_header.jpg"/>
          <p:cNvPicPr>
            <a:picLocks noChangeAspect="1"/>
          </p:cNvPicPr>
          <p:nvPr/>
        </p:nvPicPr>
        <p:blipFill>
          <a:blip r:embed="rId6" cstate="print"/>
          <a:stretch>
            <a:fillRect/>
          </a:stretch>
        </p:blipFill>
        <p:spPr>
          <a:xfrm rot="20208379">
            <a:off x="209632" y="912491"/>
            <a:ext cx="2803322" cy="508318"/>
          </a:xfrm>
          <a:prstGeom prst="rect">
            <a:avLst/>
          </a:prstGeom>
        </p:spPr>
      </p:pic>
      <p:sp>
        <p:nvSpPr>
          <p:cNvPr id="17" name="TextBox 16"/>
          <p:cNvSpPr txBox="1"/>
          <p:nvPr/>
        </p:nvSpPr>
        <p:spPr>
          <a:xfrm>
            <a:off x="3886200" y="914400"/>
            <a:ext cx="184731" cy="369332"/>
          </a:xfrm>
          <a:prstGeom prst="rect">
            <a:avLst/>
          </a:prstGeom>
          <a:noFill/>
        </p:spPr>
        <p:txBody>
          <a:bodyPr wrap="none" rtlCol="0">
            <a:spAutoFit/>
          </a:bodyPr>
          <a:lstStyle/>
          <a:p>
            <a:endParaRPr lang="en-US" dirty="0"/>
          </a:p>
        </p:txBody>
      </p:sp>
      <p:pic>
        <p:nvPicPr>
          <p:cNvPr id="32770" name="Picture 2" descr="https://encrypted-tbn2.gstatic.com/images?q=tbn:ANd9GcSboaOAJTNQpnfrGE1ncJii-EXb1YJf3q7YDAOM1zxjzb_U9K-_"/>
          <p:cNvPicPr>
            <a:picLocks noChangeAspect="1" noChangeArrowheads="1"/>
          </p:cNvPicPr>
          <p:nvPr/>
        </p:nvPicPr>
        <p:blipFill>
          <a:blip r:embed="rId7" cstate="print"/>
          <a:srcRect/>
          <a:stretch>
            <a:fillRect/>
          </a:stretch>
        </p:blipFill>
        <p:spPr bwMode="auto">
          <a:xfrm>
            <a:off x="2819400" y="914400"/>
            <a:ext cx="3305175" cy="1133476"/>
          </a:xfrm>
          <a:prstGeom prst="rect">
            <a:avLst/>
          </a:prstGeom>
          <a:noFill/>
        </p:spPr>
      </p:pic>
      <p:sp>
        <p:nvSpPr>
          <p:cNvPr id="31746" name="AutoShape 2" descr="DWM_Logo_Color-horizontal 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9" name="Picture 18" descr="doingwhatmatters ccollege.jpg"/>
          <p:cNvPicPr>
            <a:picLocks noChangeAspect="1"/>
          </p:cNvPicPr>
          <p:nvPr/>
        </p:nvPicPr>
        <p:blipFill>
          <a:blip r:embed="rId8" cstate="print"/>
          <a:stretch>
            <a:fillRect/>
          </a:stretch>
        </p:blipFill>
        <p:spPr>
          <a:xfrm>
            <a:off x="457200" y="2971800"/>
            <a:ext cx="1968500" cy="434901"/>
          </a:xfrm>
          <a:prstGeom prst="rect">
            <a:avLst/>
          </a:prstGeom>
        </p:spPr>
      </p:pic>
      <p:pic>
        <p:nvPicPr>
          <p:cNvPr id="20" name="Picture 19" descr="coc.jpg"/>
          <p:cNvPicPr>
            <a:picLocks noChangeAspect="1"/>
          </p:cNvPicPr>
          <p:nvPr/>
        </p:nvPicPr>
        <p:blipFill>
          <a:blip r:embed="rId9" cstate="print"/>
          <a:stretch>
            <a:fillRect/>
          </a:stretch>
        </p:blipFill>
        <p:spPr>
          <a:xfrm>
            <a:off x="838200" y="2362200"/>
            <a:ext cx="1057276" cy="47799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i="1" dirty="0" smtClean="0">
                <a:latin typeface="Californian FB" pitchFamily="18" charset="0"/>
              </a:rPr>
              <a:t>Leading Women Address the Gender Gap</a:t>
            </a:r>
            <a:endParaRPr lang="en-US" sz="4000" dirty="0">
              <a:latin typeface="Californian FB" pitchFamily="18" charset="0"/>
            </a:endParaRPr>
          </a:p>
        </p:txBody>
      </p:sp>
      <p:sp>
        <p:nvSpPr>
          <p:cNvPr id="5" name="TextBox 4"/>
          <p:cNvSpPr txBox="1"/>
          <p:nvPr/>
        </p:nvSpPr>
        <p:spPr>
          <a:xfrm>
            <a:off x="2590800" y="1447800"/>
            <a:ext cx="5486400" cy="2616101"/>
          </a:xfrm>
          <a:prstGeom prst="rect">
            <a:avLst/>
          </a:prstGeom>
          <a:noFill/>
        </p:spPr>
        <p:txBody>
          <a:bodyPr wrap="square" rtlCol="0">
            <a:spAutoFit/>
          </a:bodyPr>
          <a:lstStyle/>
          <a:p>
            <a:r>
              <a:rPr lang="en-US" sz="2000" dirty="0" smtClean="0">
                <a:latin typeface="Californian FB" pitchFamily="18" charset="0"/>
              </a:rPr>
              <a:t>“</a:t>
            </a:r>
            <a:r>
              <a:rPr lang="en-US" sz="2400" b="1" dirty="0" smtClean="0">
                <a:latin typeface="Californian FB" pitchFamily="18" charset="0"/>
              </a:rPr>
              <a:t>In California</a:t>
            </a:r>
            <a:r>
              <a:rPr lang="en-US" sz="2000" dirty="0" smtClean="0">
                <a:latin typeface="Californian FB" pitchFamily="18" charset="0"/>
              </a:rPr>
              <a:t>, high school and college graduation rates are higher for women than men; however, ethnic disparities persist. In addition, women and girls have been consistently underrepresented in science, technology, engineering and mathematics (STEM) courses, resulting in a trajectory for fewer women into STEM classrooms, degrees and careers.“</a:t>
            </a:r>
            <a:endParaRPr lang="en-US" sz="2000" dirty="0">
              <a:latin typeface="Californian FB" pitchFamily="18" charset="0"/>
            </a:endParaRPr>
          </a:p>
        </p:txBody>
      </p:sp>
      <p:pic>
        <p:nvPicPr>
          <p:cNvPr id="14338" name="Picture 2" descr="https://encrypted-tbn1.gstatic.com/images?q=tbn:ANd9GcQd5pcZR61ohNKB_EkD28tdWia1j4xlG3utg3xIOSKrFFPkFUB9">
            <a:hlinkClick r:id="rId3"/>
          </p:cNvPr>
          <p:cNvPicPr>
            <a:picLocks noGrp="1" noChangeAspect="1" noChangeArrowheads="1"/>
          </p:cNvPicPr>
          <p:nvPr>
            <p:ph idx="1"/>
          </p:nvPr>
        </p:nvPicPr>
        <p:blipFill>
          <a:blip r:embed="rId4" cstate="print"/>
          <a:srcRect/>
          <a:stretch>
            <a:fillRect/>
          </a:stretch>
        </p:blipFill>
        <p:spPr bwMode="auto">
          <a:xfrm>
            <a:off x="457200" y="1600200"/>
            <a:ext cx="2007476" cy="2438400"/>
          </a:xfrm>
          <a:prstGeom prst="rect">
            <a:avLst/>
          </a:prstGeom>
          <a:noFill/>
        </p:spPr>
      </p:pic>
      <p:sp>
        <p:nvSpPr>
          <p:cNvPr id="7" name="TextBox 6"/>
          <p:cNvSpPr txBox="1"/>
          <p:nvPr/>
        </p:nvSpPr>
        <p:spPr>
          <a:xfrm>
            <a:off x="457200" y="4267200"/>
            <a:ext cx="8153400" cy="2246769"/>
          </a:xfrm>
          <a:prstGeom prst="rect">
            <a:avLst/>
          </a:prstGeom>
          <a:noFill/>
        </p:spPr>
        <p:txBody>
          <a:bodyPr wrap="square" rtlCol="0">
            <a:spAutoFit/>
          </a:bodyPr>
          <a:lstStyle/>
          <a:p>
            <a:r>
              <a:rPr lang="en-US" sz="2000" dirty="0" smtClean="0">
                <a:latin typeface="Californian FB" pitchFamily="18" charset="0"/>
              </a:rPr>
              <a:t>“The unemployment rate is similar among the genders; however, women are less likely to enter the workforce and when they do, they make less money than men. While STEM fields generally represent some of the highest-paying career opportunities, women are vastly underrepresented in these professions. In general, women tend to occupy positions in the lower ranks of most professional categories and are concentrated in lower-paying fields (MSMCLA,2014).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latin typeface="Californian FB" pitchFamily="18" charset="0"/>
              </a:rPr>
              <a:t>Leading Women Address the Gender Gap in STEM</a:t>
            </a:r>
            <a:endParaRPr lang="en-US" sz="2800" b="1" dirty="0">
              <a:latin typeface="Californian FB" pitchFamily="18" charset="0"/>
            </a:endParaRPr>
          </a:p>
        </p:txBody>
      </p:sp>
      <p:pic>
        <p:nvPicPr>
          <p:cNvPr id="4" name="Content Placeholder 3" descr="http://www.whitehouse.gov/sites/default/files/image/numbers_33-percent.jpg"/>
          <p:cNvPicPr>
            <a:picLocks noGrp="1"/>
          </p:cNvPicPr>
          <p:nvPr>
            <p:ph idx="1"/>
          </p:nvPr>
        </p:nvPicPr>
        <p:blipFill>
          <a:blip r:embed="rId3" cstate="print"/>
          <a:stretch>
            <a:fillRect/>
          </a:stretch>
        </p:blipFill>
        <p:spPr bwMode="auto">
          <a:xfrm>
            <a:off x="4724400" y="1371600"/>
            <a:ext cx="2514600" cy="1676400"/>
          </a:xfrm>
          <a:prstGeom prst="rect">
            <a:avLst/>
          </a:prstGeom>
          <a:noFill/>
          <a:ln w="9525">
            <a:noFill/>
            <a:miter lim="800000"/>
            <a:headEnd/>
            <a:tailEnd/>
          </a:ln>
        </p:spPr>
      </p:pic>
      <p:sp>
        <p:nvSpPr>
          <p:cNvPr id="6" name="TextBox 5"/>
          <p:cNvSpPr txBox="1"/>
          <p:nvPr/>
        </p:nvSpPr>
        <p:spPr>
          <a:xfrm>
            <a:off x="685800" y="1752600"/>
            <a:ext cx="2971800" cy="2985433"/>
          </a:xfrm>
          <a:prstGeom prst="rect">
            <a:avLst/>
          </a:prstGeom>
          <a:noFill/>
        </p:spPr>
        <p:txBody>
          <a:bodyPr wrap="square" rtlCol="0">
            <a:spAutoFit/>
          </a:bodyPr>
          <a:lstStyle/>
          <a:p>
            <a:r>
              <a:rPr lang="en-US" sz="2400" dirty="0" smtClean="0">
                <a:latin typeface="Californian FB" pitchFamily="18" charset="0"/>
              </a:rPr>
              <a:t>    </a:t>
            </a:r>
          </a:p>
          <a:p>
            <a:endParaRPr lang="en-US" sz="2400" dirty="0" smtClean="0">
              <a:latin typeface="Californian FB" pitchFamily="18" charset="0"/>
            </a:endParaRPr>
          </a:p>
          <a:p>
            <a:endParaRPr lang="en-US" sz="2400" dirty="0" smtClean="0">
              <a:latin typeface="Californian FB" pitchFamily="18" charset="0"/>
            </a:endParaRPr>
          </a:p>
          <a:p>
            <a:endParaRPr lang="en-US" sz="2400" dirty="0">
              <a:latin typeface="Californian FB" pitchFamily="18" charset="0"/>
            </a:endParaRPr>
          </a:p>
          <a:p>
            <a:pPr algn="r"/>
            <a:endParaRPr lang="en-US" sz="2400" dirty="0" smtClean="0">
              <a:latin typeface="Californian FB" pitchFamily="18" charset="0"/>
            </a:endParaRPr>
          </a:p>
          <a:p>
            <a:r>
              <a:rPr lang="en-US" dirty="0" smtClean="0">
                <a:latin typeface="Californian FB" pitchFamily="18" charset="0"/>
              </a:rPr>
              <a:t/>
            </a:r>
            <a:br>
              <a:rPr lang="en-US" dirty="0" smtClean="0">
                <a:latin typeface="Californian FB" pitchFamily="18" charset="0"/>
              </a:rPr>
            </a:br>
            <a:endParaRPr lang="en-US" sz="1400" dirty="0" smtClean="0">
              <a:latin typeface="Californian FB" pitchFamily="18" charset="0"/>
            </a:endParaRPr>
          </a:p>
          <a:p>
            <a:endParaRPr lang="en-US" dirty="0"/>
          </a:p>
          <a:p>
            <a:endParaRPr lang="en-US" dirty="0"/>
          </a:p>
        </p:txBody>
      </p:sp>
      <p:sp>
        <p:nvSpPr>
          <p:cNvPr id="5" name="TextBox 4"/>
          <p:cNvSpPr txBox="1"/>
          <p:nvPr/>
        </p:nvSpPr>
        <p:spPr>
          <a:xfrm>
            <a:off x="838200" y="2286000"/>
            <a:ext cx="184731" cy="369332"/>
          </a:xfrm>
          <a:prstGeom prst="rect">
            <a:avLst/>
          </a:prstGeom>
          <a:noFill/>
        </p:spPr>
        <p:txBody>
          <a:bodyPr wrap="none" rtlCol="0">
            <a:spAutoFit/>
          </a:bodyPr>
          <a:lstStyle/>
          <a:p>
            <a:endParaRPr lang="en-US" dirty="0"/>
          </a:p>
        </p:txBody>
      </p:sp>
      <p:sp>
        <p:nvSpPr>
          <p:cNvPr id="7" name="TextBox 6"/>
          <p:cNvSpPr txBox="1"/>
          <p:nvPr/>
        </p:nvSpPr>
        <p:spPr>
          <a:xfrm>
            <a:off x="533400" y="1524000"/>
            <a:ext cx="3124200" cy="3416320"/>
          </a:xfrm>
          <a:prstGeom prst="rect">
            <a:avLst/>
          </a:prstGeom>
          <a:noFill/>
        </p:spPr>
        <p:txBody>
          <a:bodyPr wrap="square" rtlCol="0">
            <a:spAutoFit/>
          </a:bodyPr>
          <a:lstStyle/>
          <a:p>
            <a:r>
              <a:rPr lang="en-US" sz="2400" dirty="0" smtClean="0">
                <a:latin typeface="Calibri" pitchFamily="34" charset="0"/>
              </a:rPr>
              <a:t>Supporting women STEM students is not only an essential part of America’s strategy to “out-innovate, out-educate, and out-build the rest of the world; it is also important to women themselves. “</a:t>
            </a:r>
            <a:endParaRPr lang="en-US" dirty="0"/>
          </a:p>
        </p:txBody>
      </p:sp>
      <p:sp>
        <p:nvSpPr>
          <p:cNvPr id="8" name="TextBox 7"/>
          <p:cNvSpPr txBox="1"/>
          <p:nvPr/>
        </p:nvSpPr>
        <p:spPr>
          <a:xfrm>
            <a:off x="3733800" y="3048000"/>
            <a:ext cx="4953000" cy="2492990"/>
          </a:xfrm>
          <a:prstGeom prst="rect">
            <a:avLst/>
          </a:prstGeom>
          <a:noFill/>
        </p:spPr>
        <p:txBody>
          <a:bodyPr wrap="square" rtlCol="0">
            <a:spAutoFit/>
          </a:bodyPr>
          <a:lstStyle/>
          <a:p>
            <a:r>
              <a:rPr lang="en-US" sz="2000" i="1" dirty="0" smtClean="0">
                <a:latin typeface="Calibri" pitchFamily="34" charset="0"/>
              </a:rPr>
              <a:t>“And STEM careers offer women the opportunity to engage in some of the most exciting realms of discovery and technological innovation. Increasing opportunities for women in these fields is an important step towards realizing greater economic success and equality for women across the board.”</a:t>
            </a:r>
            <a:r>
              <a:rPr lang="en-US" sz="1600" dirty="0" smtClean="0">
                <a:latin typeface="Californian FB" pitchFamily="18" charset="0"/>
              </a:rPr>
              <a:t/>
            </a:r>
            <a:br>
              <a:rPr lang="en-US" sz="1600" dirty="0" smtClean="0">
                <a:latin typeface="Californian FB" pitchFamily="18" charset="0"/>
              </a:rPr>
            </a:br>
            <a:endParaRPr lang="en-US" sz="1600" dirty="0"/>
          </a:p>
        </p:txBody>
      </p:sp>
      <p:sp>
        <p:nvSpPr>
          <p:cNvPr id="9" name="Rectangle 8"/>
          <p:cNvSpPr/>
          <p:nvPr/>
        </p:nvSpPr>
        <p:spPr>
          <a:xfrm>
            <a:off x="457200" y="6019800"/>
            <a:ext cx="8305800" cy="307777"/>
          </a:xfrm>
          <a:prstGeom prst="rect">
            <a:avLst/>
          </a:prstGeom>
        </p:spPr>
        <p:txBody>
          <a:bodyPr wrap="square">
            <a:spAutoFit/>
          </a:bodyPr>
          <a:lstStyle/>
          <a:p>
            <a:pPr lvl="0"/>
            <a:r>
              <a:rPr lang="en-US" sz="1400" i="1" dirty="0" smtClean="0">
                <a:solidFill>
                  <a:prstClr val="black"/>
                </a:solidFill>
              </a:rPr>
              <a:t>Whitehouse – Office of Science and Technology  http://www.whitehouse.gov/administration/eop/ostp/women</a:t>
            </a:r>
            <a:endParaRPr lang="en-US" sz="1400" dirty="0" smtClean="0">
              <a:solidFill>
                <a:prstClr val="black"/>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latin typeface="Californian FB" pitchFamily="18" charset="0"/>
              </a:rPr>
              <a:t>Leading Women Address the Gender Gap in STEM Majors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b="1" dirty="0" smtClean="0">
                <a:latin typeface="Californian FB" pitchFamily="18" charset="0"/>
              </a:rPr>
              <a:t>Conversation 1</a:t>
            </a:r>
          </a:p>
          <a:p>
            <a:pPr>
              <a:buNone/>
            </a:pPr>
            <a:r>
              <a:rPr lang="en-US" dirty="0">
                <a:latin typeface="Californian FB" pitchFamily="18" charset="0"/>
              </a:rPr>
              <a:t>	</a:t>
            </a:r>
            <a:r>
              <a:rPr lang="en-US" dirty="0" smtClean="0">
                <a:latin typeface="Californian FB" pitchFamily="18" charset="0"/>
              </a:rPr>
              <a:t>	What are the </a:t>
            </a:r>
            <a:r>
              <a:rPr lang="en-US" b="1" i="1" dirty="0" smtClean="0">
                <a:solidFill>
                  <a:srgbClr val="C00000"/>
                </a:solidFill>
                <a:latin typeface="Californian FB" pitchFamily="18" charset="0"/>
              </a:rPr>
              <a:t>awareness</a:t>
            </a:r>
            <a:r>
              <a:rPr lang="en-US" dirty="0" smtClean="0">
                <a:latin typeface="Californian FB" pitchFamily="18" charset="0"/>
              </a:rPr>
              <a:t> strategies that you have found to make a difference for girls’ belief that they </a:t>
            </a:r>
            <a:r>
              <a:rPr lang="en-US" b="1" i="1" dirty="0" smtClean="0">
                <a:solidFill>
                  <a:srgbClr val="C00000"/>
                </a:solidFill>
                <a:latin typeface="Californian FB" pitchFamily="18" charset="0"/>
              </a:rPr>
              <a:t>can</a:t>
            </a:r>
            <a:r>
              <a:rPr lang="en-US" sz="3500" dirty="0" smtClean="0">
                <a:latin typeface="Californian FB" pitchFamily="18" charset="0"/>
              </a:rPr>
              <a:t> </a:t>
            </a:r>
            <a:r>
              <a:rPr lang="en-US" dirty="0" smtClean="0">
                <a:latin typeface="Californian FB" pitchFamily="18" charset="0"/>
              </a:rPr>
              <a:t>seek achievement in STEM-focused academic pathways that give them entry to high knowledge-high talent careers?  </a:t>
            </a:r>
          </a:p>
          <a:p>
            <a:pPr>
              <a:buNone/>
            </a:pPr>
            <a:r>
              <a:rPr lang="en-US" dirty="0">
                <a:latin typeface="Californian FB" pitchFamily="18" charset="0"/>
              </a:rPr>
              <a:t> </a:t>
            </a:r>
            <a:r>
              <a:rPr lang="en-US" dirty="0" smtClean="0">
                <a:latin typeface="Californian FB" pitchFamily="18" charset="0"/>
              </a:rPr>
              <a:t>         Have you developed K-12 strategies and/or materials that raise their awareness? Have you developed materials that </a:t>
            </a:r>
            <a:r>
              <a:rPr lang="en-US" b="1" i="1" dirty="0" smtClean="0">
                <a:solidFill>
                  <a:srgbClr val="C00000"/>
                </a:solidFill>
                <a:latin typeface="Californian FB" pitchFamily="18" charset="0"/>
              </a:rPr>
              <a:t>raise girls’ parents’ </a:t>
            </a:r>
            <a:r>
              <a:rPr lang="en-US" dirty="0" smtClean="0">
                <a:latin typeface="Californian FB" pitchFamily="18" charset="0"/>
              </a:rPr>
              <a:t>awareness of opportunities in STEM majors and careers?  </a:t>
            </a:r>
            <a:endParaRPr lang="en-US" dirty="0">
              <a:latin typeface="Californian FB"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latin typeface="Californian FB" pitchFamily="18" charset="0"/>
              </a:rPr>
              <a:t>Leading Women Address the Gender Gap in STEM Majors</a:t>
            </a:r>
            <a:endParaRPr lang="en-US" dirty="0">
              <a:latin typeface="Californian FB" pitchFamily="18" charset="0"/>
            </a:endParaRPr>
          </a:p>
        </p:txBody>
      </p:sp>
      <p:sp>
        <p:nvSpPr>
          <p:cNvPr id="3" name="Content Placeholder 2"/>
          <p:cNvSpPr>
            <a:spLocks noGrp="1"/>
          </p:cNvSpPr>
          <p:nvPr>
            <p:ph idx="1"/>
          </p:nvPr>
        </p:nvSpPr>
        <p:spPr/>
        <p:txBody>
          <a:bodyPr>
            <a:normAutofit fontScale="92500"/>
          </a:bodyPr>
          <a:lstStyle/>
          <a:p>
            <a:pPr>
              <a:buNone/>
            </a:pPr>
            <a:r>
              <a:rPr lang="en-US" dirty="0" smtClean="0"/>
              <a:t>  </a:t>
            </a:r>
            <a:r>
              <a:rPr lang="en-US" b="1" dirty="0" smtClean="0">
                <a:latin typeface="Californian FB" pitchFamily="18" charset="0"/>
              </a:rPr>
              <a:t>Conversation 2</a:t>
            </a:r>
          </a:p>
          <a:p>
            <a:pPr>
              <a:buNone/>
            </a:pPr>
            <a:r>
              <a:rPr lang="en-US" dirty="0">
                <a:latin typeface="Californian FB" pitchFamily="18" charset="0"/>
              </a:rPr>
              <a:t>	</a:t>
            </a:r>
            <a:r>
              <a:rPr lang="en-US" dirty="0" smtClean="0">
                <a:latin typeface="Californian FB" pitchFamily="18" charset="0"/>
              </a:rPr>
              <a:t>	Have you found  mentoring strategies that directly address </a:t>
            </a:r>
            <a:r>
              <a:rPr lang="en-US" b="1" i="1" dirty="0" smtClean="0">
                <a:solidFill>
                  <a:srgbClr val="C00000"/>
                </a:solidFill>
                <a:latin typeface="Californian FB" pitchFamily="18" charset="0"/>
              </a:rPr>
              <a:t>stereotyping or stereotype threat </a:t>
            </a:r>
            <a:r>
              <a:rPr lang="en-US" dirty="0" smtClean="0">
                <a:latin typeface="Californian FB" pitchFamily="18" charset="0"/>
              </a:rPr>
              <a:t>that offer girls effective ways to become aware of and negate their own stereotypical thinking?</a:t>
            </a:r>
          </a:p>
          <a:p>
            <a:pPr>
              <a:buNone/>
            </a:pPr>
            <a:r>
              <a:rPr lang="en-US" dirty="0">
                <a:latin typeface="Californian FB" pitchFamily="18" charset="0"/>
              </a:rPr>
              <a:t> </a:t>
            </a:r>
            <a:r>
              <a:rPr lang="en-US" dirty="0" smtClean="0">
                <a:latin typeface="Californian FB" pitchFamily="18" charset="0"/>
              </a:rPr>
              <a:t>         Have you found ways to assure that girls develop the “mindset” to achieve and maintain STEM-focused academic pathways and careers?  </a:t>
            </a:r>
            <a:endParaRPr lang="en-US" dirty="0">
              <a:latin typeface="Californian FB"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latin typeface="Californian FB" pitchFamily="18" charset="0"/>
              </a:rPr>
              <a:t>Leading Women Address the Gender Gap in STEM Majors</a:t>
            </a:r>
            <a:endParaRPr lang="en-US" dirty="0">
              <a:latin typeface="Californian FB" pitchFamily="18" charset="0"/>
            </a:endParaRPr>
          </a:p>
        </p:txBody>
      </p:sp>
      <p:sp>
        <p:nvSpPr>
          <p:cNvPr id="3" name="Content Placeholder 2"/>
          <p:cNvSpPr>
            <a:spLocks noGrp="1"/>
          </p:cNvSpPr>
          <p:nvPr>
            <p:ph idx="1"/>
          </p:nvPr>
        </p:nvSpPr>
        <p:spPr/>
        <p:txBody>
          <a:bodyPr>
            <a:normAutofit/>
          </a:bodyPr>
          <a:lstStyle/>
          <a:p>
            <a:pPr>
              <a:buNone/>
            </a:pPr>
            <a:r>
              <a:rPr lang="en-US" dirty="0" smtClean="0"/>
              <a:t>  </a:t>
            </a:r>
            <a:r>
              <a:rPr lang="en-US" b="1" dirty="0" smtClean="0">
                <a:latin typeface="Californian FB" pitchFamily="18" charset="0"/>
              </a:rPr>
              <a:t>Conversation 3</a:t>
            </a:r>
          </a:p>
          <a:p>
            <a:pPr>
              <a:buNone/>
            </a:pPr>
            <a:r>
              <a:rPr lang="en-US" dirty="0">
                <a:latin typeface="Californian FB" pitchFamily="18" charset="0"/>
              </a:rPr>
              <a:t>	</a:t>
            </a:r>
            <a:r>
              <a:rPr lang="en-US" dirty="0" smtClean="0">
                <a:latin typeface="Californian FB" pitchFamily="18" charset="0"/>
              </a:rPr>
              <a:t>	Have you found  ways for women who have succeeded in STEM careers to directly work as mentors who inspire girls to feel welcome and respected in STEM majors and industry?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2362200" y="5486400"/>
            <a:ext cx="4114800" cy="1219200"/>
          </a:xfrm>
        </p:spPr>
        <p:txBody>
          <a:bodyPr>
            <a:normAutofit/>
          </a:bodyPr>
          <a:lstStyle/>
          <a:p>
            <a:r>
              <a:rPr lang="en-US" sz="2300" b="1" dirty="0" smtClean="0">
                <a:latin typeface="Californian FB" pitchFamily="18" charset="0"/>
              </a:rPr>
              <a:t>    Thank you for Participating!</a:t>
            </a:r>
          </a:p>
          <a:p>
            <a:pPr algn="ctr"/>
            <a:r>
              <a:rPr lang="en-US" sz="2300" b="1" dirty="0" smtClean="0">
                <a:latin typeface="Californian FB" pitchFamily="18" charset="0"/>
                <a:hlinkClick r:id="rId3"/>
              </a:rPr>
              <a:t>Susan.belgrad@csun.edu</a:t>
            </a:r>
            <a:endParaRPr lang="en-US" sz="2300" b="1" dirty="0" smtClean="0">
              <a:latin typeface="Californian FB" pitchFamily="18" charset="0"/>
            </a:endParaRPr>
          </a:p>
          <a:p>
            <a:pPr algn="ctr"/>
            <a:endParaRPr lang="en-US" sz="2300" b="1" dirty="0" smtClean="0">
              <a:latin typeface="Californian FB" pitchFamily="18" charset="0"/>
            </a:endParaRPr>
          </a:p>
          <a:p>
            <a:endParaRPr lang="en-US" dirty="0" smtClean="0"/>
          </a:p>
          <a:p>
            <a:endParaRPr lang="en-US" dirty="0"/>
          </a:p>
        </p:txBody>
      </p:sp>
      <p:sp>
        <p:nvSpPr>
          <p:cNvPr id="13330" name="AutoShape 18" descr="data:image/jpeg;base64,/9j/4AAQSkZJRgABAQAAAQABAAD/2wCEAAkGBxQSEBQSEBIQFBUUFQ8WFxUQFBQQFRUWFRQWFxQVFBQYHCggGBolGxYWITYhJikrLi46GB8zODMsQygtLisBCgoKDg0OGxAQGzckICQtLC0sLSw0LDQsLCwsLCwsLCwsLywsLTQsLC4sLCwsLCwsLCwtLCwsLCwsLC8sLCwsLP/AABEIAOEA4QMBEQACEQEDEQH/xAAcAAEAAgMBAQEAAAAAAAAAAAAABAUBAgMGBwj/xABGEAABAwIDBAYHBAgCCwAAAAABAAIDBBEFEiETMUFRBiIyYXGBBxRCcpGhsRUjUmIzgpKiwdHh8HOyJjRDU2ODlKOztML/xAAZAQEAAwEBAAAAAAAAAAAAAAAAAQIDBAX/xAA0EQEAAgIABAIIBAcAAwAAAAAAAQIDEQQSITFBcRMiUWGBocHwMpGx0QUUIzNCUuE0YvH/2gAMAwEAAhEDEQA/APuKAgICAgICAgICAgxdAzIMZkDMgZkGboMoCAgICAgICAgICAgICAgICAgICDBKDR0iDi+pAQcH1o5oOD8RHNBp9ohBj7RCDduIjmg7srhzQd2VIQdmyoOgKDKAgICAgICAgICAgICAgIMEoOb5bIIc9YAgiCZ8nYaT37h8UHdmGOPbfbubr8ygkR4XGN4LveJPy3IJDKZg3MaPABB0AQLINHwNO9rT4gFBHkwyM+zb3SR8tyCO/C3DsP8AJ/8AMfyQcHPkj7bTbmNR8QgkQVoPFBNjlug6goMoCAgICAgICAgICAg1c5BFnqLIK8yukOWMX5ngPEoJlPhbRrIc5/dHlx80E8C25BlAQEBAQEBAQEEGpw1rtW9Q827vMIILnPiNnjTg4bignU9SCgmNcg2QEBAQEBAQEBAQaucggVVVZBHpqV0vWdcM+bvDkO9BbRRhos0ADuQboCAgICDBKDKAgICAgIMPaCLEAg8DqgqaqhMfWjuW8W7yPDmEHSkq7oLBjroN0BAQEBAQEBBq4oIFXU2CDjQ0ZkOeTs8G8+89yC3QEBAQEFZiuNxwEMs6SV/YhiGaR3fbc0d5sFatZl0YeHtkjm7VjvM9vvyawQVEvWneIR/uoDc2/PMRcn3QPEpOo7FrYqdKRv3z9I/fadBSsb2Wi/Mkud5uNyfMqNsbXtbu7qFRAQEBAQEBBWV9DY7SMa+00ce8d6DFFVXQWLHIN0BAQEBAQYJQRKqawQQqODauzO7AP7R5eCC5QEBAQEHnek2POjc2mpQH1MvZG8Rg+2/5m3dfx0pTfWezt4XhovE5cnSkfP3Ql9H8CbTNLnEyTSayzP1c88gTuaOSi1ts+I4mcs6jpWO0exbqjmUmFYWykfO99TI71iXOBPJo3qtFm33nTfyyjgtb3m8RGuyIjSxmieXgtOnU9oi1j1urudcaa7lm1rNeXUpShmICAgICAgIKnEabIdozce0BwPNBIpJ7hBNBQZQEBAQEHKV9ggqJiZHhjeO88hxKC5ijDWhrdwQboCAgIK/HcUbTU75na5RoPxOOjW/FWrXmnTbh8M5skUhRdAsMdkdWz9aaou654MO63K+h8A1XyW/xjwdn8QzRuMNPw1/X7+r1qyearKHDnRTTSunke2QtIY/LlZYAcvLwte+9WmdxEab5MsXpWkViNePtfIOmcjpKuoM2rmySMAdrkY0/dho4Atyu78116/DxEY408jNa3pNS9T6NpqyWhcyCWJgjnc1r6iN84EeRpLIw17dzjxNhqOC5OJjHGTcx4eDsxzM1eq+yKx3bxF7f8CngZ8NoHlc3PSO1fzmf+L6ls3AJPaxCvPnTN/ywp6SP9Y+f7mmTgMns4hXj/pnf5oSnpI/1j5/uaaSYdXM/RV0cndV07Tf9aEst8Cpi2Oe9fyn99nVW1fS+ejI+0qMsjJt6xSOM8PdmaQHM87911eMFb/27fCe6N67vTYZiUVRGJaeRkjDucw314gjeD3HVYWpNZ1aFtpaqCDDhcWO4oKQsMUmXgdWnu5eSC1gfcIO6AgICDBKCvrprBBnCILNLzvf8m8P5/BBYICAgICDwXT6Q1FXS0TTo5wc+35iWg+TQ8+a3x9Imz2P4dEYsV88+Uffnp7uNgaA1osAAABwA3BYPImZmdy2RCNiFFHNG6OZocx1szTcA2N947wpiZidwvjyWx2i1J1MPF4vjGCVD808sL3Dq5m7ZpIG4FzAMw+IXVSnEUjVWNuW3dfdHMeoZLU9DLF1GkiNgLLNB1IBAvqdfFY5MeSPWvC0THgv1kkQEBBpPC17Sx7Q5rgQWuFwQd4I4qYnXWB8VZUOwbGHxxk7AvjzMJuDFIAQfeZmNj+XvK9PUZ8O57/Vjvls+2ry2wgIImJ0+dmnabqP4jzQRcPnuEFm0oNkBAQc5XaIKecbSRrOZ18N5+SC7AsgygICDjWVTIo3SSuDGMBLnO0ACmtZtOoRM66y83EajEOteSlpD2Q3qVM45l3+xYe7rHmF0TyYune3yj91I3b3Qo8Ip2/bhYwWZAwtY3U2DImsAufeKi0zNNz4vdvHJ/D4iPH930Zc7xhBhwuLHcUH596U9EZ4qmo2FJOKdjnlrg1zmCMC98x4DVexiz1msbnqymHovQfSsdUVMhaC+NkIYfwiQvz28cjVjx0zyxCaPsK81oIOUdQ1xsCb68CL2NjYnfryTS01mI23dIAQCQC42AJAJNr2HPQE+SIiJlgSAki+o/v8AiENTrb4f0iP2hi7mxah8scTSNeqwBrn+Gj3eC9fHHosO583Jaea/R9yAXkOplAQEFI9mzmI4HrDwP9boLWF1wg7ICAgi1TrBBEwll3vfy6o89T/BBaoCAgIPH1LfX8RMLtaajyOe3hLOeyHc2t107jzXXH9LFzeNvlDH8d9eEPYLkbPnmDnLj0wPtbYfFrX/AEC3t/bh7ebrwFZ8vrD6GsHiCAg+M9NcHxQ1FXIz1r1a8jtKm0eyDet93tOzYHS3kvTw5MPLWJ1vy/4zmJS/QX+krPdpfrKq8d2r8fomj62vOXYug8r0l6URUT8kbDLNa+XOWsja436zjfLe18oBOg3Cy6cPD2y9e0KZeIikal52k9JjjK0VFK0jMADC4ue0nS7WuGu+2hC3vwWo3FlMWebTyx4r7p5VVLaRxghy7QtY97Tmla11mgZQN5JDbgm1/MYcNFJv60ts0TyTFZ3r76fcOXo+6Ieqt284G2eLBu/ZNPD3jx+HO9uJ4jnnlr2/Vjix8vWe72i5GwgICCtxmPRr+RsfA/1QdaN9wgmBBlBgoK+vfog6YQy0QP4i4/PT5AIJqAgICDyfQNtnVod2/W5c3Ox7P8V1cT2p5MMH+Xm9YuVu+cdKT6ri8NQdGv2ZJ8Pu5Pg0grop61Jh7nCf1uDtj8Y3+8fN9HXO8MQEHxXpr0Uq3VNXUNkh2WaR+Uz2dlDbkZOeh0Xp4M1IrWuuvkzmJT/QX+krPdpfrKq8d2r8fomj62vOXQ6ugjkkikffNE5zmWe5ou5pabtBs7Q8VaLTETEeJp8bxh5dNO5/aM9Re/5ZHNA8mtaPIL2sMRGONex5OeZnLO3n6h5a4OabFpBB5EG4KvMbjUtsVprMTHg+xdBcdlxGAyzNawRyBtmXtI5rWuza7gC4aDiBrwXkZ8UYrah6VcldbiHrlzqiAgICCPiEeaJ47ifMaj6IIOGv0QWrUGUGHIKjE3aFBZ0rbRtHJrfog6oCAgIKSrw98VQaqmGYvDRNFcN2gb2XsJ0Eg79D3b1vW8WryW+E+z/jG1Zrbnr8YWNHiEcujXWcN7Hgskb7zDqPHcs7UmvdpW8W7KL0g4P6xS5mC74SXgDeW267fhr+qFOK2pel/DuI9Fl1Paen7N+geNCopWtcbyRAMfzIA6j/ADA+IKZK6lX+IcP6LLMx2nrH1h6RZuEQfm/p40fadXoP0zvoF7WCf6VWU93rfQ1Wxwuq3TPbG0tprF5y5rGW+W+/eN3NYcZS14rFY33+iIvWveXvpemUROWmjnqHf8Jjsvm4jT4LmjhbR1vMR5qzxNZ/DG/J0odvM2R1RShjn2Ed3tdkblFrne2zruuBfXuWeSKVnVbbdeDLM1jm9XXh7fvt1eVxToFN1nQSPlfcF/rBa0SOIBL4nAkg8CHbzx59ePjI7TGo9ziycJExExPVRU/o+rZn2fGyFt9XyPY+w42axxJPdp4rW3F44jp1RTBaO76DV9GnxYY6joJNm4MeM7gC6RzgS+7vZLiT1huvpuXBGWLZee8OnWo1C5wWnljgjZUSiWRrWhzw0Mubch9eKyvMTaZiNQtCcqggICDBCCkw3TTkSPggumINkGr0FNim5BdNGiDKAgICAg4VNIyS20Y11t2YAkd4O8eStW017SrNYnujnDbdiadng/aD/uByt6T2xH35aV5PZM/fm8JjeGS4ZN61TEujfcPNh1S43yuaBbLe1jpY6eO9b0vGph6+Dn4unor5OsdtxH69Pi9VhkstTEJYaxhaeVO3M08WuBebELOZpWdTX5vLzcPmxW5bT8nd2Ezu7VbN/wAuOJn/AMlPS0jtSPmy9Hee95+T4l0xnfDX1EehLZO29odI67QQ5zuJIPJephtvHEspwxvrMy9Z6HYvWH1Lp2tkDBThudrXBpJkzZdN9g35Lm4y81iIifavjw0jwfWGMAFgAByAsF5szt0NkGr23BGouCLjQ+SJidONJTZL9nXLoxuQaDlc69/cFMyte/MkKFBAQEBAQEFJS/pH+876lBcR7kG6DV6ClxTcguwgygICAgICAg0liDmlrwHNcCCHC4IO8EImJmJ3DxFX0bqKKUz4aczD24HG9xyF+0P3hwutovFo1Z61OLxcRX0fEd/C33/8W2DdMoJjs5b08w0Mc3V1/K4/Q2Pcq2xzHWHNn4DJj9avrV9sO2O9EKOteJKiEOeABnY50biOAJaRmHipx570jVZcE1hPwbBoaSPZU0bY23ubXJJ3Xc46k6Deq3va87tJEaT1RIgICAgICAgICAgpKX9I/wB9/wBSguI9yDdBq5BUYo3QoLWmddjTza0/JB0QEBAQEBAQEBBBxLB4KgWniY/vI6w8HDUeRVotMdmuLPkxfgtpVR9Emx/6tU1cA/C2QSMH6jwQrek33h0zx03/ALlIt8OvyTIcOqRvrXO96GIH4gBVmY9jK2XFPbHr4ylxUjvbnld3WjYP3Wg/NRtlN48KxH5/WUtrbCw+ZJ+ZUM5nbKAgICAgICAgIKPDdSTzJPxKC6Yg2QYKCuxBmhQdsJfeJvdcfA6fKyCYgICAgIMOcACSQANSToAO8oRG0WjxOGYkQzQyEbxG9ryPEAqZrMd4aXw5MfW9ZjzhLUM3N87Q5rC5oc/NlaSAXZRd2UcbBNLRWZiZiOkDJ2lzmNc0uZlzNBBLcwu3MOFwmiazERMx0l0RUQc2zNJsHNJ5Ai/wRPLPsbk23ohlBpHM1xIa5pLTZ1iDlNgbHkbEad6Jmsx3huiBAQEBAQcK2TLG8/lPxOg+aCvwxmgQWzUGUBBEq2aII2Dvs57PBw+h/ggtEBAQEBBRdM6Z8lMAxjpA2WF0kbd8kbXXewc76adyvjmIl2cFetcvWddJ1PsnwlrgtXRTyAwMjbNGD1DGIZWAixGWwNtfBLRaO5nx8Rjr68zNZ8d7iXXEcYmizu9Ue6KO937SNriBqXMjvqLcyCkVifFXHgx31HP1nw1PzlyrpQ+soHtN2ubVOB5gxNISPwytjrNcOWJ8NfqYe4isry0ZiBSENva5EJsL96T+GDJEThxRP/t+rsekLPU2VTWuOfZhsdwHF73Bgj8cxt5JyTzaV/lbemnFM9t9fdHXf5LkKjlfNIfUNjUCcRmp21ZlyAme+1ds8pbrfcumefca7dPJ71v5rnpyfg1Xv27Rt6RzrQ4e2tikkkz0/XBA2c4ADS/rAk6nnuKy8Z5XDEbvlnDbUanp7Y9yfW47lldDDBNO5gaZNlkaGZtWgue4AuI1sFEU6bmdMacNukXvaKxPbe+v5R2VWB4xGyOuqXZwz1k9UtIfm2cTQzL+LNpZWtWeke50Z8FrWxY478vw7zO/LS1ocbLpWwzQSwPe1zo85Y8PDdXC7SbOAN7FVmvTcS5snDxFJvS0WiO+t9Pz8FwqOYQEBAQV2MydVrPxH5DX62Qb0TLBBNCDKAg5St0QVL3bOVr+F7HwOhQXaAgICAgiYnUSRx54ojKQRdjXBri32i2+hPdpdTERM9WmKtbW1ade9RASVVZTzCmlgbBtS584ax78zcoja0EkjW9yr9K1mNuz1cOG1OeLTbXSO0e9W1eGPf6w2ejknne+fZSvLXQtYb7LKS7qZRbQC91eLa1qdQ3pmrXkmmTlrERuPHfj578+y0FNKx2HO2T3bKMsky5fuy+NjLuudwN72vuVNxO3Pz0tGaObW53Hv1Myl4fE9tfVF0b8kgpy2Tq5SWMDS3fe+vLgVE65YZ5JrOCkRPWN9POVRR0DvtF1PpsInurABwfK3K1hHCz9o4K8z6u/g6b5Y/loyf5THJ8I8fy1D2SxeW8lTYK59FMxzXMlE9XLC62VzX7VzontPI6eIK1m2rR8HpW4itc9Zid15axPlqNwmVwlmgo3mN4ft6R8jbassDnzDgAVWNRMssfJjvkiJ6atEe/2Occr6SpqC6GeRk7mSMfAzaWcGNY5jgOz2QQd2qn8UR7lprXPipq0RNY1MT08d7+atOFzzU1XmidHI6rZO2PNlLmtERs140zWaRccVbmiJjyb+mx48mPVtxFZiZ89+H30TcHpGvqI37LEQYw9wdWSOLWucMuUNc85iQTqNNFFp6eDHNktXHMc1ev+sd/k9UsnniAgICClqH7SY8m9UeW/5/RBaQNsEHZAQEGHBBW18Nwg64VPmZlPaZp5cD/fJBOQEBAQVuP43DRwmaocQ0EAAC7nOO5rRxKvjx2vOqomdPDRemKnL7Op52tvbMHMc79i/wBCuueBtrurzw+kQyBzQ4Xs4AjMC02IvqDqD3FcM9F26Dy1Z0xiGIjDcswe8W2rctmudGXiwP5eNrX81vGCfR+kItEWXWF4W2AyOzySPlLS98pBccos0aAAADhbiVlNttsuacmo1qI7RCeqsRAQEBAQEBAQEEbEKjIwkbzoPE/3dBBw6GwQWrQg2QEBAQcZmXCCpc4xSB43biOYQXbHAgEag6hBlAQEHz30yYPNPTRPga94idIXtYC51nNADw0am1ju/Euzg71raYnxVtCN0X9IdC6OOCeEU5aGN1Y10NxYbxq3UcRpzU5eFyRM2id/qiLQ9D076Ytw+NgYzazS32bL6WFrudbUi5AAG+6ywYPST16RCZnSt6M4zi76hjauiibC+93j7ssFib2zuN9wsQN/BXy48EV9W3UiZch0gkGOspZYKIuOYCdjHbURmN8jW5ye4A8NSp9HHoJtEz5G+rtjXS2qkrX0WFwxPfCLyyTk5QdLgC43EgX11vppdRTDSKc+Se/bRMzvUO3RHpfLP6zBVxMjqqYOLg2+VwFxe1zaxtxIOYEKubBWurVnpJEvNYZ6QsSqoX+rUkUkjDme9jXZGMLdBlMl3PJDtx3DcVvbhsVLetbp9+5HNMvS9CunIqqOeeqDIzTayGMHKWZS4Oa0kkHRwtc7u9Y5uH5LxWvimLdFDB04xSrLpMPoozC1xHXGYm3AvMjQTa2jb2utZ4fDTpe3X79yOaZ7L3pD0xnp4qWJtO011UG2hzZmRk2HWOl9Ta1xuOumuWPBW0zO/VjxTMo2E9La2Kujo8UhhaZx93JBe1+APWNwSLcCCRzU3w47Um+Oe3tImd6l79ciwgICCkmk2slx2W6Dv5lBZ08dggkICAgICDBCCFVwXCCNh9Rs3bN3ZJ6p5Hl4ILdAQEHmumXS9mHbEyRSyCVzgTGLBoaB7R0LiSLNuNxPBb4cE5d6nsiZ0+Z9PukdNiOxZR00hnL9XljWveC0jZgNJLrkg67rd67uHxXxbm09FLTErX0gYVNTNw2qLTIKWOmjl4gPiLXXceAcQRfw5rPh71vz17b3pNo1p6vBPSRR1U0cEYma+W4GdgABDSbEgnkddy578LekTafBMWh5yuP+lcXuj/1ZFtX/AMWfvxR/kocbw6GDF6luISVUEUzpJY5aY2zZ3ZhfqnMBcjTcQFtS1rYo5IiZj2onv1en6C4bRXqqiilrpS2GSJzqkAMdnAddpyAlwyDedL7tQsM98nSt4iPJMa8GnoKI9VqP8Vn/AImpx344KdlB0Bw91TR4rBFbO9sWUXtdwMrmt7rkW81rntFb0mUR4rDoN09goaT1WrjmZJE+XssBJzOLiHAkFrgSRr3KufhrZLc1fFMW05ekoNmlosR++9Vljja58XVkj65dvIIa6zjbh1Sp4bdYtj8YLe106N4bhk1dAKeqxKaVhErS8AsbsyHWkJjBAJFvlfUKMlstaTzRER9+8jW315ecuICCsxOqudkz9YjgOSDaip7BBPaEGyAgICAgINXtQV1bS3CBh9bY7OQ6+y48e496CzQEHOeFr2lr2tc072uAcD4g71MTMdhGosIp4TmhggjJ4xxsYfiApte1u8mkxwuLHUHgVURqXDYYiXRQwsJ3mNjWE+JAVptae8joaSPPtNnHn/Hlbm3W7Vr7lG51oYq6OOUZZY45Byka14+BCRaY7DeGBrGhjGta0aBrQGtA5ADRJmZ6jEFMxgIYxjQd4Y0Nv42SZme4QUrGXyMY2+/I0Nv42SZme441OGQyOD5IYXuG5z42PcPAkXUxa0dIkSJIg5pa4AtIsQQCCORCrscqShiiuIYo4779mxrL+Nhqpm0z3kSFAIIGIV2XqM1cd5/D/VBwoqW2pQWbG2QboCAgICAgICDR7boK6spLoNaSuLOrLcjg7eR7380Fq11xcajuQZQEBAQEBAQEBAQEBAQVlXiN+rF5u4D3efig0pKS2p+aCyjZZB0QEBAQEBAQEBAQaOagiVFLdBBYXxHq6j8J3eXJBY0uIMfp2XcnfwPFBLQEBAQEBAQEBAQRqmuYzQm5/C3U/wBEFbLK+XQ9Vv4Rx8TxQSqakAQTmMsg3QEBAQEBAQEBAQEBBghBxkhugg1FCDwQcWPlj7JuOTtR/MIJMeLD22OHeOsP5oJUdbG7c9vgTY/AoO4KDKAgIOElYxu97fC9z8AgiyYs32Gud+6Pnr8kEZ88snHKOTdPnvQb09DZBPjgAQdgEGyAgICAgICAgICAgICAgINS1BzdECg4SUgKCNJQDkg4/Z9t1x4aIM+rP4Pf+0UD1d/43/tFBj1C+8k+JJQdY8PHJBJjpAEEhkICDoGoNkBAQEBAQEBAQEBAQEBAQEBAQEGLIFkGMqDGRAyIM5EGcqBZBlAQEBAQEBAQEBAQEBAQEBAQEBAQEBAQEBAQEBAQEBAQEBAQEBAQEB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32" name="AutoShape 20" descr="data:image/jpeg;base64,/9j/4AAQSkZJRgABAQAAAQABAAD/2wCEAAkGBxQSEBQSEBIQFBUUFQ8WFxUQFBQQFRUWFRQWFxQVFBQYHCggGBolGxYWITYhJikrLi46GB8zODMsQygtLisBCgoKDg0OGxAQGzckICQtLC0sLSw0LDQsLCwsLCwsLCwsLywsLTQsLC4sLCwsLCwsLCwtLCwsLCwsLC8sLCwsLP/AABEIAOEA4QMBEQACEQEDEQH/xAAcAAEAAgMBAQEAAAAAAAAAAAAABAUBAgMGBwj/xABGEAABAwIDBAYHBAgCCwAAAAABAAIDBBEFEiETMUFRBiIyYXGBBxRCcpGhsRUjUmIzgpKiwdHh8HOyJjRDU2ODlKOztML/xAAZAQEAAwEBAAAAAAAAAAAAAAAAAQIDBAX/xAA0EQEAAgIABAIIBAcAAwAAAAAAAQIDEQQSITFBcRMiUWGBocHwMpGx0QUUIzNCUuE0YvH/2gAMAwEAAhEDEQA/APuKAgICAgICAgICAgxdAzIMZkDMgZkGboMoCAgICAgICAgICAgICAgICAgICDBKDR0iDi+pAQcH1o5oOD8RHNBp9ohBj7RCDduIjmg7srhzQd2VIQdmyoOgKDKAgICAgICAgICAgICAgIMEoOb5bIIc9YAgiCZ8nYaT37h8UHdmGOPbfbubr8ygkR4XGN4LveJPy3IJDKZg3MaPABB0AQLINHwNO9rT4gFBHkwyM+zb3SR8tyCO/C3DsP8AJ/8AMfyQcHPkj7bTbmNR8QgkQVoPFBNjlug6goMoCAgICAgICAgICAg1c5BFnqLIK8yukOWMX5ngPEoJlPhbRrIc5/dHlx80E8C25BlAQEBAQEBAQEEGpw1rtW9Q827vMIILnPiNnjTg4bignU9SCgmNcg2QEBAQEBAQEBAQaucggVVVZBHpqV0vWdcM+bvDkO9BbRRhos0ADuQboCAgICDBKDKAgICAgIMPaCLEAg8DqgqaqhMfWjuW8W7yPDmEHSkq7oLBjroN0BAQEBAQEBBq4oIFXU2CDjQ0ZkOeTs8G8+89yC3QEBAQEFZiuNxwEMs6SV/YhiGaR3fbc0d5sFatZl0YeHtkjm7VjvM9vvyawQVEvWneIR/uoDc2/PMRcn3QPEpOo7FrYqdKRv3z9I/fadBSsb2Wi/Mkud5uNyfMqNsbXtbu7qFRAQEBAQEBBWV9DY7SMa+00ce8d6DFFVXQWLHIN0BAQEBAQYJQRKqawQQqODauzO7AP7R5eCC5QEBAQEHnek2POjc2mpQH1MvZG8Rg+2/5m3dfx0pTfWezt4XhovE5cnSkfP3Ql9H8CbTNLnEyTSayzP1c88gTuaOSi1ts+I4mcs6jpWO0exbqjmUmFYWykfO99TI71iXOBPJo3qtFm33nTfyyjgtb3m8RGuyIjSxmieXgtOnU9oi1j1urudcaa7lm1rNeXUpShmICAgICAgIKnEabIdozce0BwPNBIpJ7hBNBQZQEBAQEHKV9ggqJiZHhjeO88hxKC5ijDWhrdwQboCAgIK/HcUbTU75na5RoPxOOjW/FWrXmnTbh8M5skUhRdAsMdkdWz9aaou654MO63K+h8A1XyW/xjwdn8QzRuMNPw1/X7+r1qyearKHDnRTTSunke2QtIY/LlZYAcvLwte+9WmdxEab5MsXpWkViNePtfIOmcjpKuoM2rmySMAdrkY0/dho4Atyu78116/DxEY408jNa3pNS9T6NpqyWhcyCWJgjnc1r6iN84EeRpLIw17dzjxNhqOC5OJjHGTcx4eDsxzM1eq+yKx3bxF7f8CngZ8NoHlc3PSO1fzmf+L6ls3AJPaxCvPnTN/ywp6SP9Y+f7mmTgMns4hXj/pnf5oSnpI/1j5/uaaSYdXM/RV0cndV07Tf9aEst8Cpi2Oe9fyn99nVW1fS+ejI+0qMsjJt6xSOM8PdmaQHM87911eMFb/27fCe6N67vTYZiUVRGJaeRkjDucw314gjeD3HVYWpNZ1aFtpaqCDDhcWO4oKQsMUmXgdWnu5eSC1gfcIO6AgICDBKCvrprBBnCILNLzvf8m8P5/BBYICAgICDwXT6Q1FXS0TTo5wc+35iWg+TQ8+a3x9Imz2P4dEYsV88+Uffnp7uNgaA1osAAABwA3BYPImZmdy2RCNiFFHNG6OZocx1szTcA2N947wpiZidwvjyWx2i1J1MPF4vjGCVD808sL3Dq5m7ZpIG4FzAMw+IXVSnEUjVWNuW3dfdHMeoZLU9DLF1GkiNgLLNB1IBAvqdfFY5MeSPWvC0THgv1kkQEBBpPC17Sx7Q5rgQWuFwQd4I4qYnXWB8VZUOwbGHxxk7AvjzMJuDFIAQfeZmNj+XvK9PUZ8O57/Vjvls+2ry2wgIImJ0+dmnabqP4jzQRcPnuEFm0oNkBAQc5XaIKecbSRrOZ18N5+SC7AsgygICDjWVTIo3SSuDGMBLnO0ACmtZtOoRM66y83EajEOteSlpD2Q3qVM45l3+xYe7rHmF0TyYune3yj91I3b3Qo8Ip2/bhYwWZAwtY3U2DImsAufeKi0zNNz4vdvHJ/D4iPH930Zc7xhBhwuLHcUH596U9EZ4qmo2FJOKdjnlrg1zmCMC98x4DVexiz1msbnqymHovQfSsdUVMhaC+NkIYfwiQvz28cjVjx0zyxCaPsK81oIOUdQ1xsCb68CL2NjYnfryTS01mI23dIAQCQC42AJAJNr2HPQE+SIiJlgSAki+o/v8AiENTrb4f0iP2hi7mxah8scTSNeqwBrn+Gj3eC9fHHosO583Jaea/R9yAXkOplAQEFI9mzmI4HrDwP9boLWF1wg7ICAgi1TrBBEwll3vfy6o89T/BBaoCAgIPH1LfX8RMLtaajyOe3hLOeyHc2t107jzXXH9LFzeNvlDH8d9eEPYLkbPnmDnLj0wPtbYfFrX/AEC3t/bh7ebrwFZ8vrD6GsHiCAg+M9NcHxQ1FXIz1r1a8jtKm0eyDet93tOzYHS3kvTw5MPLWJ1vy/4zmJS/QX+krPdpfrKq8d2r8fomj62vOXYug8r0l6URUT8kbDLNa+XOWsja436zjfLe18oBOg3Cy6cPD2y9e0KZeIikal52k9JjjK0VFK0jMADC4ue0nS7WuGu+2hC3vwWo3FlMWebTyx4r7p5VVLaRxghy7QtY97Tmla11mgZQN5JDbgm1/MYcNFJv60ts0TyTFZ3r76fcOXo+6Ieqt284G2eLBu/ZNPD3jx+HO9uJ4jnnlr2/Vjix8vWe72i5GwgICCtxmPRr+RsfA/1QdaN9wgmBBlBgoK+vfog6YQy0QP4i4/PT5AIJqAgICDyfQNtnVod2/W5c3Ox7P8V1cT2p5MMH+Xm9YuVu+cdKT6ri8NQdGv2ZJ8Pu5Pg0grop61Jh7nCf1uDtj8Y3+8fN9HXO8MQEHxXpr0Uq3VNXUNkh2WaR+Uz2dlDbkZOeh0Xp4M1IrWuuvkzmJT/QX+krPdpfrKq8d2r8fomj62vOXQ6ugjkkikffNE5zmWe5ou5pabtBs7Q8VaLTETEeJp8bxh5dNO5/aM9Re/5ZHNA8mtaPIL2sMRGONex5OeZnLO3n6h5a4OabFpBB5EG4KvMbjUtsVprMTHg+xdBcdlxGAyzNawRyBtmXtI5rWuza7gC4aDiBrwXkZ8UYrah6VcldbiHrlzqiAgICCPiEeaJ47ifMaj6IIOGv0QWrUGUGHIKjE3aFBZ0rbRtHJrfog6oCAgIKSrw98VQaqmGYvDRNFcN2gb2XsJ0Eg79D3b1vW8WryW+E+z/jG1Zrbnr8YWNHiEcujXWcN7Hgskb7zDqPHcs7UmvdpW8W7KL0g4P6xS5mC74SXgDeW267fhr+qFOK2pel/DuI9Fl1Paen7N+geNCopWtcbyRAMfzIA6j/ADA+IKZK6lX+IcP6LLMx2nrH1h6RZuEQfm/p40fadXoP0zvoF7WCf6VWU93rfQ1Wxwuq3TPbG0tprF5y5rGW+W+/eN3NYcZS14rFY33+iIvWveXvpemUROWmjnqHf8Jjsvm4jT4LmjhbR1vMR5qzxNZ/DG/J0odvM2R1RShjn2Ed3tdkblFrne2zruuBfXuWeSKVnVbbdeDLM1jm9XXh7fvt1eVxToFN1nQSPlfcF/rBa0SOIBL4nAkg8CHbzx59ePjI7TGo9ziycJExExPVRU/o+rZn2fGyFt9XyPY+w42axxJPdp4rW3F44jp1RTBaO76DV9GnxYY6joJNm4MeM7gC6RzgS+7vZLiT1huvpuXBGWLZee8OnWo1C5wWnljgjZUSiWRrWhzw0Mubch9eKyvMTaZiNQtCcqggICDBCCkw3TTkSPggumINkGr0FNim5BdNGiDKAgICAg4VNIyS20Y11t2YAkd4O8eStW017SrNYnujnDbdiadng/aD/uByt6T2xH35aV5PZM/fm8JjeGS4ZN61TEujfcPNh1S43yuaBbLe1jpY6eO9b0vGph6+Dn4unor5OsdtxH69Pi9VhkstTEJYaxhaeVO3M08WuBebELOZpWdTX5vLzcPmxW5bT8nd2Ezu7VbN/wAuOJn/AMlPS0jtSPmy9Hee95+T4l0xnfDX1EehLZO29odI67QQ5zuJIPJephtvHEspwxvrMy9Z6HYvWH1Lp2tkDBThudrXBpJkzZdN9g35Lm4y81iIifavjw0jwfWGMAFgAByAsF5szt0NkGr23BGouCLjQ+SJidONJTZL9nXLoxuQaDlc69/cFMyte/MkKFBAQEBAQEFJS/pH+876lBcR7kG6DV6ClxTcguwgygICAgICAg0liDmlrwHNcCCHC4IO8EImJmJ3DxFX0bqKKUz4aczD24HG9xyF+0P3hwutovFo1Z61OLxcRX0fEd/C33/8W2DdMoJjs5b08w0Mc3V1/K4/Q2Pcq2xzHWHNn4DJj9avrV9sO2O9EKOteJKiEOeABnY50biOAJaRmHipx570jVZcE1hPwbBoaSPZU0bY23ubXJJ3Xc46k6Deq3va87tJEaT1RIgICAgICAgICAgpKX9I/wB9/wBSguI9yDdBq5BUYo3QoLWmddjTza0/JB0QEBAQEBAQEBBBxLB4KgWniY/vI6w8HDUeRVotMdmuLPkxfgtpVR9Emx/6tU1cA/C2QSMH6jwQrek33h0zx03/ALlIt8OvyTIcOqRvrXO96GIH4gBVmY9jK2XFPbHr4ylxUjvbnld3WjYP3Wg/NRtlN48KxH5/WUtrbCw+ZJ+ZUM5nbKAgICAgICAgIKPDdSTzJPxKC6Yg2QYKCuxBmhQdsJfeJvdcfA6fKyCYgICAgIMOcACSQANSToAO8oRG0WjxOGYkQzQyEbxG9ryPEAqZrMd4aXw5MfW9ZjzhLUM3N87Q5rC5oc/NlaSAXZRd2UcbBNLRWZiZiOkDJ2lzmNc0uZlzNBBLcwu3MOFwmiazERMx0l0RUQc2zNJsHNJ5Ai/wRPLPsbk23ohlBpHM1xIa5pLTZ1iDlNgbHkbEad6Jmsx3huiBAQEBAQcK2TLG8/lPxOg+aCvwxmgQWzUGUBBEq2aII2Dvs57PBw+h/ggtEBAQEBBRdM6Z8lMAxjpA2WF0kbd8kbXXewc76adyvjmIl2cFetcvWddJ1PsnwlrgtXRTyAwMjbNGD1DGIZWAixGWwNtfBLRaO5nx8Rjr68zNZ8d7iXXEcYmizu9Ue6KO937SNriBqXMjvqLcyCkVifFXHgx31HP1nw1PzlyrpQ+soHtN2ubVOB5gxNISPwytjrNcOWJ8NfqYe4isry0ZiBSENva5EJsL96T+GDJEThxRP/t+rsekLPU2VTWuOfZhsdwHF73Bgj8cxt5JyTzaV/lbemnFM9t9fdHXf5LkKjlfNIfUNjUCcRmp21ZlyAme+1ds8pbrfcumefca7dPJ71v5rnpyfg1Xv27Rt6RzrQ4e2tikkkz0/XBA2c4ADS/rAk6nnuKy8Z5XDEbvlnDbUanp7Y9yfW47lldDDBNO5gaZNlkaGZtWgue4AuI1sFEU6bmdMacNukXvaKxPbe+v5R2VWB4xGyOuqXZwz1k9UtIfm2cTQzL+LNpZWtWeke50Z8FrWxY478vw7zO/LS1ocbLpWwzQSwPe1zo85Y8PDdXC7SbOAN7FVmvTcS5snDxFJvS0WiO+t9Pz8FwqOYQEBAQV2MydVrPxH5DX62Qb0TLBBNCDKAg5St0QVL3bOVr+F7HwOhQXaAgICAgiYnUSRx54ojKQRdjXBri32i2+hPdpdTERM9WmKtbW1ade9RASVVZTzCmlgbBtS584ax78zcoja0EkjW9yr9K1mNuz1cOG1OeLTbXSO0e9W1eGPf6w2ejknne+fZSvLXQtYb7LKS7qZRbQC91eLa1qdQ3pmrXkmmTlrERuPHfj578+y0FNKx2HO2T3bKMsky5fuy+NjLuudwN72vuVNxO3Pz0tGaObW53Hv1Myl4fE9tfVF0b8kgpy2Tq5SWMDS3fe+vLgVE65YZ5JrOCkRPWN9POVRR0DvtF1PpsInurABwfK3K1hHCz9o4K8z6u/g6b5Y/loyf5THJ8I8fy1D2SxeW8lTYK59FMxzXMlE9XLC62VzX7VzontPI6eIK1m2rR8HpW4itc9Zid15axPlqNwmVwlmgo3mN4ft6R8jbassDnzDgAVWNRMssfJjvkiJ6atEe/2Occr6SpqC6GeRk7mSMfAzaWcGNY5jgOz2QQd2qn8UR7lprXPipq0RNY1MT08d7+atOFzzU1XmidHI6rZO2PNlLmtERs140zWaRccVbmiJjyb+mx48mPVtxFZiZ89+H30TcHpGvqI37LEQYw9wdWSOLWucMuUNc85iQTqNNFFp6eDHNktXHMc1ev+sd/k9UsnniAgICClqH7SY8m9UeW/5/RBaQNsEHZAQEGHBBW18Nwg64VPmZlPaZp5cD/fJBOQEBAQVuP43DRwmaocQ0EAAC7nOO5rRxKvjx2vOqomdPDRemKnL7Op52tvbMHMc79i/wBCuueBtrurzw+kQyBzQ4Xs4AjMC02IvqDqD3FcM9F26Dy1Z0xiGIjDcswe8W2rctmudGXiwP5eNrX81vGCfR+kItEWXWF4W2AyOzySPlLS98pBccos0aAAADhbiVlNttsuacmo1qI7RCeqsRAQEBAQEBAQEEbEKjIwkbzoPE/3dBBw6GwQWrQg2QEBAQcZmXCCpc4xSB43biOYQXbHAgEag6hBlAQEHz30yYPNPTRPga94idIXtYC51nNADw0am1ju/Euzg71raYnxVtCN0X9IdC6OOCeEU5aGN1Y10NxYbxq3UcRpzU5eFyRM2id/qiLQ9D076Ytw+NgYzazS32bL6WFrudbUi5AAG+6ywYPST16RCZnSt6M4zi76hjauiibC+93j7ssFib2zuN9wsQN/BXy48EV9W3UiZch0gkGOspZYKIuOYCdjHbURmN8jW5ye4A8NSp9HHoJtEz5G+rtjXS2qkrX0WFwxPfCLyyTk5QdLgC43EgX11vppdRTDSKc+Se/bRMzvUO3RHpfLP6zBVxMjqqYOLg2+VwFxe1zaxtxIOYEKubBWurVnpJEvNYZ6QsSqoX+rUkUkjDme9jXZGMLdBlMl3PJDtx3DcVvbhsVLetbp9+5HNMvS9CunIqqOeeqDIzTayGMHKWZS4Oa0kkHRwtc7u9Y5uH5LxWvimLdFDB04xSrLpMPoozC1xHXGYm3AvMjQTa2jb2utZ4fDTpe3X79yOaZ7L3pD0xnp4qWJtO011UG2hzZmRk2HWOl9Ta1xuOumuWPBW0zO/VjxTMo2E9La2Kujo8UhhaZx93JBe1+APWNwSLcCCRzU3w47Um+Oe3tImd6l79ciwgICCkmk2slx2W6Dv5lBZ08dggkICAgICDBCCFVwXCCNh9Rs3bN3ZJ6p5Hl4ILdAQEHmumXS9mHbEyRSyCVzgTGLBoaB7R0LiSLNuNxPBb4cE5d6nsiZ0+Z9PukdNiOxZR00hnL9XljWveC0jZgNJLrkg67rd67uHxXxbm09FLTErX0gYVNTNw2qLTIKWOmjl4gPiLXXceAcQRfw5rPh71vz17b3pNo1p6vBPSRR1U0cEYma+W4GdgABDSbEgnkddy578LekTafBMWh5yuP+lcXuj/1ZFtX/AMWfvxR/kocbw6GDF6luISVUEUzpJY5aY2zZ3ZhfqnMBcjTcQFtS1rYo5IiZj2onv1en6C4bRXqqiilrpS2GSJzqkAMdnAddpyAlwyDedL7tQsM98nSt4iPJMa8GnoKI9VqP8Vn/AImpx344KdlB0Bw91TR4rBFbO9sWUXtdwMrmt7rkW81rntFb0mUR4rDoN09goaT1WrjmZJE+XssBJzOLiHAkFrgSRr3KufhrZLc1fFMW05ekoNmlosR++9Vljja58XVkj65dvIIa6zjbh1Sp4bdYtj8YLe106N4bhk1dAKeqxKaVhErS8AsbsyHWkJjBAJFvlfUKMlstaTzRER9+8jW315ecuICCsxOqudkz9YjgOSDaip7BBPaEGyAgICAgINXtQV1bS3CBh9bY7OQ6+y48e496CzQEHOeFr2lr2tc072uAcD4g71MTMdhGosIp4TmhggjJ4xxsYfiApte1u8mkxwuLHUHgVURqXDYYiXRQwsJ3mNjWE+JAVptae8joaSPPtNnHn/Hlbm3W7Vr7lG51oYq6OOUZZY45Byka14+BCRaY7DeGBrGhjGta0aBrQGtA5ADRJmZ6jEFMxgIYxjQd4Y0Nv42SZme4QUrGXyMY2+/I0Nv42SZme441OGQyOD5IYXuG5z42PcPAkXUxa0dIkSJIg5pa4AtIsQQCCORCrscqShiiuIYo4779mxrL+Nhqpm0z3kSFAIIGIV2XqM1cd5/D/VBwoqW2pQWbG2QboCAgICAgICDR7boK6spLoNaSuLOrLcjg7eR7380Fq11xcajuQZQEBAQEBAQEBAQEBAQVlXiN+rF5u4D3efig0pKS2p+aCyjZZB0QEBAQEBAQEBAQaOagiVFLdBBYXxHq6j8J3eXJBY0uIMfp2XcnfwPFBLQEBAQEBAQEBAQRqmuYzQm5/C3U/wBEFbLK+XQ9Vv4Rx8TxQSqakAQTmMsg3QEBAQEBAQEBAQEBBghBxkhugg1FCDwQcWPlj7JuOTtR/MIJMeLD22OHeOsP5oJUdbG7c9vgTY/AoO4KDKAgIOElYxu97fC9z8AgiyYs32Gud+6Pnr8kEZ88snHKOTdPnvQb09DZBPjgAQdgEGyAgICAgICAgICAgICAgINS1BzdECg4SUgKCNJQDkg4/Z9t1x4aIM+rP4Pf+0UD1d/43/tFBj1C+8k+JJQdY8PHJBJjpAEEhkICDoGoNkBAQEBAQEBAQEBAQEBAQEBAQEGLIFkGMqDGRAyIM5EGcqBZBlAQEBAQEBAQEBAQEBAQEBAQEBAQEBAQEBAQEBAQEBAQEBAQEBAQEB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40" name="AutoShape 28" descr="data:image/jpeg;base64,/9j/4AAQSkZJRgABAQAAAQABAAD/2wCEAAkGBxITEhMUEhQVFhUVGBwVGRcVFxoeFxkbGSAWHBkWGxsgHCggGBslJxwcITEtJSksLi4uGR8zODMsNygtLisBCgoKDg0OGxAQGywmICQsNDQwLCwwLC0sLCwsLzQsNCwsLC0sLCwvLDQsLCwsLC0sLCwsLCwsLCwsLCwsLCwsLP/AABEIAIUBewMBEQACEQEDEQH/xAAcAAEAAgMBAQEAAAAAAAAAAAAABgcDBAUIAgH/xABOEAABAwIDAwcFCBEDBAMAAAABAAIDBBEFEiEGMUEHExQiUWFxMlKBgpEXNEJyc6GxshUjMzVDU2JkkpOio7PBwtHjVHTTFiWU0iREg//EABoBAQADAQEBAAAAAAAAAAAAAAADBAUCAQb/xAA7EQACAQIEAgcHBAEDBAMAAAAAAQIDEQQSITFBUQUUMmFxofATIjOBscHhUmKR0UIVcvEjJEOyNDWC/9oADAMBAAIRAxEAPwC8UAQBAEAQHH2rxwUdM+YtLyNGtANi47sx+C3iSfpsuZyyq5aweGeJqqne3r6kKw/Y6qxBvP4jUSMz9ZkLLDKDuNjdrPC1+03uo1By1kzXq9I0cI/Z4aCdt2+P3f05Kx8TGswWRjjI6ooXnKQ7ymX7Lk5Xdluq6xFgbJrB9x1Hq/SUGlFRqLz9fyu8sulqGSMa9hDmPAc0jcQdQVMnc+enCUJOMlqjKhyEAQBAEAQBAEAQBAEAQBAEAQBAEAQBAEAQBAEAQBAEAQBAEAQBAEAQBAEAQBAEAQBAEAQBAa2JVYhhllIJEbHSEDeQ0EkD2L2KzNI8k7K5VWzXKjUzVkcU8cXNTPEYDAczc5s3Uk5hqL3HsV+phIxg2nqijSxcnNJlvLPL5q4pQMnikhkF2SNLT/IjvB1HeF41dWJKNWVKanHdEJ5MK18T6jDpj16dxczvaT1rd1yHD5RR03b3WbHS9ONSMMVDaS18fWnyLAUphhAEAQBAEAQBAEAQBAEAQBAEAQBAEAQBAEAQBAEAQBAEAQBAEAQBAEAQBAEAQBAEAQGJ9QwGxc0HsJCHSjJ7IyNIO5Dk/UBpY1iEVPBJLN9zaOtpe9yG2txve3pXjdlcloUZVpqnDdke2Z2Qw1rmVlNGesM8ZcX5W34ta7d3X3cFM8TOcbN6EEsIqFRprVEuUR0EBXO2I6JitFVjRs32qTs4NJPquB//ADUM9JJm9gf+4wVSg946r6/VeZYymMEIAgCAIAgCAIAgCAIAgCAIAgCAIAgCAIAgCAIAgCAIAgCAIAgCAIAgCAIAgCAIAgK3xerqsSrZaOmlMNPBpK9t7uO47rE63AFwOqSeAULblKyN+hToYLDxr1Y5pS2T9ctb/JG1HyT0VutJO48TmYP6PpuvfYxI309iOCiv5/sxu5Lmx60tZURO7dP6MieytszpdNufxacZeu+58Gnx6k8l8dZGODtX29OV1/WcnvrvPc/RmI3Tg/L7ryRwNtdt31NL0Z8EkE2dpeHbsouRvAcDfKdRwOq4nO6sXsB0ZGhW9tGalG2lufmtr8S1sEMXMRCB7XxtY1jXMILbNAG8eCnja2h8ziM/tJOomm3fXvN5ekIQEJ5XaVr6AuJAdHI1zddTfqEDt0df0KOqvdNfoSbjircGn/f2NJvKfFzcTIoZZ5yxuZrRYB9hmF7Fxsb7mkLz2uhN/ok80pTkoxvv3fTzPkVuP1X3OKKlYdxeBmt35sxv6gS83se+z6ModqTm+7byt9T6/wCisTk1mxN4PZHnt8zmD5kyS4s8/wBSwcNIUF87f0z8dsZikXWp8Se9w3Nkz5T7XPHtCZJLZnv+o4OppUoJLut9kvqdTYnamWaSSlrGZKqHU2Fg8CwJtuB1B00IIIXsJtuzK3SGBhSiq1F3hLy9eWzJgpDKMFdVsijfLIbMjaXuPc0XPivG7HdOnKpNQju3YrijrcWxMulp5G0tOHFrb7zbvykuPadBe4G4qJOctUb9SlgcClCrHPPj6vp5s6uzNRi0NV0erbz8Rbm59oFm77dazc2osWkZtb7t/scydmVsXDA1KHtaLyy/Tz+Wv87fMmVZWxRNzSyMjb2vcGj2kqRuxkwpzqO0E2+7Ux0GKQTX5maOS2/m3tdbxsdETT2OqlCpS7cWvFWIrygYvPDPh8UTyxk0wEmXe4B8Qy33gdY3tvXE200aXRuHp1KVWc1dxjp/D/o2tuqSokNNzFYyms85g9+TP5NrefbXqnQ5knfSzI+jqlKCn7Sm56cFe39eO6PrlExx1NRvMUjWzOyhuoz2LgHOaONhfXgvakrLQ56Lwyr10pq8ePLYwcnlI5sZkdWuqTIyNzmOeXc04gkjV5te9tw8n2eQ8STpOpFyyKkoWb1ta6/hemSKtximhcGzTxRuO4Pka0+NiV22kUKeHq1FeEW13Js3GPBAIIIOoI3HvXpE007M1ZMWp25800Q5vy7yN6nDra9Xs1Xl0SKhVdrReu2j18D9hxOB0ZlbLG6Mb3h7SweLr2CXQlRqRlkcXflbX+DFUY5Ssy56iFucXbmkYMw7Rc6hMyOo4WtK+WDdu5m+1wIBBuDqCN3ivSFq25FdhKSoj6Rz9Yyqu8Zcj8+Tyr38y+nVGgy6KOmpa3dzS6RqUp5PZ03DTirX/vx3Z3q7F6eEgTTRRk7g97Wk+gldtpblKnh6tTsRb8E2Z6WqjkaHxva9p3OY4OafSNF7e5HOEoPLJNPvMyHIQBAEAQBAEAQBAEAQBAEAQBAV3sW7mMWxGnfo6V3OtvxF3PsPRLf1SoYaTaN7Hr2uBo1Vw0f0+xYimMEIAgK429hbUYph9M4XbYucO1rjcjt1EZUM9ZJG/wBGydHB1qq34evmZK3k/mp3GXC6h8Tt5ie7qnuvYgjueD4heum1rE5p9LU60cmLgmua39eFvA+sN5QXwv5nFIHQSD8I1pLD35Rc+lpcL9iKpbSR5V6JjUj7TCSzLlx9eNvmY6jbasrHGPC6d1txnkGg79eq3t1JJ81M7fZOo9G0MOs+Ln/+V6v/ABZd5gqeTuV8Us1bUvmnEb3MDT1GusSBci5F7aANC89m7XZ3DpeEJxp0IKMbq/O3rnc6/JJkNA0ta0Ozva5wADna3GYjU6EDXsC6pdkq9NZlimm9LK38f2TVSGQEAQFd0pEu0MhZuhhs8jicrRb2uA9XuUW9Q3Z+50UlL/KWnr5FiKUwiK8p7yMNqLccgPgXsBXFTsml0Qk8XC/f9Gb2wzGjD6QN3c00+ki7vnJSHZRD0g28VUvzZ3F2UyD8oFRhQki6cHPkYDljZmzWdbyrEaaaXI4qKeS+psdGwxrjLq+ie7dvK/2IUMQohXUUmGiSImVrJWOvuc5jeJOhBcCL8AuLrMrGx7HEPDVIYqz0un4Jvu7iVcpvvvCvlv64F3U3RmdE/Ar/AO37McrXlYf8v/NiVOA6F7Nb/b/Zl5XsMidS9IIPOxlrGm5sA5wuLbilVK1znoStNV/ZJ6O7fyRs4VRw4fhklTAy0j6dkrruJBfku02J0F3cF6lljdEdapUxeLVGo9FJr5X/AAcnYvYmnqqYVNZnllnLn5i9wIFyAdCLk2vr22XMIJq7LOP6Sq0K3sqNlGOmyM3J699LXVeHF5fHGOcjvw8k+i4e0nhcE8V7DRuJz0mo18PTxVrN6P18n8jk4Js5DWYpiAnuY45HOyAkZnOc4AkjWwsfauVFOTuWcRjKmGwVL2e7W/yJRtZg8NLhNVFA3Ky2axJJuXtvqdSu5RSjZGdgsRUr46E6ju/wcnZDYKjnoY5JmudLM3NnDnAsGoaGi9tBbeD7NF5GCa1LOO6Vr0sS4wdlF7WWvO5ucj9U8000TzcQylre4EAkDuvc+lKW1iPpyEVWjNf5L15GLkk/+/8AL/8AslPie9Nf+L/aaW0ldgTaqV00b5pnGz+bzFoLQAfhNaTpra+t143C7JsLS6SdGKg1GPC9r/Rswcm1VEMSqGUhd0V8WdrXXvdvNb763Bc8eHavKb9/TY76VhN4SEq1s6dn5/0mWspz5oIAgCAIAgCAIAgCAIAgCAIAgIBylYbJG+HEaf7pTkB47WX0J7hdzT3O7lFUVveRt9E1oTjLC1NpbePrbvXeTDAsWjqoGTRHqvG7i08WnvB0Uid1cy8RQlQqOnPderm+vSAICu5XB+0NyRaCC5J3DqHf2fdLqL/yG6k49FWX+Uvv+DPje35fJ0fDIzUTH4YF4x2kajNbtJDR2lHUvpE5w/RSjH2uKeWPLj67t/Ax4bsA6R3P4rM6aQ/ADyGNvwLhb2NsPFFTvrI9rdLRpr2eEiornbX143fga1TszW4c4zYZIZYt7qd/WJ8APL9FnbvKXmWUdYkkMbhsYsmKVpcJL1p5rwJBsvtrT1v2t32qfUGJ53njkPwuOmhFjpxXcZqRRxnRtXDe+tY819+X07zkcjZywVUXGOc/Va3+lc0tFYtdO61IT5x+9/uWCpTDCA4u12PsoqZ8rrF3kxt8553DwG89wK5nLKi3gsLLE1VBbcXyXrY4vJlgb4YH1E1zPVHnHX3hpuRfsJJLj8YDguaa0vzLfS2JjUqKlT7MNPn60JopDJNLGsObUQSwP0EjS2/YeDvQbH0LySurE1Cs6NSNRcGVvgm1E+FMNLXU8jmMJ5uRm4gm9gTYObrca3F7EaKFScNGb+IwVPHy9th5q73T9b/83O7s3tTW1tUDFBzdGAQ50gOYngWu3F27QXAF7nULqM5Se2hSxWBw+Go2lO9Tu+6++hx8Zqfsfi8tXUQvkhlYAx7Wg5DaMaXsARlItcGzl4/dldluhDreBjQpSSknqnx3+fHyNDaDGjW1eHyR00scTZmhr3tsX9eIu3XGVunE7yuZSzNaE2GwywtCrCU05OL0T20fmzvcpUbjV4XYE2m1sCbdeDf2Lupuil0TJKhXu/8AH7Mcq8bi7D7Am09zYXtqxKnAdDSSVW7/AMf7OjyrMJw6QAEnPHoBc+UF7U7JB0M0sUm+T+h0afDufwyOA6c5SsZc8CWCx9BXtrxsV5VvZYx1Fwk35kK2f2xdhsXRK2nlzxEhhYBZwJJAuSLi50Lb6W7FHGeVWaNfE9HLGz9vQmrPe/D132Otye4dPJUVOIVDDGZ+rGwgg5bi5sRe1mtAJ32J7F1TTbcmVuk61OFKGFpO+Xd9/pvwPzYWNwxPFCQQC/QkGx68m7tSHaY6RknhKCT4fZHc5RGk4dUgAklo0G/ymrqfZKfRbSxcG+f2MuwjSMPpQRYiMaHfxXsOyjnpF3xVRrmR3kjjc1tZmBF57i4twK4pcS/03JOVOz/xHJVE4dPuC285sSLedqEp8TzpiSfsrfpODsljrMJE1PV00vOl9w+NrTnFgAAXEXbpcWv5XArmEsmjRexuFlj8tWjNZbbN7fxf5+BvbGzyS4zPM+B0OeEnI4EWH2jLfTyiAHHxKQ1nchx8Yw6PhTjJStLf+f8AgtBTnzgQBAEAQBAEAQBAEAQBAEAQBAfMjA4FrgCCLEHUEHeCOIQ9Tad0VgQ/BKu4zOoKg95Mbv8A2H7TRxLVDrB9x9F7vSdDlVj5/j6PuZZtNO2RrXscHNcA5rgbgg7iCpk7nz0ouDcZKzRz9oMfgo4+cndbzWjV7z2NHH6BxIXMpJbk+GwtTETy018+C8SpcOo3YxiM78xgY9oe8A3dkaI2hg3Ak2addONjooEs8mfT1ai6OwsY2zNaLx1d/WpP8Sw/oFOG0cYYw6SSDWTsBJPb28OFlYjFLY+WxGJq15Zqjv8AReBp4jtKJaXmnNPOHKHO0y9Ug3Gt7m3ZxXRAZ9lMWgghkzus7Ne1jciwsB86AwV+BU2KNMrBzFUw+W3f+SXWtmGm/Qi2/tjnTTNHBdJVMP7r1jyf29WIrsDtEygqaiCqJ68mV0gNw18Ze1xdfUtJO/2jsihLK9Tb6SwcsXShUpcFt3O3qxcccgcA5pBBFwQbgg7iDxCsHyjTTszXxTEYqeJ0szg1jBck/MAOJO4BeNpK7O6NGdWahBXbK8wSikxeq6ZUtLaWE5YYzucQfYRcdY8SA3cCoknN3exu4ipHo+j7Ck/flu+Xrh/PEs1THzwQH45wAuSAO9AYzUM85vtC9sxcdIZ5zfaEsxcGoZ5zfaEsxcdIZ5zfaEsxc+2yA7iD4FeA+kAQHy94GpIHigMZqGec32he2YuZQV4D9QH45wAuSAO9AY+ks89vtC9sxcdJZ57faEsxcdJZ57faEsxcdIZ5zfaEsxcdJZ57faEsxcdJZ57faEsxcdJZ57faEsxcdJZ57faEsxc+2SNO4g+BXgPpAEAQHw+Vo3uA8SEsD5FQzzm+0L2zFzKvAEAQH4SgMfSWee32he2YuOks89v6QSzPLoyrw9NXE8PjnifFM0OY8WIPzEdhG8HgvGk1ZklKrOlNTg7NFVuxaowSaSmBbPC5pfG1ztWE3sSBq3XeNA7eLG6hu4Ox9KqFLpOmqtsslo+/1w5bPgdjZXZR1W5tdiDxMZAHRx3BjDeGa2lvyRoONze3sYX95lTGY9YdPDYZZbbvj67/AOLI/dmX5cXxRwHks0HhlsPmXse2znG//X0T4r8dqXxmOXcd5LbONtfZ4BTGES/A8DijibdjXPcAXOcAdTwF9wXh6cLbPCI4w2WMBuY5XNG69iQQOG4/MvUDr7OVtIGsjiID3DUZTmJAubm2vHigIdsrhENTWYxDMwOaZbjtac89nNO9p1VeKvJpn0eMxFSjh8PODs7fZbn5HUVWCShkmaehkdZpHlMOpsBua7ebeS6xIsbr3WD7g4Uek4Zo+7VW/J/jv3XeKOlnxuYTT5oqGNxyMB1eRv8AE8C7hqG63K8s5u72E50ujKeSnrUe75euC47vgizaeBrGtYxoa1oDWtAsABuACnWh89KTk3KTu2ZEOQgIdyuD/tdR4xfxI1YwvxV64EGJ+Ezz7lHYtcyLs2GYfIQCInkHUEMcQfTZeZlzOss+8/fsZL+Jk/Vu/svM8eYyT5MHDZfxMn6t39kzx5jJPkzALtPFrh6CF1uc6okODbb19MRkne5o+BKS9h7tTdo+KQoZ4enLdE0MRUjxLl2G23ixBpbbm52C7o73BHnsPFvzi/gTm16Dp+Bo0a6qLvOfyzD/ALcflWfzXeD+Ic4r4ZQ5aOxaplXZ6g2Y950vyEX1GrDqdt+Jt0+yvA6a4OyJ8qkRdhdQGtLiTHoBc/dI+CsYV2qr1wIMSm6bsUD9jJfxMn6t39lq548zKyT5MfYyX8TJ+rd/ZM8eYyT5MHDZfxMn6t39kzx5jJPkzWyjsC6Obsyw0b3i7I3OG67Wkjw0C8ckt2epSexk+xkv4mT9W7+y8zx5nuSfJj7GS/iZP1bv7JnjzGSfJmGWnLTZzS09jhY+wrpO+x48y3J/yKYmI6x8J0E7NO98d3D9kvVTGQvC/It4OdpNPiXiss0ggCA86cpeK9JxCZw1bGeZZ4Mvm9ri4+kLYw0MtNGRiamao7EYZoQRoQbgjeCNxU5ApNHp/ZnFRVUsE4/CMBNuDho8eggj0LDqQyScTbpzzxUjprg7CAh/KtivMYdKAetPaAeD75/2Q72qxhYZqi7iDEzy02efMo7FrmRdnovY/ZeGGip45ImGQMDn5gCcz7ucPQSR6FjVarlNtM2aVNKCTJQoSUie3G1wpGiKEc5VSaMYBfLfQOIG/uHEqOc7aLc0+j+j3iHnnpBbv15vgaOzGwTQ18uIAT1EwOYPNwzNvAPF/eN25tt5Rp8ybF9Ku6hhvdjHa3H8d3Hicmamq8FkL4s09C43cw7478T5p/K3HcbGxXOsPAtRnQ6Tjln7tVbPn65brgZdgMQZPitdLHfJIwPbcWO9l7juOiQd5M46SpSpYKlCW6Z0tscT5x4hEZBY7efKJI0DR2G9+/RTo+fNjCdqhGwRzsfdgy3AF7DcHAkWKWBzcbxrpT42/c4w4b9+uhefAfzQ8JNhmzMcMrZWPcbA6Osd4te4A714ele4RtRFQ1eKySAuc+YiNg+EQ+a9zuaBcXPfoCoFLLJn1NfA1MVQoQjso6vlojrYVszU4jKKrE7tj3x04uNO8b2D9o8bAAL1RcneRVrY2jg4exwur4y9b/RGvPFPglRnZmloJXdZu8sJ+hw4Hc4Cx1sU1g+4kjKn0nSyy0qrjz/H03WlyyqKrZLGySNwcx4DmuG4gqVNNXR8/UpypycZKzRnXpwEBD+Vv711HjF/EjVjC/FXrgQYn4TPPq1zHPSuwv3uo/kGfQFi1viS8TbpdheB3VESBAatfh0M7cs0TJG9j2g/TuXUZOOqZ44qW6KP5T9jmUMjJIL8zKSA0m+Rw1y3OpBGovroVp4au6itLdGZiqChrHYi+z+KupaiKdpN43Am3Fu57fSLj0qepDPFxIKU3CSZc/LIb4bcfjY/5rNwnxTSxXwyiCtUyT0/sz7zpfkIvqNWHU7b8Tcp9leB01wdhAEAQGviH3KT4jvoK9W549jyo3cFvGC9y7uQ73lN/uHfUiWZje2vA08F2H4liqmXAgKm5c8J971QHbC8+1zP6/aFfwU94lDGw0Uis8ExE09RDOPwT2v04gHrD0i49KvTjmi4lKnLLJM9RxvDgHA3BFwe0HcVhG4fSA5G1uLdFo55+LGHL8d3VYPaQpKUM81E4qTyRbPMzQXGwu5xNu0kn6SVt7GJuzpbTYI+jqHwPNy0NN+BDgDce0j0FR0qiqRzI7q03TllLP5D8XzRT0zjrG7nWfFfo4DuBF/XVLGws1IvYKd4uPIs9US6EBS/LfiueohpwdImZ3fGk3A+AaD660sFC0XLmZ2NnqokV2CwjpVfBGRdodzj+zKzrEHuJs31lPXnkptkGHhmqI9JLGNg4m1+0TKGndK6xeerGzznH+kbz3DwXM5ZVcuYHCSxVVQW3F8l62OBsBsy8E11Zd1TN1hm3xh3G3BxGn5LbDTVcQj/AJMu9JY2LXVqOkI8uP4+r1J0pTGPx7QQQQCDoQdxHYh6nbVFMVeHVEGLVDMNAY6NokawHRzS2JzmAHQi7jobDTS1gq9mpPKfWQrUquBhLFap6X5O7Sflv/JMdl9sKaplAqIxBWNGSzwQD2hpO53cddSBfVSRqJ6MxsZ0XOivaU/ehzX3/taeBnx7BZ5arOI7xksFw5u4WzXF79qlMs6GPYBC8NfdkLWeW6wAy9+4C3ae9eXPYxcnZLUi9Zti+QijwiN0jgMvPO8lo84X0t3u07AdFE6jekTbodGQox9ri3Zfp4v1yXkaXJRhDJJqqadoklikAa52ozkvL3673XsbnXwXlOOt2WemcRKFOFOm7Ra27uC/BaqmPmjFVUzJGOZI1r2OFi1wuCO8Lxq+jOoTlCSlF2aKm2m5UKiCrkhgjiEUDzGQ9pzOyGztQQGjQgWHfruWjSwkZQTb3M+rjJKbSLUwqtE8MUzQQJY2yAHeA8BwB79VRlHLJrkXYu6TNpcnpD+Vv711HjF/EjVjC/FXrgQYn4TPPq1zHPSuwn3uo/kGfQFi1viS8TbpdheB3VESBAEBV3LpXs5qnguM5kMtuIa1rm3PZcu0+KexXsFF3ciljZLKolPtjLiGtFy7QDtJ0AWjexnRV2XnyvR5cLDeySMey6ysJ8U1cV8IosrVMk9P7M+86X5CL6jVh1O2/E3KfZXgdNcHYQBAEBr4h9yk+I76CvVuePY8qN3Bbxgvcu7kO95Tf7h31IlmY3trwNPBdh+JYqplwIDhbcYT0qhqIgLuLczPjs6zR6SLelS0Z5JpkdWGeDR5qBW0Yh6H5L8U5/Dobm7orwu9TRv7OU+lY+JhlqM2MPPNTRK1ATlVcuWL2bBStPlEzP8AAXaweBOY+qFfwUNXIo42eiiQ/ktwjpGIRXF2Q/bnerbIP0i0+gqxip5ab7yvhYZql+RLuXLCNIKpo3Xhf4G7mH649IVfBT3iWMbDRSITydYt0bEIHk2a88y/4slgPQHZT6FaxEM9Noq4aeWoj0asY2D8c4AXO4aoDzBtJiZqaqefhI8lvxRowehoAW5ThkgomJVnnm2WZyG4RZk9U4auPMsPc2znkdxJaPUVLGz1US7goWTkWoqBeK0jj+yeLvL9aah0DeDnA218XNJ7xGBxUPan4H0DfUsCrdup9P8Ah/yyy1MfPhAEBXlceb2hgPCaGx/Rl/mwKJ6VDdp+/wBFSX6Zfdf2SLarZCmrWkyDJIBpK22YW4O4Ob3H0WXUoKRQwfSFbDP3Xdcnt+Cvqfbapw6R1O+WKtjaLNcHm47Bnsd3EG9uBUSm46bm7Lo2ljIqrGLpt8Lfb76eBs4NST408vqqprYmG/Roj1h3lvwR2OdmO+1l6k57sjr1KfRsctKm3J/5Pb+fsrfMsmgw6CkhLYY2sY0FxtvNhvcTq495UySitD5+pWqYid5u7ZEORmM9EmkO+Scnxs1mvtJUdHY1OnmvbxiuEfuyfqUxAgIzjGwdBUzc/LES82LsrnBr7bswB1+a/FTQxFSMcqZFKhCUrtGzsrtHDViURNcwQv5vK4AG1tDlHkjQi35KrxnmuaOLwU8NlzWd1fTbwO6uimQ/lb+9dR4xfxI1YwvxV64EGJ+Ezz6tcxyycC5VzT08MHRM/NMazNz9s2UWvbmjb2qlPB5pOWbfu/JehjMsUrG/7tB/0Q/8j/Cueo/u8vyddeX6T892g/6If+R/hTqP7vL8jry/Sc/EuV+qeCIYYor/AAiS8jw3C/iCuo4KK3dziWNk9kQCvrpJpHSTPc97tS5x1P8AYdw0CuRioqyKkpOTuyfclWxj5pWVczS2GM54wR90ePJIHmN334kDfqqmKrpLIty3haDbzyJlyzfe4/Ks/mq2D+IWcX8NlDlapknp/Zn3nS/IRfUasOp234m5T7K8Dprg7CAIAgNfEPuUnxHfQV6tzx7HlRu4LeMF7l3ch3vKb/cO+pEszG9teBp4LsPxLFVMuBAEB5r26wno1dURAWbmzs7Mr+sAO4XLfVW1QnnppmNiIZKjRMuQ3FMstRTk6PaJWjvb1Xekhzf0VWxsNFIs4Ke8S4lnGgebNu8X6VXTyg3aHc2zsyM6oI7jYu9ZbVCGSmkY2InnqNlncimEc3SPqHDrTvsPiR3A/az/ADKjjJ3nl5F7BwtDNzJZthhHSqOeG3Wcwlnx29ZnzgKvSnkmpE9WGeDR5m+Y/OFtmJsz0zsdi3SqOCYm7nMAf8dvVf8AOCsSrDJNxNulPPBM0OUrFej4fOQbOkHMt7byaG3eG5j6F3h4ZqiOcRPLTbPOoHAa9wWwY256c2TwnotJBBxYwZrcXnV59pKxKs883I3KccsUjrKM7K65IJA0VkTz9vbNmeDvI8m/fZwd7R2qKlxN7ptNunOPZy6fX6WLFUpgmm/FqcSiEzRCU7oy9uc+re66ySte2hzmje19T8xLFoKcXnlZGOGdwBPgN59C4bS3J6VCpVdqcW/AqfbLa6CWtpZ6S73QadZpa19yMrQD1rauG4b1BKabTR9Pgej6lPD1KdbRS+dvsdz/AKcxXENa6fmIT+BjtcjsIBt+k5x7l1llLcpdcwWE/wDjxzS/U/X0S8SX4DsrSUjbQxC5Fi9/We4cQSdw7hYdykUEjLxOOr4h3nL5LRevM4eO8nUEjudpHGlmBuDHfJfwBBZ6pHgVzKmt0XcP0vUgslZZ49+/5+ZwMXxzFaSCaGsiErHsdG2obwLgWgkgWO/c4NJ7SuHKSVmXaGFwWIqxqUJWad8r7vXBtHY5LcXpW0ccHPMEwLi5jjlN3OcRa/laW3XXVOStYqdMYes68qmV5dNd+Hl8yeqUxQgCArvY7q4ziTY/uZBc627Pmbp7XSewqKHbZvY7Xo+i5b/a34RYilMEh/K3966jxi/iRqxhfir1wIMT8Jnn1a5jll4FyUdIp4Z+l5edY1+Xmb2zC9r84L+xUp4zLJxy7d/4LscHminm8vyb3uL/AJ7+4/yrnr37fP8AB11H93l+R7i/57+4/wAqde/b5/gdR/d5fkzQcjMY8ure74sbW/S5y5eOfBHSwUeLJJgvJvh9OQ7mzK4bnTHMP0QAz5lDPFVJcbeBPDDU48CXAKuTkG5ZvvcflWfzVrB/EK2L+GyhytUyT0/sz7zpfkIvqNWHU7b8Tcp9leB01wdhAEAQGviH3KT4jvoK9W549jyo3cFvGC9y7uQ73lN/uHfUiWZje2vA08F2H4liqmXAgCAqblzwn3vVAdsLz7XM/r9oV/BT3iUcbDRSK/2OxTo1bTzE2a14DviP6rj6ASfQrlaGeDRToTyzTL528xfotDPKDZ5bkZ2539UEeF83qrJoQzzSNWtPJBs85UdM6R7I2C7nuaxo73EAfStluyuzGinJ2PUeFULYIYoWeTGxrB6oAv4nesOUnJts3YqysbS5PTzpykYR0bEJmgWbIeeZ4SXJ9jsw9C2MNPNTRkYmGWo+8mnIbi+lRSuO4iZg7jZr/QOofWKrY2G0izgp6OJrcuWK3kp6YHRjTM7xddrPSAHfpBdYKGjkc42e0SK8mmE9JxCEEXbEefd4R2y/tFo9KnxM8tN95BhYZqi7j0Usc1wgIdtLsK2ebpNNK6mqN5c29nHdc2ILT2kHXiCo5U7u6NXCdKOlD2VWOaHJ8DZ2Uw/EopH9MqGTRZbMy+UHXGp+1g7r8SkVJPVkeMq4SpFewg4u+vh/L+hVGLbDYk6tkAie4vlc8TX6mriRIX/Btv7dNAtqGIpKC14bHzU8PU9poXLjOy9NVuidUtMhiBA6xaDmy3vYi+7t4lY8oKTuzew2NrYeLVN2v9iN8puAxNw48xGyMQva+zGgaG7CdN/lX9C4qRWXQ0eiMVOWL/6km8ya1/n7EvwCvE9NBMPwkbXHxIGYeg3Cki7q5lYml7KrKHJs316QhAQPlfqyKWOBvlTytaBxIbr9bJ7VFVelja6Dpp13Ue0V9fxc3azk6oJY2NMeR7WhueI5SbAC5GrXE9pF166cWiGn0viYSbTum9n6uckbGYnTe8q8lo3MlvYDsAIe35gucklsy1/qOErfHpa816T82fQxLaCPR1LDL+UC3X2Sj6F7ea4Hnsei56qcl68PufMtXtBUdRsMVMDoX3bcekvcR6G3S82exp9F0vecnLu9JfUkexmyzaGNwLuclkOaSQ8TrZo42Fzv1JJPcOoRylDH454qa0tFbIkS7KBD+Vv711HjF/EjVjC/FXrgQYn4TPPq1zHPSuwn3uo/kGfQFi1viS8TbpdheB3VESBAEAQBAQXlm+9x+VZ/NWsH8QrYv4bKHK1TJPT+zPvOl+Qi+o1YdTtvxNyn2V4HTXB2EAQBAa+IfcpPiO+gr1bnj2PKjdwW8YL3Lu5DveU3+4d9SJZmN7a8DTwXYfiWKqZcCAIDhbcYT0qhqIgLuLMzPjs6zR6SLelS0Z5JpkdWGaDR5pW0YhN9udq+lUmHxA3LY+cl+UbeMeG57vB4VWhRyTk/4LdetnhFGXkdwjnq7nSOrTtz+u67WD6x9UJjJ5YW5jBwvO/IvdZRqBAVny34RnghqWjWJ3Nu+I/cT4OAHrq7gp2k48ynjIXipcit9hsX6LXU8pNm5sj+zI/qknuF83qq7XhnptFLDzyVEzHtlinSa2olvcF5a34jOq32gA+lKMMkEjyvPNNss3kQwnJTzVLhrK7I34ke8jxcSPUVLGzvJR5F7BwtHNzLLVIuBAEAQBAEBq4pRNnhlidukY5h9YEXXjV1Yko1HSqRmuDuQzklrjzM1JJpJTSOFu5xN/Y4P9oUdJ6WZrdNUl7SNeO019PxYnqlMUICua89NxyKMax0Tc7uzOLO+sYx6hUL96fgb1P/ALbo6UnvU0+X/F/5LGUxghAEAQBAEBD+Vv711HjF/EjVjC/FXrgQYn4TPPq1zHPSuwn3uo/kGfQFi1viS8TbpdheB3VESBAEAQBAQXlm+9x+VZ/NWsH8QrYv4bKHWqZJaWF8rjYoYouiF3NxtjvzoF8oAvbJpuVGWCu27l+ONSSVja92dv8Aoz+uH/Gueov9Xke9eXIe7O3/AEZ/XD/jTqL/AFeQ68uQ92dv+jP64f8AGnUX+ryHXlyHuzt/0Z/XD/jTqL/V5Dry5E9w/FOlUIny5Odic7Le9tDpewv7FUlHJPLyLkZZoXPMrdwW2Yb3Lu5DveU3+4d9SJZmN7a8DTwXYfiWKqZcCAIAgPNe3WE9GrqiICzc2dnZlf1gB3C5b6q2qE89NMxsRDJUaOCpSEvvkhwjmKBshHXqHGU9uXcweFhm9dZOLnmqW5GthYZafiTdViyEBz8fwwVNNNA78IwtB7D8F3oNj6F3CWWSkczjmi0eX5Y3NcWuFnNJaQeBGhC3E76ow2rOwijLnBrRdziGgDiToAjdtQld2PUGAYaKamhgb+DYGk9p+E70m59Kw5yzScjchHLFI6C4OggCAIAgCAICttq2uw7EY69gJhn+1zAcDpf0kAOHaWHtUMvdlmPoMG1jMI8NLtR1j68vB9xYtPO17WvY4Oa4BzXDUEHcQpjBlFxbjJWaOTtdj7KKnfK6xd5MbT8J53DwG89wXMpZUWcFhJYmqoLbi+S9bHG5McEfDA6ea/PVR5xxPlBupbfvNy4/GA4LmnGyuW+l8TGpVVOHZhp6+nyJmpDJCAIAgCAIDj7W4H02lkp8/N5y05sua2VzXbri97W3qSlU9nJSI6kM8XEr/wBxj88/cf5Fb69+3zKnUVzLJwLDuj08MGbNzTGszWtfKLXtc29qpTlmk5cy7COWKRvrk6CAIAgCA4W2ezvTqbmOc5vrtfmy5vJvpa4+lS0ans5ZrEdWn7SOUgnuMfnn7j/IrXXv2+ZU6iuY9xj88/cf5E69+3zHUVzHuMfnn7j/ACJ179vmOormPcY/PP3H+ROvft8x1Fcx7jH55+4/yJ179vmOormPcY/PP3H+ROvft8x1Fcyw8GwfmKNlNnzZI+bz5bX362ubb+1U5zzTci5COWKiV2ORf88/cf5Fc69+3zKfUe8m+w+y/wBj4Hxc7zuaQyZsmW12sba2Y+b86rVqvtZXsWaNL2cbXJEoSYIAgCAhm3OwLcQljlE3NOY0sPUzZhe7fhC1ru9vcrNDEOkmrXK9bDqo07ka9xgf6w/qf8im69+3zIOormWpTwtYxrGizWANA7ABYBUW7u5eStoZF4ehAEBW+0PJSyoqZZ21HNiV2cs5rNYm2Y3zi9zc7uKuU8Y4xUbFOphFOTlcbP8AJSynqYp3VHOCJ2fJzWW5F8pvnNrGx3cEqYxyi42FPCKElK5ZCplwIAgCAIAgCAIDVxPD46iJ8UrczHixH0EdhG8HuXjSasySjVnSmpwdmiAU+A4vh5cyifHPASS1slrtv3Etsfimx32CiyzjsbksVgcXaVdOMua4/XzXzNnDNjampnbU4rI15ZqyBurBxs62gHcL3sLk7l6oNu8iOr0jRo03SwitfeT39d/DgiwFKYYQBAEAQBAEAQBAEAQBAEAQBAcXauukiji5p7WOkmjiL3tzBoebE2uL28VzJtbFvB0oVJvOrpRbstNjiVW0FTC2sYZYZ3Q03SGyRssGuu4ZHtzuGtrjUaXUbm0n4FyGFpVHTkouKlKzTfmtEZ6PGZmVFPG6qp6lsxcHNiYGvjDWudzmkjrtuLG4G8L3M00rkc8PTlSnJQlHLzd09bW2WvEwnGK00xr2ui5kAyinLDmMLSbuMmbSQtGbdbgvM0subh9jvq+HVXqzTzbZr6ZvC219N7klxasLKaaVlrtifI240uGki4UrelzPo01KtGEuLS8yM4jj8wmp4+kw04kp2S3kjzZ3uNsreu2yjctdzQpYWDpylkcrSa0drJfJnRqqmrMsdJHLGJBFz0s5iuLZsrWsjzWBJB3k2DV0817EEIUFB1pRdr2Ub913d24eB8Yy+vipHSmaASQsle/LES2QN1Za7hzZsNd4ue5ePMo3OqCw1SuoZZWk0lrtffhr3bHWwNk/N3nlbIXWcC2PIACBpbMb+K7jfiVcQ6ea1OLVubv9kY9n698vSM9vtdRJE2wt1WEWv2leRd7nWJpRp5MvGKfzZwTi88tZPTsrIIXMkyRxOhzvcObY8uvnb2u4fBXGZuTVy71elChGrKnKSau2nZLVrkzf2vxqaARtgAdJZ8zwR+ChF5LdjiS1o7yvZya2IMFhqdVt1HZaJf7pbfdsyY9iMp6G2mkYzpL7Z3MzjLzb5AQLjflHHivZSeluJ5hqMP8AqOqm8q2vbW6XfzM2B4hMZZqeoyGSIMeHxghsjJM2U5SSWuBaQdexIt3aZxiKVNQjVp3s7qz3TXf8zQxyWtZUwMjqImsqHuY0OguWZWOfqecGe+W3DevJXvuTYeOHlSlKUHeKv2t7u3LTc+5Nom09UYaqeJrRTxvzOszNIXSNeRc6Dqg24XRzUXqzxYR1aPtKMW/ea52Vlb6nMqtqpDTCVs0TGurXwCUtzMEQMmV1swvo0a3XmfS/eWIYGCrZHFtqCdtnm0027yS7PuldHnkqI52vsWOjjyC36TrruOqvcz8SoKWWMHG26bv9kcHGtpZ4W1TWgOljna2MZd8RjEzvE5Wyi/aAuHJq/iXcPg6dRwb0i46+N8v1cTof9QW6dKSDDTtZlsNS4xiRwvxvnYB3rrPu+RB1W/soLtSb/i9vszWocUrX0s1ww1lM/rsA6sgs2QNA3guY6wPnBeJyy96JKlDDxrR39nJaPlwv8mv4NvBccNXMXQEdGYxt3W1fK8B2QdmRpF+91uBXqld6bEWIw3V4Wqdtvbklpf5vbuXeSBdlIIAgCAIAgCAIAgCAIAgCAIAgCAIAgCAIAgCAIAgCAIDgbY07ZGU7HgOaaqG7XAEEZtQQdCCuJq5dwM3CU5LfK/oY9p8Nhiw+sbDHHEDE8kRsa0XtvIAFyvJRWRpHWErVKmKpucm9Vu7mHoUdPX0zomNYKmN8UjWtAB5sZ2v0472ntBHYlrSVjr2kq2GmptvK00/HRr7kcfLK2b7DB45lwNpcp5wQuuTD5VibdXN2cLriz7HA0FGDp9fa97lwzc9vnbzNzbDFqiKo6C17THWNyNLmawAjI4CxGfiRfcTxXs2725kWBoUp0usNO8Hd69rivA/NqsUdQ1cRia13/wAZsVn33Nc6x0I10Xsnleh5g6CxVGSk7e9fTwPzFcckjp4cUaGZywwyRWOV7S85bG92lpBPHyivG3ZSPaOGhOrLBu9r3T4p2+52qiaSbCZ3yuaXSU8ruq3KAHNdZoFzew0vfWy6d3B3KkIwp42MYLRSXkyQ0I+1x/Eb9AXa2KNTtPxK3/6rlpKiphYyNzXVL3XcHX6zrW0PcoczTaN7qMK9KE22rRXkfWKbUy0VXWNjZG4PlEl3A3B5uNttDu6vzo5OMmKOBhiaFNybVlbTxZ32YY2rq6l8r5W80yKFoikfHo5okfctIzXLgLHzQu8uZ6lF1nh6EIxSd227pPZ2W/h5nCr6x9NTUpbZxpKqWJma+rWtlY0Gx4NcB6q4eiXcy7TpxrVpp6Z4Ju3N2b8yV7KU7nB9XK8OlqA3RrcrWMZmysaLk7y4kk63UkF/k+JmYycVajBWUb97bfHh3H3jrL1WHnslkP7qUJLdHmHdqNXwX/sj8ihBxKUmx/8AjRCxH5cyf5Hrk+qRX7n9ERbFZDBTc42xMeJSyAEab5tND3riWi+Zo0UqtbK+NJL6Eg2J2jkrBNzjGN5vLbJf4Wa97k9i7hK5Sx+Djh3HK2733PibDmuxYOJ6ppcxbwLg50ebxyvcPSvLe/8AI9jVawNl+vfute38pM4WGYbejpqYvcWz1bmyOGjy2HPlFxuNoWC/cuVH3bd5cq1rYidVLWMNFwvK1/8A2Z38Pw8U1eGsfI5tRAS/nXue7NE5oa7M4k7nkW7gulHLLQpVKrr4a8kk4y0sktJLkvA29jWAU7gPx9R/GlXsFZEWOd6q/wBsf/VHdXZTCAI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42" name="AutoShape 30" descr="data:image/jpeg;base64,/9j/4AAQSkZJRgABAQAAAQABAAD/2wCEAAkGBxITEhMUEhQVFhUVGBwVGRcVFxoeFxkbGSAWHBkWGxsgHCggGBslJxwcITEtJSksLi4uGR8zODMsNygtLisBCgoKDg0OGxAQGywmICQsNDQwLCwwLC0sLCwsLzQsNCwsLC0sLCwvLDQsLCwsLC0sLCwsLCwsLCwsLCwsLCwsLP/AABEIAIUBewMBEQACEQEDEQH/xAAcAAEAAgMBAQEAAAAAAAAAAAAABgcDBAUIAgH/xABOEAABAwIDAwcFCBEDBAMAAAABAAIDBBEFEiEGMUEHExQiUWFxMlKBgpEXNEJyc6GxshUjMzVDU2JkkpOio7PBwtHjVHTTFiWU0iREg//EABoBAQADAQEBAAAAAAAAAAAAAAADBAUCAQb/xAA7EQACAQIEAgcHBAEDBAMAAAAAAQIDEQQSITFBUQUUMmFxofATIjOBscHhUmKR0UIVcvEjJEOyNDWC/9oADAMBAAIRAxEAPwC8UAQBAEAQHH2rxwUdM+YtLyNGtANi47sx+C3iSfpsuZyyq5aweGeJqqne3r6kKw/Y6qxBvP4jUSMz9ZkLLDKDuNjdrPC1+03uo1By1kzXq9I0cI/Z4aCdt2+P3f05Kx8TGswWRjjI6ooXnKQ7ymX7Lk5Xdluq6xFgbJrB9x1Hq/SUGlFRqLz9fyu8sulqGSMa9hDmPAc0jcQdQVMnc+enCUJOMlqjKhyEAQBAEAQBAEAQBAEAQBAEAQBAEAQBAEAQBAEAQBAEAQBAEAQBAEAQBAEAQBAEAQBAEAQBAa2JVYhhllIJEbHSEDeQ0EkD2L2KzNI8k7K5VWzXKjUzVkcU8cXNTPEYDAczc5s3Uk5hqL3HsV+phIxg2nqijSxcnNJlvLPL5q4pQMnikhkF2SNLT/IjvB1HeF41dWJKNWVKanHdEJ5MK18T6jDpj16dxczvaT1rd1yHD5RR03b3WbHS9ONSMMVDaS18fWnyLAUphhAEAQBAEAQBAEAQBAEAQBAEAQBAEAQBAEAQBAEAQBAEAQBAEAQBAEAQBAEAQBAEAQGJ9QwGxc0HsJCHSjJ7IyNIO5Dk/UBpY1iEVPBJLN9zaOtpe9yG2txve3pXjdlcloUZVpqnDdke2Z2Qw1rmVlNGesM8ZcX5W34ta7d3X3cFM8TOcbN6EEsIqFRprVEuUR0EBXO2I6JitFVjRs32qTs4NJPquB//ADUM9JJm9gf+4wVSg946r6/VeZYymMEIAgCAIAgCAIAgCAIAgCAIAgCAIAgCAIAgCAIAgCAIAgCAIAgCAIAgCAIAgCAIAgK3xerqsSrZaOmlMNPBpK9t7uO47rE63AFwOqSeAULblKyN+hToYLDxr1Y5pS2T9ctb/JG1HyT0VutJO48TmYP6PpuvfYxI309iOCiv5/sxu5Lmx60tZURO7dP6MieytszpdNufxacZeu+58Gnx6k8l8dZGODtX29OV1/WcnvrvPc/RmI3Tg/L7ryRwNtdt31NL0Z8EkE2dpeHbsouRvAcDfKdRwOq4nO6sXsB0ZGhW9tGalG2lufmtr8S1sEMXMRCB7XxtY1jXMILbNAG8eCnja2h8ziM/tJOomm3fXvN5ekIQEJ5XaVr6AuJAdHI1zddTfqEDt0df0KOqvdNfoSbjircGn/f2NJvKfFzcTIoZZ5yxuZrRYB9hmF7Fxsb7mkLz2uhN/ok80pTkoxvv3fTzPkVuP1X3OKKlYdxeBmt35sxv6gS83se+z6ModqTm+7byt9T6/wCisTk1mxN4PZHnt8zmD5kyS4s8/wBSwcNIUF87f0z8dsZikXWp8Se9w3Nkz5T7XPHtCZJLZnv+o4OppUoJLut9kvqdTYnamWaSSlrGZKqHU2Fg8CwJtuB1B00IIIXsJtuzK3SGBhSiq1F3hLy9eWzJgpDKMFdVsijfLIbMjaXuPc0XPivG7HdOnKpNQju3YrijrcWxMulp5G0tOHFrb7zbvykuPadBe4G4qJOctUb9SlgcClCrHPPj6vp5s6uzNRi0NV0erbz8Rbm59oFm77dazc2osWkZtb7t/scydmVsXDA1KHtaLyy/Tz+Wv87fMmVZWxRNzSyMjb2vcGj2kqRuxkwpzqO0E2+7Ux0GKQTX5maOS2/m3tdbxsdETT2OqlCpS7cWvFWIrygYvPDPh8UTyxk0wEmXe4B8Qy33gdY3tvXE200aXRuHp1KVWc1dxjp/D/o2tuqSokNNzFYyms85g9+TP5NrefbXqnQ5knfSzI+jqlKCn7Sm56cFe39eO6PrlExx1NRvMUjWzOyhuoz2LgHOaONhfXgvakrLQ56Lwyr10pq8ePLYwcnlI5sZkdWuqTIyNzmOeXc04gkjV5te9tw8n2eQ8STpOpFyyKkoWb1ta6/hemSKtximhcGzTxRuO4Pka0+NiV22kUKeHq1FeEW13Js3GPBAIIIOoI3HvXpE007M1ZMWp25800Q5vy7yN6nDra9Xs1Xl0SKhVdrReu2j18D9hxOB0ZlbLG6Mb3h7SweLr2CXQlRqRlkcXflbX+DFUY5Ssy56iFucXbmkYMw7Rc6hMyOo4WtK+WDdu5m+1wIBBuDqCN3ivSFq25FdhKSoj6Rz9Yyqu8Zcj8+Tyr38y+nVGgy6KOmpa3dzS6RqUp5PZ03DTirX/vx3Z3q7F6eEgTTRRk7g97Wk+gldtpblKnh6tTsRb8E2Z6WqjkaHxva9p3OY4OafSNF7e5HOEoPLJNPvMyHIQBAEAQBAEAQBAEAQBAEAQBAV3sW7mMWxGnfo6V3OtvxF3PsPRLf1SoYaTaN7Hr2uBo1Vw0f0+xYimMEIAgK429hbUYph9M4XbYucO1rjcjt1EZUM9ZJG/wBGydHB1qq34evmZK3k/mp3GXC6h8Tt5ie7qnuvYgjueD4heum1rE5p9LU60cmLgmua39eFvA+sN5QXwv5nFIHQSD8I1pLD35Rc+lpcL9iKpbSR5V6JjUj7TCSzLlx9eNvmY6jbasrHGPC6d1txnkGg79eq3t1JJ81M7fZOo9G0MOs+Ln/+V6v/ABZd5gqeTuV8Us1bUvmnEb3MDT1GusSBci5F7aANC89m7XZ3DpeEJxp0IKMbq/O3rnc6/JJkNA0ta0Ozva5wADna3GYjU6EDXsC6pdkq9NZlimm9LK38f2TVSGQEAQFd0pEu0MhZuhhs8jicrRb2uA9XuUW9Q3Z+50UlL/KWnr5FiKUwiK8p7yMNqLccgPgXsBXFTsml0Qk8XC/f9Gb2wzGjD6QN3c00+ki7vnJSHZRD0g28VUvzZ3F2UyD8oFRhQki6cHPkYDljZmzWdbyrEaaaXI4qKeS+psdGwxrjLq+ie7dvK/2IUMQohXUUmGiSImVrJWOvuc5jeJOhBcCL8AuLrMrGx7HEPDVIYqz0un4Jvu7iVcpvvvCvlv64F3U3RmdE/Ar/AO37McrXlYf8v/NiVOA6F7Nb/b/Zl5XsMidS9IIPOxlrGm5sA5wuLbilVK1znoStNV/ZJ6O7fyRs4VRw4fhklTAy0j6dkrruJBfku02J0F3cF6lljdEdapUxeLVGo9FJr5X/AAcnYvYmnqqYVNZnllnLn5i9wIFyAdCLk2vr22XMIJq7LOP6Sq0K3sqNlGOmyM3J699LXVeHF5fHGOcjvw8k+i4e0nhcE8V7DRuJz0mo18PTxVrN6P18n8jk4Js5DWYpiAnuY45HOyAkZnOc4AkjWwsfauVFOTuWcRjKmGwVL2e7W/yJRtZg8NLhNVFA3Ky2axJJuXtvqdSu5RSjZGdgsRUr46E6ju/wcnZDYKjnoY5JmudLM3NnDnAsGoaGi9tBbeD7NF5GCa1LOO6Vr0sS4wdlF7WWvO5ucj9U8000TzcQylre4EAkDuvc+lKW1iPpyEVWjNf5L15GLkk/+/8AL/8AslPie9Nf+L/aaW0ldgTaqV00b5pnGz+bzFoLQAfhNaTpra+t143C7JsLS6SdGKg1GPC9r/Rswcm1VEMSqGUhd0V8WdrXXvdvNb763Bc8eHavKb9/TY76VhN4SEq1s6dn5/0mWspz5oIAgCAIAgCAIAgCAIAgCAIAgIBylYbJG+HEaf7pTkB47WX0J7hdzT3O7lFUVveRt9E1oTjLC1NpbePrbvXeTDAsWjqoGTRHqvG7i08WnvB0Uid1cy8RQlQqOnPderm+vSAICu5XB+0NyRaCC5J3DqHf2fdLqL/yG6k49FWX+Uvv+DPje35fJ0fDIzUTH4YF4x2kajNbtJDR2lHUvpE5w/RSjH2uKeWPLj67t/Ax4bsA6R3P4rM6aQ/ADyGNvwLhb2NsPFFTvrI9rdLRpr2eEiornbX143fga1TszW4c4zYZIZYt7qd/WJ8APL9FnbvKXmWUdYkkMbhsYsmKVpcJL1p5rwJBsvtrT1v2t32qfUGJ53njkPwuOmhFjpxXcZqRRxnRtXDe+tY819+X07zkcjZywVUXGOc/Va3+lc0tFYtdO61IT5x+9/uWCpTDCA4u12PsoqZ8rrF3kxt8553DwG89wK5nLKi3gsLLE1VBbcXyXrY4vJlgb4YH1E1zPVHnHX3hpuRfsJJLj8YDguaa0vzLfS2JjUqKlT7MNPn60JopDJNLGsObUQSwP0EjS2/YeDvQbH0LySurE1Cs6NSNRcGVvgm1E+FMNLXU8jmMJ5uRm4gm9gTYObrca3F7EaKFScNGb+IwVPHy9th5q73T9b/83O7s3tTW1tUDFBzdGAQ50gOYngWu3F27QXAF7nULqM5Se2hSxWBw+Go2lO9Tu+6++hx8Zqfsfi8tXUQvkhlYAx7Wg5DaMaXsARlItcGzl4/dldluhDreBjQpSSknqnx3+fHyNDaDGjW1eHyR00scTZmhr3tsX9eIu3XGVunE7yuZSzNaE2GwywtCrCU05OL0T20fmzvcpUbjV4XYE2m1sCbdeDf2Lupuil0TJKhXu/8AH7Mcq8bi7D7Am09zYXtqxKnAdDSSVW7/AMf7OjyrMJw6QAEnPHoBc+UF7U7JB0M0sUm+T+h0afDufwyOA6c5SsZc8CWCx9BXtrxsV5VvZYx1Fwk35kK2f2xdhsXRK2nlzxEhhYBZwJJAuSLi50Lb6W7FHGeVWaNfE9HLGz9vQmrPe/D132Otye4dPJUVOIVDDGZ+rGwgg5bi5sRe1mtAJ32J7F1TTbcmVuk61OFKGFpO+Xd9/pvwPzYWNwxPFCQQC/QkGx68m7tSHaY6RknhKCT4fZHc5RGk4dUgAklo0G/ymrqfZKfRbSxcG+f2MuwjSMPpQRYiMaHfxXsOyjnpF3xVRrmR3kjjc1tZmBF57i4twK4pcS/03JOVOz/xHJVE4dPuC285sSLedqEp8TzpiSfsrfpODsljrMJE1PV00vOl9w+NrTnFgAAXEXbpcWv5XArmEsmjRexuFlj8tWjNZbbN7fxf5+BvbGzyS4zPM+B0OeEnI4EWH2jLfTyiAHHxKQ1nchx8Yw6PhTjJStLf+f8AgtBTnzgQBAEAQBAEAQBAEAQBAEAQBAfMjA4FrgCCLEHUEHeCOIQ9Tad0VgQ/BKu4zOoKg95Mbv8A2H7TRxLVDrB9x9F7vSdDlVj5/j6PuZZtNO2RrXscHNcA5rgbgg7iCpk7nz0ouDcZKzRz9oMfgo4+cndbzWjV7z2NHH6BxIXMpJbk+GwtTETy018+C8SpcOo3YxiM78xgY9oe8A3dkaI2hg3Ak2addONjooEs8mfT1ai6OwsY2zNaLx1d/WpP8Sw/oFOG0cYYw6SSDWTsBJPb28OFlYjFLY+WxGJq15Zqjv8AReBp4jtKJaXmnNPOHKHO0y9Ug3Gt7m3ZxXRAZ9lMWgghkzus7Ne1jciwsB86AwV+BU2KNMrBzFUw+W3f+SXWtmGm/Qi2/tjnTTNHBdJVMP7r1jyf29WIrsDtEygqaiCqJ68mV0gNw18Ze1xdfUtJO/2jsihLK9Tb6SwcsXShUpcFt3O3qxcccgcA5pBBFwQbgg7iDxCsHyjTTszXxTEYqeJ0szg1jBck/MAOJO4BeNpK7O6NGdWahBXbK8wSikxeq6ZUtLaWE5YYzucQfYRcdY8SA3cCoknN3exu4ipHo+j7Ck/flu+Xrh/PEs1THzwQH45wAuSAO9AYzUM85vtC9sxcdIZ5zfaEsxcGoZ5zfaEsxcdIZ5zfaEsxc+2yA7iD4FeA+kAQHy94GpIHigMZqGec32he2YuZQV4D9QH45wAuSAO9AY+ks89vtC9sxcdJZ57faEsxcdJZ57faEsxcdIZ5zfaEsxcdJZ57faEsxcdJZ57faEsxcdJZ57faEsxcdJZ57faEsxc+2SNO4g+BXgPpAEAQHw+Vo3uA8SEsD5FQzzm+0L2zFzKvAEAQH4SgMfSWee32he2YuOks89v6QSzPLoyrw9NXE8PjnifFM0OY8WIPzEdhG8HgvGk1ZklKrOlNTg7NFVuxaowSaSmBbPC5pfG1ztWE3sSBq3XeNA7eLG6hu4Ox9KqFLpOmqtsslo+/1w5bPgdjZXZR1W5tdiDxMZAHRx3BjDeGa2lvyRoONze3sYX95lTGY9YdPDYZZbbvj67/AOLI/dmX5cXxRwHks0HhlsPmXse2znG//X0T4r8dqXxmOXcd5LbONtfZ4BTGES/A8DijibdjXPcAXOcAdTwF9wXh6cLbPCI4w2WMBuY5XNG69iQQOG4/MvUDr7OVtIGsjiID3DUZTmJAubm2vHigIdsrhENTWYxDMwOaZbjtac89nNO9p1VeKvJpn0eMxFSjh8PODs7fZbn5HUVWCShkmaehkdZpHlMOpsBua7ebeS6xIsbr3WD7g4Uek4Zo+7VW/J/jv3XeKOlnxuYTT5oqGNxyMB1eRv8AE8C7hqG63K8s5u72E50ujKeSnrUe75euC47vgizaeBrGtYxoa1oDWtAsABuACnWh89KTk3KTu2ZEOQgIdyuD/tdR4xfxI1YwvxV64EGJ+Ezz7lHYtcyLs2GYfIQCInkHUEMcQfTZeZlzOss+8/fsZL+Jk/Vu/svM8eYyT5MHDZfxMn6t39kzx5jJPkzALtPFrh6CF1uc6okODbb19MRkne5o+BKS9h7tTdo+KQoZ4enLdE0MRUjxLl2G23ixBpbbm52C7o73BHnsPFvzi/gTm16Dp+Bo0a6qLvOfyzD/ALcflWfzXeD+Ic4r4ZQ5aOxaplXZ6g2Y950vyEX1GrDqdt+Jt0+yvA6a4OyJ8qkRdhdQGtLiTHoBc/dI+CsYV2qr1wIMSm6bsUD9jJfxMn6t39lq548zKyT5MfYyX8TJ+rd/ZM8eYyT5MHDZfxMn6t39kzx5jJPkzWyjsC6Obsyw0b3i7I3OG67Wkjw0C8ckt2epSexk+xkv4mT9W7+y8zx5nuSfJj7GS/iZP1bv7JnjzGSfJmGWnLTZzS09jhY+wrpO+x48y3J/yKYmI6x8J0E7NO98d3D9kvVTGQvC/It4OdpNPiXiss0ggCA86cpeK9JxCZw1bGeZZ4Mvm9ri4+kLYw0MtNGRiamao7EYZoQRoQbgjeCNxU5ApNHp/ZnFRVUsE4/CMBNuDho8eggj0LDqQyScTbpzzxUjprg7CAh/KtivMYdKAetPaAeD75/2Q72qxhYZqi7iDEzy02efMo7FrmRdnovY/ZeGGip45ImGQMDn5gCcz7ucPQSR6FjVarlNtM2aVNKCTJQoSUie3G1wpGiKEc5VSaMYBfLfQOIG/uHEqOc7aLc0+j+j3iHnnpBbv15vgaOzGwTQ18uIAT1EwOYPNwzNvAPF/eN25tt5Rp8ybF9Ku6hhvdjHa3H8d3Hicmamq8FkL4s09C43cw7478T5p/K3HcbGxXOsPAtRnQ6Tjln7tVbPn65brgZdgMQZPitdLHfJIwPbcWO9l7juOiQd5M46SpSpYKlCW6Z0tscT5x4hEZBY7efKJI0DR2G9+/RTo+fNjCdqhGwRzsfdgy3AF7DcHAkWKWBzcbxrpT42/c4w4b9+uhefAfzQ8JNhmzMcMrZWPcbA6Osd4te4A714ele4RtRFQ1eKySAuc+YiNg+EQ+a9zuaBcXPfoCoFLLJn1NfA1MVQoQjso6vlojrYVszU4jKKrE7tj3x04uNO8b2D9o8bAAL1RcneRVrY2jg4exwur4y9b/RGvPFPglRnZmloJXdZu8sJ+hw4Hc4Cx1sU1g+4kjKn0nSyy0qrjz/H03WlyyqKrZLGySNwcx4DmuG4gqVNNXR8/UpypycZKzRnXpwEBD+Vv711HjF/EjVjC/FXrgQYn4TPPq1zHPSuwv3uo/kGfQFi1viS8TbpdheB3VESBAatfh0M7cs0TJG9j2g/TuXUZOOqZ44qW6KP5T9jmUMjJIL8zKSA0m+Rw1y3OpBGovroVp4au6itLdGZiqChrHYi+z+KupaiKdpN43Am3Fu57fSLj0qepDPFxIKU3CSZc/LIb4bcfjY/5rNwnxTSxXwyiCtUyT0/sz7zpfkIvqNWHU7b8Tcp9leB01wdhAEAQGviH3KT4jvoK9W549jyo3cFvGC9y7uQ73lN/uHfUiWZje2vA08F2H4liqmXAgKm5c8J971QHbC8+1zP6/aFfwU94lDGw0Uis8ExE09RDOPwT2v04gHrD0i49KvTjmi4lKnLLJM9RxvDgHA3BFwe0HcVhG4fSA5G1uLdFo55+LGHL8d3VYPaQpKUM81E4qTyRbPMzQXGwu5xNu0kn6SVt7GJuzpbTYI+jqHwPNy0NN+BDgDce0j0FR0qiqRzI7q03TllLP5D8XzRT0zjrG7nWfFfo4DuBF/XVLGws1IvYKd4uPIs9US6EBS/LfiueohpwdImZ3fGk3A+AaD660sFC0XLmZ2NnqokV2CwjpVfBGRdodzj+zKzrEHuJs31lPXnkptkGHhmqI9JLGNg4m1+0TKGndK6xeerGzznH+kbz3DwXM5ZVcuYHCSxVVQW3F8l62OBsBsy8E11Zd1TN1hm3xh3G3BxGn5LbDTVcQj/AJMu9JY2LXVqOkI8uP4+r1J0pTGPx7QQQQCDoQdxHYh6nbVFMVeHVEGLVDMNAY6NokawHRzS2JzmAHQi7jobDTS1gq9mpPKfWQrUquBhLFap6X5O7Sflv/JMdl9sKaplAqIxBWNGSzwQD2hpO53cddSBfVSRqJ6MxsZ0XOivaU/ehzX3/taeBnx7BZ5arOI7xksFw5u4WzXF79qlMs6GPYBC8NfdkLWeW6wAy9+4C3ae9eXPYxcnZLUi9Zti+QijwiN0jgMvPO8lo84X0t3u07AdFE6jekTbodGQox9ri3Zfp4v1yXkaXJRhDJJqqadoklikAa52ozkvL3673XsbnXwXlOOt2WemcRKFOFOm7Ra27uC/BaqmPmjFVUzJGOZI1r2OFi1wuCO8Lxq+jOoTlCSlF2aKm2m5UKiCrkhgjiEUDzGQ9pzOyGztQQGjQgWHfruWjSwkZQTb3M+rjJKbSLUwqtE8MUzQQJY2yAHeA8BwB79VRlHLJrkXYu6TNpcnpD+Vv711HjF/EjVjC/FXrgQYn4TPPq1zHPSuwn3uo/kGfQFi1viS8TbpdheB3VESBAEBV3LpXs5qnguM5kMtuIa1rm3PZcu0+KexXsFF3ciljZLKolPtjLiGtFy7QDtJ0AWjexnRV2XnyvR5cLDeySMey6ysJ8U1cV8IosrVMk9P7M+86X5CL6jVh1O2/E3KfZXgdNcHYQBAEBr4h9yk+I76CvVuePY8qN3Bbxgvcu7kO95Tf7h31IlmY3trwNPBdh+JYqplwIDhbcYT0qhqIgLuLczPjs6zR6SLelS0Z5JpkdWGeDR5qBW0Yh6H5L8U5/Dobm7orwu9TRv7OU+lY+JhlqM2MPPNTRK1ATlVcuWL2bBStPlEzP8AAXaweBOY+qFfwUNXIo42eiiQ/ktwjpGIRXF2Q/bnerbIP0i0+gqxip5ab7yvhYZql+RLuXLCNIKpo3Xhf4G7mH649IVfBT3iWMbDRSITydYt0bEIHk2a88y/4slgPQHZT6FaxEM9Noq4aeWoj0asY2D8c4AXO4aoDzBtJiZqaqefhI8lvxRowehoAW5ThkgomJVnnm2WZyG4RZk9U4auPMsPc2znkdxJaPUVLGz1US7goWTkWoqBeK0jj+yeLvL9aah0DeDnA218XNJ7xGBxUPan4H0DfUsCrdup9P8Ah/yyy1MfPhAEBXlceb2hgPCaGx/Rl/mwKJ6VDdp+/wBFSX6Zfdf2SLarZCmrWkyDJIBpK22YW4O4Ob3H0WXUoKRQwfSFbDP3Xdcnt+Cvqfbapw6R1O+WKtjaLNcHm47Bnsd3EG9uBUSm46bm7Lo2ljIqrGLpt8Lfb76eBs4NST408vqqprYmG/Roj1h3lvwR2OdmO+1l6k57sjr1KfRsctKm3J/5Pb+fsrfMsmgw6CkhLYY2sY0FxtvNhvcTq495UySitD5+pWqYid5u7ZEORmM9EmkO+Scnxs1mvtJUdHY1OnmvbxiuEfuyfqUxAgIzjGwdBUzc/LES82LsrnBr7bswB1+a/FTQxFSMcqZFKhCUrtGzsrtHDViURNcwQv5vK4AG1tDlHkjQi35KrxnmuaOLwU8NlzWd1fTbwO6uimQ/lb+9dR4xfxI1YwvxV64EGJ+Ezz6tcxyycC5VzT08MHRM/NMazNz9s2UWvbmjb2qlPB5pOWbfu/JehjMsUrG/7tB/0Q/8j/Cueo/u8vyddeX6T892g/6If+R/hTqP7vL8jry/Sc/EuV+qeCIYYor/AAiS8jw3C/iCuo4KK3dziWNk9kQCvrpJpHSTPc97tS5x1P8AYdw0CuRioqyKkpOTuyfclWxj5pWVczS2GM54wR90ePJIHmN334kDfqqmKrpLIty3haDbzyJlyzfe4/Ks/mq2D+IWcX8NlDlapknp/Zn3nS/IRfUasOp234m5T7K8Dprg7CAIAgNfEPuUnxHfQV6tzx7HlRu4LeMF7l3ch3vKb/cO+pEszG9teBp4LsPxLFVMuBAEB5r26wno1dURAWbmzs7Mr+sAO4XLfVW1QnnppmNiIZKjRMuQ3FMstRTk6PaJWjvb1Xekhzf0VWxsNFIs4Ke8S4lnGgebNu8X6VXTyg3aHc2zsyM6oI7jYu9ZbVCGSmkY2InnqNlncimEc3SPqHDrTvsPiR3A/az/ADKjjJ3nl5F7BwtDNzJZthhHSqOeG3Wcwlnx29ZnzgKvSnkmpE9WGeDR5m+Y/OFtmJsz0zsdi3SqOCYm7nMAf8dvVf8AOCsSrDJNxNulPPBM0OUrFej4fOQbOkHMt7byaG3eG5j6F3h4ZqiOcRPLTbPOoHAa9wWwY256c2TwnotJBBxYwZrcXnV59pKxKs883I3KccsUjrKM7K65IJA0VkTz9vbNmeDvI8m/fZwd7R2qKlxN7ptNunOPZy6fX6WLFUpgmm/FqcSiEzRCU7oy9uc+re66ySte2hzmje19T8xLFoKcXnlZGOGdwBPgN59C4bS3J6VCpVdqcW/AqfbLa6CWtpZ6S73QadZpa19yMrQD1rauG4b1BKabTR9Pgej6lPD1KdbRS+dvsdz/AKcxXENa6fmIT+BjtcjsIBt+k5x7l1llLcpdcwWE/wDjxzS/U/X0S8SX4DsrSUjbQxC5Fi9/We4cQSdw7hYdykUEjLxOOr4h3nL5LRevM4eO8nUEjudpHGlmBuDHfJfwBBZ6pHgVzKmt0XcP0vUgslZZ49+/5+ZwMXxzFaSCaGsiErHsdG2obwLgWgkgWO/c4NJ7SuHKSVmXaGFwWIqxqUJWad8r7vXBtHY5LcXpW0ccHPMEwLi5jjlN3OcRa/laW3XXVOStYqdMYes68qmV5dNd+Hl8yeqUxQgCArvY7q4ziTY/uZBc627Pmbp7XSewqKHbZvY7Xo+i5b/a34RYilMEh/K3966jxi/iRqxhfir1wIMT8Jnn1a5jll4FyUdIp4Z+l5edY1+Xmb2zC9r84L+xUp4zLJxy7d/4LscHminm8vyb3uL/AJ7+4/yrnr37fP8AB11H93l+R7i/57+4/wAqde/b5/gdR/d5fkzQcjMY8ure74sbW/S5y5eOfBHSwUeLJJgvJvh9OQ7mzK4bnTHMP0QAz5lDPFVJcbeBPDDU48CXAKuTkG5ZvvcflWfzVrB/EK2L+GyhytUyT0/sz7zpfkIvqNWHU7b8Tcp9leB01wdhAEAQGviH3KT4jvoK9W549jyo3cFvGC9y7uQ73lN/uHfUiWZje2vA08F2H4liqmXAgCAqblzwn3vVAdsLz7XM/r9oV/BT3iUcbDRSK/2OxTo1bTzE2a14DviP6rj6ASfQrlaGeDRToTyzTL528xfotDPKDZ5bkZ2539UEeF83qrJoQzzSNWtPJBs85UdM6R7I2C7nuaxo73EAfStluyuzGinJ2PUeFULYIYoWeTGxrB6oAv4nesOUnJts3YqysbS5PTzpykYR0bEJmgWbIeeZ4SXJ9jsw9C2MNPNTRkYmGWo+8mnIbi+lRSuO4iZg7jZr/QOofWKrY2G0izgp6OJrcuWK3kp6YHRjTM7xddrPSAHfpBdYKGjkc42e0SK8mmE9JxCEEXbEefd4R2y/tFo9KnxM8tN95BhYZqi7j0Usc1wgIdtLsK2ebpNNK6mqN5c29nHdc2ILT2kHXiCo5U7u6NXCdKOlD2VWOaHJ8DZ2Uw/EopH9MqGTRZbMy+UHXGp+1g7r8SkVJPVkeMq4SpFewg4u+vh/L+hVGLbDYk6tkAie4vlc8TX6mriRIX/Btv7dNAtqGIpKC14bHzU8PU9poXLjOy9NVuidUtMhiBA6xaDmy3vYi+7t4lY8oKTuzew2NrYeLVN2v9iN8puAxNw48xGyMQva+zGgaG7CdN/lX9C4qRWXQ0eiMVOWL/6km8ya1/n7EvwCvE9NBMPwkbXHxIGYeg3Cki7q5lYml7KrKHJs316QhAQPlfqyKWOBvlTytaBxIbr9bJ7VFVelja6Dpp13Ue0V9fxc3azk6oJY2NMeR7WhueI5SbAC5GrXE9pF166cWiGn0viYSbTum9n6uckbGYnTe8q8lo3MlvYDsAIe35gucklsy1/qOErfHpa816T82fQxLaCPR1LDL+UC3X2Sj6F7ea4Hnsei56qcl68PufMtXtBUdRsMVMDoX3bcekvcR6G3S82exp9F0vecnLu9JfUkexmyzaGNwLuclkOaSQ8TrZo42Fzv1JJPcOoRylDH454qa0tFbIkS7KBD+Vv711HjF/EjVjC/FXrgQYn4TPPq1zHPSuwn3uo/kGfQFi1viS8TbpdheB3VESBAEAQBAQXlm+9x+VZ/NWsH8QrYv4bKHK1TJPT+zPvOl+Qi+o1YdTtvxNyn2V4HTXB2EAQBAa+IfcpPiO+gr1bnj2PKjdwW8YL3Lu5DveU3+4d9SJZmN7a8DTwXYfiWKqZcCAIDhbcYT0qhqIgLuLMzPjs6zR6SLelS0Z5JpkdWGaDR5pW0YhN9udq+lUmHxA3LY+cl+UbeMeG57vB4VWhRyTk/4LdetnhFGXkdwjnq7nSOrTtz+u67WD6x9UJjJ5YW5jBwvO/IvdZRqBAVny34RnghqWjWJ3Nu+I/cT4OAHrq7gp2k48ynjIXipcit9hsX6LXU8pNm5sj+zI/qknuF83qq7XhnptFLDzyVEzHtlinSa2olvcF5a34jOq32gA+lKMMkEjyvPNNss3kQwnJTzVLhrK7I34ke8jxcSPUVLGzvJR5F7BwtHNzLLVIuBAEAQBAEBq4pRNnhlidukY5h9YEXXjV1Yko1HSqRmuDuQzklrjzM1JJpJTSOFu5xN/Y4P9oUdJ6WZrdNUl7SNeO019PxYnqlMUICua89NxyKMax0Tc7uzOLO+sYx6hUL96fgb1P/ALbo6UnvU0+X/F/5LGUxghAEAQBAEBD+Vv711HjF/EjVjC/FXrgQYn4TPPq1zHPSuwn3uo/kGfQFi1viS8TbpdheB3VESBAEAQBAQXlm+9x+VZ/NWsH8QrYv4bKHWqZJaWF8rjYoYouiF3NxtjvzoF8oAvbJpuVGWCu27l+ONSSVja92dv8Aoz+uH/Gueov9Xke9eXIe7O3/AEZ/XD/jTqL/AFeQ68uQ92dv+jP64f8AGnUX+ryHXlyHuzt/0Z/XD/jTqL/V5Dry5E9w/FOlUIny5Odic7Le9tDpewv7FUlHJPLyLkZZoXPMrdwW2Yb3Lu5DveU3+4d9SJZmN7a8DTwXYfiWKqZcCAIAgPNe3WE9GrqiICzc2dnZlf1gB3C5b6q2qE89NMxsRDJUaOCpSEvvkhwjmKBshHXqHGU9uXcweFhm9dZOLnmqW5GthYZafiTdViyEBz8fwwVNNNA78IwtB7D8F3oNj6F3CWWSkczjmi0eX5Y3NcWuFnNJaQeBGhC3E76ow2rOwijLnBrRdziGgDiToAjdtQld2PUGAYaKamhgb+DYGk9p+E70m59Kw5yzScjchHLFI6C4OggCAIAgCAICttq2uw7EY69gJhn+1zAcDpf0kAOHaWHtUMvdlmPoMG1jMI8NLtR1j68vB9xYtPO17WvY4Oa4BzXDUEHcQpjBlFxbjJWaOTtdj7KKnfK6xd5MbT8J53DwG89wXMpZUWcFhJYmqoLbi+S9bHG5McEfDA6ea/PVR5xxPlBupbfvNy4/GA4LmnGyuW+l8TGpVVOHZhp6+nyJmpDJCAIAgCAIDj7W4H02lkp8/N5y05sua2VzXbri97W3qSlU9nJSI6kM8XEr/wBxj88/cf5Fb69+3zKnUVzLJwLDuj08MGbNzTGszWtfKLXtc29qpTlmk5cy7COWKRvrk6CAIAgCA4W2ezvTqbmOc5vrtfmy5vJvpa4+lS0ans5ZrEdWn7SOUgnuMfnn7j/IrXXv2+ZU6iuY9xj88/cf5E69+3zHUVzHuMfnn7j/ACJ179vmOormPcY/PP3H+ROvft8x1Fcx7jH55+4/yJ179vmOormPcY/PP3H+ROvft8x1Fcyw8GwfmKNlNnzZI+bz5bX362ubb+1U5zzTci5COWKiV2ORf88/cf5Fc69+3zKfUe8m+w+y/wBj4Hxc7zuaQyZsmW12sba2Y+b86rVqvtZXsWaNL2cbXJEoSYIAgCAhm3OwLcQljlE3NOY0sPUzZhe7fhC1ru9vcrNDEOkmrXK9bDqo07ka9xgf6w/qf8im69+3zIOormWpTwtYxrGizWANA7ABYBUW7u5eStoZF4ehAEBW+0PJSyoqZZ21HNiV2cs5rNYm2Y3zi9zc7uKuU8Y4xUbFOphFOTlcbP8AJSynqYp3VHOCJ2fJzWW5F8pvnNrGx3cEqYxyi42FPCKElK5ZCplwIAgCAIAgCAIDVxPD46iJ8UrczHixH0EdhG8HuXjSasySjVnSmpwdmiAU+A4vh5cyifHPASS1slrtv3Etsfimx32CiyzjsbksVgcXaVdOMua4/XzXzNnDNjampnbU4rI15ZqyBurBxs62gHcL3sLk7l6oNu8iOr0jRo03SwitfeT39d/DgiwFKYYQBAEAQBAEAQBAEAQBAEAQBAcXauukiji5p7WOkmjiL3tzBoebE2uL28VzJtbFvB0oVJvOrpRbstNjiVW0FTC2sYZYZ3Q03SGyRssGuu4ZHtzuGtrjUaXUbm0n4FyGFpVHTkouKlKzTfmtEZ6PGZmVFPG6qp6lsxcHNiYGvjDWudzmkjrtuLG4G8L3M00rkc8PTlSnJQlHLzd09bW2WvEwnGK00xr2ui5kAyinLDmMLSbuMmbSQtGbdbgvM0subh9jvq+HVXqzTzbZr6ZvC219N7klxasLKaaVlrtifI240uGki4UrelzPo01KtGEuLS8yM4jj8wmp4+kw04kp2S3kjzZ3uNsreu2yjctdzQpYWDpylkcrSa0drJfJnRqqmrMsdJHLGJBFz0s5iuLZsrWsjzWBJB3k2DV0817EEIUFB1pRdr2Ub913d24eB8Yy+vipHSmaASQsle/LES2QN1Za7hzZsNd4ue5ePMo3OqCw1SuoZZWk0lrtffhr3bHWwNk/N3nlbIXWcC2PIACBpbMb+K7jfiVcQ6ea1OLVubv9kY9n698vSM9vtdRJE2wt1WEWv2leRd7nWJpRp5MvGKfzZwTi88tZPTsrIIXMkyRxOhzvcObY8uvnb2u4fBXGZuTVy71elChGrKnKSau2nZLVrkzf2vxqaARtgAdJZ8zwR+ChF5LdjiS1o7yvZya2IMFhqdVt1HZaJf7pbfdsyY9iMp6G2mkYzpL7Z3MzjLzb5AQLjflHHivZSeluJ5hqMP8AqOqm8q2vbW6XfzM2B4hMZZqeoyGSIMeHxghsjJM2U5SSWuBaQdexIt3aZxiKVNQjVp3s7qz3TXf8zQxyWtZUwMjqImsqHuY0OguWZWOfqecGe+W3DevJXvuTYeOHlSlKUHeKv2t7u3LTc+5Nom09UYaqeJrRTxvzOszNIXSNeRc6Dqg24XRzUXqzxYR1aPtKMW/ea52Vlb6nMqtqpDTCVs0TGurXwCUtzMEQMmV1swvo0a3XmfS/eWIYGCrZHFtqCdtnm0027yS7PuldHnkqI52vsWOjjyC36TrruOqvcz8SoKWWMHG26bv9kcHGtpZ4W1TWgOljna2MZd8RjEzvE5Wyi/aAuHJq/iXcPg6dRwb0i46+N8v1cTof9QW6dKSDDTtZlsNS4xiRwvxvnYB3rrPu+RB1W/soLtSb/i9vszWocUrX0s1ww1lM/rsA6sgs2QNA3guY6wPnBeJyy96JKlDDxrR39nJaPlwv8mv4NvBccNXMXQEdGYxt3W1fK8B2QdmRpF+91uBXqld6bEWIw3V4Wqdtvbklpf5vbuXeSBdlIIAgCAIAgCAIAgCAIAgCAIAgCAIAgCAIAgCAIAgCAIDgbY07ZGU7HgOaaqG7XAEEZtQQdCCuJq5dwM3CU5LfK/oY9p8Nhiw+sbDHHEDE8kRsa0XtvIAFyvJRWRpHWErVKmKpucm9Vu7mHoUdPX0zomNYKmN8UjWtAB5sZ2v0472ntBHYlrSVjr2kq2GmptvK00/HRr7kcfLK2b7DB45lwNpcp5wQuuTD5VibdXN2cLriz7HA0FGDp9fa97lwzc9vnbzNzbDFqiKo6C17THWNyNLmawAjI4CxGfiRfcTxXs2725kWBoUp0usNO8Hd69rivA/NqsUdQ1cRia13/wAZsVn33Nc6x0I10Xsnleh5g6CxVGSk7e9fTwPzFcckjp4cUaGZywwyRWOV7S85bG92lpBPHyivG3ZSPaOGhOrLBu9r3T4p2+52qiaSbCZ3yuaXSU8ruq3KAHNdZoFzew0vfWy6d3B3KkIwp42MYLRSXkyQ0I+1x/Eb9AXa2KNTtPxK3/6rlpKiphYyNzXVL3XcHX6zrW0PcoczTaN7qMK9KE22rRXkfWKbUy0VXWNjZG4PlEl3A3B5uNttDu6vzo5OMmKOBhiaFNybVlbTxZ32YY2rq6l8r5W80yKFoikfHo5okfctIzXLgLHzQu8uZ6lF1nh6EIxSd227pPZ2W/h5nCr6x9NTUpbZxpKqWJma+rWtlY0Gx4NcB6q4eiXcy7TpxrVpp6Z4Ju3N2b8yV7KU7nB9XK8OlqA3RrcrWMZmysaLk7y4kk63UkF/k+JmYycVajBWUb97bfHh3H3jrL1WHnslkP7qUJLdHmHdqNXwX/sj8ihBxKUmx/8AjRCxH5cyf5Hrk+qRX7n9ERbFZDBTc42xMeJSyAEab5tND3riWi+Zo0UqtbK+NJL6Eg2J2jkrBNzjGN5vLbJf4Wa97k9i7hK5Sx+Djh3HK2733PibDmuxYOJ6ppcxbwLg50ebxyvcPSvLe/8AI9jVawNl+vfute38pM4WGYbejpqYvcWz1bmyOGjy2HPlFxuNoWC/cuVH3bd5cq1rYidVLWMNFwvK1/8A2Z38Pw8U1eGsfI5tRAS/nXue7NE5oa7M4k7nkW7gulHLLQpVKrr4a8kk4y0sktJLkvA29jWAU7gPx9R/GlXsFZEWOd6q/wBsf/VHdXZTCAI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44" name="AutoShape 32" descr="data:image/jpeg;base64,/9j/4AAQSkZJRgABAQAAAQABAAD/2wCEAAkGBhQREBMTEBQUEhIVGRYaGBcYGBsYHhgXGhwYGBcYFx4XJzIeHhwjIB0bKzslJCkpODgvFx89OTwqNyo3LCkBCQoKDQwNGg8PGTUlHiQ1LjQ1NTIsNDQxNTQ1NTQpNTItNSwsMDUxLzQ0NSwsMzAsMTAsMiwsLDUqNCwwNTQ1L//AABEIAGcATgMBIgACEQEDEQH/xAAbAAADAQEBAQEAAAAAAAAAAAAABQYEBwMCAf/EAD4QAAIBAwIDBAYFCwUBAAAAAAECAwAEERIhBQYxEyJBUQcUMmFxgSMzQoKRFVJTYnJzkqGxstEkNGOTohb/xAAZAQACAwEAAAAAAAAAAAAAAAABBAACAwX/xAArEQABBAADBgYDAQAAAAAAAAABAAIDESExUQQSEyJBoWFxkcHh8DKBsdH/2gAMAwEAAhEDEQA/AO40UUVFEUUVm4lxFLeJ5pjpjQEseu3wFQYqXS00VH2vCYuKA3TzySQsT2CoWi7IDYkjqZNQO522FMuW+ISB5bW5bXNBgh+naxN7Dn9bYg+8UDYNELfhNLN5jrrP418fdPqKKKKwRRRRUURSzjnGvVwgVGmllbTHGpA1Ngk5J2CgDJNM6n+b4mVYbqMFmtX1lR1aIgrKB79Jz92gcltA1rpAHfdO6+fyrfru1lGw8kuBqH8SgH8RS3j3OaGIQvC0MsrxoUuY8IUZgHOrOhlAz0aq+0ullRZIyGRwCpHiD0NTPOUsXrFktyUEIaaR9eNJCRkDOeu7jaqmwLBTMHDkk3XR65X0F1RJVHYWccMaxwqqRqO6qjAA67VPcz3iWt5aXLsEQ9pDISfsEa1PmcMv/qkMdtcd9+Fs1nalTp9YbCux6GFHBMYPmSAfKsl8LdItUiyJxCKSB39YbW7ASLkxt7LR7/YA+FBziUxBsjWv/K+lDMXhjp3o5qwHOHaf7W1ubgeD6RGh+DSkZHwBo/8Aq3jK+t2slvGxC9pqSRQWOBr07qCfHGKohU1zhJ23ZWKbvOys/wCpCjBnc+WSAB5k1Y2OqVi4Ujw3cw1s2Brp2VLRRRVkkiiil/HOMLawtKwLHYKg6u7bIi+8morNaXODW5lS/E+IfkeQ6B2lrNrZYAcNFIBqYoP0R8fzSflWQ20kl7bTXRS6LQzyxwpho0wY9AjP2j3t2Pl7qpuAcBZS091iS7lHfPURr4RR+Sj+ZzU5xbhDWN/bvZo0iyJcfQatIX2GfsSfZJ66emV8M1mQuvHIxxLGnno464H08+vVb7LhLXfbku8SGT6s94hwBu2fj0/xSjjsguLK69YcSTR95Bp+r0sqlkPhnyrfwuFJSDbzyIo1es6n0SIeo1o3Tx3pTxjiWbCaG2UToCFe5C6UAaRQEQneVskdNh78VZxFJTZIZRtDcKoi+n33Tefm2axItrgLcSuB6vIGVNeSFAnBPcIJ9rocedUHL/AjBrkmbtbqXBlk8NuiIPBF8B8687LlCBIpEkBnaYYlkk3aT5+AHgB0wKX8D460d6eG9lM6xR5Fw5zqGxGcDGN9IOfs0Wscf0htE8W7TMCTjhn/AIPD9+ArKKKKKSRUxzXMsdzZSz5FtG0hZsEhJCoETNjoPa38yKp6/GXIwdxQItaxScN28Rr3FJHf87WkJgDSgi4JEZTvA4IUkldgMkCkfNXHHNxbNBBJqhnKa5AY4y0itFp1HcjJG4GNqq5+BQOYy8MbdkdUfdHcbqSvlv8A0rPzVww3FpLGn1mNSfvEIdP5gfjRdRaKzWmyvaya3DA4eQOBtJLrkA3ZaS/l1SldIEKiNUHXG+Wk+/8AhS7mI3UEcFtMqTwtNFpaFdLlYz2jIYhsThfsnG1WnA+KC5t4pl+2oJHk3RlPvByPlSlm9Y4ooG8dnGST/wA0uwHxCA/x1QgVgm4tok3yJBg28NKwFVljQ/q1WXOVpKcCZUfxST6NgfIq+DmsPNnF0KwJBKDOZ4SiI+SwDd4MFPsac5zttT+84ZFNtLGkn7Shv615WHAreA5hhijJ8VQA/iN6NFLMfC12+AfLD+/C3UUUVZKLBZ8cglkaOORWdc5Az4HDYJ2ODscZwa9bjiUaMFZsMQDgAk4LKgOw6amA+dSsbutobUPaaUQIr9qpMgDD7LDCkoD11d4jqK8eGcCcqirJESudlkDYHrMcwHdAGyKRsAM0ObRO8GC/zwvUeqsrS/SXUY21BWZCcEDUuzAE9ceYz4175qEvOWCoES9hqdrrSpk0aGlk1RToBuWVRjA+R61uuuW1UFpuyGu67R2dgNcQ1aVOev7PTrQx0QdDCMQ/76r2l4LJHPKLG4EAkw8kbxl1VnyO0jOwBODkbjIpxwTgy2sWhSWYks7tu0jt7Tt7z/QCpF+HkQ6O2t2GiBCplQ5WN52IUuCoIDR7kHZSKo+AXccNrDHLPEXRFVj2ince/wAaIabyRneNyg8H0s4Zn5TuiviGdXGpGDL5ggj8RXxNeIhAd1UnoCwBPwz1opK17UUV4xXiMxVXRmHUBgSPDcDpUUXHvRVyla3kVw11EJCjqF7xXAIyfZIpj6QuSbGztDPbE286lez0yNljkAgAnOcZOR5Up9GHJdvfRTtP2mUdQNDldiM74q7tfRNYI4YxvIR4PIzD5jx+ddGSQNlNuPl9K58cZdEAGjz+hQxvpJ+I8Elm3kaKIsSNz9JKA3zGD866zxvl+C8jEdynaIDqAyRvgjPd+JrnvOzLHx7hudKIqx+QCgSSfICui/l23/Tw/wDYn+axmJ5XNW0QHM1y5X6VuTbSztontohGzS6ScscjSxx3j7qrrb0XcPeFT2ADMg31P1K9etJvTTdpJYwGN1cdvjKkMM6G22ronDvqY/2E/tFR8jxE03qgxjDK4VooD0O3bRi7spPbgkJA9x7rY92Vz96prniGTiF3fTRH6OwRQMeJVu/j4d8/BBTTm28PCuMm6UHs7mF8gfpAuP7hGfvGqT0ZcB0cN1TDL3WqSTPir7KD93f7xrUu3Dxta+VmG744Wl/CZWXNatwoXpPSEs37xQQV/iGKQ+h3g5W1kupB9Jcuxz46FJH821H8Kgrm7lhgn4OMl2ulCe9CenzYIfma7pwrh6wQRQp7MaKo+QxmspW8NhA6nstIncRwJ6Dus/BOXLezDLbRiMOQWAJOSNvE0yoopUkk2U0AAKCjecuFQSzaprVbgpGneLsuAzPgYHXoT86RPwHhoVv9HHrBOF7STGABqyfNcjp+cMeOP2ihxXtwBXTg2SCQW5otMrfgNm8PYC2iMCySuUDyZDqgAO/iRjx6e+msPNygYRAUBiAwTnQyKzN3h0XOMdTiv2iqukccytGbJDbuXKll4vHFfQwvcW8cwHaEDWw3GB3Dgdf1sdK1xcyFIXKQr9E0cYjDeBAC7kY6kDbPQ0UUN51VaqNni3jy9feljsbW3ub1bg2qiYHPalznCqAraRsTnI+78KsaKKuHEjFJ7RGyOSmil//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6" name="Picture 25" descr="ca pltw.jpg"/>
          <p:cNvPicPr>
            <a:picLocks noChangeAspect="1"/>
          </p:cNvPicPr>
          <p:nvPr/>
        </p:nvPicPr>
        <p:blipFill>
          <a:blip r:embed="rId4" cstate="print"/>
          <a:stretch>
            <a:fillRect/>
          </a:stretch>
        </p:blipFill>
        <p:spPr>
          <a:xfrm>
            <a:off x="3505200" y="4267200"/>
            <a:ext cx="1371600" cy="481327"/>
          </a:xfrm>
          <a:prstGeom prst="rect">
            <a:avLst/>
          </a:prstGeom>
        </p:spPr>
      </p:pic>
      <p:sp>
        <p:nvSpPr>
          <p:cNvPr id="13346" name="AutoShape 34" descr="data:image/jpeg;base64,/9j/4AAQSkZJRgABAQAAAQABAAD/2wCEAAkGBhMREBESExQVFRIWFxQaGBcXFxUSGBgSFxQVFRkZFBUXHCYeFxkjGRgVHy8gJCgpLCwtFR8yNTAqNSYrLCkBCQoKDgwOGg8PGikhHyUpLCwsLC0yKSwsLCwuKikvLDUyNSwvLSwsLCosLC4sLy4sLSwuLCwpLCw2LCwsKSwsKf/AABEIANAA8wMBIgACEQEDEQH/xAAbAAEAAgMBAQAAAAAAAAAAAAAABAUDBgcCAf/EAD8QAAECAwUFBgMHAgYDAQAAAAEAAgMEEQUSITFBBlFhcZEHEyKBobEywdFCUnKSouHwI2IUM0OCssIVY/Ek/8QAGwEAAgMBAQEAAAAAAAAAAAAAAAMCBAUBBgf/xAAzEQABAwIEAwUIAgMBAAAAAAABAAIDBBEFEiExQVFhEyJxgZEGFDKhscHR8FLhI3KyFf/aAAwDAQACEQMRAD8A7iiIhCIiIQiIiEIiL4XAIQvqLx3zfvDqF9bEByIKFzMOa9IiIXUREQhEREIRYYs01vPcFgm5v7LfM/RQktz+SpTVWU2Ypb7QOgA9VhdNOOp9vZYkS8xVJ0z3blfS4nUoCviLiUsjJhw1PupLLR3jooSKQcQmsmezYq0ZNtOvXBZlSrJBjluWW5SD+atMrP5BWyLxCihwqF7TVfBBFwiIiF1EREIRERCERFBmZ3RvX6LhNkuSVsYuVIjTTW89wUV8+45YeqiolF5KzX1L3baL26M45krwiKCrkk7oiIhcWeFOOHEcfqpcOdaeHP6qtRSDiFYZUPZ1V0iqYcw5uR+ayGedw6JmcK2KtltQVYkqHMztRRvX6KK+MXZmq8KJffZIlqi7RuiIiJapoiIhCIiIQiIiEIiIhCywI5aeGoUyHM+Khyd8B372niPUciq5ZIdHAsdkcjq12hHmptdZWYZnN7qtkVbZ1oEuMKJ/mN10cN440xVkmg3WlHIJBcIiIupiIiizsegoMz7LhNlB7wxuYrFOTVfCMteKiIiQTdYz3l5uUREXFBEREIRERCEREQhEREIRERCEREQhEREIRERCEREQhEREIRERCF5tOEXMbGb/AJkPP8O/y+qtZGaESG141zG46hQ5R3iocnYH+fzNRrFf3caLAOVSW+X1bToptNj4q3DJleHcHaHxG3qFeIiJy1F5iRLoJKqXvJJJUy0H5DzUFJedbLMq5Luy8kREUFTRERCEREQhEREIRERCERFHnLRhQad5EYyuV5wbXlVdAupMY55ytFz0UhERcUURUW1e1Ak4YoA6K+t1pyAGbncOGq0qWkZ+0qvLz3dc3Esh13Na0Y86eaeyEuGYmwW9Q4K+oh95meI4/wCR4+A4+q6iHA5L6uTT9hzVmubFDgBWl+GSRXc4EDPcRQrp1kTjosCFEcLrnsa4jiRXDhr5rkkWUAg3ChiWFNpI2TRSiRjtLjTUdLlS1XRtopZjrro8MO1F4YHjuWudo1uvhtZAYS0vBLyMDcrQAHcTWvLiucpsVPnbmJWxg/sx77AJ5nloOwG/ibruv+LZc7y83u6E3qi7dGt7Ki1Kf7TILHEQ4bogH2q92DyqCeoC5/DtGI2E+CHkQ3kFzdCRly/YblGTmUrR8Wq2qL2Qp43ONQc4voNRp1trfwNvXTrFhbcwJl4hkGHEOQdQgncHDXmAtjXBmPIIINCMQRvXdoBJa2udBXnTFV6iIMIsvOe0mDw4e9joPhdfQ62tb5ar2iIqy8qvoNFDtWN3c0143MPlkfRS1D2iZ4obt7KdD+6DsuPJERI4EFbKCihWVMh0GGScaU6GnyRWAbi63GSBzQ7msExEq4n+YLEiJCxXG5uiIi4uIsceYaxpc9zWtGZcQ0dSqvai3hKQC/AxHG6wHV288AMeg1Wg2bZE1abzEe83AcXvrQHcxow8hQJ8cWYZnGwW9h2D+8QmpneI4gbXO58B+68Ct7ftpJg079teAeR1DaK0lJ6HFbehva9u9pB60yK0Gb7MIgFYcZrzuc0s6EFymbGbKTMvMGJEoxl0ggODr9csBoM/JTdHFlu1yuVWG4V7u6WmqLuA2dx6AWB+quNqdrmyRY0MvvdU0rdAaDSpNDma9CrGzrYEeWEdjSatcbut5tQW15ilVqHahI4wI3AsP/Jvu7orTs3fWTI3RXj9LD81wxt7IOG65Ph9MMIjq2Dv5rO1OupFumwWvs7QJyK8Mhsh3nGjQGkn1cpUV1s5+LkO4PoFQ2Q0QrSht0bHu/rLV12JEDQS4gAZkmgA4kpspEZGVoWtjE0GGyRtp6eMhzb95tzv4rn1h7eR2RhCmhUF10ktuPY6tMQKAjfhX2WTtRhYyzuEQdLhHuVWWo0T1p0g4tJYC4fdYAHO5YYb6Detm7SZa9KNd9yI0+RBb7lq73WyNIFrppbBT4lSSsYI3Pb3mjgXCw04ak+iuNl5zvZOA/W4AebfAfUK0Wqdm8xeky37kRw8iGu9yVtaqSCzyF4zFIewrJYxsHG3hfT5Ln3adZ7r8GMMWXbh4OBLhXnU/lU/ZfbOWbLwoT3d29jQ3EEtNNQQNc8aarbpmWbEY5j2hzXChBxBC1qP2cSjjUd43g1wp+oEpzZGOYGv4Lap8SoqiibR1ocMh7rm267+vJXDbTlZhph95CiB2BZeaa/7TirACmAXN9ptghLwXRoUQua2l5r6VoSBUEU3jCiuOzi13xYUWE8l3dlt0nE3XVwruBb6qLohkzNNwk1eEw+5mrpJS9jTYgixBNh9xw81F7SrHe7u5hoJa1tx/AVJaeVSR0XP13pzQQQRUHMHHBabb3Z0yJV8uRDd9w/AfwnNvqOSdBOAMrls+z/tHFDE2lqdANncLcj+VzdFMtKyI0u67FY5p0JyPJwwKl7PbNxJx9G4MB8TzkOA3u4K6XAC99F7t9XAyHt3PGTe99P7UjY2wTMzDSR/ShkOedDTEN8z6VXXFEsqy4ctCbChijR1J1LjqSpayppe0dfgvkON4qcSqM40aNGj7+J/CIiJKxEUe3W/0oJ4uH86KQsduD+hC/F8nIOxXSLxv8PuFVwJotaBz918XqXlC5oPP3RLF1UaJbCyuHDEr4ssy2j3c/fFYk0q24WJCIiLi4uZdpE2XzTYejGCg/ucak9LvRdDsqQbAgw4TcmtA5nU+ZqfNaH2l2cWxoccfC5t0nc9tSK8wf0lbns9bbJqA17T4qAPbq19MfLcVak1ibbZevxQOfhNK6L4BfN/t1883r1Xy09ppaXqIkRt4fZHidXi0ZedFQDtOg3wO6fcri4ltQN90fVWto7FS0eMYrw686lQHUBNKVp9Fom20pLwYzYUu0C63x0LneInIkk4ge67EyN2mt1PBaLC6twhLZHPIuTs1unQ332vdbh2hww+RvDEB7HA8DVv/ZQey+arCjw9Q5rvJzaf9fVWFrQDEscDXuITvytY8+gK1Xs5mC2cu6PY4dKO+XqpNF4XDkVYpYRLglRDfVjyfSx/Kqtp4V2dmR/7Hn8xvfNSrSsOc7hkZ7nRYJa11Q9z7rSARVpxGB3UCk9ocmWTpdpEa13mBcP/ABHVb5soCZGXvD7A/LjT0omulysa4LWq8XdSUFLUsAdewIP+utjwNwqTs8nZYwzDY0Mj08dTUvA1aTp/bp6q222ZWQmOTT0e0rVNptjYsGL30qHFla0ZW9Dd/aBiW7qZLb7PgvmZFrJlpa97HNeKXTmQHU0NKHmq78uYSA8V52vEDZ4sThkzNL2ktJu5pGpHO2nlpuCFq/ZnPNYJhrnBo8DhUgfeBz/2rZ5rbCUhmhjNJ/srE9WghajE7MI143YsMt3m8DTkAfdTZTsvb/qxieDGhv6nE+ym8ROdmLlcxCPBqmodVSVB71u60G+gA5HlxsrW3bV/xEjFiSkRxLSCSy8xwAILhoRhjyC1ywu0V8MXI4MUDJ4Iv8jXB3PA81vFjWFClWFsIEVNSSakkb/2XyNs7LPJc6BCJOZuAV50SmvjALSLhZcFfh0TH00kRfHmu12geNBy8OfktB2n24dNM7mGwshki9U1c6hqBhgBWm/JbJ2fWG+BBfEiAtdFLaNOBDG1pUaEknDkr6VsWBCNWQYbTvDGg9aVU1D5RlyNFgo1uMQupPcqOLIwm5ubk/thx4WRERV15tYZuTZFYWRGhzDmD/MDxX2VlWQmBjGhrRkAKBZUXbm1lPtHZclza97cLoiIuKCIiIQixbRmjITeZ6AD5qTAZVwHFVNsRu8jkDQho9vclB0aiQ5YXdSB91e2TKgQYdc6V/MS75oprG0AG7BFYAsLLaZGGtDeQUG0G+IHePZRVYz7Ktru9lXJLhqs2pblkKIiKKrqJatmMmIT4T/hcM9QdCOIK5rM7PTshEvwr5Gj4YLgR/e3GnIinNdVROjlLNNwtnDcYmoA6MAPY7drtv39suXnaC044uNETHAlkO6fzAeH0Uqz+zaK+G50V/dxD8LfjxrjfI+X7LoyKZqCPhACvv8AaSRjctJEyHW5ygXPyt8lFkpK5AhwnUddhtYdxo0NOG4qpsPYyFKxnRWuc4kENBpRoOeOp0WwIkh7hfqsJlbOxr2tcQH/ABDmo83Z8KLTvIbH0yvNDqcq5LO1tBQZL6ijdVi9xAaToNgiIvEWO1gq5waN5IA6lcXACTYL2iwS0/CiVEOIx5Gd1zXU50Kr7V2slpclr4njH2WguPnTAHmQpBpJsAnx0s8r+zYwl3IA3Vui0Wb7UG1/pwSRve4N/SAfdQW9pUy51GwoZJyFHuPo7FOFPJyW3H7M4i4XLAPEj8rpCLVdu7YiQZVlwlj4hAJGBAu1IB0NaCqq9hNrHueJeM4uvf5bnGpr90k5gjLpqKRELizOEiLBKiWidWMsQCdONhufJb8oNoW5AgENixGsccgc6b6DIcVOXGtqZ7vpyO/S8Wj8LPCPavmuwxdobFTwLCW4lM5jyQ1oubb34fvRdkY8OAIIIIqCMQQciCvq13YKYL5GHX7Je3yDiR6Gi2JKc3K4hZNXTmmnfCTfK4j0KIiKKrIiL1Ch3iAELoFzYLLDf3cN8Q6DDn/9oFR2PCvx2V0JcfLH3ope0E4KiE3JufPQfzes2zEt8cT/AGj3PyRu4DkukCSdkQ2bv47n8K+REVlbq+ObUEKoiQ7pIVwo07AqKjMeyg8XCq1MWdtxuFXIiJKykREQhEREIQlazafaBLQiWtLorh9yl2v4jgfKqjdpFpPhwIcNpIEUuDiPutA8PnUdFW7G7GQY8ER4pL6kgMBoBQ08VMa4VpUYEKyyNoZnevUUGG0jKP36uJyk2a1u5339DxG26nyfabBc4CJDewfeBD6cwAD0qrLafacy8CHFgtEQRDg7EsApUE0zr5ZLHP7ASsQC60wiNWHMbiHVCvpSUbChshtHgaAAM8Bv3rjjFcFo8kipnwpr45aeNxse8xx0I8dfv4c+VR9q56OHEPeGgVPdtuho4uaKgcyoNm2XHnIhDPG4CpLnaVpWrjU4rsM9KCJBiQ8g9jm/mBC5x2cxLs65pzMN48wWu+RVhkoLHFotZeqoMXZJRzy0sLY3RgEDp1sByK2DZLYl8rE76I8F1CA1laY/eJpXlRadackHWlEhuJAfMEE6hr4mY8iuwLle38uYc8XjC+1jxzAu+7aqEEhe835Kj7P4lNW10hmd3nMsDysdPqStzkNhJSFQlhiHfEN79Io30V5AlWMFGNa0bmgNHQLnX+NtWaAuiI1p1aBBB43jQnqrbZnZOahR2xo0XAVq0Pc8uqCKOrhTGuuSg9htdzlm19DJkc+sq2lwBs25dry6ell97T4X/wCeC7dEp1aT/wBVosOSe2C2ZaTQRC2oza9oa9p86/pXS9v5e/IxD9wsd+oNPo4qj7PYLI8tNQHirC5pI/E0io3EFlfJNiflivyK2cHxD3XB+1tcMfZw6Ei//SvpHahsWQfM4B7GOvDdFAw8iaEc1zeSszvJeajHOF3fV76H0We17PjyTosua93Eu40wiNa6rSOIOi2uUsQwbHjhwo97XPcDmKULQeQANN5KkMsYu07kKzE2DCo+0gcCJpGZbfxuCR5d4eY4qT2axqyjm6tiO6FrT9ei21aB2XTHimGbwxw8i4H3C39VJxaQrx/tDF2WIyjmQfUAoiIkrCRZ3xhBhGIfiODRxOX18klYN41PwjNUlsWh3r8PgbgOO8rpOUXUy/sWdpxO358lEY10R9M3OPUlbnJywhsawaDqdT1VVs7Z9B3rsz8PLf5/zNXalE2wuVZw+nyN7R25+n9oiInLTRERCFAnJaniGWvBRFdEKtmpa7iMvZKc3iFm1MGXvt2UdERLVJEREIVXtHYLZyD3ZN1wNWuzo7LEaghaEdmLQlHEwrxG+E6oPNmZ6Lo9p2iyXhPivrdaMaYk1IAA5khQbE2pgTTatdddWhY8tDuYFcRxCsRve1uguF6TDcQrqWmcWMD4b6hwuAf3y9Vow2wtCCf6laDSJCDepAB9VvWzW0LZyFfAuvaaPbWtDoRwPyO5eNp7ZgQpeK17mlzmOAZUEuJBAw3V10Wrdl7Hd5HP2LrQfxXqj0vdUxwD4y61rLRqY4K/DpKvsBE5hFiNA65F+A5+vHddDXLrHPc2xQ4DvorfzXw33C6iuX25KvFsANBq6LCc3DP4DUcKg9CoU+uYdFV9miH+8QuNg6I/j7rqC5/2owhelnakRB5AsI9yugLXNtNmnzjIZhkB8MuoDgCHUrjocAoQODXglZ2A1MdNXxySGzdbnxaR9VPsCaH+Cl3uIA7plSTQYNAxJ5LBNbZycM0MZpP9gc/1aCPVaS3YGddRrroaMr0SoHICtFYSfZe7/VjAcGNLv1OpTommOK9y5bMmHYQ2R0k9Ve5JAZ1PTN9lsc1akGckpnunXgIbwRQgh1wkVBWtdl7z3kwNC1h8wT9St0saxIUrDuQgaE1JJq5x3kqVLyrIYIYxrQTU3QG1O80S+0Aa5o2Ky/8A0oIaeekhaSx5GUm1xa29vBZSFHtCV72FEh5X2ObX8TSPmpCJN7LCa4scHDcLUtjNkospEiRIrmYtugNJP2gamoG5baiKT3l5uVara2WtmM0u55abIvcKEXGgXxjCTQZr1aE4JdlG4xHenH6KI5lV2tFi92wUW27QDR3LP9x+X1VbZkj3sQN+yMXcv3yUbEneT5kkrbbJkO6h0PxHF3Pd5fVRaM7tUmFpq5szvhH04BTWtoKDJfURWl6FEREIRERCEWOO+jSSCRrTE05arIiFwi4VXEggi8w3mHUYrCss5JvhuMWDzczQ8QN68y01DjjDwxNWnXlvSCNbLIfH3sux5cD4fheEXp8Mg0K8qKQRbdR5+RZGhvhPFWuFD9RxBofJc8n+zWO1x7pzHt0qbjvMHD1XS0TY5XM2Wth2MVWH3EJFjuDqFzaz+zSM4jvntY3UN8bvoOdVv1l2VDloYhwm0aPMk6lx1Kloh8rn7oxDGauv0mdpyGg/vzRfKL6iUslEREIRERCEREQhEREIREUuVhAAvdgBj+66BdTjYXmwXiYmBLw7xxechx+g1WsRoxe4ucakrPaU8YsQu0yaNw+qyWTZhjOxwYMz8hxUHHMbBVpnmd4jj2G35U3Z6zanvXDAfDxO/wAlsK+MYAABgBkOC+qy1uUWW9TwCFmUeaIiKSeiIiEIiIhCIiIQiqrTsUPN9nhiZ7gT8jxVqi4Wg6FLlibK3K4Kgl7WIPdzAII+1qOf1CmRZUgVHibvGOClzciyKKOHI5EciqoS8aWNWf1IWo1HlpzCUQRvqs58TmaP7w5jcePNe0UiBFhxxVho7Ua+Y+YWKJCLTQqNkl0ZAzDUc14REXEtEREIRERCEREQhEREIREUqVla4uy9/wBl0C6mxhebBJWUricvdVduWre/psPhGZGpGg4BZLZtkEd3DOH2nD2H1USy7HdFN44Q9+p4N+q4437rVyV+b/BBrzP7wXyybJMY1ODBmdSdw+q2mDBDGhrRQDRIUINAa0UAyC9pzGBoWlTUzYG9eJRERTVtEREIRERCEREQhEREIRERCEREQhQJyyGvN5vgiaObhjxGqi/+SfDNyYbUaPGIP868FcrxFhBwLXAEHQqBbxCrPg1zRmx+R8QoTpUOF6Gag/zBRiKL66zokAl0A1bqw49P5XmvkG3WON2K24eOIr7hLNuOiova29n9w/I+BXxFMMm1wqxwI6jqFGiQS3MLhBCg+JzNwvCIi4lIiIhCIskKAXZBSi1kFt958/kBvUg26dHEXa7DmvMGVAF5+AGOPzVRatuXwWMwZqdSPkFHtO1nRjTJgyG/i5erJsgxTeOEMa7+A+qiXX7rUl8xkPY0+3E8/wClksax+88b/gGQ+8fotmAoKDJGMAAAFAMhwX1OY0NC1qenbA2w34lERFNWUREQhEREIRERCEREQhEREIRERCEREQhEREIRRpyzmRR4hjvGB6qSi4RfdRc0OFnC4WvvsOLDNYL68K3T9CvjbdiwzSKyvldP0K2FeYkMOFCARuOKhkt8JsqZpMmsLi3puFUw7Ul351YeIp6jBSWyrHfC8HofZYpjZ2E7KrTwxHQqvjbMvHwua7nVp+agcw3F1Xc2Zvxxh3Uafvorb/xx3jovpgw2YvcPMgei1eZlokM0eCPOo6jBeIUs5/wtJ5D5qOe3BVvemtNhHr1J+llsE1tExopDF49G/uqGbnHxHVea7tw5BWEts5Ed8ZDR+Y+mHqriUseFDoQ2rt7sT5aBGV791MxVNV8fdH7w/KrLKsG9R8TLRuVfxcOC2BrQBQYAL6ie1oaNFqwU7IW2b6oiIpJ6IiIQiIiEIiIhCIiIQv/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7" name="Picture 16" descr="mdecoe_header.jpg"/>
          <p:cNvPicPr>
            <a:picLocks noChangeAspect="1"/>
          </p:cNvPicPr>
          <p:nvPr/>
        </p:nvPicPr>
        <p:blipFill>
          <a:blip r:embed="rId5" cstate="print"/>
          <a:stretch>
            <a:fillRect/>
          </a:stretch>
        </p:blipFill>
        <p:spPr>
          <a:xfrm rot="1343797">
            <a:off x="6317539" y="831931"/>
            <a:ext cx="2852110" cy="430010"/>
          </a:xfrm>
          <a:prstGeom prst="rect">
            <a:avLst/>
          </a:prstGeom>
        </p:spPr>
      </p:pic>
      <p:pic>
        <p:nvPicPr>
          <p:cNvPr id="18" name="Picture 2" descr="https://encrypted-tbn0.gstatic.com/images?q=tbn:ANd9GcQoZdv2kT-4k81vzfEirX60_bHA1uR12NxGWFio4JBwqaVgzLItU8SotmwP"/>
          <p:cNvPicPr>
            <a:picLocks noChangeAspect="1" noChangeArrowheads="1"/>
          </p:cNvPicPr>
          <p:nvPr/>
        </p:nvPicPr>
        <p:blipFill>
          <a:blip r:embed="rId6" cstate="print"/>
          <a:srcRect/>
          <a:stretch>
            <a:fillRect/>
          </a:stretch>
        </p:blipFill>
        <p:spPr bwMode="auto">
          <a:xfrm>
            <a:off x="801289" y="2864762"/>
            <a:ext cx="1277213" cy="1117561"/>
          </a:xfrm>
          <a:prstGeom prst="rect">
            <a:avLst/>
          </a:prstGeom>
          <a:noFill/>
        </p:spPr>
      </p:pic>
      <p:pic>
        <p:nvPicPr>
          <p:cNvPr id="20" name="Picture 19" descr="SallyRideScience_logo_CMYK.png"/>
          <p:cNvPicPr>
            <a:picLocks noChangeAspect="1"/>
          </p:cNvPicPr>
          <p:nvPr/>
        </p:nvPicPr>
        <p:blipFill>
          <a:blip r:embed="rId7" cstate="print"/>
          <a:stretch>
            <a:fillRect/>
          </a:stretch>
        </p:blipFill>
        <p:spPr>
          <a:xfrm rot="20092544">
            <a:off x="21601" y="1058986"/>
            <a:ext cx="2628992" cy="687579"/>
          </a:xfrm>
          <a:prstGeom prst="rect">
            <a:avLst/>
          </a:prstGeom>
        </p:spPr>
      </p:pic>
      <p:pic>
        <p:nvPicPr>
          <p:cNvPr id="19" name="Picture 2" descr="https://encrypted-tbn2.gstatic.com/images?q=tbn:ANd9GcSboaOAJTNQpnfrGE1ncJii-EXb1YJf3q7YDAOM1zxjzb_U9K-_"/>
          <p:cNvPicPr>
            <a:picLocks noChangeAspect="1" noChangeArrowheads="1"/>
          </p:cNvPicPr>
          <p:nvPr/>
        </p:nvPicPr>
        <p:blipFill>
          <a:blip r:embed="rId8" cstate="print"/>
          <a:srcRect/>
          <a:stretch>
            <a:fillRect/>
          </a:stretch>
        </p:blipFill>
        <p:spPr bwMode="auto">
          <a:xfrm>
            <a:off x="2819400" y="2514600"/>
            <a:ext cx="3777340" cy="1295400"/>
          </a:xfrm>
          <a:prstGeom prst="rect">
            <a:avLst/>
          </a:prstGeom>
          <a:noFill/>
        </p:spPr>
      </p:pic>
      <p:pic>
        <p:nvPicPr>
          <p:cNvPr id="21" name="Picture 2" descr="https://encrypted-tbn1.gstatic.com/images?q=tbn:ANd9GcQd5pcZR61ohNKB_EkD28tdWia1j4xlG3utg3xIOSKrFFPkFUB9">
            <a:hlinkClick r:id="rId9"/>
          </p:cNvPr>
          <p:cNvPicPr>
            <a:picLocks noChangeAspect="1" noChangeArrowheads="1"/>
          </p:cNvPicPr>
          <p:nvPr/>
        </p:nvPicPr>
        <p:blipFill>
          <a:blip r:embed="rId10" cstate="print"/>
          <a:srcRect/>
          <a:stretch>
            <a:fillRect/>
          </a:stretch>
        </p:blipFill>
        <p:spPr bwMode="auto">
          <a:xfrm>
            <a:off x="7467600" y="2951199"/>
            <a:ext cx="1107294" cy="1344985"/>
          </a:xfrm>
          <a:prstGeom prst="rect">
            <a:avLst/>
          </a:prstGeom>
          <a:noFill/>
        </p:spPr>
      </p:pic>
      <p:pic>
        <p:nvPicPr>
          <p:cNvPr id="23" name="Picture 22" descr="doingwhatmatters ccollege.jpg"/>
          <p:cNvPicPr>
            <a:picLocks noChangeAspect="1"/>
          </p:cNvPicPr>
          <p:nvPr/>
        </p:nvPicPr>
        <p:blipFill>
          <a:blip r:embed="rId11" cstate="print"/>
          <a:stretch>
            <a:fillRect/>
          </a:stretch>
        </p:blipFill>
        <p:spPr>
          <a:xfrm>
            <a:off x="3975100" y="762000"/>
            <a:ext cx="1968500" cy="434901"/>
          </a:xfrm>
          <a:prstGeom prst="rect">
            <a:avLst/>
          </a:prstGeom>
        </p:spPr>
      </p:pic>
      <p:pic>
        <p:nvPicPr>
          <p:cNvPr id="24" name="Picture 23" descr="coc.jpg"/>
          <p:cNvPicPr>
            <a:picLocks noChangeAspect="1"/>
          </p:cNvPicPr>
          <p:nvPr/>
        </p:nvPicPr>
        <p:blipFill>
          <a:blip r:embed="rId12" cstate="print"/>
          <a:stretch>
            <a:fillRect/>
          </a:stretch>
        </p:blipFill>
        <p:spPr>
          <a:xfrm>
            <a:off x="2743200" y="685800"/>
            <a:ext cx="1057275" cy="47799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200400" y="3200400"/>
            <a:ext cx="1261024" cy="685800"/>
          </a:xfrm>
          <a:prstGeom prst="rect">
            <a:avLst/>
          </a:prstGeom>
        </p:spPr>
      </p:pic>
      <p:pic>
        <p:nvPicPr>
          <p:cNvPr id="9" name="Picture 8" descr="coc.jpg"/>
          <p:cNvPicPr>
            <a:picLocks noChangeAspect="1"/>
          </p:cNvPicPr>
          <p:nvPr/>
        </p:nvPicPr>
        <p:blipFill>
          <a:blip r:embed="rId4" cstate="print"/>
          <a:stretch>
            <a:fillRect/>
          </a:stretch>
        </p:blipFill>
        <p:spPr>
          <a:xfrm>
            <a:off x="7010400" y="2743200"/>
            <a:ext cx="1285875" cy="581339"/>
          </a:xfrm>
          <a:prstGeom prst="rect">
            <a:avLst/>
          </a:prstGeom>
        </p:spPr>
      </p:pic>
      <p:sp>
        <p:nvSpPr>
          <p:cNvPr id="2" name="Title 1"/>
          <p:cNvSpPr>
            <a:spLocks noGrp="1"/>
          </p:cNvSpPr>
          <p:nvPr>
            <p:ph type="ctrTitle"/>
          </p:nvPr>
        </p:nvSpPr>
        <p:spPr>
          <a:xfrm>
            <a:off x="457200" y="533400"/>
            <a:ext cx="8382000" cy="5867400"/>
          </a:xfrm>
        </p:spPr>
        <p:txBody>
          <a:bodyPr>
            <a:normAutofit fontScale="90000"/>
          </a:bodyPr>
          <a:lstStyle/>
          <a:p>
            <a:pPr algn="l"/>
            <a:r>
              <a:rPr lang="en-US" sz="3100" b="1" dirty="0" smtClean="0"/>
              <a:t/>
            </a:r>
            <a:br>
              <a:rPr lang="en-US" sz="3100" b="1" dirty="0" smtClean="0"/>
            </a:br>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2700" b="1" dirty="0" smtClean="0">
                <a:latin typeface="Californian FB" pitchFamily="18" charset="0"/>
                <a:hlinkClick r:id="rId5"/>
              </a:rPr>
              <a:t>Susan </a:t>
            </a:r>
            <a:r>
              <a:rPr lang="en-US" sz="2700" b="1" dirty="0">
                <a:latin typeface="Californian FB" pitchFamily="18" charset="0"/>
                <a:hlinkClick r:id="rId5"/>
              </a:rPr>
              <a:t>Belgrad</a:t>
            </a:r>
            <a:r>
              <a:rPr lang="en-US" sz="2700" b="1" dirty="0">
                <a:latin typeface="Californian FB" pitchFamily="18" charset="0"/>
              </a:rPr>
              <a:t>, Convener, is </a:t>
            </a:r>
            <a:r>
              <a:rPr lang="en-US" sz="2700" b="1" dirty="0" smtClean="0">
                <a:latin typeface="Californian FB" pitchFamily="18" charset="0"/>
              </a:rPr>
              <a:t> </a:t>
            </a:r>
            <a:r>
              <a:rPr lang="en-US" sz="2700" b="1" dirty="0">
                <a:latin typeface="Californian FB" pitchFamily="18" charset="0"/>
              </a:rPr>
              <a:t>Professor of </a:t>
            </a:r>
            <a:r>
              <a:rPr lang="en-US" sz="2700" b="1" dirty="0" smtClean="0">
                <a:latin typeface="Californian FB" pitchFamily="18" charset="0"/>
              </a:rPr>
              <a:t>Education </a:t>
            </a:r>
            <a:r>
              <a:rPr lang="en-US" sz="2700" b="1" dirty="0">
                <a:latin typeface="Californian FB" pitchFamily="18" charset="0"/>
              </a:rPr>
              <a:t>at California State University, </a:t>
            </a:r>
            <a:r>
              <a:rPr lang="en-US" sz="2700" b="1" dirty="0" smtClean="0">
                <a:latin typeface="Californian FB" pitchFamily="18" charset="0"/>
              </a:rPr>
              <a:t>Northridge </a:t>
            </a:r>
            <a:br>
              <a:rPr lang="en-US" sz="2700" b="1" dirty="0" smtClean="0">
                <a:latin typeface="Californian FB" pitchFamily="18" charset="0"/>
              </a:rPr>
            </a:br>
            <a:r>
              <a:rPr lang="en-US" sz="2700" b="1" dirty="0" smtClean="0">
                <a:latin typeface="Californian FB" pitchFamily="18" charset="0"/>
              </a:rPr>
              <a:t/>
            </a:r>
            <a:br>
              <a:rPr lang="en-US" sz="2700" b="1" dirty="0" smtClean="0">
                <a:latin typeface="Californian FB" pitchFamily="18" charset="0"/>
              </a:rPr>
            </a:br>
            <a:r>
              <a:rPr lang="en-US" sz="2700" b="1" dirty="0" smtClean="0">
                <a:latin typeface="Californian FB" pitchFamily="18" charset="0"/>
              </a:rPr>
              <a:t> </a:t>
            </a:r>
            <a:r>
              <a:rPr lang="en-US" sz="2700" b="1" dirty="0" smtClean="0">
                <a:latin typeface="Californian FB" pitchFamily="18" charset="0"/>
              </a:rPr>
              <a:t/>
            </a:r>
            <a:br>
              <a:rPr lang="en-US" sz="2700" b="1" dirty="0" smtClean="0">
                <a:latin typeface="Californian FB" pitchFamily="18" charset="0"/>
              </a:rPr>
            </a:br>
            <a:r>
              <a:rPr lang="en-US" sz="2700" b="1" dirty="0" smtClean="0">
                <a:latin typeface="Californian FB" pitchFamily="18" charset="0"/>
                <a:hlinkClick r:id="rId6"/>
              </a:rPr>
              <a:t>Paula Hodge</a:t>
            </a:r>
            <a:r>
              <a:rPr lang="en-US" sz="2700" b="1" dirty="0" smtClean="0">
                <a:latin typeface="Californian FB" pitchFamily="18" charset="0"/>
              </a:rPr>
              <a:t>, South Coast Regional Director </a:t>
            </a:r>
            <a:br>
              <a:rPr lang="en-US" sz="2700" b="1" dirty="0" smtClean="0">
                <a:latin typeface="Californian FB" pitchFamily="18" charset="0"/>
              </a:rPr>
            </a:br>
            <a:r>
              <a:rPr lang="en-US" sz="2700" b="1" dirty="0" smtClean="0">
                <a:latin typeface="Californian FB" pitchFamily="18" charset="0"/>
              </a:rPr>
              <a:t>Doing What Matters                     College of the Canyons </a:t>
            </a:r>
            <a:br>
              <a:rPr lang="en-US" sz="2700" b="1" dirty="0" smtClean="0">
                <a:latin typeface="Californian FB" pitchFamily="18" charset="0"/>
              </a:rPr>
            </a:br>
            <a:r>
              <a:rPr lang="en-US" sz="2700" b="1" dirty="0" smtClean="0">
                <a:latin typeface="Californian FB" pitchFamily="18" charset="0"/>
              </a:rPr>
              <a:t>                                    </a:t>
            </a:r>
            <a:r>
              <a:rPr lang="en-US" sz="2700" b="1" dirty="0" smtClean="0">
                <a:latin typeface="Californian FB" pitchFamily="18" charset="0"/>
                <a:hlinkClick r:id="rId7"/>
              </a:rPr>
              <a:t/>
            </a:r>
            <a:br>
              <a:rPr lang="en-US" sz="2700" b="1" dirty="0" smtClean="0">
                <a:latin typeface="Californian FB" pitchFamily="18" charset="0"/>
                <a:hlinkClick r:id="rId7"/>
              </a:rPr>
            </a:br>
            <a:r>
              <a:rPr lang="en-US" sz="2700" b="1" dirty="0" smtClean="0">
                <a:latin typeface="Californian FB" pitchFamily="18" charset="0"/>
              </a:rPr>
              <a:t/>
            </a:r>
            <a:br>
              <a:rPr lang="en-US" sz="2700" b="1" dirty="0" smtClean="0">
                <a:latin typeface="Californian FB" pitchFamily="18" charset="0"/>
              </a:rPr>
            </a:br>
            <a:r>
              <a:rPr lang="en-US" sz="2700" b="1" dirty="0" smtClean="0">
                <a:latin typeface="Californian FB" pitchFamily="18" charset="0"/>
                <a:hlinkClick r:id="rId8"/>
              </a:rPr>
              <a:t>Janet Yamaguchi</a:t>
            </a:r>
            <a:r>
              <a:rPr lang="en-US" sz="2700" b="1" dirty="0" smtClean="0">
                <a:latin typeface="Californian FB" pitchFamily="18" charset="0"/>
              </a:rPr>
              <a:t>, Vice President of Education</a:t>
            </a:r>
            <a:br>
              <a:rPr lang="en-US" sz="2700" b="1" dirty="0" smtClean="0">
                <a:latin typeface="Californian FB" pitchFamily="18" charset="0"/>
              </a:rPr>
            </a:br>
            <a:r>
              <a:rPr lang="en-US" sz="2700" b="1" dirty="0" smtClean="0">
                <a:latin typeface="Californian FB" pitchFamily="18" charset="0"/>
              </a:rPr>
              <a:t>                                 Discovery Science Center  </a:t>
            </a:r>
            <a:br>
              <a:rPr lang="en-US" sz="2700" b="1" dirty="0" smtClean="0">
                <a:latin typeface="Californian FB" pitchFamily="18" charset="0"/>
              </a:rPr>
            </a:br>
            <a:r>
              <a:rPr lang="en-US" sz="2700" b="1" dirty="0">
                <a:latin typeface="Californian FB" pitchFamily="18" charset="0"/>
              </a:rPr>
              <a:t/>
            </a:r>
            <a:br>
              <a:rPr lang="en-US" sz="2700" b="1" dirty="0">
                <a:latin typeface="Californian FB" pitchFamily="18" charset="0"/>
              </a:rPr>
            </a:br>
            <a:r>
              <a:rPr lang="en-US" sz="2700" b="1" dirty="0" smtClean="0">
                <a:latin typeface="Californian FB" pitchFamily="18" charset="0"/>
                <a:hlinkClick r:id="rId9"/>
              </a:rPr>
              <a:t>Karen Latuner </a:t>
            </a:r>
            <a:r>
              <a:rPr lang="en-US" sz="2700" b="1" dirty="0" smtClean="0">
                <a:latin typeface="Californian FB" pitchFamily="18" charset="0"/>
              </a:rPr>
              <a:t>is the School Engagement Director for Project Lead the Way , California</a:t>
            </a:r>
            <a:r>
              <a:rPr lang="en-US" sz="2700" b="1" dirty="0">
                <a:latin typeface="Californian FB" pitchFamily="18" charset="0"/>
              </a:rPr>
              <a:t/>
            </a:r>
            <a:br>
              <a:rPr lang="en-US" sz="2700" b="1" dirty="0">
                <a:latin typeface="Californian FB" pitchFamily="18" charset="0"/>
              </a:rPr>
            </a:br>
            <a:r>
              <a:rPr lang="en-US" sz="2700" b="1" dirty="0">
                <a:latin typeface="Californian FB" pitchFamily="18" charset="0"/>
              </a:rPr>
              <a:t/>
            </a:r>
            <a:br>
              <a:rPr lang="en-US" sz="2700" b="1" dirty="0">
                <a:latin typeface="Californian FB" pitchFamily="18" charset="0"/>
              </a:rPr>
            </a:br>
            <a:r>
              <a:rPr lang="en-US" sz="2800" dirty="0" smtClean="0"/>
              <a:t/>
            </a:r>
            <a:br>
              <a:rPr lang="en-US" sz="2800" dirty="0" smtClean="0"/>
            </a:br>
            <a:r>
              <a:rPr lang="en-US" sz="3600" b="1" dirty="0" smtClean="0"/>
              <a:t/>
            </a:r>
            <a:br>
              <a:rPr lang="en-US" sz="3600" b="1" dirty="0" smtClean="0"/>
            </a:br>
            <a:endParaRPr lang="en-US" dirty="0"/>
          </a:p>
        </p:txBody>
      </p:sp>
      <p:sp>
        <p:nvSpPr>
          <p:cNvPr id="17410" name="AutoShape 2" descr="data:image/jpeg;base64,/9j/4AAQSkZJRgABAQAAAQABAAD/2wCEAAkGBhQREBMTEBQUEhIVGRYaGBcYGBsYHhgXGhwYGBcYFx4XJzIeHhwjIB0bKzslJCkpODgvFx89OTwqNyo3LCkBCQoKDQwNGg8PGTUlHiQ1LjQ1NTIsNDQxNTQ1NTQpNTItNSwsMDUxLzQ0NSwsMzAsMTAsMiwsLDUqNCwwNTQ1L//AABEIAGcATgMBIgACEQEDEQH/xAAbAAADAQEBAQEAAAAAAAAAAAAABQYEBwMCAf/EAD4QAAIBAwIDBAYFCwUBAAAAAAECAwAEERIhBQYxEyJBUQcUMmFxgSMzQoKRFVJTYnJzkqGxstEkNGOTohb/xAAZAQACAwEAAAAAAAAAAAAAAAABBAACAwX/xAArEQABBAADBgYDAQAAAAAAAAABAAIDESExUQQSEyJBoWFxkcHh8DKBsdH/2gAMAwEAAhEDEQA/AO40UUVFEUUVm4lxFLeJ5pjpjQEseu3wFQYqXS00VH2vCYuKA3TzySQsT2CoWi7IDYkjqZNQO522FMuW+ISB5bW5bXNBgh+naxN7Dn9bYg+8UDYNELfhNLN5jrrP418fdPqKKKKwRRRRUURSzjnGvVwgVGmllbTHGpA1Ngk5J2CgDJNM6n+b4mVYbqMFmtX1lR1aIgrKB79Jz92gcltA1rpAHfdO6+fyrfru1lGw8kuBqH8SgH8RS3j3OaGIQvC0MsrxoUuY8IUZgHOrOhlAz0aq+0ullRZIyGRwCpHiD0NTPOUsXrFktyUEIaaR9eNJCRkDOeu7jaqmwLBTMHDkk3XR65X0F1RJVHYWccMaxwqqRqO6qjAA67VPcz3iWt5aXLsEQ9pDISfsEa1PmcMv/qkMdtcd9+Fs1nalTp9YbCux6GFHBMYPmSAfKsl8LdItUiyJxCKSB39YbW7ASLkxt7LR7/YA+FBziUxBsjWv/K+lDMXhjp3o5qwHOHaf7W1ubgeD6RGh+DSkZHwBo/8Aq3jK+t2slvGxC9pqSRQWOBr07qCfHGKohU1zhJ23ZWKbvOys/wCpCjBnc+WSAB5k1Y2OqVi4Ujw3cw1s2Brp2VLRRRVkkiiil/HOMLawtKwLHYKg6u7bIi+8morNaXODW5lS/E+IfkeQ6B2lrNrZYAcNFIBqYoP0R8fzSflWQ20kl7bTXRS6LQzyxwpho0wY9AjP2j3t2Pl7qpuAcBZS091iS7lHfPURr4RR+Sj+ZzU5xbhDWN/bvZo0iyJcfQatIX2GfsSfZJ66emV8M1mQuvHIxxLGnno464H08+vVb7LhLXfbku8SGT6s94hwBu2fj0/xSjjsguLK69YcSTR95Bp+r0sqlkPhnyrfwuFJSDbzyIo1es6n0SIeo1o3Tx3pTxjiWbCaG2UToCFe5C6UAaRQEQneVskdNh78VZxFJTZIZRtDcKoi+n33Tefm2axItrgLcSuB6vIGVNeSFAnBPcIJ9rocedUHL/AjBrkmbtbqXBlk8NuiIPBF8B8687LlCBIpEkBnaYYlkk3aT5+AHgB0wKX8D460d6eG9lM6xR5Fw5zqGxGcDGN9IOfs0Wscf0htE8W7TMCTjhn/AIPD9+ArKKKKKSRUxzXMsdzZSz5FtG0hZsEhJCoETNjoPa38yKp6/GXIwdxQItaxScN28Rr3FJHf87WkJgDSgi4JEZTvA4IUkldgMkCkfNXHHNxbNBBJqhnKa5AY4y0itFp1HcjJG4GNqq5+BQOYy8MbdkdUfdHcbqSvlv8A0rPzVww3FpLGn1mNSfvEIdP5gfjRdRaKzWmyvaya3DA4eQOBtJLrkA3ZaS/l1SldIEKiNUHXG+Wk+/8AhS7mI3UEcFtMqTwtNFpaFdLlYz2jIYhsThfsnG1WnA+KC5t4pl+2oJHk3RlPvByPlSlm9Y4ooG8dnGST/wA0uwHxCA/x1QgVgm4tok3yJBg28NKwFVljQ/q1WXOVpKcCZUfxST6NgfIq+DmsPNnF0KwJBKDOZ4SiI+SwDd4MFPsac5zttT+84ZFNtLGkn7Shv615WHAreA5hhijJ8VQA/iN6NFLMfC12+AfLD+/C3UUUVZKLBZ8cglkaOORWdc5Az4HDYJ2ODscZwa9bjiUaMFZsMQDgAk4LKgOw6amA+dSsbutobUPaaUQIr9qpMgDD7LDCkoD11d4jqK8eGcCcqirJESudlkDYHrMcwHdAGyKRsAM0ObRO8GC/zwvUeqsrS/SXUY21BWZCcEDUuzAE9ceYz4175qEvOWCoES9hqdrrSpk0aGlk1RToBuWVRjA+R61uuuW1UFpuyGu67R2dgNcQ1aVOev7PTrQx0QdDCMQ/76r2l4LJHPKLG4EAkw8kbxl1VnyO0jOwBODkbjIpxwTgy2sWhSWYks7tu0jt7Tt7z/QCpF+HkQ6O2t2GiBCplQ5WN52IUuCoIDR7kHZSKo+AXccNrDHLPEXRFVj2ince/wAaIabyRneNyg8H0s4Zn5TuiviGdXGpGDL5ggj8RXxNeIhAd1UnoCwBPwz1opK17UUV4xXiMxVXRmHUBgSPDcDpUUXHvRVyla3kVw11EJCjqF7xXAIyfZIpj6QuSbGztDPbE286lez0yNljkAgAnOcZOR5Up9GHJdvfRTtP2mUdQNDldiM74q7tfRNYI4YxvIR4PIzD5jx+ddGSQNlNuPl9K58cZdEAGjz+hQxvpJ+I8Elm3kaKIsSNz9JKA3zGD866zxvl+C8jEdynaIDqAyRvgjPd+JrnvOzLHx7hudKIqx+QCgSSfICui/l23/Tw/wDYn+axmJ5XNW0QHM1y5X6VuTbSztontohGzS6ScscjSxx3j7qrrb0XcPeFT2ADMg31P1K9etJvTTdpJYwGN1cdvjKkMM6G22ronDvqY/2E/tFR8jxE03qgxjDK4VooD0O3bRi7spPbgkJA9x7rY92Vz96prniGTiF3fTRH6OwRQMeJVu/j4d8/BBTTm28PCuMm6UHs7mF8gfpAuP7hGfvGqT0ZcB0cN1TDL3WqSTPir7KD93f7xrUu3Dxta+VmG744Wl/CZWXNatwoXpPSEs37xQQV/iGKQ+h3g5W1kupB9Jcuxz46FJH821H8Kgrm7lhgn4OMl2ulCe9CenzYIfma7pwrh6wQRQp7MaKo+QxmspW8NhA6nstIncRwJ6Dus/BOXLezDLbRiMOQWAJOSNvE0yoopUkk2U0AAKCjecuFQSzaprVbgpGneLsuAzPgYHXoT86RPwHhoVv9HHrBOF7STGABqyfNcjp+cMeOP2ihxXtwBXTg2SCQW5otMrfgNm8PYC2iMCySuUDyZDqgAO/iRjx6e+msPNygYRAUBiAwTnQyKzN3h0XOMdTiv2iqukccytGbJDbuXKll4vHFfQwvcW8cwHaEDWw3GB3Dgdf1sdK1xcyFIXKQr9E0cYjDeBAC7kY6kDbPQ0UUN51VaqNni3jy9feljsbW3ub1bg2qiYHPalznCqAraRsTnI+78KsaKKuHEjFJ7RGyOSmil//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descr="ca pltw.jpg"/>
          <p:cNvPicPr>
            <a:picLocks noChangeAspect="1"/>
          </p:cNvPicPr>
          <p:nvPr/>
        </p:nvPicPr>
        <p:blipFill>
          <a:blip r:embed="rId10" cstate="print"/>
          <a:stretch>
            <a:fillRect/>
          </a:stretch>
        </p:blipFill>
        <p:spPr>
          <a:xfrm>
            <a:off x="6705600" y="6096000"/>
            <a:ext cx="1295400" cy="454586"/>
          </a:xfrm>
          <a:prstGeom prst="rect">
            <a:avLst/>
          </a:prstGeom>
        </p:spPr>
      </p:pic>
      <p:pic>
        <p:nvPicPr>
          <p:cNvPr id="7" name="Picture 6" descr="mdecoe_header.jpg"/>
          <p:cNvPicPr>
            <a:picLocks noChangeAspect="1"/>
          </p:cNvPicPr>
          <p:nvPr/>
        </p:nvPicPr>
        <p:blipFill>
          <a:blip r:embed="rId11" cstate="print"/>
          <a:stretch>
            <a:fillRect/>
          </a:stretch>
        </p:blipFill>
        <p:spPr>
          <a:xfrm>
            <a:off x="5867400" y="1447800"/>
            <a:ext cx="2631232" cy="396709"/>
          </a:xfrm>
          <a:prstGeom prst="rect">
            <a:avLst/>
          </a:prstGeom>
        </p:spPr>
      </p:pic>
      <p:pic>
        <p:nvPicPr>
          <p:cNvPr id="18434" name="Picture 2" descr="https://encrypted-tbn0.gstatic.com/images?q=tbn:ANd9GcQoZdv2kT-4k81vzfEirX60_bHA1uR12NxGWFio4JBwqaVgzLItU8SotmwP"/>
          <p:cNvPicPr>
            <a:picLocks noChangeAspect="1" noChangeArrowheads="1"/>
          </p:cNvPicPr>
          <p:nvPr/>
        </p:nvPicPr>
        <p:blipFill>
          <a:blip r:embed="rId12" cstate="print"/>
          <a:srcRect/>
          <a:stretch>
            <a:fillRect/>
          </a:stretch>
        </p:blipFill>
        <p:spPr bwMode="auto">
          <a:xfrm>
            <a:off x="6858000" y="3733800"/>
            <a:ext cx="914400" cy="8001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latin typeface="Californian FB" pitchFamily="18" charset="0"/>
              </a:rPr>
              <a:t>Leading Women Address the Gender Gap in STEM Majors</a:t>
            </a:r>
            <a:endParaRPr lang="en-US" dirty="0">
              <a:latin typeface="Californian FB" pitchFamily="18" charset="0"/>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latin typeface="Californian FB" pitchFamily="18" charset="0"/>
              </a:rPr>
              <a:t>         </a:t>
            </a:r>
            <a:r>
              <a:rPr lang="en-US" b="1" dirty="0" smtClean="0">
                <a:latin typeface="Californian FB" pitchFamily="18" charset="0"/>
                <a:ea typeface="+mj-ea"/>
                <a:cs typeface="+mj-cs"/>
              </a:rPr>
              <a:t>Technology, computer science and engineering </a:t>
            </a:r>
            <a:r>
              <a:rPr lang="en-US" b="1" dirty="0">
                <a:latin typeface="Californian FB" pitchFamily="18" charset="0"/>
                <a:ea typeface="+mj-ea"/>
                <a:cs typeface="+mj-cs"/>
              </a:rPr>
              <a:t>enrollments continue to reflect girls’ perception that engineering coursework is for boys. In an effort to address </a:t>
            </a:r>
            <a:r>
              <a:rPr lang="en-US" b="1" dirty="0" smtClean="0">
                <a:latin typeface="Californian FB" pitchFamily="18" charset="0"/>
                <a:ea typeface="+mj-ea"/>
                <a:cs typeface="+mj-cs"/>
              </a:rPr>
              <a:t>this, </a:t>
            </a:r>
            <a:r>
              <a:rPr lang="en-US" b="1" dirty="0">
                <a:latin typeface="Californian FB" pitchFamily="18" charset="0"/>
                <a:ea typeface="+mj-ea"/>
                <a:cs typeface="+mj-cs"/>
              </a:rPr>
              <a:t>successful women </a:t>
            </a:r>
            <a:r>
              <a:rPr lang="en-US" b="1" dirty="0" smtClean="0">
                <a:latin typeface="Californian FB" pitchFamily="18" charset="0"/>
                <a:ea typeface="+mj-ea"/>
                <a:cs typeface="+mj-cs"/>
              </a:rPr>
              <a:t>leaders </a:t>
            </a:r>
            <a:r>
              <a:rPr lang="en-US" b="1" dirty="0">
                <a:latin typeface="Californian FB" pitchFamily="18" charset="0"/>
                <a:ea typeface="+mj-ea"/>
                <a:cs typeface="+mj-cs"/>
              </a:rPr>
              <a:t>in science and engineering, together with </a:t>
            </a:r>
            <a:r>
              <a:rPr lang="en-US" b="1" dirty="0" smtClean="0">
                <a:latin typeface="Californian FB" pitchFamily="18" charset="0"/>
                <a:ea typeface="+mj-ea"/>
                <a:cs typeface="+mj-cs"/>
              </a:rPr>
              <a:t>informal science organization leaders, seek </a:t>
            </a:r>
            <a:r>
              <a:rPr lang="en-US" b="1" dirty="0">
                <a:latin typeface="Californian FB" pitchFamily="18" charset="0"/>
                <a:ea typeface="+mj-ea"/>
                <a:cs typeface="+mj-cs"/>
              </a:rPr>
              <a:t>to identify ways in which girls </a:t>
            </a:r>
            <a:r>
              <a:rPr lang="en-US" b="1" dirty="0" smtClean="0">
                <a:latin typeface="Californian FB" pitchFamily="18" charset="0"/>
                <a:ea typeface="+mj-ea"/>
                <a:cs typeface="+mj-cs"/>
              </a:rPr>
              <a:t>enroll and remain in STEM K-15 curricula--achieving </a:t>
            </a:r>
            <a:r>
              <a:rPr lang="en-US" b="1" dirty="0">
                <a:latin typeface="Californian FB" pitchFamily="18" charset="0"/>
                <a:ea typeface="+mj-ea"/>
                <a:cs typeface="+mj-cs"/>
              </a:rPr>
              <a:t>a </a:t>
            </a:r>
            <a:r>
              <a:rPr lang="en-US" b="1" dirty="0" smtClean="0">
                <a:latin typeface="Californian FB" pitchFamily="18" charset="0"/>
                <a:ea typeface="+mj-ea"/>
                <a:cs typeface="+mj-cs"/>
              </a:rPr>
              <a:t>“</a:t>
            </a:r>
            <a:r>
              <a:rPr lang="en-US" b="1" dirty="0">
                <a:latin typeface="Californian FB" pitchFamily="18" charset="0"/>
                <a:ea typeface="+mj-ea"/>
                <a:cs typeface="+mj-cs"/>
              </a:rPr>
              <a:t>sense of </a:t>
            </a:r>
            <a:r>
              <a:rPr lang="en-US" b="1" dirty="0" smtClean="0">
                <a:latin typeface="Californian FB" pitchFamily="18" charset="0"/>
                <a:ea typeface="+mj-ea"/>
                <a:cs typeface="+mj-cs"/>
              </a:rPr>
              <a:t>belonging” in the T and E of STEM disciplines.</a:t>
            </a:r>
            <a:endParaRPr lang="en-US" sz="2400" b="1" dirty="0">
              <a:latin typeface="Californian FB" pitchFamily="18" charset="0"/>
              <a:ea typeface="+mj-ea"/>
              <a:cs typeface="+mj-cs"/>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latin typeface="Californian FB" pitchFamily="18" charset="0"/>
              </a:rPr>
              <a:t>Leading Women Address the Gender Gap in STEM Majors</a:t>
            </a:r>
            <a:endParaRPr lang="en-US" dirty="0"/>
          </a:p>
        </p:txBody>
      </p:sp>
      <p:sp>
        <p:nvSpPr>
          <p:cNvPr id="3" name="Content Placeholder 2"/>
          <p:cNvSpPr>
            <a:spLocks noGrp="1"/>
          </p:cNvSpPr>
          <p:nvPr>
            <p:ph idx="1"/>
          </p:nvPr>
        </p:nvSpPr>
        <p:spPr/>
        <p:txBody>
          <a:bodyPr>
            <a:normAutofit lnSpcReduction="10000"/>
          </a:bodyPr>
          <a:lstStyle/>
          <a:p>
            <a:pPr>
              <a:lnSpc>
                <a:spcPct val="150000"/>
              </a:lnSpc>
              <a:buNone/>
            </a:pPr>
            <a:r>
              <a:rPr lang="en-US" i="1" dirty="0" smtClean="0">
                <a:latin typeface="Californian FB" pitchFamily="18" charset="0"/>
              </a:rPr>
              <a:t>              </a:t>
            </a:r>
            <a:r>
              <a:rPr lang="en-US" sz="3000" b="1" dirty="0" smtClean="0">
                <a:latin typeface="Californian FB" pitchFamily="18" charset="0"/>
                <a:ea typeface="+mj-ea"/>
                <a:cs typeface="+mj-cs"/>
              </a:rPr>
              <a:t>“</a:t>
            </a:r>
            <a:r>
              <a:rPr lang="en-US" sz="3000" b="1" dirty="0">
                <a:latin typeface="Californian FB" pitchFamily="18" charset="0"/>
                <a:ea typeface="+mj-ea"/>
                <a:cs typeface="+mj-cs"/>
              </a:rPr>
              <a:t>If we’re going to out-innovate and out-educate the rest of the world, we’ve got to open doors for everyone. We need all hands on deck, and that means clearing hurdles for women and girls as they navigate careers in science, technology, engineering, and math</a:t>
            </a:r>
            <a:r>
              <a:rPr lang="en-US" sz="3000" b="1" dirty="0" smtClean="0">
                <a:latin typeface="Californian FB" pitchFamily="18" charset="0"/>
                <a:ea typeface="+mj-ea"/>
                <a:cs typeface="+mj-cs"/>
              </a:rPr>
              <a:t>.”</a:t>
            </a:r>
            <a:r>
              <a:rPr lang="en-US" dirty="0">
                <a:latin typeface="Californian FB" pitchFamily="18" charset="0"/>
              </a:rPr>
              <a:t/>
            </a:r>
            <a:br>
              <a:rPr lang="en-US" dirty="0">
                <a:latin typeface="Californian FB" pitchFamily="18" charset="0"/>
              </a:rPr>
            </a:br>
            <a:r>
              <a:rPr lang="en-US" sz="2400" i="1" dirty="0">
                <a:latin typeface="Californian FB" pitchFamily="18" charset="0"/>
              </a:rPr>
              <a:t>-- First Lady Michelle Obama, September 26, 2011</a:t>
            </a:r>
            <a:endParaRPr lang="en-US" dirty="0">
              <a:latin typeface="Californian FB"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fontScale="90000"/>
          </a:bodyPr>
          <a:lstStyle/>
          <a:p>
            <a:r>
              <a:rPr lang="en-US" i="1" dirty="0" smtClean="0">
                <a:latin typeface="Californian FB" pitchFamily="18" charset="0"/>
              </a:rPr>
              <a:t>Leading Women Address the Gender Gap</a:t>
            </a:r>
            <a:br>
              <a:rPr lang="en-US" i="1" dirty="0" smtClean="0">
                <a:latin typeface="Californian FB" pitchFamily="18" charset="0"/>
              </a:rPr>
            </a:br>
            <a:endParaRPr lang="en-US" dirty="0"/>
          </a:p>
        </p:txBody>
      </p:sp>
      <p:sp>
        <p:nvSpPr>
          <p:cNvPr id="3" name="Content Placeholder 2"/>
          <p:cNvSpPr>
            <a:spLocks noGrp="1"/>
          </p:cNvSpPr>
          <p:nvPr>
            <p:ph idx="1"/>
          </p:nvPr>
        </p:nvSpPr>
        <p:spPr>
          <a:xfrm>
            <a:off x="381000" y="1066800"/>
            <a:ext cx="8229600" cy="4525963"/>
          </a:xfrm>
        </p:spPr>
        <p:txBody>
          <a:bodyPr>
            <a:noAutofit/>
          </a:bodyPr>
          <a:lstStyle/>
          <a:p>
            <a:pPr>
              <a:buNone/>
            </a:pPr>
            <a:r>
              <a:rPr lang="en-US" sz="1800" b="1" dirty="0" smtClean="0">
                <a:latin typeface="Californian FB" pitchFamily="18" charset="0"/>
                <a:ea typeface="+mj-ea"/>
                <a:cs typeface="+mj-cs"/>
              </a:rPr>
              <a:t>Key Facts about the Gender Gap in Science</a:t>
            </a:r>
          </a:p>
          <a:p>
            <a:pPr>
              <a:buNone/>
            </a:pPr>
            <a:endParaRPr lang="en-US" sz="1400" b="1" dirty="0" smtClean="0">
              <a:latin typeface="Californian FB" pitchFamily="18" charset="0"/>
              <a:ea typeface="+mj-ea"/>
              <a:cs typeface="+mj-cs"/>
            </a:endParaRPr>
          </a:p>
          <a:p>
            <a:pPr>
              <a:buNone/>
            </a:pPr>
            <a:r>
              <a:rPr lang="en-US" sz="1800" b="1" dirty="0" smtClean="0">
                <a:solidFill>
                  <a:srgbClr val="FF0000"/>
                </a:solidFill>
                <a:latin typeface="Californian FB" pitchFamily="18" charset="0"/>
                <a:ea typeface="+mj-ea"/>
                <a:cs typeface="+mj-cs"/>
              </a:rPr>
              <a:t>We have come a long way but we still have a ways to go…. </a:t>
            </a:r>
          </a:p>
          <a:p>
            <a:pPr>
              <a:buNone/>
            </a:pPr>
            <a:endParaRPr lang="en-US" sz="1400" b="1" dirty="0">
              <a:latin typeface="Californian FB" pitchFamily="18" charset="0"/>
              <a:ea typeface="+mj-ea"/>
              <a:cs typeface="+mj-cs"/>
            </a:endParaRPr>
          </a:p>
          <a:p>
            <a:pPr algn="ctr">
              <a:buNone/>
            </a:pPr>
            <a:r>
              <a:rPr lang="en-US" sz="1800" b="1" dirty="0" smtClean="0">
                <a:latin typeface="Californian FB" pitchFamily="18" charset="0"/>
                <a:ea typeface="+mj-ea"/>
                <a:cs typeface="+mj-cs"/>
              </a:rPr>
              <a:t>Percent of Females Earning Degrees in 1970 and 2012</a:t>
            </a:r>
          </a:p>
          <a:p>
            <a:pPr algn="ctr">
              <a:buNone/>
            </a:pPr>
            <a:endParaRPr lang="en-US" sz="1400" b="1" dirty="0" smtClean="0">
              <a:latin typeface="Californian FB" pitchFamily="18" charset="0"/>
              <a:ea typeface="+mj-ea"/>
              <a:cs typeface="+mj-cs"/>
            </a:endParaRPr>
          </a:p>
          <a:p>
            <a:r>
              <a:rPr lang="en-US" sz="1400" b="1" dirty="0" smtClean="0">
                <a:latin typeface="Californian FB" pitchFamily="18" charset="0"/>
                <a:ea typeface="+mj-ea"/>
                <a:cs typeface="+mj-cs"/>
              </a:rPr>
              <a:t>Law School –  5% (1970) to 53% (2012)</a:t>
            </a:r>
          </a:p>
          <a:p>
            <a:pPr marL="0" indent="0">
              <a:buNone/>
            </a:pPr>
            <a:endParaRPr lang="en-US" sz="1400" b="1" dirty="0" smtClean="0">
              <a:latin typeface="Californian FB" pitchFamily="18" charset="0"/>
              <a:ea typeface="+mj-ea"/>
              <a:cs typeface="+mj-cs"/>
            </a:endParaRPr>
          </a:p>
          <a:p>
            <a:r>
              <a:rPr lang="en-US" sz="1400" b="1" dirty="0" smtClean="0">
                <a:latin typeface="Californian FB" pitchFamily="18" charset="0"/>
                <a:ea typeface="+mj-ea"/>
                <a:cs typeface="+mj-cs"/>
              </a:rPr>
              <a:t>Business School – 4% (1970) to 40% (2012)</a:t>
            </a:r>
          </a:p>
          <a:p>
            <a:pPr marL="0" indent="0">
              <a:buNone/>
            </a:pPr>
            <a:endParaRPr lang="en-US" sz="1400" b="1" dirty="0" smtClean="0">
              <a:latin typeface="Californian FB" pitchFamily="18" charset="0"/>
              <a:ea typeface="+mj-ea"/>
              <a:cs typeface="+mj-cs"/>
            </a:endParaRPr>
          </a:p>
          <a:p>
            <a:r>
              <a:rPr lang="en-US" sz="1400" b="1" dirty="0" smtClean="0">
                <a:latin typeface="Californian FB" pitchFamily="18" charset="0"/>
                <a:ea typeface="+mj-ea"/>
                <a:cs typeface="+mj-cs"/>
              </a:rPr>
              <a:t>Medical School – 8% (1970) to 49% (2012)</a:t>
            </a:r>
          </a:p>
          <a:p>
            <a:pPr marL="0" indent="0">
              <a:buNone/>
            </a:pPr>
            <a:endParaRPr lang="en-US" sz="1400" b="1" dirty="0" smtClean="0">
              <a:latin typeface="Californian FB" pitchFamily="18" charset="0"/>
              <a:ea typeface="+mj-ea"/>
              <a:cs typeface="+mj-cs"/>
            </a:endParaRPr>
          </a:p>
          <a:p>
            <a:r>
              <a:rPr lang="en-US" sz="1400" b="1" dirty="0" smtClean="0">
                <a:latin typeface="Californian FB" pitchFamily="18" charset="0"/>
                <a:ea typeface="+mj-ea"/>
                <a:cs typeface="+mj-cs"/>
              </a:rPr>
              <a:t>Engineering (BS) – &lt; 1% (1970) to &lt; 20% (2012)</a:t>
            </a:r>
          </a:p>
          <a:p>
            <a:pPr marL="0" indent="0">
              <a:buNone/>
            </a:pPr>
            <a:endParaRPr lang="en-US" sz="1400" b="1" dirty="0" smtClean="0">
              <a:latin typeface="Californian FB" pitchFamily="18" charset="0"/>
              <a:ea typeface="+mj-ea"/>
              <a:cs typeface="+mj-cs"/>
            </a:endParaRPr>
          </a:p>
          <a:p>
            <a:r>
              <a:rPr lang="en-US" sz="1400" b="1" dirty="0" smtClean="0">
                <a:latin typeface="Californian FB" pitchFamily="18" charset="0"/>
                <a:ea typeface="+mj-ea"/>
                <a:cs typeface="+mj-cs"/>
              </a:rPr>
              <a:t>Computer Science (BS) – &lt; 2% (1970) to &lt; 20% (2012)</a:t>
            </a:r>
          </a:p>
          <a:p>
            <a:pPr marL="0" indent="0">
              <a:buNone/>
            </a:pPr>
            <a:endParaRPr lang="en-US" sz="1400" b="1" dirty="0" smtClean="0">
              <a:latin typeface="Californian FB" pitchFamily="18" charset="0"/>
              <a:ea typeface="+mj-ea"/>
              <a:cs typeface="+mj-cs"/>
            </a:endParaRPr>
          </a:p>
          <a:p>
            <a:r>
              <a:rPr lang="en-US" sz="1400" b="1" dirty="0" smtClean="0">
                <a:latin typeface="Californian FB" pitchFamily="18" charset="0"/>
                <a:ea typeface="+mj-ea"/>
                <a:cs typeface="+mj-cs"/>
              </a:rPr>
              <a:t>Math and Physical Sciences (BS) – &lt; 15% (1970) to 40% (2012)</a:t>
            </a:r>
          </a:p>
          <a:p>
            <a:pPr marL="0" indent="0">
              <a:buNone/>
            </a:pPr>
            <a:endParaRPr lang="en-US" sz="1400" b="1" dirty="0">
              <a:latin typeface="Californian FB" pitchFamily="18" charset="0"/>
              <a:ea typeface="+mj-ea"/>
              <a:cs typeface="+mj-cs"/>
            </a:endParaRPr>
          </a:p>
          <a:p>
            <a:pPr marL="0" indent="0">
              <a:buNone/>
            </a:pPr>
            <a:r>
              <a:rPr lang="en-US" sz="1400" b="1" dirty="0" smtClean="0">
                <a:latin typeface="Californian FB" pitchFamily="18" charset="0"/>
                <a:ea typeface="+mj-ea"/>
                <a:cs typeface="+mj-cs"/>
              </a:rPr>
              <a:t> </a:t>
            </a:r>
          </a:p>
          <a:p>
            <a:pPr marL="0" indent="0" algn="ctr">
              <a:buNone/>
            </a:pPr>
            <a:endParaRPr lang="en-US" sz="1400" b="1" dirty="0" smtClean="0">
              <a:latin typeface="Californian FB" pitchFamily="18" charset="0"/>
              <a:ea typeface="+mj-ea"/>
              <a:cs typeface="+mj-cs"/>
            </a:endParaRPr>
          </a:p>
          <a:p>
            <a:pPr marL="0" indent="0" algn="ctr">
              <a:buNone/>
            </a:pPr>
            <a:endParaRPr lang="en-US" sz="1400" b="1" dirty="0" smtClean="0">
              <a:latin typeface="Californian FB" pitchFamily="18" charset="0"/>
              <a:ea typeface="+mj-ea"/>
              <a:cs typeface="+mj-cs"/>
            </a:endParaRPr>
          </a:p>
          <a:p>
            <a:pPr algn="ctr">
              <a:buNone/>
            </a:pPr>
            <a:r>
              <a:rPr lang="en-US" sz="1400" b="1" dirty="0" smtClean="0">
                <a:latin typeface="Californian FB" pitchFamily="18" charset="0"/>
                <a:ea typeface="+mj-ea"/>
                <a:cs typeface="+mj-cs"/>
              </a:rPr>
              <a:t> </a:t>
            </a:r>
          </a:p>
        </p:txBody>
      </p:sp>
      <p:pic>
        <p:nvPicPr>
          <p:cNvPr id="4" name="Picture 3" descr="SallyRideScience_logo_CMYK.png"/>
          <p:cNvPicPr>
            <a:picLocks noChangeAspect="1"/>
          </p:cNvPicPr>
          <p:nvPr/>
        </p:nvPicPr>
        <p:blipFill>
          <a:blip r:embed="rId3" cstate="print"/>
          <a:stretch>
            <a:fillRect/>
          </a:stretch>
        </p:blipFill>
        <p:spPr>
          <a:xfrm>
            <a:off x="838200" y="5715000"/>
            <a:ext cx="1942363" cy="914400"/>
          </a:xfrm>
          <a:prstGeom prst="rect">
            <a:avLst/>
          </a:prstGeom>
        </p:spPr>
      </p:pic>
      <p:pic>
        <p:nvPicPr>
          <p:cNvPr id="5" name="Picture 2" descr="https://encrypted-tbn0.gstatic.com/images?q=tbn:ANd9GcQoZdv2kT-4k81vzfEirX60_bHA1uR12NxGWFio4JBwqaVgzLItU8SotmwP"/>
          <p:cNvPicPr>
            <a:picLocks noChangeAspect="1" noChangeArrowheads="1"/>
          </p:cNvPicPr>
          <p:nvPr/>
        </p:nvPicPr>
        <p:blipFill>
          <a:blip r:embed="rId4" cstate="print"/>
          <a:srcRect/>
          <a:stretch>
            <a:fillRect/>
          </a:stretch>
        </p:blipFill>
        <p:spPr bwMode="auto">
          <a:xfrm rot="21600000">
            <a:off x="6601611" y="5719260"/>
            <a:ext cx="865989" cy="75774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i="1" dirty="0" smtClean="0">
                <a:latin typeface="Californian FB" pitchFamily="18" charset="0"/>
              </a:rPr>
              <a:t>Leading Women Address the Gender Gap</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u="sng" dirty="0" smtClean="0"/>
              <a:t>Key Facts about the Gender Gap in Tech</a:t>
            </a:r>
            <a:endParaRPr lang="en-US" dirty="0" smtClean="0"/>
          </a:p>
          <a:p>
            <a:r>
              <a:rPr lang="en-US" dirty="0" smtClean="0"/>
              <a:t>By 2020, the US Department of Labor predicts that 1.4 million jobs will be created in the computing related fields, but U.S. graduates are only on pace to filling 29% of them. At current rates, women educated in the US will fill just 3%.</a:t>
            </a:r>
          </a:p>
          <a:p>
            <a:r>
              <a:rPr lang="en-US" dirty="0" smtClean="0"/>
              <a:t>In 1984, women earned 37% of all computer science bachelors degrees, but today that number has plummeted to 12%.</a:t>
            </a:r>
          </a:p>
          <a:p>
            <a:r>
              <a:rPr lang="en-US" dirty="0" smtClean="0"/>
              <a:t>Though women make 85% of all consumer purchases, they make up just 25% of the computing workforce.</a:t>
            </a:r>
            <a:endParaRPr lang="en-US" dirty="0">
              <a:latin typeface="Californian FB"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latin typeface="Californian FB" pitchFamily="18" charset="0"/>
              </a:rPr>
              <a:t>Leading Women Address the Gender Gap</a:t>
            </a:r>
            <a:endParaRPr lang="en-US" dirty="0"/>
          </a:p>
        </p:txBody>
      </p:sp>
      <p:sp>
        <p:nvSpPr>
          <p:cNvPr id="3" name="Content Placeholder 2"/>
          <p:cNvSpPr>
            <a:spLocks noGrp="1"/>
          </p:cNvSpPr>
          <p:nvPr>
            <p:ph idx="1"/>
          </p:nvPr>
        </p:nvSpPr>
        <p:spPr/>
        <p:txBody>
          <a:bodyPr/>
          <a:lstStyle/>
          <a:p>
            <a:pPr>
              <a:lnSpc>
                <a:spcPct val="150000"/>
              </a:lnSpc>
              <a:buNone/>
            </a:pPr>
            <a:r>
              <a:rPr lang="en-US" i="1" dirty="0" smtClean="0">
                <a:latin typeface="Californian FB" pitchFamily="18" charset="0"/>
              </a:rPr>
              <a:t>              “</a:t>
            </a:r>
            <a:r>
              <a:rPr lang="en-US" i="1" dirty="0" smtClean="0"/>
              <a:t>Girls Who Code for example is addressing the gender gap head on by giving young women a positive experience with computer science that will impact their education and career decisions down the road</a:t>
            </a:r>
            <a:r>
              <a:rPr lang="en-US" i="1" dirty="0" smtClean="0">
                <a:latin typeface="Californian FB" pitchFamily="18" charset="0"/>
              </a:rPr>
              <a:t>.”</a:t>
            </a:r>
            <a:r>
              <a:rPr lang="en-US" dirty="0" smtClean="0">
                <a:latin typeface="Californian FB" pitchFamily="18" charset="0"/>
              </a:rPr>
              <a:t>|</a:t>
            </a:r>
            <a:r>
              <a:rPr lang="en-US" dirty="0">
                <a:latin typeface="Californian FB" pitchFamily="18" charset="0"/>
              </a:rPr>
              <a:t/>
            </a:r>
            <a:br>
              <a:rPr lang="en-US" dirty="0">
                <a:latin typeface="Californian FB" pitchFamily="18" charset="0"/>
              </a:rPr>
            </a:br>
            <a:endParaRPr lang="en-US" dirty="0">
              <a:latin typeface="Californian FB"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i="1" dirty="0" smtClean="0">
                <a:latin typeface="Californian FB" pitchFamily="18" charset="0"/>
              </a:rPr>
              <a:t>Leading Women Address the Gender Gap</a:t>
            </a:r>
            <a:endParaRPr lang="en-US" dirty="0"/>
          </a:p>
        </p:txBody>
      </p:sp>
      <p:sp>
        <p:nvSpPr>
          <p:cNvPr id="3" name="Content Placeholder 2"/>
          <p:cNvSpPr>
            <a:spLocks noGrp="1"/>
          </p:cNvSpPr>
          <p:nvPr>
            <p:ph idx="1"/>
          </p:nvPr>
        </p:nvSpPr>
        <p:spPr>
          <a:xfrm>
            <a:off x="457200" y="1219200"/>
            <a:ext cx="8229600" cy="4525963"/>
          </a:xfrm>
        </p:spPr>
        <p:txBody>
          <a:bodyPr>
            <a:normAutofit fontScale="92500" lnSpcReduction="10000"/>
          </a:bodyPr>
          <a:lstStyle/>
          <a:p>
            <a:pPr>
              <a:buNone/>
            </a:pPr>
            <a:r>
              <a:rPr lang="en-US" u="sng" dirty="0" smtClean="0"/>
              <a:t>Key Facts about the Gender Gap in Engineering</a:t>
            </a:r>
          </a:p>
          <a:p>
            <a:r>
              <a:rPr lang="en-US" sz="2800" dirty="0" smtClean="0"/>
              <a:t>Some areas of science do attract more women than men, such as biology and social and behavioral sciences. But computer science, physics and engineering are overwhelmingly male.</a:t>
            </a:r>
          </a:p>
          <a:p>
            <a:r>
              <a:rPr lang="en-US" sz="2800" dirty="0" smtClean="0"/>
              <a:t>Nowhere is that disparity more pronounced than in engineering, with computer science close behind. More than twice as many men than women attend graduate school for computer science fields, </a:t>
            </a:r>
            <a:r>
              <a:rPr lang="en-US" sz="3300" dirty="0" smtClean="0">
                <a:solidFill>
                  <a:srgbClr val="C00000"/>
                </a:solidFill>
              </a:rPr>
              <a:t>and more than </a:t>
            </a:r>
            <a:r>
              <a:rPr lang="en-US" sz="3300" u="sng" dirty="0" smtClean="0">
                <a:solidFill>
                  <a:srgbClr val="C00000"/>
                </a:solidFill>
              </a:rPr>
              <a:t>four times </a:t>
            </a:r>
            <a:r>
              <a:rPr lang="en-US" sz="3300" dirty="0" smtClean="0">
                <a:solidFill>
                  <a:srgbClr val="C00000"/>
                </a:solidFill>
              </a:rPr>
              <a:t>as many men are enrolled in </a:t>
            </a:r>
            <a:r>
              <a:rPr lang="en-US" sz="3300" u="sng" dirty="0" smtClean="0">
                <a:solidFill>
                  <a:srgbClr val="C00000"/>
                </a:solidFill>
              </a:rPr>
              <a:t>engineering</a:t>
            </a:r>
            <a:r>
              <a:rPr lang="en-US" sz="3300" dirty="0" smtClean="0">
                <a:solidFill>
                  <a:srgbClr val="C00000"/>
                </a:solidFill>
              </a:rPr>
              <a:t>, according to the report.</a:t>
            </a:r>
            <a:endParaRPr lang="en-US" dirty="0" smtClean="0">
              <a:solidFill>
                <a:srgbClr val="C00000"/>
              </a:solidFill>
            </a:endParaRPr>
          </a:p>
          <a:p>
            <a:pPr>
              <a:buNone/>
            </a:pPr>
            <a:endParaRPr lang="en-US" dirty="0" smtClean="0"/>
          </a:p>
        </p:txBody>
      </p:sp>
      <p:pic>
        <p:nvPicPr>
          <p:cNvPr id="4" name="Picture 3" descr="ca pltw.jpg"/>
          <p:cNvPicPr>
            <a:picLocks noChangeAspect="1"/>
          </p:cNvPicPr>
          <p:nvPr/>
        </p:nvPicPr>
        <p:blipFill>
          <a:blip r:embed="rId3" cstate="print"/>
          <a:stretch>
            <a:fillRect/>
          </a:stretch>
        </p:blipFill>
        <p:spPr>
          <a:xfrm>
            <a:off x="1066800" y="5616080"/>
            <a:ext cx="1524000" cy="534807"/>
          </a:xfrm>
          <a:prstGeom prst="rect">
            <a:avLst/>
          </a:prstGeom>
        </p:spPr>
      </p:pic>
      <p:pic>
        <p:nvPicPr>
          <p:cNvPr id="5" name="Picture 4" descr="engineer girl.jpg"/>
          <p:cNvPicPr>
            <a:picLocks noChangeAspect="1"/>
          </p:cNvPicPr>
          <p:nvPr/>
        </p:nvPicPr>
        <p:blipFill>
          <a:blip r:embed="rId4" cstate="print"/>
          <a:stretch>
            <a:fillRect/>
          </a:stretch>
        </p:blipFill>
        <p:spPr>
          <a:xfrm rot="21600000">
            <a:off x="7391400" y="5410200"/>
            <a:ext cx="743406" cy="74340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i="1" dirty="0" smtClean="0">
                <a:latin typeface="Californian FB" pitchFamily="18" charset="0"/>
              </a:rPr>
              <a:t>Leading Women Address the Gender Gap</a:t>
            </a:r>
            <a:endParaRPr lang="en-US" dirty="0"/>
          </a:p>
        </p:txBody>
      </p:sp>
      <p:sp>
        <p:nvSpPr>
          <p:cNvPr id="3" name="Content Placeholder 2"/>
          <p:cNvSpPr>
            <a:spLocks noGrp="1"/>
          </p:cNvSpPr>
          <p:nvPr>
            <p:ph idx="1"/>
          </p:nvPr>
        </p:nvSpPr>
        <p:spPr>
          <a:xfrm>
            <a:off x="609600" y="2209800"/>
            <a:ext cx="8077200" cy="4114800"/>
          </a:xfrm>
        </p:spPr>
        <p:txBody>
          <a:bodyPr>
            <a:normAutofit fontScale="85000" lnSpcReduction="20000"/>
          </a:bodyPr>
          <a:lstStyle/>
          <a:p>
            <a:pPr>
              <a:buNone/>
            </a:pPr>
            <a:r>
              <a:rPr lang="en-US" b="1" dirty="0" smtClean="0">
                <a:hlinkClick r:id="rId3"/>
              </a:rPr>
              <a:t>Op-Ed</a:t>
            </a:r>
            <a:r>
              <a:rPr lang="en-US" dirty="0">
                <a:hlinkClick r:id="rId3"/>
              </a:rPr>
              <a:t> Solve this math problem: The gender gap</a:t>
            </a:r>
            <a:endParaRPr lang="en-US" dirty="0"/>
          </a:p>
          <a:p>
            <a:pPr>
              <a:buNone/>
            </a:pPr>
            <a:r>
              <a:rPr lang="en-US" dirty="0" smtClean="0"/>
              <a:t>          </a:t>
            </a:r>
            <a:r>
              <a:rPr lang="en-US" sz="3400" dirty="0" smtClean="0"/>
              <a:t> </a:t>
            </a:r>
            <a:r>
              <a:rPr lang="en-US" sz="3100" dirty="0" smtClean="0"/>
              <a:t>“</a:t>
            </a:r>
            <a:r>
              <a:rPr lang="en-US" sz="3100" dirty="0" smtClean="0">
                <a:solidFill>
                  <a:srgbClr val="C00000"/>
                </a:solidFill>
              </a:rPr>
              <a:t>Girls </a:t>
            </a:r>
            <a:r>
              <a:rPr lang="en-US" sz="3100" dirty="0">
                <a:solidFill>
                  <a:srgbClr val="C00000"/>
                </a:solidFill>
              </a:rPr>
              <a:t>are succeeding at the highest levels in math at far higher rates today than in previous generations, </a:t>
            </a:r>
            <a:r>
              <a:rPr lang="en-US" sz="3100" dirty="0"/>
              <a:t>suggesting there is nothing intrinsically </a:t>
            </a:r>
            <a:r>
              <a:rPr lang="en-US" sz="3100" dirty="0" smtClean="0"/>
              <a:t>non-mathematical </a:t>
            </a:r>
            <a:r>
              <a:rPr lang="en-US" sz="3100" dirty="0"/>
              <a:t>about being female</a:t>
            </a:r>
            <a:r>
              <a:rPr lang="en-US" sz="3100" dirty="0" smtClean="0"/>
              <a:t>.”</a:t>
            </a:r>
            <a:endParaRPr lang="en-US" sz="3100" dirty="0"/>
          </a:p>
          <a:p>
            <a:pPr>
              <a:buNone/>
            </a:pPr>
            <a:r>
              <a:rPr lang="en-US" sz="3100" dirty="0"/>
              <a:t>         </a:t>
            </a:r>
            <a:r>
              <a:rPr lang="en-US" sz="3100" dirty="0" smtClean="0"/>
              <a:t> And </a:t>
            </a:r>
            <a:r>
              <a:rPr lang="en-US" sz="3100" dirty="0"/>
              <a:t>girls raised in cultures with </a:t>
            </a:r>
            <a:r>
              <a:rPr lang="en-US" sz="3100" dirty="0">
                <a:solidFill>
                  <a:srgbClr val="FF0000"/>
                </a:solidFill>
              </a:rPr>
              <a:t>strong traditions in problem-solving</a:t>
            </a:r>
            <a:r>
              <a:rPr lang="en-US" sz="3100" dirty="0"/>
              <a:t> competitions do much better in mathematics competitions than girls from cultures without such traditions. In the USA Math Olympiad, almost all of the girls who have won have been foreign-born, Asian American or home schooled — groups that place a high emphasis on </a:t>
            </a:r>
            <a:r>
              <a:rPr lang="en-US" sz="3100" dirty="0" smtClean="0"/>
              <a:t>mathematics” (Su, 2014).</a:t>
            </a:r>
            <a:endParaRPr lang="en-US" sz="3100" dirty="0"/>
          </a:p>
        </p:txBody>
      </p:sp>
      <p:pic>
        <p:nvPicPr>
          <p:cNvPr id="6" name="Picture 5" descr="fields award.jpg"/>
          <p:cNvPicPr>
            <a:picLocks noChangeAspect="1"/>
          </p:cNvPicPr>
          <p:nvPr/>
        </p:nvPicPr>
        <p:blipFill>
          <a:blip r:embed="rId4" cstate="print"/>
          <a:stretch>
            <a:fillRect/>
          </a:stretch>
        </p:blipFill>
        <p:spPr>
          <a:xfrm>
            <a:off x="3276600" y="1066800"/>
            <a:ext cx="2057400" cy="115671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13187</TotalTime>
  <Words>856</Words>
  <Application>Microsoft Office PowerPoint</Application>
  <PresentationFormat>On-screen Show (4:3)</PresentationFormat>
  <Paragraphs>98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How CA Leading Women Can Address the Gender Gap in  STEM Majors</vt:lpstr>
      <vt:lpstr>    Susan Belgrad, Convener, is  Professor of Education at California State University, Northridge     Paula Hodge, South Coast Regional Director  Doing What Matters                     College of the Canyons                                        Janet Yamaguchi, Vice President of Education                                  Discovery Science Center    Karen Latuner is the School Engagement Director for Project Lead the Way , California    </vt:lpstr>
      <vt:lpstr>Leading Women Address the Gender Gap in STEM Majors</vt:lpstr>
      <vt:lpstr>Leading Women Address the Gender Gap in STEM Majors</vt:lpstr>
      <vt:lpstr>Leading Women Address the Gender Gap </vt:lpstr>
      <vt:lpstr>Leading Women Address the Gender Gap</vt:lpstr>
      <vt:lpstr>Leading Women Address the Gender Gap</vt:lpstr>
      <vt:lpstr>Leading Women Address the Gender Gap</vt:lpstr>
      <vt:lpstr>Leading Women Address the Gender Gap</vt:lpstr>
      <vt:lpstr>Leading Women Address the Gender Gap</vt:lpstr>
      <vt:lpstr>Leading Women Address the Gender Gap in STEM</vt:lpstr>
      <vt:lpstr>Leading Women Address the Gender Gap in STEM Majors</vt:lpstr>
      <vt:lpstr>Leading Women Address the Gender Gap in STEM Majors</vt:lpstr>
      <vt:lpstr>Leading Women Address the Gender Gap in STEM Majors</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 Leading Women Can Address the Gender Gap in STEM Majors</dc:title>
  <dc:creator>Susan Belgrad</dc:creator>
  <cp:lastModifiedBy>Susan Belgrad</cp:lastModifiedBy>
  <cp:revision>27</cp:revision>
  <dcterms:created xsi:type="dcterms:W3CDTF">2013-11-08T00:50:14Z</dcterms:created>
  <dcterms:modified xsi:type="dcterms:W3CDTF">2015-09-22T14:35:25Z</dcterms:modified>
</cp:coreProperties>
</file>