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72" r:id="rId8"/>
    <p:sldId id="261" r:id="rId9"/>
    <p:sldId id="264" r:id="rId10"/>
    <p:sldId id="265" r:id="rId11"/>
    <p:sldId id="267" r:id="rId12"/>
    <p:sldId id="273" r:id="rId13"/>
    <p:sldId id="274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FF00FF"/>
    <a:srgbClr val="00FFFF"/>
    <a:srgbClr val="0000FF"/>
    <a:srgbClr val="80008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E3981F-D871-4B93-8A04-70D8BFD658CA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679A3A-6F90-4281-9434-40BE2A47E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EEDA37-16A7-48C3-BBFB-DCF7E20E7EE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14DC3-DF22-4833-B038-59FA10E6AB5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E6CAC1-D340-4A64-A0BA-B74D8E81D51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0E6E1-9BE4-43FB-A4D3-1E615C301DE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679A3A-6F90-4281-9434-40BE2A47E2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29257-056D-4A23-8658-2E98722D510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8E29F2-A9F8-41D2-A417-31AD13F3362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Prediction:  How long will it take to pass the pulse clockwise?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Counterclockwise?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352E5F-5CC7-45D7-B147-61238145937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5FC5CA-32D4-404B-A46C-96C13395DBC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24CC30-9009-44F8-9DCB-FEC706CB9CD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B085-2805-430D-92BA-D87AE8E715F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5CA270-D0C9-4DB2-9772-CF067FA211C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Activity on Common Core in Action: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F9E4E1-4252-45AB-8546-0736D6DD8D1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3B6A3-4B1E-4049-8814-9D909CA135D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507F8-B6B9-4842-A8C1-912210601A3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87B46-B09E-4D86-A08F-C5BE5464D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876E-F57D-43D8-9EF7-7820F0868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68E1-871E-43BB-9756-CD3BD0BA9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493D0-E3B0-4FB9-83B0-E3F356359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CDDDD-934B-42C5-93AE-6B2888936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0065D-6D54-4285-98CE-AB5C17BA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A179-F6C0-4F3D-89AE-122832AC2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C1BB-A735-4F3E-9BC0-E2B4E559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B450-A497-4B05-B721-5364A501D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F308-40D7-4FA6-B475-53AA2AEE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6A31A-7AE7-4BA3-A6CD-4D8D95C57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296D-0B7B-4628-BC6F-FBAB6868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52AF4-935D-47AF-8C20-027F7B139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4678-1197-4AC5-AA1E-A2EBA93E9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6393-2FDC-478A-9EE2-0E371E6DC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FEF9C9FA-496F-42D3-98FA-7864B9F29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ngzine.org/all/science-tech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sciencefair.com/en/2013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large-stopwat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case-next-generation-science-standar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opia.org/blog/common-core-in-action-science-andrew-mill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676400"/>
          </a:xfrm>
        </p:spPr>
        <p:txBody>
          <a:bodyPr/>
          <a:lstStyle/>
          <a:p>
            <a:pPr eaLnBrk="1" hangingPunct="1"/>
            <a:r>
              <a:rPr lang="en-US" smtClean="0">
                <a:latin typeface="Chalkboard" pitchFamily="28" charset="0"/>
              </a:rPr>
              <a:t>HUBBARD ELEMENTARY</a:t>
            </a:r>
            <a:br>
              <a:rPr lang="en-US" smtClean="0">
                <a:latin typeface="Chalkboard" pitchFamily="28" charset="0"/>
              </a:rPr>
            </a:br>
            <a:r>
              <a:rPr lang="en-US" sz="2800" smtClean="0">
                <a:latin typeface="Chalkboard" pitchFamily="28" charset="0"/>
              </a:rPr>
              <a:t>October 29, 2013</a:t>
            </a:r>
            <a:br>
              <a:rPr lang="en-US" sz="2800" smtClean="0">
                <a:latin typeface="Chalkboard" pitchFamily="28" charset="0"/>
              </a:rPr>
            </a:br>
            <a:r>
              <a:rPr lang="en-US" sz="2800" smtClean="0">
                <a:latin typeface="Chalkboard" pitchFamily="28" charset="0"/>
              </a:rPr>
              <a:t>Susan Belgrad &amp; Steve Holle</a:t>
            </a:r>
            <a:endParaRPr lang="en-US" smtClean="0">
              <a:latin typeface="Chalkboard" pitchFamily="28" charset="0"/>
            </a:endParaRPr>
          </a:p>
        </p:txBody>
      </p:sp>
      <p:pic>
        <p:nvPicPr>
          <p:cNvPr id="2051" name="Picture 7" descr="STEM-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362200"/>
            <a:ext cx="6324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As you read, analyze how the article . . .</a:t>
            </a:r>
            <a:endParaRPr lang="en-US" sz="3600" smtClean="0"/>
          </a:p>
        </p:txBody>
      </p:sp>
      <p:sp>
        <p:nvSpPr>
          <p:cNvPr id="11267" name="Text Box 7"/>
          <p:cNvSpPr>
            <a:spLocks noChangeArrowheads="1"/>
          </p:cNvSpPr>
          <p:nvPr>
            <p:ph type="body" sz="half" idx="2"/>
          </p:nvPr>
        </p:nvSpPr>
        <p:spPr>
          <a:xfrm>
            <a:off x="4649788" y="1981200"/>
            <a:ext cx="3808412" cy="4114800"/>
          </a:xfrm>
          <a:noFill/>
        </p:spPr>
        <p:txBody>
          <a:bodyPr/>
          <a:lstStyle/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400" b="1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Captured your interest.</a:t>
            </a:r>
          </a:p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Described the details of the innovation.</a:t>
            </a:r>
          </a:p>
          <a:p>
            <a:pPr>
              <a:spcBef>
                <a:spcPct val="0"/>
              </a:spcBef>
              <a:buFont typeface="Wingdings" pitchFamily="28" charset="2"/>
              <a:buNone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Made you feel like you could know a student like this.</a:t>
            </a:r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endParaRPr lang="en-US" sz="2000" smtClean="0"/>
          </a:p>
          <a:p>
            <a:pPr>
              <a:spcBef>
                <a:spcPct val="0"/>
              </a:spcBef>
              <a:buFont typeface="Wingdings" pitchFamily="28" charset="2"/>
              <a:buChar char="§"/>
            </a:pPr>
            <a:r>
              <a:rPr lang="en-US" sz="2000" smtClean="0"/>
              <a:t>Share in teams. Complete the PMI graphic organizer.  Then we’ll discuss the article as a group.</a:t>
            </a:r>
          </a:p>
        </p:txBody>
      </p:sp>
      <p:pic>
        <p:nvPicPr>
          <p:cNvPr id="11268" name="Picture 8" descr="http://britton.disted.camosun.bc.ca/fibslide/fib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3384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3200400"/>
            <a:ext cx="3733800" cy="3200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What began the scientific  journey of the inventor?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Explain how the observation resulted in problem solving?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What is something new that you learned?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1600" smtClean="0">
                <a:cs typeface="Times New Roman" pitchFamily="28" charset="0"/>
              </a:rPr>
              <a:t>If you were a student wanting to learn more about our world, where would you look online? Check out </a:t>
            </a:r>
            <a:r>
              <a:rPr lang="en-US" sz="1600" smtClean="0">
                <a:solidFill>
                  <a:srgbClr val="7030A0"/>
                </a:solidFill>
                <a:cs typeface="Times New Roman" pitchFamily="28" charset="0"/>
                <a:hlinkClick r:id="rId3"/>
              </a:rPr>
              <a:t>Youngzine</a:t>
            </a:r>
            <a:r>
              <a:rPr lang="en-US" sz="1600" smtClean="0">
                <a:solidFill>
                  <a:srgbClr val="7030A0"/>
                </a:solidFill>
                <a:cs typeface="Times New Roman" pitchFamily="28" charset="0"/>
              </a:rPr>
              <a:t>.org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1400" b="1" smtClean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12291" name="Picture 2" descr="UE_learning_model_introduce.png"/>
          <p:cNvPicPr>
            <a:picLocks noChangeAspect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228600"/>
            <a:ext cx="6019800" cy="2667000"/>
          </a:xfrm>
          <a:noFill/>
        </p:spPr>
      </p:pic>
      <p:pic>
        <p:nvPicPr>
          <p:cNvPr id="12292" name="Picture 13" descr="http://www.newmiamiarch.org/Atimo_s/articles_images/13620183229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16002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http://appsaga.com/wp-content/uploads/2012/07/Brittany-Weg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20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7" descr="http://www.youngzine.org/sites/default/files/images/aidan-dwy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200400"/>
            <a:ext cx="21526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838200" y="12192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6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00200" y="1090613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305050" y="949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7620000" cy="5334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3200" b="1" smtClean="0"/>
              <a:t>Now - Let’s Process This Activity</a:t>
            </a:r>
            <a:endParaRPr lang="en-US" smtClean="0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How did you connect with the nonfiction literacy?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What was science?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What was engineering? 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Did it show how students can access careers, as scientists and engineers?  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How will you apply this?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14352" name="Picture 1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81200"/>
            <a:ext cx="3810000" cy="4114800"/>
          </a:xfrm>
        </p:spPr>
      </p:pic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600200" y="533400"/>
            <a:ext cx="451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096000" cy="762000"/>
          </a:xfrm>
        </p:spPr>
        <p:txBody>
          <a:bodyPr/>
          <a:lstStyle/>
          <a:p>
            <a:r>
              <a:rPr lang="en-US" sz="2800" dirty="0" smtClean="0"/>
              <a:t>The Winners Have Been Announced!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5181600"/>
            <a:ext cx="8915400" cy="1295400"/>
          </a:xfrm>
        </p:spPr>
        <p:txBody>
          <a:bodyPr/>
          <a:lstStyle/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en-US" sz="1800" b="1" dirty="0" smtClean="0"/>
              <a:t>The Google Science Fair is an online competition open to students aged 13-18 around the globe. Our Goal is to inspire the students WE teach to know that they can acquire the knowledge, skill and creativity to make a difference too!</a:t>
            </a:r>
            <a:endParaRPr lang="en-US" sz="1800" b="1" dirty="0" smtClean="0"/>
          </a:p>
        </p:txBody>
      </p:sp>
      <p:pic>
        <p:nvPicPr>
          <p:cNvPr id="7" name="Picture 6" descr="googlefair2013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219200"/>
            <a:ext cx="6096000" cy="4056611"/>
          </a:xfrm>
          <a:prstGeom prst="rect">
            <a:avLst/>
          </a:prstGeom>
        </p:spPr>
      </p:pic>
      <p:sp>
        <p:nvSpPr>
          <p:cNvPr id="51202" name="AutoShape 2" descr="data:image/jpeg;base64,/9j/4AAQSkZJRgABAQAAAQABAAD/2wCEAAkGBhISERQUExIUFBUWGBgXGBUVGBQcGBYYFx0VGBccHBgfGyYeGxkkGRUXHy8iIycrLCwsFx8xNTAqNSYrLCkBCQoKDgwOGg8PGiokHyQsLi8tMS81LS0zLTQqLSk1LywqNSwsLC8qLDQpLC0sLDQ0LCwpLC4sKSwsLCwsLCwsKf/AABEIAKcBLgMBIgACEQEDEQH/xAAbAAACAgMBAAAAAAAAAAAAAAAABgQFAQMHAv/EAEUQAAEDAgMFBAYGBwgCAwAAAAEAAgMEEQUhMQYSQWFxBxNRgSIycpGhsRQ0UnOywSMzNUJiwtEWJENTgpLh8RXwF1Ti/8QAGgEBAAMBAQEAAAAAAAAAAAAAAAEDBAUCBv/EADcRAAEDAQUFBwEIAgMAAAAAAAEAAgMRBBIhMUETUWGBsSIyM3GhweEjBRQ0UoKR0fBCwhUkcv/aAAwDAQACEQMRAD8A7ihCERCEIREIQhEQhYuvEswaLuIA8SoJAFSi93RdUtTjTnHdhaSftW+Q/qodJiUrbuze2+d+HnwXKf8Aa0DX3RUjeBhh15LULK8iqZgsqFRYoyTQ2P2Tr/ypl10o5WStvMNQs7mlpoVlCEKxeUIQhEQhCERCEIREIQhEQhCERCEIREIQhEQhCERCEIREIQhEQhCERCEIREIQhEQhCxdEWV5L1T4ztXBT5E7z/sN18zwSp/bUyu3Zf0bD9m5AHMalZZ7SIh2ReO5eNrEHXXOonCtxxrcmDfd8L/n5KNFhssx3pXEDgOPu0Cl4TTw7ofE4Pv8Avgg/9KxCyCySWjtWl2H5RlzOvRbNq1nhfutMNI2MWaAPmepVbs4LiTqPzVw5U+zej+o/NJmtZaoGtFBR3RGEmJ5PDqttZgbXZsO47lp/x5KNFiUsJDZWkjg7j7+KvStcsYcLEXHgV7ksNHbSzm470PmFDZsLrxUeq809W14u0g/MdQtwKQ9pdoKajd+jl3pf8tpvu9XaDoVpwDtWY525VMEZOkjM2/6hqOuivs8srqtmbQjUYg+Wq1/8ZO+PaxNJb6/tryXQ0LVT1LXtDmODmnMOaQQfMLata5mSEIQiIQhCIhCiYnikcEZkldutHvJ4ADiUsM2vq586WjJZwe86/ED3EoickJNdtTXxEd9Q3F7Xjv8AlvD3pwYbgZW5eCIvSEIREIQhEQhCERCEIREISvjeKSsxClia8iN/rNsLOzPK6aERCEIREIQhEQsEoKTMb23dvmGmZd9yzed43t6I68SvD5AwVK8PkawVcmfE8YigbvSODfAcT0GpSfUbR1Va4x0rCxnF/G3N2jegzUjDNiHyO72skL3HPcv83fkE3U9K2Noaxoa0aAAAKqj5M8B6qmkkmfZHr8JewbYiKL05T3smufqg9OJ5lU+xuFxzmpZIwOG8Lcs3aeCf3JL7PfXqvaHzevLo2te0Ab15dG1r2NA39FpqtmKmkcZKSQubqWZXtzGjvmrDBduY3ncnHdSaZ+qT/L5pqsqjGdmYakek3ddwe3J3/PmvRjczGM8l62TmYxnlp8K03wRl4Kp2bOUnUfmlWZ1XhmZeJIL29I5Z8tWnpcKtZtrUSfoaKP05DbeNrj2QcvHMrM+OWWeOUMNG3qndULdY5GzF0BIa407xAy4/0roGN7S09I28zwDwYM3u6N/PRI0uPYhihLKVhggvYvva40N3/k33qxwTs0Bd31bIZ5DmWXJbf+InN3TIck9Qwta0NaA0DQAWA8lvxK6W0s1k8MbR+890eQ18ylDCuz2npYnvcO+lDHHfcMgbH1W6DrqqLs4wCCro5mzMDv0uTtHN9BmjtQuj1/6qT2HfIpJ7HPqs33o/AxRQVV8dqmkss0rnG9VmO7E5blBn2Zr8NcZKOQzQ6ujOZtxuzQ9W2Kvtmu0WCoIZL+hl03XH0SeTjx5HNNpS5tHsLTVdyW93J/mMtc+0NHeeamhGSz/fIbThahj+cZ/qGvVMgci65ecQxDCCGykT05Nmm/wBPpNOuRuOaftn8ejq4RLHe1yCHCxBGoUg1We02F8LRICHMOThlz3FWaEIUrCkbHG/S8Tjp3fq4hdw8cg53vu1vvTvHGGgAAAAWAGgCSYn93jbt7LvG2b5sb+bCE6TR7zXNva4IuOFxa6Iti1VFQ1jHPcbNaCSfADMpB2i2alpYDKKyd5BaLFzhqba7ytsZld/4gG5JMcVydTctvc8URaKbGK+tJdTBkMINg54uXW8j8B5r0NoaukkYytDHxvNhKzgeeQ91verrZFgFFBb7APmcz8VA7RGA0TidQ9hHW9vkSpRX9dWsiidI82a0bxPLklOjxLEawGSHu4IrkN3gCTbyN/gsbTzOOExHiRDf4H5gJmwGMCmgDdO6Z+EIiX6XaOpp52Q1oYWyZMlZpfTPle3AWv4K82ixoUsDpSN45BrfFx08tT5Kj7TGD6Kw8RKLebX3+XwUnarCn1NC0Nze0Mfb7Xo+kOtiT5KEWimhxWVgk7+KPeG8I9waHMAmxsouz+LV88z2Olib3TgJGFmZF7GxHQi6kYf2gQ900Pjl3wAC1jbgkZZFbNj8OlMs9VKwx98fRYdQL3uR7h5KUWjaL9qUX/vEpgx/G20sJkcLnRrftOOg/PyS/tF+1KL/wB4lae0guLqVosbucQDoXegBflmiLfB/wCWlb3gfFEDm2MgXtwvkbe9T9l9pHzukhmaGTx+sBo4aEgcOHvCjd5i/wBil+P9VpwXA6wV30mdsY3mkO3HcgBl5BFCcUIQoUrBXM8J2fbVTVTS4sc1xLSPEvfqPDJdNSRsN9Zq+v8AO9ZpgHOaDxWWdoc9gPHotEeKVlAd2ZveRcHa5cncOhTXhOPQ1Dbxvz4tOTh5fmp8sIcCHAEHUHRKeLbCi/eUrjE8Z7tzbyP7qXXx93EKbr4+7iN2qbiUmdnvr1XtD5vXih2wmgd3VZGfbAz/AKO6hUeB7YQ0f0guBe57hutbxzdqdAM1LKzSNDAScVTJaI7zXE0pWtfJdSfIALk2A1J4JJ2g7So4z3dK3v5b2BFywHlbN56e9U7aPEcVN5D3FOdBmARybq88zknTANkaekH6Nl38ZHZuP9ByC6mzjh8TE7h7lNpLP4Yut3nPkEoUmxVXWu76vlc0aiMEb3S3qsHxVFshsiK2KYh5jkjczcOoz3tePAZjRdkkGR6Fc+7HvUqfaj+T1oZaXmJ7hhSlKeazSWWMTRtONb1a5nBR6baquw5zY62Myx6Nkvc25P0d0dYp7wbH4Klm9DIHeI0c3q3UKXU0jJGlj2h7Tq1wuCkXGOzh8b++oJDG8Z92SR/td4cjcLPWKbPsu9Phabs0Hd7Td2o8t6ea8/opPYd8ikfsdP8AdZvvR+Bi0UfaFJGHwV0ZY/dc3fAtqCBdv5jJU2xu17KClla5jnyuku1g0tutbcu8Ljgs0sTonC8F9F9mvFrsk0cOLqtw1zP93Lrk0zWgucQ0DMkmwA5lIuOdpQ3u6oWGeQ5B1iW3/hGruuQ5qvhwLEMUIfVPMEGoZa1xyZ483e5PGB7NU9I3dhYAeLzm93VyqqTkrNlZrJ4pvv8AyjujzOvkEjf2GqJmSVNfM4vDHOEYOlgSATo0cm+9XPZKb0J+9f8Aypnxof3af7p/4Sljsk+on7x3yaopQq+S1PtFhkL6UDm0AwAwOSdkIQva4KXNrdmnVAbJEd2aP1TpvAG4F+BBzCr6fbWeIbtTSS7wy3mDI87ae4pzQiJA2g2hfWQmGKknuS07xbkLG/h+aaKbC9+iZBILXiDHDi02HxBVuhESPheLT4e3uJ4JHsaTuSRi4sc7eH5heMQlnxNzI2wvhga7ec94sTw+RNgE9oRFXYrg7ZqZ0GgLQG/wltt0+RASzhe0E1EwQVNPK7cyZJGLgt4Z6J3QiJFqWT4nLGDE+GmYd4l+Rd4+dsstLlXu2M7G0kjTIIy8brdfSOXogDPMZeavUnbbRPZPTVG4ZIoid8DO2YN7eXwClFGwbHquKCONuHvIa0C4Dhfnbd1KtcJ2yEkwhmhfBI71Q7Q8swCNF7bt9RWv3pHLcff5KpbM7EK6GWONzYYc+8cLb2d8vO2XVEUrH6d5xKkcGOLRq4AkDM6nQKx2uwA1UIDDaRh3mX4niL8L/MBXqFCJNpttpYmhlTSzd43Ilrcnc/8Aq4VtgWPyVL3Xp3xRgXD33u430tbw6q8QiIQhCIhJOwv1mr9r+d6dkh7H1TI56xz3BrQdSbfvvWeXvs59Fml8RnPonu6gYpjUVO28jwPBv7x6BLOI7aSSu7qjYXOOW+R8hwHMr3hew5c7vKt5kcc925+J49AhlLsGCvRSZi40jFeOir67EajEiY4og2IH1nD5u4dAk3BMDqHvkkp2te6BwJabG+btAcjpou3xU7WNDWtDQNANAkDsr/W1vtN+ci6VirFHI/M4dVhtFnDpYw8mprj5DRTMB7SY3HuqpvcSDK5BDCed82+eSdmSAgEEEHQjQqnx7ZOnq2/pGWdbKRuTh58RyKSn4fiOFEuiPf0+pbYkAc26tPMZL1s45u52TuOXIrRtJYPEF5u8Z8wumyaHoVz3se9Sp9qP5PV7gG3VNVt3b93Jb9W8jP2T+980sdmGJRQQ1L5XtY0OjzJ1yfkPE8l7ZG5sUjSMez1VckrHzxOacO10XTrqox7amnpBeV/pcGNzefLw5lJ+I7d1NW8w4fE7nIQN63j4MHM5qbgXZoxp72rd38hzLbktvzJzcfgqxA2PGY04a/CsNpdIbsArxOXyqHEqqsxbNkLY4GXIc4Dhr6epPJuSp9nMOqtz6VTMbIYnFpaQHGxDTk06+Wa7NUxBsLwAAAxwAGQAseCS+yH6vN96PwhWukElncAKAEUU2UuslsZJ3iQ6tciKZKZs72jwzHu5h3EuhDvVJ5E6HkU4tcqHaLYqmqx6bd2S2UjMnef2hyKUL4jhJz/vFN5ndHzZ8QubUjNfR/d7PasbObrvyn/U+xXQcbP92n+7f+EpX7JPqJ+8d/KpNPtlTVlLMGP3X90+8b8neqdODhzCjdkn1E/eO+TVGq9iJ8VilY8UN9ufk5OyEIK9rjKuxfHoKYAyvtfRozcegCpWdpNITmJAPEtH5G6r5I2PxlwnsWho7sO0J3WlvXPfPVOklHG4WcxpHgWiyIsUFeyZgkjdvNOhz4ZHVSFqp6ZkbQxjQ1o0aNAqDFdto45DFFG+eQahmgPhfO/kERMiqZNpIxVilIdvkXvYbuhNvHQFQ8H2qfNKIn0ssTiCbuvaw8bgLbJi0Qr2wmEd4WXEvo5CxNvHgiK9QomJYnHBGZJHbrR7yeAA4lLn9upCN9tFMYtd/l46Wt5oiblghQcGxqKqj7yI3GhB1afAhV1ftjFDPJFIC3caHb2R3id2zQNb+l8ERXP0GPXu2X8d1v8ARbg1KUu3MrRvmhmEf2jcZeOlh70wYRi8dTGJIzloQdWkagoinIVNj21EVLYOu97vVjbqevgquPbeW436GdrXEAGx46atA+KIm1Ci4jiUcEZkkdutHvvwAHEpb/t1IRvsopnRfb8R46W+KIm5Cr8FxuKqj34zyLTq0+BVgiIXG6ln6aUlrnMbI7f3fDedx0HmuyJG2JYHVFYCLi5uD7b1ltDbxa1Y7Sy+5rfNXOy9bSFgbT7rTxafXvzJzPVX90pYxsM1x7yncYnjOwNmk8vBQ6PayopnCKsjJHB4Gf8ARwUiQsweKcdF7Ehj7LxTiMvhPLlzvsr/AFtb7TfnInqixGOZm9G4OHL8xwSL2V/ra32m/ORdOE1hkpw6quY1mipx6Loq1zSBoJcQANSbWHVLe0e3tPS3aD3sv2GnQ/xO0HTVLEeF4jihDp3dxT3uG2IBHJmrjzdkoZZyReebo4+y9SWkA3GC87cPfcq3bWpoppQKSNzpic3RX3HdG29I8xbzS1QNaHNfKx74Q4b+4ba6DetYFdrwXZanpGERM9K2cjs3nz4DkEo9k1O18VU17Q5pMYIcAQRZ/BdGO0tbE67UhtM88enBcuWyOdM28QC6uQww68U17K19G+ICk3GtGrBk4e0NSeavQkHGezbdd3tDIYnjMMuQL/wu1HQ5LThXaFLA/ucQic1wy7wDPqWjIjm33LC6ASdqI14HP5XRbaDFRkwpxGXwn6u/VP8AZd8ikjsg+rzfeD8LU3mujlgc+N7XtLHWLTcaFJ/ZF9Wm+8H4QkeEEnmFMhraI6bneyf7rTVTMa0ue5rWjUuIAtzSrtH2i09OSyP9NLputPog83fkLlUUGzVfiThJWSGGHURDI25MvYdXXPRYarvw2BxbtZzcZvOZ8hmeiotrJ6OWb+4xP38y90YIYRnvEN1/1ZBO3ZP9SP3r/wAlaO2fgpaSZsMYb+ifd2rneidXalVPZJ9RP3j/AOVeQKFdK0Wps9gc1laNc0Ak1JzzTshCFYvm1S7QbLxVQBddkjfVkbqOR8QqCU4jQDeLhUwt1ve4H4h1zCYH7X0rZHxvk3HMJad4EDLwOiiY1tlStifuyNkcWkBrc7ki2Z0AUopcePtlo3zx3FmPNjq1zQcj5qr7OKNopjLq+R7ru42abW99z5r1sdgjm0Do5AWmXeNjqA4Boy8r+ar9kMcbSb9LUnu3NcS0u9U31z65jqiJ6sk6o/bTPuvycr+n2jppJBHHK17zewbc6C5z0VBUftpn3X5OUIo3aBU3qKaNzXOYPTcxuZdmBYDibAjzVk3bhoFhSVIGlu74LRt3RSNdBVRjeMJ9IDwuCD0uCD1VrR7ZUkjA7vmsyza82I5W/opRUGxLnfTagtikjikaXgPaRYhzbDw0e5ZkpGyY2d4XDWh9j4hjbfE38k04ZjsFQ54ifv7lrkA29K9rE66FLkP7bf8Ad/yMRE4ubcEHMFJvZxl9JaNBILD/AHD5AJ0SX2detV/eD+dQi8bOME+JVUr8zGd1t+GZaPg34p2SL9J/8fiMjpARDPmH2NgSb/Akg9UxybXUYA/TsN9A03JvyCIl3tCqLzU0bg5zL77mtzLswLAcTa481YN23YAAKSpAGQAjWrbuhkBhqoxvGE3cB9m4cD0uLHqrOi2ypJGB3fNYbZtebEH8/JSoVDsa5306dzYpI4pGlwD2kWO80jl+85PSrsNx6Coc9sT9/cAJIBtne2Z10VioUoSTsL9aq/a/nenZJOwv1mr9r+d6zyd9nPos8viM59E7KNW0Mcrd2RocPAorK5kTS6RwY3xJ/wDc0oV+2Ms7jFRxuJ+2RnbxHBo5le3va3Ar3JI1mB/ZQsdwn6C7vIJ90n/DJ9L/APTeqRsNxKYOfGyYQiZw33nIfvauGYGZ0XTcK2HF+8qnd4857tzbzPH5JX2H2bgqzVslb6rm7rm5Fmb9PcMlu+zaRtkc4YYYZrkWiGR0jA3CtaCvD0qmvZfYOmgDZCRPJqHmxaPZGnnmU3BcwkwfEMLJfA4zwcWWJsObNR1ambZzb+nqrNJ7qU/uOORP8LtD01XuaN7/AKgN4b93LRbbPLGz6ZbdO7f5HVM0mh6Fc97HvUqfaj+T10F/qnoVz7se9Sp9qP5PUReBJ+nqpm/Exfq6LoqgYtg0NSzcmYHjnqOYOoKzimLw07C+Z4Y3nqeQGpPRIlbttV1rzDQROa3QyHW3jfRg+Krhie/tNwprkrZ5o2C67EnTOqqdoMMdhcl6aqFn3BiJ9Kx+03QjmbFUmC1EjgKZtQKeORxLnOJAJAaACRn5XCe8P7N4445Jal3fy7rjYk7oNjnnm48z7lT7CbKwVtJMJQQ4SWbI31m3aPIjkVumeH2dwBqRSpyqq/ssizW5kkoo2jqDvXcM6HDPFOWzWxNLSgOaBI//ADXWP+0aAdEyBcwdBiWEm7D9JphwzNh0zLOouOibdnduKarsGu3JP8t5APkdHDouQCF9FbLNO6s97aN/MNPMf49Fa459Wn+7f+EpX7JPqJ+8d8mpoxv6tN90/wDCUr9kn1E/eO+TU1SL8BJ/6b0KdkIQvS5Sr6zZ+nlN5IWOJ4kZnzGa8UmzVLGd5kEYPA2uR0up0lSxps5zW9SAvP0+L/MZ/ub/AFRFvUOvwiGb9bEx9uJGY89VJjma4XaQR4ggr2iKvocBp4TeKFjD4gZ+/Vbzh8feCXcb3gFt+w3reF1JUeqr44rd49rN42G8QLnwCIt5CqptlKR5u6njvyFvgFbIRFHo8PjiFo2NYPBoAv8A1QMPi7zvdxveEW37Detpa/QKQhEQo1Jh0UW93cbWbxu7dAFzzUlCItNVRskbuyMa9vg4AhQIdlaRjt5tPHfpf5q1QiLFlVTbK0jzvOp478hb5K2QiKNRYdFCLRxtYP4QBfr4qShCIgrl2HY66mmqNxm++R7mjXUOdwGZ1XUSlTHNiGSEyQu7qS99Tuk63yzab8Qs87HGhbos07HmhZmFApNlaiqcJKyRwHCPjbpo35pvoMNjhbuxsDRy1PU8Un0u1FTSO7urY5zeDxrbro75puw/FIp270Tw4ctR1HBRDc0z45pBs9M9a5qY5c77K/1tb7TfnIuiOXO+yv8AW1vtN+ci6kPgycuqrn8eLn0XRUq7R9n9PU3c0d1L9tgyJ/iboeuqaSUqbR9oVPTXaw99L9lpG60/xO4dBcqqHaXvp5q20bK59WlEuNxjEMM9CoaZoNA+5PSz+HRyodldppaZkkVPFvyzObu5E2sHfujU59FfR4HiGJnvKl5hh1DLEdN1n8zlRbKbLS1TJJIJe7lic3dzIvvB37wzByXXbs7jr9K4Vplwr7riP2u0bs60xu1zprTlkmbDNgJ6l/fYhK4k/wCGHZ28CRk0cmp9w/D44WBkTGsaODRb/spBw3b+eleIcQidcf4gGdvEjR45tT5QYlFMwPie17Txafn4Fc607X/PLSmXJdWybHG53ta5816xL9TJ7D/wlJXZB9Xm+8H4Wp0xL9TJ7D/wlJfZB9Xm+8H4WqI/w7/MKZPxMfk72T45qUNo+zqCoJfEe4l13m+qTzaNDzFim9zrJO2i7R4ISY4B38t7Wb6gPgXDU8hmsZpqu1YfvO0/61a8PfSnml2faDEKFj4Kxhlje1zGy8cwRk/Q9DmmDslH9xP3r/5VUUmyddiDhJXSOjj1EQyPk3RvU3KfsIwmKmjEcTd1o4akniSeJXkA1XUt9ohbAYW3b5ILrvdwr646YKchCF7XzyRdsKNsuIUsbxdrmgG2tru4qz/+OqL7L/8AeVV7Z1XdV9M/dL91t91up9J2Q5qb/b13/wBKo93/AApUJgwjB4qaPciBDbl2ZvmbcfJRqra2kjNnTsv4Nu75AqThOId/C2QxuZvXG4/UWJGfuVaKHDqf0SKdp475aXfHNQpVph+LwzgmKRr7a2OY6jUKs2poqWTuvpLyyzvQsbbxyuNDyVBQPhZirPozmGORh3gwgtvZxIy5tBUvtG0pfvf6IibaqqZEwve4NY0Zk6DgolVtDTxsa98rQ14u3W7gc7ga2UXbT6jP7I/E1VGx2zkckLJ52iVzmgMD8wyNuTQBpw+KImmgxCOZgkjdvNN7GxGhsdeaSb1eJ1M4jqX01NA8xgx33nvbqbgg89bWLctSnqmpWRtDWNDWi9g0WAvmcuqzHC1l91rW3O8bAC54k+Jy1Vkb7lSBiqpI79AThrxSbgNZVUlcKKplM7JWF0Mrr712gkgnM6NOpPDxWMZmqa2tfS087qeKBrTLIy+8XOzABBB05jQ3vksYdP8AT8V7+POCka5jX8HyPBBt4izj7mnipGwh3qjEX8TUlvk3et81qd2avpiAP3J/hY29qjKm6XH9gN/n6LTgdRU0da2jqJjPHM1zoZHX3t5uZBJJOl9SeFtUyY7j8NHEZJnW+y0es8+DRx+Q4qi21yq8Ndx78t8nbt0xVuDQzSRySMD3RXLN7MAm2dtCfRGuiqfdJa92oxpwV7A5ocxpyOFeNEq9n2NT1M9Y+bebnHaIl1owQ+wDTpkBc2F9VJ2wxWodPBRUr+7kmBe+TiyMX067rueQHFedkP2hif3kfyem8jipkcGyVpoOgXmJjnRXb2px5lc/nZV4XLA59U+pp5ZBE8S3u0u0IJJOgJ14W43XQVzLFcblqKmmbXQuo6dsge3eDnb8jcmhz7ANGZ4ZAm/iOmqJwaNLs/7uwU2Yglwblx+cUIshCzLWtFVRskaWvaHNPAhKGIbGSwu72jkIP2L59AeI5FOyxZVvja/NVvja/NJ2F7c2d3dWwxvGW9Y28xw66JX2J2mgpDVvlcfScNxrRcvsX6e8ZrpGK4FDUNtIwE8HDJw6FczxrYCekeJY2NqYmm+6Rc28HMBzHMe5brCBR8cpzpTkubahOwte3GlfXep0mKYjipLYWmCn0LrkAjm/Vx5Ny8U0bObBU9LZxHey/bcND/C3QfNR9mNv6acNjcBBJoGG24fZdp5GxTcCvU8kjPpgXRu389VfZ4o3/ULrx37uWi8vGR6Fc+7HvUqfaj+T10KTQ9Cue9j3qVPtR/J6iLwJP09VM34mL9XRPOJYVFUMLJY2vafHhzB1B6JCrthqqjeZqCVxHGMn0umeTx1zXSCoGLY1BTM35pAwcAdXHwDdSVXFK9hutxB0zVs8MbxedgRrlRJ1B2kMkjkiqmGGXdc29juk2OoObDyPvVPsNtZBRUkpkJL3SXbG3V1mt8gOZWvGq+TFpQ2mpQA0/rXCzrfxO0aOWZTRs52bQw7rp7TSDMAj0GnLQcTlqVsnDI4SAKOdTDOiosDhJaWumq5jQcRgTwx4ql3sSxY5XpqY9RcfBz/gOqb9nNiqajALG70nGR9i7y4NHIK+a0aL0AuXRfQT29727OMXGbh7nMrFllCFK56EIQiJM2j/AGpR+XzcnNVNfs8yWoinL3B0WjRaxzJzyvxVsiJe25r3xUjjGSC4hu8NQDrbwPDzWjZ/ZKk7iN7o2yue0OL3Z3JFzlomCvoGTRujkF2uyI/MeBS0zs/DfRbV1DY/sB1v+PgiKti7kYxG2FrWta0tIYABvBr76dQPJTO0bSm+9/orel2Qgilhkju3ugRYW9LevcuNrk5lbsd2ebVd3vPc3u3bw3bZnncKUWrbT6jP7I/E1e9kPqVP7A/NTcWw4TwvicS0PFiRa4zB49FnC8PEELImkkMFgTa56qEUpI+PYlLX1DqGmduxMyqZhwGhYPiLcTcaA3eEkR9lkbSS2rqmlxu4hzRvHxNm5nNXwljSS446LNaGvcA1ow105JswvC46eJsUTd1jRl4nxJPEk53SzslIIq/EIDYF0gmaPtNfcm3Teb71JwjYQQTMl+lVMm5f0HvBabgtzFud/JbdpdjGVb2ytlfBOwWEsets9cwcrnMEar0CypBdgdVDg+gcG0IOXCig7USCXEsPhbmWOfK8fZAALSfC+6U4pd2Z2OjpHPkdI+eZ4s6WTW2WQzJzsNSdAmJVyubg1uQVkTXYudmSk/ZD9oYn95H8nq1q9phHXRUjmEd6wubITkSN70bW19E8eI8VuwzAGQT1EzXOJncHOBtZu7fTK/Hite0mzEVaxoeXNew3ZIz1mHL4Gwy5Bey5jn9rKg6LwGSNZRudSfX+FVdqcjBhzw628XR7l9d4OBNv9AemXDGuEMQf64YwO9rdF/ilnC+zxrZWy1NTLVOjzYJCd1p4ZFzicxfW3JN6iRzQ0Maa6qY2uLy9wpWgp5V/lCEIVC0IQhCIhYssoREsbR7B01Vd273cv22AZn+JujvnzSszEMRwk2lHf097B1yQBydqw8nZeC6fZeXxAixAIORB0PktLLQQLrxeHH23LJJZWk32G67ePcaqmwTaynq2Hu32dY3jdYPHlxHMJS7J6lscVU97msaDHdziABk/UlT8f7NGOPeUju4kGYaLhhPIjNh6Zckv4J2aVUhLZ3GGO9yA4OLyOIANvM+Oi1MEGzcA6gNM8xTqschtG1YSypFcRkaj0V1jPaS57+5oYzK85B5aSP8AS3j1OS1YT2cyTP77EJHPcf8ADBz6OdwHJvvTlgmz0FKzdhYG+LtXO6u1VlZZzaAwXYRTjr8LSLMZDenNeGg/laKOijiYGRsDGjRrRYLfZZQsma2gUwCEIQilCEIREIQhEQhCERCEIREIQhEQhCERCEIREIQhERZFkIREIshCIhCEIiEIQiIQhCIhCEIiEIQiLFkWQhEWQEIQiIQhCIhCEIiEIQiIQhCIhCEIiEIQiIQhCIhCEIiEIQiIQhCIhCEIiEIQiIQhCIv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 descr="data:image/jpeg;base64,/9j/4AAQSkZJRgABAQAAAQABAAD/2wCEAAkGBhISERQUExIUFBUWGBgXGBUVGBQcGBYYFx0VGBccHBgfGyYeGxkkGRUXHy8iIycrLCwsFx8xNTAqNSYrLCkBCQoKDgwOGg8PGiokHyQsLi8tMS81LS0zLTQqLSk1LywqNSwsLC8qLDQpLC0sLDQ0LCwpLC4sKSwsLCwsLCwsKf/AABEIAKcBLgMBIgACEQEDEQH/xAAbAAACAgMBAAAAAAAAAAAAAAAABgQFAQMHAv/EAEUQAAEDAgMFBAYGBwgCAwAAAAEAAgMEEQUhMQYSQWFxBxNRgSIycpGhsRQ0UnOywSMzNUJiwtEWJENTgpLh8RXwF1Ti/8QAGgEBAAMBAQEAAAAAAAAAAAAAAAEDBAUCBv/EADcRAAEDAQUFBwEIAgMAAAAAAAEAAgMRBBIhMUETUWGBsSIyM3GhweEjBRQ0UoKR0fBCwhUkcv/aAAwDAQACEQMRAD8A7ihCERCEIREIQhEQhYuvEswaLuIA8SoJAFSi93RdUtTjTnHdhaSftW+Q/qodJiUrbuze2+d+HnwXKf8Aa0DX3RUjeBhh15LULK8iqZgsqFRYoyTQ2P2Tr/ypl10o5WStvMNQs7mlpoVlCEKxeUIQhEQhCERCEIREIQhEQhCERCEIREIQhEQhCERCEIREIQhEQhCERCEIREIQhEQhCxdEWV5L1T4ztXBT5E7z/sN18zwSp/bUyu3Zf0bD9m5AHMalZZ7SIh2ReO5eNrEHXXOonCtxxrcmDfd8L/n5KNFhssx3pXEDgOPu0Cl4TTw7ofE4Pv8Avgg/9KxCyCySWjtWl2H5RlzOvRbNq1nhfutMNI2MWaAPmepVbs4LiTqPzVw5U+zej+o/NJmtZaoGtFBR3RGEmJ5PDqttZgbXZsO47lp/x5KNFiUsJDZWkjg7j7+KvStcsYcLEXHgV7ksNHbSzm470PmFDZsLrxUeq809W14u0g/MdQtwKQ9pdoKajd+jl3pf8tpvu9XaDoVpwDtWY525VMEZOkjM2/6hqOuivs8srqtmbQjUYg+Wq1/8ZO+PaxNJb6/tryXQ0LVT1LXtDmODmnMOaQQfMLata5mSEIQiIQhCIhCiYnikcEZkldutHvJ4ADiUsM2vq586WjJZwe86/ED3EoickJNdtTXxEd9Q3F7Xjv8AlvD3pwYbgZW5eCIvSEIREIQhEQhCERCEIREISvjeKSsxClia8iN/rNsLOzPK6aERCEIREIQhEQsEoKTMb23dvmGmZd9yzed43t6I68SvD5AwVK8PkawVcmfE8YigbvSODfAcT0GpSfUbR1Va4x0rCxnF/G3N2jegzUjDNiHyO72skL3HPcv83fkE3U9K2Noaxoa0aAAAKqj5M8B6qmkkmfZHr8JewbYiKL05T3smufqg9OJ5lU+xuFxzmpZIwOG8Lcs3aeCf3JL7PfXqvaHzevLo2te0Ab15dG1r2NA39FpqtmKmkcZKSQubqWZXtzGjvmrDBduY3ncnHdSaZ+qT/L5pqsqjGdmYakek3ddwe3J3/PmvRjczGM8l62TmYxnlp8K03wRl4Kp2bOUnUfmlWZ1XhmZeJIL29I5Z8tWnpcKtZtrUSfoaKP05DbeNrj2QcvHMrM+OWWeOUMNG3qndULdY5GzF0BIa407xAy4/0roGN7S09I28zwDwYM3u6N/PRI0uPYhihLKVhggvYvva40N3/k33qxwTs0Bd31bIZ5DmWXJbf+InN3TIck9Qwta0NaA0DQAWA8lvxK6W0s1k8MbR+890eQ18ylDCuz2npYnvcO+lDHHfcMgbH1W6DrqqLs4wCCro5mzMDv0uTtHN9BmjtQuj1/6qT2HfIpJ7HPqs33o/AxRQVV8dqmkss0rnG9VmO7E5blBn2Zr8NcZKOQzQ6ujOZtxuzQ9W2Kvtmu0WCoIZL+hl03XH0SeTjx5HNNpS5tHsLTVdyW93J/mMtc+0NHeeamhGSz/fIbThahj+cZ/qGvVMgci65ecQxDCCGykT05Nmm/wBPpNOuRuOaftn8ejq4RLHe1yCHCxBGoUg1We02F8LRICHMOThlz3FWaEIUrCkbHG/S8Tjp3fq4hdw8cg53vu1vvTvHGGgAAAAWAGgCSYn93jbt7LvG2b5sb+bCE6TR7zXNva4IuOFxa6Iti1VFQ1jHPcbNaCSfADMpB2i2alpYDKKyd5BaLFzhqba7ytsZld/4gG5JMcVydTctvc8URaKbGK+tJdTBkMINg54uXW8j8B5r0NoaukkYytDHxvNhKzgeeQ91verrZFgFFBb7APmcz8VA7RGA0TidQ9hHW9vkSpRX9dWsiidI82a0bxPLklOjxLEawGSHu4IrkN3gCTbyN/gsbTzOOExHiRDf4H5gJmwGMCmgDdO6Z+EIiX6XaOpp52Q1oYWyZMlZpfTPle3AWv4K82ixoUsDpSN45BrfFx08tT5Kj7TGD6Kw8RKLebX3+XwUnarCn1NC0Nze0Mfb7Xo+kOtiT5KEWimhxWVgk7+KPeG8I9waHMAmxsouz+LV88z2Olib3TgJGFmZF7GxHQi6kYf2gQ900Pjl3wAC1jbgkZZFbNj8OlMs9VKwx98fRYdQL3uR7h5KUWjaL9qUX/vEpgx/G20sJkcLnRrftOOg/PyS/tF+1KL/wB4lae0guLqVosbucQDoXegBflmiLfB/wCWlb3gfFEDm2MgXtwvkbe9T9l9pHzukhmaGTx+sBo4aEgcOHvCjd5i/wBil+P9VpwXA6wV30mdsY3mkO3HcgBl5BFCcUIQoUrBXM8J2fbVTVTS4sc1xLSPEvfqPDJdNSRsN9Zq+v8AO9ZpgHOaDxWWdoc9gPHotEeKVlAd2ZveRcHa5cncOhTXhOPQ1Dbxvz4tOTh5fmp8sIcCHAEHUHRKeLbCi/eUrjE8Z7tzbyP7qXXx93EKbr4+7iN2qbiUmdnvr1XtD5vXih2wmgd3VZGfbAz/AKO6hUeB7YQ0f0guBe57hutbxzdqdAM1LKzSNDAScVTJaI7zXE0pWtfJdSfIALk2A1J4JJ2g7So4z3dK3v5b2BFywHlbN56e9U7aPEcVN5D3FOdBmARybq88zknTANkaekH6Nl38ZHZuP9ByC6mzjh8TE7h7lNpLP4Yut3nPkEoUmxVXWu76vlc0aiMEb3S3qsHxVFshsiK2KYh5jkjczcOoz3tePAZjRdkkGR6Fc+7HvUqfaj+T1oZaXmJ7hhSlKeazSWWMTRtONb1a5nBR6baquw5zY62Myx6Nkvc25P0d0dYp7wbH4Klm9DIHeI0c3q3UKXU0jJGlj2h7Tq1wuCkXGOzh8b++oJDG8Z92SR/td4cjcLPWKbPsu9Phabs0Hd7Td2o8t6ea8/opPYd8ikfsdP8AdZvvR+Bi0UfaFJGHwV0ZY/dc3fAtqCBdv5jJU2xu17KClla5jnyuku1g0tutbcu8Ljgs0sTonC8F9F9mvFrsk0cOLqtw1zP93Lrk0zWgucQ0DMkmwA5lIuOdpQ3u6oWGeQ5B1iW3/hGruuQ5qvhwLEMUIfVPMEGoZa1xyZ483e5PGB7NU9I3dhYAeLzm93VyqqTkrNlZrJ4pvv8AyjujzOvkEjf2GqJmSVNfM4vDHOEYOlgSATo0cm+9XPZKb0J+9f8Aypnxof3af7p/4Sljsk+on7x3yaopQq+S1PtFhkL6UDm0AwAwOSdkIQva4KXNrdmnVAbJEd2aP1TpvAG4F+BBzCr6fbWeIbtTSS7wy3mDI87ae4pzQiJA2g2hfWQmGKknuS07xbkLG/h+aaKbC9+iZBILXiDHDi02HxBVuhESPheLT4e3uJ4JHsaTuSRi4sc7eH5heMQlnxNzI2wvhga7ec94sTw+RNgE9oRFXYrg7ZqZ0GgLQG/wltt0+RASzhe0E1EwQVNPK7cyZJGLgt4Z6J3QiJFqWT4nLGDE+GmYd4l+Rd4+dsstLlXu2M7G0kjTIIy8brdfSOXogDPMZeavUnbbRPZPTVG4ZIoid8DO2YN7eXwClFGwbHquKCONuHvIa0C4Dhfnbd1KtcJ2yEkwhmhfBI71Q7Q8swCNF7bt9RWv3pHLcff5KpbM7EK6GWONzYYc+8cLb2d8vO2XVEUrH6d5xKkcGOLRq4AkDM6nQKx2uwA1UIDDaRh3mX4niL8L/MBXqFCJNpttpYmhlTSzd43Ilrcnc/8Aq4VtgWPyVL3Xp3xRgXD33u430tbw6q8QiIQhCIhJOwv1mr9r+d6dkh7H1TI56xz3BrQdSbfvvWeXvs59Fml8RnPonu6gYpjUVO28jwPBv7x6BLOI7aSSu7qjYXOOW+R8hwHMr3hew5c7vKt5kcc925+J49AhlLsGCvRSZi40jFeOir67EajEiY4og2IH1nD5u4dAk3BMDqHvkkp2te6BwJabG+btAcjpou3xU7WNDWtDQNANAkDsr/W1vtN+ci6VirFHI/M4dVhtFnDpYw8mprj5DRTMB7SY3HuqpvcSDK5BDCed82+eSdmSAgEEEHQjQqnx7ZOnq2/pGWdbKRuTh58RyKSn4fiOFEuiPf0+pbYkAc26tPMZL1s45u52TuOXIrRtJYPEF5u8Z8wumyaHoVz3se9Sp9qP5PV7gG3VNVt3b93Jb9W8jP2T+980sdmGJRQQ1L5XtY0OjzJ1yfkPE8l7ZG5sUjSMez1VckrHzxOacO10XTrqox7amnpBeV/pcGNzefLw5lJ+I7d1NW8w4fE7nIQN63j4MHM5qbgXZoxp72rd38hzLbktvzJzcfgqxA2PGY04a/CsNpdIbsArxOXyqHEqqsxbNkLY4GXIc4Dhr6epPJuSp9nMOqtz6VTMbIYnFpaQHGxDTk06+Wa7NUxBsLwAAAxwAGQAseCS+yH6vN96PwhWukElncAKAEUU2UuslsZJ3iQ6tciKZKZs72jwzHu5h3EuhDvVJ5E6HkU4tcqHaLYqmqx6bd2S2UjMnef2hyKUL4jhJz/vFN5ndHzZ8QubUjNfR/d7PasbObrvyn/U+xXQcbP92n+7f+EpX7JPqJ+8d/KpNPtlTVlLMGP3X90+8b8neqdODhzCjdkn1E/eO+TVGq9iJ8VilY8UN9ufk5OyEIK9rjKuxfHoKYAyvtfRozcegCpWdpNITmJAPEtH5G6r5I2PxlwnsWho7sO0J3WlvXPfPVOklHG4WcxpHgWiyIsUFeyZgkjdvNOhz4ZHVSFqp6ZkbQxjQ1o0aNAqDFdto45DFFG+eQahmgPhfO/kERMiqZNpIxVilIdvkXvYbuhNvHQFQ8H2qfNKIn0ssTiCbuvaw8bgLbJi0Qr2wmEd4WXEvo5CxNvHgiK9QomJYnHBGZJHbrR7yeAA4lLn9upCN9tFMYtd/l46Wt5oiblghQcGxqKqj7yI3GhB1afAhV1ftjFDPJFIC3caHb2R3id2zQNb+l8ERXP0GPXu2X8d1v8ARbg1KUu3MrRvmhmEf2jcZeOlh70wYRi8dTGJIzloQdWkagoinIVNj21EVLYOu97vVjbqevgquPbeW436GdrXEAGx46atA+KIm1Ci4jiUcEZkkdutHvvwAHEpb/t1IRvsopnRfb8R46W+KIm5Cr8FxuKqj34zyLTq0+BVgiIXG6ln6aUlrnMbI7f3fDedx0HmuyJG2JYHVFYCLi5uD7b1ltDbxa1Y7Sy+5rfNXOy9bSFgbT7rTxafXvzJzPVX90pYxsM1x7yncYnjOwNmk8vBQ6PayopnCKsjJHB4Gf8ARwUiQsweKcdF7Ehj7LxTiMvhPLlzvsr/AFtb7TfnInqixGOZm9G4OHL8xwSL2V/ra32m/ORdOE1hkpw6quY1mipx6Loq1zSBoJcQANSbWHVLe0e3tPS3aD3sv2GnQ/xO0HTVLEeF4jihDp3dxT3uG2IBHJmrjzdkoZZyReebo4+y9SWkA3GC87cPfcq3bWpoppQKSNzpic3RX3HdG29I8xbzS1QNaHNfKx74Q4b+4ba6DetYFdrwXZanpGERM9K2cjs3nz4DkEo9k1O18VU17Q5pMYIcAQRZ/BdGO0tbE67UhtM88enBcuWyOdM28QC6uQww68U17K19G+ICk3GtGrBk4e0NSeavQkHGezbdd3tDIYnjMMuQL/wu1HQ5LThXaFLA/ucQic1wy7wDPqWjIjm33LC6ASdqI14HP5XRbaDFRkwpxGXwn6u/VP8AZd8ikjsg+rzfeD8LU3mujlgc+N7XtLHWLTcaFJ/ZF9Wm+8H4QkeEEnmFMhraI6bneyf7rTVTMa0ue5rWjUuIAtzSrtH2i09OSyP9NLputPog83fkLlUUGzVfiThJWSGGHURDI25MvYdXXPRYarvw2BxbtZzcZvOZ8hmeiotrJ6OWb+4xP38y90YIYRnvEN1/1ZBO3ZP9SP3r/wAlaO2fgpaSZsMYb+ifd2rneidXalVPZJ9RP3j/AOVeQKFdK0Wps9gc1laNc0Ak1JzzTshCFYvm1S7QbLxVQBddkjfVkbqOR8QqCU4jQDeLhUwt1ve4H4h1zCYH7X0rZHxvk3HMJad4EDLwOiiY1tlStifuyNkcWkBrc7ki2Z0AUopcePtlo3zx3FmPNjq1zQcj5qr7OKNopjLq+R7ru42abW99z5r1sdgjm0Do5AWmXeNjqA4Boy8r+ar9kMcbSb9LUnu3NcS0u9U31z65jqiJ6sk6o/bTPuvycr+n2jppJBHHK17zewbc6C5z0VBUftpn3X5OUIo3aBU3qKaNzXOYPTcxuZdmBYDibAjzVk3bhoFhSVIGlu74LRt3RSNdBVRjeMJ9IDwuCD0uCD1VrR7ZUkjA7vmsyza82I5W/opRUGxLnfTagtikjikaXgPaRYhzbDw0e5ZkpGyY2d4XDWh9j4hjbfE38k04ZjsFQ54ifv7lrkA29K9rE66FLkP7bf8Ad/yMRE4ubcEHMFJvZxl9JaNBILD/AHD5AJ0SX2detV/eD+dQi8bOME+JVUr8zGd1t+GZaPg34p2SL9J/8fiMjpARDPmH2NgSb/Akg9UxybXUYA/TsN9A03JvyCIl3tCqLzU0bg5zL77mtzLswLAcTa481YN23YAAKSpAGQAjWrbuhkBhqoxvGE3cB9m4cD0uLHqrOi2ypJGB3fNYbZtebEH8/JSoVDsa5306dzYpI4pGlwD2kWO80jl+85PSrsNx6Coc9sT9/cAJIBtne2Z10VioUoSTsL9aq/a/nenZJOwv1mr9r+d6zyd9nPos8viM59E7KNW0Mcrd2RocPAorK5kTS6RwY3xJ/wDc0oV+2Ms7jFRxuJ+2RnbxHBo5le3va3Ar3JI1mB/ZQsdwn6C7vIJ90n/DJ9L/APTeqRsNxKYOfGyYQiZw33nIfvauGYGZ0XTcK2HF+8qnd4857tzbzPH5JX2H2bgqzVslb6rm7rm5Fmb9PcMlu+zaRtkc4YYYZrkWiGR0jA3CtaCvD0qmvZfYOmgDZCRPJqHmxaPZGnnmU3BcwkwfEMLJfA4zwcWWJsObNR1ambZzb+nqrNJ7qU/uOORP8LtD01XuaN7/AKgN4b93LRbbPLGz6ZbdO7f5HVM0mh6Fc97HvUqfaj+T10F/qnoVz7se9Sp9qP5PUReBJ+nqpm/Exfq6LoqgYtg0NSzcmYHjnqOYOoKzimLw07C+Z4Y3nqeQGpPRIlbttV1rzDQROa3QyHW3jfRg+Krhie/tNwprkrZ5o2C67EnTOqqdoMMdhcl6aqFn3BiJ9Kx+03QjmbFUmC1EjgKZtQKeORxLnOJAJAaACRn5XCe8P7N4445Jal3fy7rjYk7oNjnnm48z7lT7CbKwVtJMJQQ4SWbI31m3aPIjkVumeH2dwBqRSpyqq/ssizW5kkoo2jqDvXcM6HDPFOWzWxNLSgOaBI//ADXWP+0aAdEyBcwdBiWEm7D9JphwzNh0zLOouOibdnduKarsGu3JP8t5APkdHDouQCF9FbLNO6s97aN/MNPMf49Fa459Wn+7f+EpX7JPqJ+8d8mpoxv6tN90/wDCUr9kn1E/eO+TU1SL8BJ/6b0KdkIQvS5Sr6zZ+nlN5IWOJ4kZnzGa8UmzVLGd5kEYPA2uR0up0lSxps5zW9SAvP0+L/MZ/ub/AFRFvUOvwiGb9bEx9uJGY89VJjma4XaQR4ggr2iKvocBp4TeKFjD4gZ+/Vbzh8feCXcb3gFt+w3reF1JUeqr44rd49rN42G8QLnwCIt5CqptlKR5u6njvyFvgFbIRFHo8PjiFo2NYPBoAv8A1QMPi7zvdxveEW37Detpa/QKQhEQo1Jh0UW93cbWbxu7dAFzzUlCItNVRskbuyMa9vg4AhQIdlaRjt5tPHfpf5q1QiLFlVTbK0jzvOp478hb5K2QiKNRYdFCLRxtYP4QBfr4qShCIgrl2HY66mmqNxm++R7mjXUOdwGZ1XUSlTHNiGSEyQu7qS99Tuk63yzab8Qs87HGhbos07HmhZmFApNlaiqcJKyRwHCPjbpo35pvoMNjhbuxsDRy1PU8Un0u1FTSO7urY5zeDxrbro75puw/FIp270Tw4ctR1HBRDc0z45pBs9M9a5qY5c77K/1tb7TfnIuiOXO+yv8AW1vtN+ci6kPgycuqrn8eLn0XRUq7R9n9PU3c0d1L9tgyJ/iboeuqaSUqbR9oVPTXaw99L9lpG60/xO4dBcqqHaXvp5q20bK59WlEuNxjEMM9CoaZoNA+5PSz+HRyodldppaZkkVPFvyzObu5E2sHfujU59FfR4HiGJnvKl5hh1DLEdN1n8zlRbKbLS1TJJIJe7lic3dzIvvB37wzByXXbs7jr9K4Vplwr7riP2u0bs60xu1zprTlkmbDNgJ6l/fYhK4k/wCGHZ28CRk0cmp9w/D44WBkTGsaODRb/spBw3b+eleIcQidcf4gGdvEjR45tT5QYlFMwPie17Txafn4Fc607X/PLSmXJdWybHG53ta5816xL9TJ7D/wlJXZB9Xm+8H4Wp0xL9TJ7D/wlJfZB9Xm+8H4WqI/w7/MKZPxMfk72T45qUNo+zqCoJfEe4l13m+qTzaNDzFim9zrJO2i7R4ISY4B38t7Wb6gPgXDU8hmsZpqu1YfvO0/61a8PfSnml2faDEKFj4Kxhlje1zGy8cwRk/Q9DmmDslH9xP3r/5VUUmyddiDhJXSOjj1EQyPk3RvU3KfsIwmKmjEcTd1o4akniSeJXkA1XUt9ohbAYW3b5ILrvdwr646YKchCF7XzyRdsKNsuIUsbxdrmgG2tru4qz/+OqL7L/8AeVV7Z1XdV9M/dL91t91up9J2Q5qb/b13/wBKo93/AApUJgwjB4qaPciBDbl2ZvmbcfJRqra2kjNnTsv4Nu75AqThOId/C2QxuZvXG4/UWJGfuVaKHDqf0SKdp475aXfHNQpVph+LwzgmKRr7a2OY6jUKs2poqWTuvpLyyzvQsbbxyuNDyVBQPhZirPozmGORh3gwgtvZxIy5tBUvtG0pfvf6IibaqqZEwve4NY0Zk6DgolVtDTxsa98rQ14u3W7gc7ga2UXbT6jP7I/E1VGx2zkckLJ52iVzmgMD8wyNuTQBpw+KImmgxCOZgkjdvNN7GxGhsdeaSb1eJ1M4jqX01NA8xgx33nvbqbgg89bWLctSnqmpWRtDWNDWi9g0WAvmcuqzHC1l91rW3O8bAC54k+Jy1Vkb7lSBiqpI79AThrxSbgNZVUlcKKplM7JWF0Mrr712gkgnM6NOpPDxWMZmqa2tfS087qeKBrTLIy+8XOzABBB05jQ3vksYdP8AT8V7+POCka5jX8HyPBBt4izj7mnipGwh3qjEX8TUlvk3et81qd2avpiAP3J/hY29qjKm6XH9gN/n6LTgdRU0da2jqJjPHM1zoZHX3t5uZBJJOl9SeFtUyY7j8NHEZJnW+y0es8+DRx+Q4qi21yq8Ndx78t8nbt0xVuDQzSRySMD3RXLN7MAm2dtCfRGuiqfdJa92oxpwV7A5ocxpyOFeNEq9n2NT1M9Y+bebnHaIl1owQ+wDTpkBc2F9VJ2wxWodPBRUr+7kmBe+TiyMX067rueQHFedkP2hif3kfyem8jipkcGyVpoOgXmJjnRXb2px5lc/nZV4XLA59U+pp5ZBE8S3u0u0IJJOgJ14W43XQVzLFcblqKmmbXQuo6dsge3eDnb8jcmhz7ANGZ4ZAm/iOmqJwaNLs/7uwU2Yglwblx+cUIshCzLWtFVRskaWvaHNPAhKGIbGSwu72jkIP2L59AeI5FOyxZVvja/NVvja/NJ2F7c2d3dWwxvGW9Y28xw66JX2J2mgpDVvlcfScNxrRcvsX6e8ZrpGK4FDUNtIwE8HDJw6FczxrYCekeJY2NqYmm+6Rc28HMBzHMe5brCBR8cpzpTkubahOwte3GlfXep0mKYjipLYWmCn0LrkAjm/Vx5Ny8U0bObBU9LZxHey/bcND/C3QfNR9mNv6acNjcBBJoGG24fZdp5GxTcCvU8kjPpgXRu389VfZ4o3/ULrx37uWi8vGR6Fc+7HvUqfaj+T10KTQ9Cue9j3qVPtR/J6iLwJP09VM34mL9XRPOJYVFUMLJY2vafHhzB1B6JCrthqqjeZqCVxHGMn0umeTx1zXSCoGLY1BTM35pAwcAdXHwDdSVXFK9hutxB0zVs8MbxedgRrlRJ1B2kMkjkiqmGGXdc29juk2OoObDyPvVPsNtZBRUkpkJL3SXbG3V1mt8gOZWvGq+TFpQ2mpQA0/rXCzrfxO0aOWZTRs52bQw7rp7TSDMAj0GnLQcTlqVsnDI4SAKOdTDOiosDhJaWumq5jQcRgTwx4ql3sSxY5XpqY9RcfBz/gOqb9nNiqajALG70nGR9i7y4NHIK+a0aL0AuXRfQT29727OMXGbh7nMrFllCFK56EIQiJM2j/AGpR+XzcnNVNfs8yWoinL3B0WjRaxzJzyvxVsiJe25r3xUjjGSC4hu8NQDrbwPDzWjZ/ZKk7iN7o2yue0OL3Z3JFzlomCvoGTRujkF2uyI/MeBS0zs/DfRbV1DY/sB1v+PgiKti7kYxG2FrWta0tIYABvBr76dQPJTO0bSm+9/orel2Qgilhkju3ugRYW9LevcuNrk5lbsd2ebVd3vPc3u3bw3bZnncKUWrbT6jP7I/E1e9kPqVP7A/NTcWw4TwvicS0PFiRa4zB49FnC8PEELImkkMFgTa56qEUpI+PYlLX1DqGmduxMyqZhwGhYPiLcTcaA3eEkR9lkbSS2rqmlxu4hzRvHxNm5nNXwljSS446LNaGvcA1ow105JswvC46eJsUTd1jRl4nxJPEk53SzslIIq/EIDYF0gmaPtNfcm3Teb71JwjYQQTMl+lVMm5f0HvBabgtzFud/JbdpdjGVb2ytlfBOwWEsets9cwcrnMEar0CypBdgdVDg+gcG0IOXCig7USCXEsPhbmWOfK8fZAALSfC+6U4pd2Z2OjpHPkdI+eZ4s6WTW2WQzJzsNSdAmJVyubg1uQVkTXYudmSk/ZD9oYn95H8nq1q9phHXRUjmEd6wubITkSN70bW19E8eI8VuwzAGQT1EzXOJncHOBtZu7fTK/Hite0mzEVaxoeXNew3ZIz1mHL4Gwy5Bey5jn9rKg6LwGSNZRudSfX+FVdqcjBhzw628XR7l9d4OBNv9AemXDGuEMQf64YwO9rdF/ilnC+zxrZWy1NTLVOjzYJCd1p4ZFzicxfW3JN6iRzQ0Maa6qY2uLy9wpWgp5V/lCEIVC0IQhCIhYssoREsbR7B01Vd273cv22AZn+JujvnzSszEMRwk2lHf097B1yQBydqw8nZeC6fZeXxAixAIORB0PktLLQQLrxeHH23LJJZWk32G67ePcaqmwTaynq2Hu32dY3jdYPHlxHMJS7J6lscVU97msaDHdziABk/UlT8f7NGOPeUju4kGYaLhhPIjNh6Zckv4J2aVUhLZ3GGO9yA4OLyOIANvM+Oi1MEGzcA6gNM8xTqschtG1YSypFcRkaj0V1jPaS57+5oYzK85B5aSP8AS3j1OS1YT2cyTP77EJHPcf8ADBz6OdwHJvvTlgmz0FKzdhYG+LtXO6u1VlZZzaAwXYRTjr8LSLMZDenNeGg/laKOijiYGRsDGjRrRYLfZZQsma2gUwCEIQilCEIREIQhEQhCERCEIREIQhEQhCERCEIREIQhERZFkIREIshCIhCEIiEIQiIQhCIhCEIiEIQiLFkWQhEWQEIQiIQhCIhCEIiEIQiIQhCIhCEIiEIQiIQhCIhCEIiEIQiIQhCIhCEIiEIQiIQhCIv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googlefa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1532269" cy="8473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S_how_work.pdf"/>
          <p:cNvPicPr>
            <a:picLocks noChangeAspect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524000"/>
            <a:ext cx="3581400" cy="4724400"/>
          </a:xfrm>
          <a:noFill/>
        </p:spPr>
      </p:pic>
      <p:pic>
        <p:nvPicPr>
          <p:cNvPr id="15363" name="Picture 3" descr="UE_learning_model_help.png"/>
          <p:cNvPicPr>
            <a:picLocks noChangeAspect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62400" y="1600200"/>
            <a:ext cx="5029200" cy="4495800"/>
          </a:xfrm>
          <a:noFill/>
        </p:spPr>
      </p:pic>
      <p:sp>
        <p:nvSpPr>
          <p:cNvPr id="15364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1118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Take a minute to complete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>
                <a:solidFill>
                  <a:schemeClr val="accent2"/>
                </a:solidFill>
              </a:rPr>
              <a:t>T</a:t>
            </a:r>
            <a:r>
              <a:rPr lang="en-US" sz="7200" smtClean="0">
                <a:solidFill>
                  <a:srgbClr val="FF0000"/>
                </a:solidFill>
              </a:rPr>
              <a:t>H</a:t>
            </a:r>
            <a:r>
              <a:rPr lang="en-US" sz="7200" smtClean="0">
                <a:solidFill>
                  <a:srgbClr val="00FF00"/>
                </a:solidFill>
              </a:rPr>
              <a:t>A</a:t>
            </a:r>
            <a:r>
              <a:rPr lang="en-US" sz="7200" smtClean="0">
                <a:solidFill>
                  <a:srgbClr val="FF00FF"/>
                </a:solidFill>
              </a:rPr>
              <a:t>N</a:t>
            </a:r>
            <a:r>
              <a:rPr lang="en-US" sz="7200" smtClean="0">
                <a:solidFill>
                  <a:srgbClr val="800080"/>
                </a:solidFill>
              </a:rPr>
              <a:t>K</a:t>
            </a:r>
            <a:r>
              <a:rPr lang="en-US" sz="7200" smtClean="0"/>
              <a:t> </a:t>
            </a:r>
            <a:r>
              <a:rPr lang="en-US" sz="7200" smtClean="0">
                <a:solidFill>
                  <a:srgbClr val="0000FF"/>
                </a:solidFill>
              </a:rPr>
              <a:t>Y</a:t>
            </a:r>
            <a:r>
              <a:rPr lang="en-US" sz="7200" smtClean="0">
                <a:solidFill>
                  <a:srgbClr val="FF8000"/>
                </a:solidFill>
              </a:rPr>
              <a:t>O</a:t>
            </a:r>
            <a:r>
              <a:rPr lang="en-US" sz="7200" smtClean="0">
                <a:solidFill>
                  <a:srgbClr val="00FFFF"/>
                </a:solidFill>
              </a:rPr>
              <a:t>U</a:t>
            </a:r>
            <a:endParaRPr lang="en-US" smtClean="0"/>
          </a:p>
        </p:txBody>
      </p:sp>
      <p:pic>
        <p:nvPicPr>
          <p:cNvPr id="16387" name="Picture 6" descr="girl reads sci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828800"/>
            <a:ext cx="7239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“PASS THE PULSE” ACTIVITY</a:t>
            </a:r>
            <a:br>
              <a:rPr lang="en-US" sz="4000" smtClean="0"/>
            </a:br>
            <a:r>
              <a:rPr lang="en-US" sz="2000" smtClean="0"/>
              <a:t>http://www.online-stopwatch.com/large-stopwatch/</a:t>
            </a:r>
            <a:endParaRPr lang="en-US" smtClean="0"/>
          </a:p>
        </p:txBody>
      </p:sp>
      <p:pic>
        <p:nvPicPr>
          <p:cNvPr id="3075" name="Picture 4" descr="holding-hands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GOALS</a:t>
            </a:r>
          </a:p>
        </p:txBody>
      </p:sp>
      <p:pic>
        <p:nvPicPr>
          <p:cNvPr id="4099" name="Picture 4" descr="3 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2150" y="2406650"/>
            <a:ext cx="3952875" cy="3686175"/>
          </a:xfrm>
        </p:spPr>
      </p:pic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Understand:</a:t>
            </a:r>
          </a:p>
          <a:p>
            <a:pPr eaLnBrk="1" hangingPunct="1">
              <a:buFont typeface="Wingdings" pitchFamily="28" charset="2"/>
              <a:buChar char="ü"/>
            </a:pPr>
            <a:r>
              <a:rPr lang="en-US" sz="2800" smtClean="0"/>
              <a:t>Importance of nonfiction literacy</a:t>
            </a:r>
          </a:p>
          <a:p>
            <a:pPr eaLnBrk="1" hangingPunct="1">
              <a:buFont typeface="Wingdings" pitchFamily="28" charset="2"/>
              <a:buChar char="ü"/>
            </a:pPr>
            <a:r>
              <a:rPr lang="en-US" sz="2800" smtClean="0"/>
              <a:t>How to connect nonfiction literacy, science and engineering careers, and scientists and engineers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</a:rPr>
              <a:t>Building Nonfiction Literacy Has Never Been More Important</a:t>
            </a:r>
            <a:endParaRPr lang="en-US" smtClean="0"/>
          </a:p>
        </p:txBody>
      </p:sp>
      <p:pic>
        <p:nvPicPr>
          <p:cNvPr id="5123" name="Picture 6" descr="UE_learning_model_all.png"/>
          <p:cNvPicPr>
            <a:picLocks noChangeAspect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http://www.nextgenscience.org/case-next-generation-science-standards</a:t>
            </a:r>
            <a:endParaRPr lang="en-US" smtClean="0"/>
          </a:p>
        </p:txBody>
      </p:sp>
      <p:pic>
        <p:nvPicPr>
          <p:cNvPr id="6147" name="Picture 5" descr="Kids experimenti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905000"/>
            <a:ext cx="7467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</a:rPr>
              <a:t>Science plays a larger role in our daily lives than ever before</a:t>
            </a:r>
            <a:r>
              <a:rPr lang="en-US" sz="2000" smtClean="0">
                <a:solidFill>
                  <a:srgbClr val="FF0000"/>
                </a:solidFill>
              </a:rPr>
              <a:t>.</a:t>
            </a:r>
            <a:r>
              <a:rPr lang="en-US" sz="2000" smtClean="0"/>
              <a:t>  </a:t>
            </a:r>
            <a:r>
              <a:rPr lang="en-US" sz="2000" smtClean="0">
                <a:solidFill>
                  <a:srgbClr val="FF0000"/>
                </a:solidFill>
              </a:rPr>
              <a:t>So, it’s essential for students to become skilled at nonfiction reading and writing.</a:t>
            </a:r>
            <a:endParaRPr lang="en-US" sz="26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5813"/>
            <a:ext cx="7772400" cy="1677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i="1" smtClean="0">
                <a:solidFill>
                  <a:schemeClr val="hlink"/>
                </a:solidFill>
              </a:rPr>
              <a:t>Being able to read a newspaper and make informed decisions about one’s health, the environment, and local and global affairs requires solid nonfiction reading and writing skills. </a:t>
            </a:r>
          </a:p>
        </p:txBody>
      </p:sp>
      <p:pic>
        <p:nvPicPr>
          <p:cNvPr id="7172" name="Picture 5" descr="First-new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3810000"/>
            <a:ext cx="46482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CONNECTING TO </a:t>
            </a:r>
            <a:r>
              <a:rPr lang="en-US" sz="3600" dirty="0" smtClean="0">
                <a:solidFill>
                  <a:srgbClr val="FF8000"/>
                </a:solidFill>
                <a:hlinkClick r:id="rId3"/>
              </a:rPr>
              <a:t>COMMON CORE</a:t>
            </a:r>
            <a:endParaRPr lang="en-US" dirty="0" smtClean="0">
              <a:solidFill>
                <a:srgbClr val="FF8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7804150" cy="26590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Reading Anchor #1:</a:t>
            </a:r>
            <a:r>
              <a:rPr lang="en-US" sz="1400" smtClean="0">
                <a:solidFill>
                  <a:schemeClr val="accent2"/>
                </a:solidFill>
              </a:rPr>
              <a:t> Read closely to determine what the text says explicitly and to make logical inferences from it; cite specific textual evidence when writing or speaking to support conclusion drawn from the text.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Reading Anchor #3:</a:t>
            </a:r>
            <a:r>
              <a:rPr lang="en-US" sz="1400" smtClean="0">
                <a:solidFill>
                  <a:schemeClr val="accent2"/>
                </a:solidFill>
              </a:rPr>
              <a:t> Analyze how and why individuals, events, or ideas develop and interact over the course of a text.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Writing Anchor #7:</a:t>
            </a:r>
            <a:r>
              <a:rPr lang="en-US" sz="1400" smtClean="0">
                <a:solidFill>
                  <a:schemeClr val="accent2"/>
                </a:solidFill>
              </a:rPr>
              <a:t> Conduct short as well as more sustained research projects based on focused questions, demonstrating understanding of the subject under investigation.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smtClean="0">
                <a:solidFill>
                  <a:schemeClr val="accent2"/>
                </a:solidFill>
              </a:rPr>
              <a:t>Speaking &amp; Listening Anchor #1:</a:t>
            </a:r>
            <a:r>
              <a:rPr lang="en-US" sz="1400" smtClean="0">
                <a:solidFill>
                  <a:schemeClr val="accent2"/>
                </a:solidFill>
              </a:rPr>
              <a:t> Prepare for and participate effectively in a range of conversations and collaborations with diverse partners, building on others’ ideas and expressing their own clearly and persuasively.</a:t>
            </a:r>
          </a:p>
          <a:p>
            <a:pPr eaLnBrk="1" hangingPunct="1">
              <a:lnSpc>
                <a:spcPct val="90000"/>
              </a:lnSpc>
            </a:pPr>
            <a:endParaRPr lang="en-US" sz="1400" smtClean="0"/>
          </a:p>
        </p:txBody>
      </p:sp>
      <p:pic>
        <p:nvPicPr>
          <p:cNvPr id="8196" name="Picture 5" descr="girl-rea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4572000"/>
            <a:ext cx="3665538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As You Teach Nonfiction Literacy</a:t>
            </a:r>
            <a:r>
              <a:rPr lang="en-US" sz="3200" smtClean="0">
                <a:solidFill>
                  <a:schemeClr val="accent2"/>
                </a:solidFill>
              </a:rPr>
              <a:t/>
            </a:r>
            <a:br>
              <a:rPr lang="en-US" sz="3200" smtClean="0">
                <a:solidFill>
                  <a:schemeClr val="accent2"/>
                </a:solidFill>
              </a:rPr>
            </a:br>
            <a:r>
              <a:rPr lang="en-US" sz="2600" smtClean="0">
                <a:solidFill>
                  <a:schemeClr val="accent2"/>
                </a:solidFill>
              </a:rPr>
              <a:t>Use science and the lives and work of scientists and engineers to: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2436813"/>
            <a:ext cx="3808412" cy="35083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Build nonfiction reading and writing skills</a:t>
            </a:r>
          </a:p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Foster students’ awareness of the wide variety of science careers and the vibrant women and men working in science</a:t>
            </a:r>
          </a:p>
          <a:p>
            <a:pPr eaLnBrk="1" hangingPunct="1"/>
            <a:r>
              <a:rPr lang="en-US" sz="2000" dirty="0" smtClean="0">
                <a:solidFill>
                  <a:schemeClr val="accent2"/>
                </a:solidFill>
              </a:rPr>
              <a:t>Help students explore who they are and connect their interests to science </a:t>
            </a:r>
          </a:p>
        </p:txBody>
      </p:sp>
      <p:pic>
        <p:nvPicPr>
          <p:cNvPr id="9220" name="Picture 5" descr="Boy Science Jour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362200"/>
            <a:ext cx="3808413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Reading! A Science Article</a:t>
            </a:r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752600"/>
            <a:ext cx="67056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600" smtClean="0"/>
              <a:t> </a:t>
            </a:r>
            <a:r>
              <a:rPr lang="en-US" smtClean="0"/>
              <a:t>Take a few minutes to read the articles about science and engineering.</a:t>
            </a:r>
          </a:p>
        </p:txBody>
      </p:sp>
      <p:sp>
        <p:nvSpPr>
          <p:cNvPr id="10244" name="Rectangle 14"/>
          <p:cNvSpPr>
            <a:spLocks noChangeArrowheads="1"/>
          </p:cNvSpPr>
          <p:nvPr/>
        </p:nvSpPr>
        <p:spPr bwMode="auto">
          <a:xfrm>
            <a:off x="1371600" y="2971800"/>
            <a:ext cx="652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Purpose:</a:t>
            </a:r>
            <a:endParaRPr lang="en-US" sz="3600"/>
          </a:p>
          <a:p>
            <a:pPr algn="ctr"/>
            <a:r>
              <a:rPr lang="en-US" sz="3600"/>
              <a:t>To demonstrate connecting engaging </a:t>
            </a:r>
            <a:br>
              <a:rPr lang="en-US" sz="3600"/>
            </a:br>
            <a:r>
              <a:rPr lang="en-US" sz="3600"/>
              <a:t>expository reading to science careers.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10724</TotalTime>
  <Words>530</Words>
  <Application>Microsoft Office PowerPoint</Application>
  <PresentationFormat>On-screen Show (4:3)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ＭＳ Ｐゴシック</vt:lpstr>
      <vt:lpstr>Osaka</vt:lpstr>
      <vt:lpstr>Calibri</vt:lpstr>
      <vt:lpstr>Chalkboard</vt:lpstr>
      <vt:lpstr>Wingdings</vt:lpstr>
      <vt:lpstr>Times New Roman</vt:lpstr>
      <vt:lpstr>Blank Presentation</vt:lpstr>
      <vt:lpstr>HUBBARD ELEMENTARY October 29, 2013 Susan Belgrad &amp; Steve Holle</vt:lpstr>
      <vt:lpstr>“PASS THE PULSE” ACTIVITY http://www.online-stopwatch.com/large-stopwatch/</vt:lpstr>
      <vt:lpstr>TODAY’S GOALS</vt:lpstr>
      <vt:lpstr>Building Nonfiction Literacy Has Never Been More Important</vt:lpstr>
      <vt:lpstr>http://www.nextgenscience.org/case-next-generation-science-standards</vt:lpstr>
      <vt:lpstr>Science plays a larger role in our daily lives than ever before.  So, it’s essential for students to become skilled at nonfiction reading and writing.</vt:lpstr>
      <vt:lpstr>CONNECTING TO COMMON CORE</vt:lpstr>
      <vt:lpstr>As You Teach Nonfiction Literacy Use science and the lives and work of scientists and engineers to:</vt:lpstr>
      <vt:lpstr>Reading! A Science Article</vt:lpstr>
      <vt:lpstr>As you read, analyze how the article . . .</vt:lpstr>
      <vt:lpstr>Slide 11</vt:lpstr>
      <vt:lpstr> Now - Let’s Process This Activity</vt:lpstr>
      <vt:lpstr>The Winners Have Been Announced!</vt:lpstr>
      <vt:lpstr>Take a minute to complete</vt:lpstr>
      <vt:lpstr>THANK YOU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HUBBARD ELEMENTARY October 29, 2013 Susan Belgrad &amp; Steve Holle</dc:title>
  <dc:creator>Office 2004 Test Drive User</dc:creator>
  <cp:lastModifiedBy>Susan Belgrad</cp:lastModifiedBy>
  <cp:revision>21</cp:revision>
  <dcterms:created xsi:type="dcterms:W3CDTF">2013-10-12T19:35:23Z</dcterms:created>
  <dcterms:modified xsi:type="dcterms:W3CDTF">2013-10-29T15:04:18Z</dcterms:modified>
</cp:coreProperties>
</file>