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1" r:id="rId9"/>
    <p:sldId id="264" r:id="rId10"/>
    <p:sldId id="265" r:id="rId11"/>
    <p:sldId id="267" r:id="rId12"/>
    <p:sldId id="273" r:id="rId13"/>
    <p:sldId id="27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00FF"/>
    <a:srgbClr val="00FFFF"/>
    <a:srgbClr val="0000FF"/>
    <a:srgbClr val="80008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E3981F-D871-4B93-8A04-70D8BFD658CA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679A3A-6F90-4281-9434-40BE2A47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EDA37-16A7-48C3-BBFB-DCF7E20E7EE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14DC3-DF22-4833-B038-59FA10E6AB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6CAC1-D340-4A64-A0BA-B74D8E81D51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0E6E1-9BE4-43FB-A4D3-1E615C301DE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679A3A-6F90-4281-9434-40BE2A47E2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29257-056D-4A23-8658-2E98722D51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8E29F2-A9F8-41D2-A417-31AD13F3362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Prediction:  How long will it take to pass the pulse clockwise?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Counterclockwise?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52E5F-5CC7-45D7-B147-61238145937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FC5CA-32D4-404B-A46C-96C13395DBC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4CC30-9009-44F8-9DCB-FEC706CB9CD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B085-2805-430D-92BA-D87AE8E715F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CA270-D0C9-4DB2-9772-CF067FA211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Activity on Common Core in Action: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9E4E1-4252-45AB-8546-0736D6DD8D1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3B6A3-4B1E-4049-8814-9D909CA135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507F8-B6B9-4842-A8C1-912210601A3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7B46-B09E-4D86-A08F-C5BE5464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876E-F57D-43D8-9EF7-7820F086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68E1-871E-43BB-9756-CD3BD0BA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93D0-E3B0-4FB9-83B0-E3F35635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DDDD-934B-42C5-93AE-6B288893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065D-6D54-4285-98CE-AB5C17BA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A179-F6C0-4F3D-89AE-122832AC2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C1BB-A735-4F3E-9BC0-E2B4E559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B450-A497-4B05-B721-5364A501D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F308-40D7-4FA6-B475-53AA2AEE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A31A-7AE7-4BA3-A6CD-4D8D95C5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296D-0B7B-4628-BC6F-FBAB6868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2AF4-935D-47AF-8C20-027F7B13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4678-1197-4AC5-AA1E-A2EBA93E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6393-2FDC-478A-9EE2-0E371E6D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FEF9C9FA-496F-42D3-98FA-7864B9F2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zine.org/all/science-tech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sciencefair.com/en/201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large-stopwat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case-next-generation-science-stand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common-core-in-action-science-andrew-mill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eaLnBrk="1" hangingPunct="1"/>
            <a:r>
              <a:rPr lang="en-US" smtClean="0">
                <a:latin typeface="Chalkboard" pitchFamily="28" charset="0"/>
              </a:rPr>
              <a:t>HUBBARD ELEMENTARY</a:t>
            </a:r>
            <a:br>
              <a:rPr lang="en-US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October 29, 2013</a:t>
            </a:r>
            <a:br>
              <a:rPr lang="en-US" sz="2800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Susan Belgrad &amp; Steve Holle</a:t>
            </a:r>
            <a:endParaRPr lang="en-US" smtClean="0">
              <a:latin typeface="Chalkboard" pitchFamily="28" charset="0"/>
            </a:endParaRPr>
          </a:p>
        </p:txBody>
      </p:sp>
      <p:pic>
        <p:nvPicPr>
          <p:cNvPr id="2051" name="Picture 7" descr="STEM-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362200"/>
            <a:ext cx="6324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As you read, analyze how the article . . .</a:t>
            </a:r>
            <a:endParaRPr lang="en-US" sz="3600" smtClean="0"/>
          </a:p>
        </p:txBody>
      </p:sp>
      <p:sp>
        <p:nvSpPr>
          <p:cNvPr id="11267" name="Text Box 7"/>
          <p:cNvSpPr>
            <a:spLocks noChangeArrowheads="1"/>
          </p:cNvSpPr>
          <p:nvPr>
            <p:ph type="body" sz="half" idx="2"/>
          </p:nvPr>
        </p:nvSpPr>
        <p:spPr>
          <a:xfrm>
            <a:off x="4649788" y="1981200"/>
            <a:ext cx="3808412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400" b="1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Captured your interest.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Described the details of the innovation.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Made you feel like you could know a student like this.</a:t>
            </a:r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Share in teams. Complete the PMI graphic organizer.  Then we’ll discuss the article as a group.</a:t>
            </a:r>
          </a:p>
        </p:txBody>
      </p:sp>
      <p:pic>
        <p:nvPicPr>
          <p:cNvPr id="11268" name="Picture 8" descr="http://britton.disted.camosun.bc.ca/fibslide/fib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38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200400"/>
            <a:ext cx="3733800" cy="3200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began the scientific  journey of the inventor?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Explain how the observation resulted in problem solving?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is something new that you learned?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If you were a student wanting to learn more about our world, where would you look online? Check out 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  <a:hlinkClick r:id="rId3"/>
              </a:rPr>
              <a:t>Youngzine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</a:rPr>
              <a:t>.org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b="1" smtClean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2291" name="Picture 2" descr="UE_learning_model_introduce.png"/>
          <p:cNvPicPr>
            <a:picLocks noChangeAspect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228600"/>
            <a:ext cx="6019800" cy="2667000"/>
          </a:xfrm>
          <a:noFill/>
        </p:spPr>
      </p:pic>
      <p:pic>
        <p:nvPicPr>
          <p:cNvPr id="12292" name="Picture 13" descr="http://www.newmiamiarch.org/Atimo_s/articles_images/1362018322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16002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http://appsaga.com/wp-content/uploads/2012/07/Brittany-Weg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http://www.youngzine.org/sites/default/files/images/aidan-dw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21526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38200" y="1219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00200" y="1090613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305050" y="94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20000" cy="533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200" b="1" smtClean="0"/>
              <a:t>Now - Let’s Process This Activity</a:t>
            </a:r>
            <a:endParaRPr lang="en-US" smtClean="0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How did you connect with the nonfiction literacy?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science?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engineering?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Did it show how students can access careers, as scientists and engineers? 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How will you apply this?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4352" name="Picture 1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3810000" cy="4114800"/>
          </a:xfrm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600200" y="53340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96000" cy="762000"/>
          </a:xfrm>
        </p:spPr>
        <p:txBody>
          <a:bodyPr/>
          <a:lstStyle/>
          <a:p>
            <a:r>
              <a:rPr lang="en-US" sz="2800" dirty="0" smtClean="0"/>
              <a:t>The Winners Have Been Announced!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1295400"/>
          </a:xfrm>
        </p:spPr>
        <p:txBody>
          <a:bodyPr/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1800" b="1" dirty="0" smtClean="0"/>
              <a:t>The Google Science Fair is an online competition open to students aged 13-18 around the globe. Our Goal is to inspire the students WE teach to know that they can acquire the knowledge, skill and creativity to make a difference too!</a:t>
            </a:r>
            <a:endParaRPr lang="en-US" sz="1800" b="1" dirty="0" smtClean="0"/>
          </a:p>
        </p:txBody>
      </p:sp>
      <p:pic>
        <p:nvPicPr>
          <p:cNvPr id="7" name="Picture 6" descr="googlefair201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219200"/>
            <a:ext cx="6096000" cy="4056611"/>
          </a:xfrm>
          <a:prstGeom prst="rect">
            <a:avLst/>
          </a:prstGeom>
        </p:spPr>
      </p:pic>
      <p:sp>
        <p:nvSpPr>
          <p:cNvPr id="51202" name="AutoShape 2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googlef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532269" cy="847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_how_work.pdf"/>
          <p:cNvPicPr>
            <a:picLocks noChangeAspect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3581400" cy="4724400"/>
          </a:xfrm>
          <a:noFill/>
        </p:spPr>
      </p:pic>
      <p:pic>
        <p:nvPicPr>
          <p:cNvPr id="15363" name="Picture 3" descr="UE_learning_model_help.png"/>
          <p:cNvPicPr>
            <a:picLocks noChangeAspect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600200"/>
            <a:ext cx="5029200" cy="4495800"/>
          </a:xfrm>
          <a:noFill/>
        </p:spPr>
      </p:pic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111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Take a minute to complete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solidFill>
                  <a:schemeClr val="accent2"/>
                </a:solidFill>
              </a:rPr>
              <a:t>T</a:t>
            </a:r>
            <a:r>
              <a:rPr lang="en-US" sz="7200" smtClean="0">
                <a:solidFill>
                  <a:srgbClr val="FF0000"/>
                </a:solidFill>
              </a:rPr>
              <a:t>H</a:t>
            </a:r>
            <a:r>
              <a:rPr lang="en-US" sz="7200" smtClean="0">
                <a:solidFill>
                  <a:srgbClr val="00FF00"/>
                </a:solidFill>
              </a:rPr>
              <a:t>A</a:t>
            </a:r>
            <a:r>
              <a:rPr lang="en-US" sz="7200" smtClean="0">
                <a:solidFill>
                  <a:srgbClr val="FF00FF"/>
                </a:solidFill>
              </a:rPr>
              <a:t>N</a:t>
            </a:r>
            <a:r>
              <a:rPr lang="en-US" sz="7200" smtClean="0">
                <a:solidFill>
                  <a:srgbClr val="800080"/>
                </a:solidFill>
              </a:rPr>
              <a:t>K</a:t>
            </a:r>
            <a:r>
              <a:rPr lang="en-US" sz="7200" smtClean="0"/>
              <a:t> </a:t>
            </a:r>
            <a:r>
              <a:rPr lang="en-US" sz="7200" smtClean="0">
                <a:solidFill>
                  <a:srgbClr val="0000FF"/>
                </a:solidFill>
              </a:rPr>
              <a:t>Y</a:t>
            </a:r>
            <a:r>
              <a:rPr lang="en-US" sz="7200" smtClean="0">
                <a:solidFill>
                  <a:srgbClr val="FF8000"/>
                </a:solidFill>
              </a:rPr>
              <a:t>O</a:t>
            </a:r>
            <a:r>
              <a:rPr lang="en-US" sz="7200" smtClean="0">
                <a:solidFill>
                  <a:srgbClr val="00FFFF"/>
                </a:solidFill>
              </a:rPr>
              <a:t>U</a:t>
            </a:r>
            <a:endParaRPr lang="en-US" smtClean="0"/>
          </a:p>
        </p:txBody>
      </p:sp>
      <p:pic>
        <p:nvPicPr>
          <p:cNvPr id="16387" name="Picture 6" descr="girl reads sci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288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“PASS THE PULSE” ACTIVITY</a:t>
            </a:r>
            <a:br>
              <a:rPr lang="en-US" sz="4000" smtClean="0"/>
            </a:br>
            <a:r>
              <a:rPr lang="en-US" sz="2000" smtClean="0"/>
              <a:t>http://www.online-stopwatch.com/large-stopwatch/</a:t>
            </a:r>
            <a:endParaRPr lang="en-US" smtClean="0"/>
          </a:p>
        </p:txBody>
      </p:sp>
      <p:pic>
        <p:nvPicPr>
          <p:cNvPr id="3075" name="Picture 4" descr="holding-hands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pic>
        <p:nvPicPr>
          <p:cNvPr id="4099" name="Picture 4" descr="3 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2150" y="2406650"/>
            <a:ext cx="3952875" cy="3686175"/>
          </a:xfrm>
        </p:spPr>
      </p:pic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Understand: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Importance of nonfiction literacy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How to connect nonfiction literacy, science and engineering careers, and scientists and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Building Nonfiction Literacy Has Never Been More Important</a:t>
            </a:r>
            <a:endParaRPr lang="en-US" smtClean="0"/>
          </a:p>
        </p:txBody>
      </p:sp>
      <p:pic>
        <p:nvPicPr>
          <p:cNvPr id="5123" name="Picture 6" descr="UE_learning_model_all.png"/>
          <p:cNvPicPr>
            <a:picLocks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http://www.nextgenscience.org/case-next-generation-science-standards</a:t>
            </a:r>
            <a:endParaRPr lang="en-US" smtClean="0"/>
          </a:p>
        </p:txBody>
      </p:sp>
      <p:pic>
        <p:nvPicPr>
          <p:cNvPr id="6147" name="Picture 5" descr="Kids experimenti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905000"/>
            <a:ext cx="746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Science plays a larger role in our daily lives than ever before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FF0000"/>
                </a:solidFill>
              </a:rPr>
              <a:t>So, it’s essential for students to become skilled at nonfiction reading and writing.</a:t>
            </a:r>
            <a:endParaRPr lang="en-US" sz="2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5813"/>
            <a:ext cx="7772400" cy="1677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chemeClr val="hlink"/>
                </a:solidFill>
              </a:rPr>
              <a:t>Being able to read a newspaper and make informed decisions about one’s health, the environment, and local and global affairs requires solid nonfiction reading and writing skills. </a:t>
            </a:r>
          </a:p>
        </p:txBody>
      </p:sp>
      <p:pic>
        <p:nvPicPr>
          <p:cNvPr id="7172" name="Picture 5" descr="First-n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810000"/>
            <a:ext cx="4648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CONNECTING TO </a:t>
            </a:r>
            <a:r>
              <a:rPr lang="en-US" sz="3600" dirty="0" smtClean="0">
                <a:solidFill>
                  <a:srgbClr val="FF8000"/>
                </a:solidFill>
                <a:hlinkClick r:id="rId3"/>
              </a:rPr>
              <a:t>COMMON CORE</a:t>
            </a:r>
            <a:endParaRPr lang="en-US" dirty="0" smtClean="0">
              <a:solidFill>
                <a:srgbClr val="FF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804150" cy="2659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#1:</a:t>
            </a:r>
            <a:r>
              <a:rPr lang="en-US" sz="1400" smtClean="0">
                <a:solidFill>
                  <a:schemeClr val="accent2"/>
                </a:solidFill>
              </a:rPr>
              <a:t> Read closely to determine what the text says explicitly and to make logical inferences from it; cite specific textual evidence when writing or speaking to support conclusion drawn from the text.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#3:</a:t>
            </a:r>
            <a:r>
              <a:rPr lang="en-US" sz="1400" smtClean="0">
                <a:solidFill>
                  <a:schemeClr val="accent2"/>
                </a:solidFill>
              </a:rPr>
              <a:t> Analyze how and why individuals, events, or ideas develop and interact over the course of a text.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Writing Anchor #7:</a:t>
            </a:r>
            <a:r>
              <a:rPr lang="en-US" sz="1400" smtClean="0">
                <a:solidFill>
                  <a:schemeClr val="accent2"/>
                </a:solidFill>
              </a:rPr>
              <a:t> Conduct short as well as more sustained research projects based on focused questions, demonstrating understanding of the subject under investigation.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Speaking &amp; Listening Anchor #1:</a:t>
            </a:r>
            <a:r>
              <a:rPr lang="en-US" sz="1400" smtClean="0">
                <a:solidFill>
                  <a:schemeClr val="accent2"/>
                </a:solidFill>
              </a:rPr>
              <a:t> Prepare for and participate effectively in a range of conversations and collaborations with diverse partners, building on others’ ideas and expressing their own clearly and persuasively.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8196" name="Picture 5" descr="girl-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572000"/>
            <a:ext cx="3665538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As You Teach Nonfiction Literacy</a:t>
            </a:r>
            <a:r>
              <a:rPr lang="en-US" sz="3200" smtClean="0">
                <a:solidFill>
                  <a:schemeClr val="accent2"/>
                </a:solidFill>
              </a:rPr>
              <a:t/>
            </a:r>
            <a:br>
              <a:rPr lang="en-US" sz="3200" smtClean="0">
                <a:solidFill>
                  <a:schemeClr val="accent2"/>
                </a:solidFill>
              </a:rPr>
            </a:br>
            <a:r>
              <a:rPr lang="en-US" sz="2600" smtClean="0">
                <a:solidFill>
                  <a:schemeClr val="accent2"/>
                </a:solidFill>
              </a:rPr>
              <a:t>Use science and the lives and work of scientists and engineers to: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2436813"/>
            <a:ext cx="3808412" cy="35083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Build nonfiction reading and writing skills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Foster students’ awareness of the wide variety of science careers and the vibrant women and men working in science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Help students explore who they are and connect their interests to science </a:t>
            </a:r>
          </a:p>
        </p:txBody>
      </p:sp>
      <p:pic>
        <p:nvPicPr>
          <p:cNvPr id="9220" name="Picture 5" descr="Boy Science Jour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62200"/>
            <a:ext cx="380841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Reading! A Science Article</a:t>
            </a:r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6705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smtClean="0"/>
              <a:t> </a:t>
            </a:r>
            <a:r>
              <a:rPr lang="en-US" smtClean="0"/>
              <a:t>Take a few minutes to read the articles about science and engineering.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371600" y="2971800"/>
            <a:ext cx="652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Purpose:</a:t>
            </a:r>
            <a:endParaRPr lang="en-US" sz="3600"/>
          </a:p>
          <a:p>
            <a:pPr algn="ctr"/>
            <a:r>
              <a:rPr lang="en-US" sz="3600"/>
              <a:t>To demonstrate connecting engaging </a:t>
            </a:r>
            <a:br>
              <a:rPr lang="en-US" sz="3600"/>
            </a:br>
            <a:r>
              <a:rPr lang="en-US" sz="3600"/>
              <a:t>expository reading to science careers.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8131</TotalTime>
  <Words>530</Words>
  <Application>Microsoft Office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Osaka</vt:lpstr>
      <vt:lpstr>Calibri</vt:lpstr>
      <vt:lpstr>Chalkboard</vt:lpstr>
      <vt:lpstr>Wingdings</vt:lpstr>
      <vt:lpstr>Times New Roman</vt:lpstr>
      <vt:lpstr>Blank Presentation</vt:lpstr>
      <vt:lpstr>HUBBARD ELEMENTARY October 29, 2013 Susan Belgrad &amp; Steve Holle</vt:lpstr>
      <vt:lpstr>“PASS THE PULSE” ACTIVITY http://www.online-stopwatch.com/large-stopwatch/</vt:lpstr>
      <vt:lpstr>TODAY’S GOALS</vt:lpstr>
      <vt:lpstr>Building Nonfiction Literacy Has Never Been More Important</vt:lpstr>
      <vt:lpstr>http://www.nextgenscience.org/case-next-generation-science-standards</vt:lpstr>
      <vt:lpstr>Science plays a larger role in our daily lives than ever before.  So, it’s essential for students to become skilled at nonfiction reading and writing.</vt:lpstr>
      <vt:lpstr>CONNECTING TO COMMON CORE</vt:lpstr>
      <vt:lpstr>As You Teach Nonfiction Literacy Use science and the lives and work of scientists and engineers to:</vt:lpstr>
      <vt:lpstr>Reading! A Science Article</vt:lpstr>
      <vt:lpstr>As you read, analyze how the article . . .</vt:lpstr>
      <vt:lpstr>Slide 11</vt:lpstr>
      <vt:lpstr> Now - Let’s Process This Activity</vt:lpstr>
      <vt:lpstr>The Winners Have Been Announced!</vt:lpstr>
      <vt:lpstr>Take a minute to complete</vt:lpstr>
      <vt:lpstr>THANK YOU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HUBBARD ELEMENTARY October 29, 2013 Susan Belgrad &amp; Steve Holle</dc:title>
  <dc:creator>Office 2004 Test Drive User</dc:creator>
  <cp:lastModifiedBy>Susan Belgrad</cp:lastModifiedBy>
  <cp:revision>21</cp:revision>
  <dcterms:created xsi:type="dcterms:W3CDTF">2013-10-12T19:35:23Z</dcterms:created>
  <dcterms:modified xsi:type="dcterms:W3CDTF">2013-10-27T19:51:27Z</dcterms:modified>
</cp:coreProperties>
</file>