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582" y="-11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621BDF5-D4FD-489A-8D2E-947390DDD158}" type="datetimeFigureOut">
              <a:rPr lang="en-US" smtClean="0"/>
              <a:pPr/>
              <a:t>3/21/2013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8007946-396B-4EF9-8639-4F21F38A488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8007946-396B-4EF9-8639-4F21F38A4881}"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8007946-396B-4EF9-8639-4F21F38A4881}"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8007946-396B-4EF9-8639-4F21F38A4881}"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8007946-396B-4EF9-8639-4F21F38A4881}"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8007946-396B-4EF9-8639-4F21F38A4881}" type="slidenum">
              <a:rPr lang="en-US" smtClean="0"/>
              <a:pPr/>
              <a:t>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2F227F5-92B2-472E-99E2-96441930A095}" type="datetimeFigureOut">
              <a:rPr lang="en-US" smtClean="0"/>
              <a:pPr/>
              <a:t>3/21/2013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F6474C-6C38-4C15-BFD5-80559E8B3B8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2F227F5-92B2-472E-99E2-96441930A095}" type="datetimeFigureOut">
              <a:rPr lang="en-US" smtClean="0"/>
              <a:pPr/>
              <a:t>3/21/2013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F6474C-6C38-4C15-BFD5-80559E8B3B8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2F227F5-92B2-472E-99E2-96441930A095}" type="datetimeFigureOut">
              <a:rPr lang="en-US" smtClean="0"/>
              <a:pPr/>
              <a:t>3/21/2013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F6474C-6C38-4C15-BFD5-80559E8B3B8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2F227F5-92B2-472E-99E2-96441930A095}" type="datetimeFigureOut">
              <a:rPr lang="en-US" smtClean="0"/>
              <a:pPr/>
              <a:t>3/21/2013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F6474C-6C38-4C15-BFD5-80559E8B3B8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2F227F5-92B2-472E-99E2-96441930A095}" type="datetimeFigureOut">
              <a:rPr lang="en-US" smtClean="0"/>
              <a:pPr/>
              <a:t>3/21/2013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F6474C-6C38-4C15-BFD5-80559E8B3B8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2F227F5-92B2-472E-99E2-96441930A095}" type="datetimeFigureOut">
              <a:rPr lang="en-US" smtClean="0"/>
              <a:pPr/>
              <a:t>3/21/2013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F6474C-6C38-4C15-BFD5-80559E8B3B8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2F227F5-92B2-472E-99E2-96441930A095}" type="datetimeFigureOut">
              <a:rPr lang="en-US" smtClean="0"/>
              <a:pPr/>
              <a:t>3/21/2013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0F6474C-6C38-4C15-BFD5-80559E8B3B8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2F227F5-92B2-472E-99E2-96441930A095}" type="datetimeFigureOut">
              <a:rPr lang="en-US" smtClean="0"/>
              <a:pPr/>
              <a:t>3/21/2013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0F6474C-6C38-4C15-BFD5-80559E8B3B8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F227F5-92B2-472E-99E2-96441930A095}" type="datetimeFigureOut">
              <a:rPr lang="en-US" smtClean="0"/>
              <a:pPr/>
              <a:t>3/21/2013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0F6474C-6C38-4C15-BFD5-80559E8B3B8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2F227F5-92B2-472E-99E2-96441930A095}" type="datetimeFigureOut">
              <a:rPr lang="en-US" smtClean="0"/>
              <a:pPr/>
              <a:t>3/21/2013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F6474C-6C38-4C15-BFD5-80559E8B3B8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2F227F5-92B2-472E-99E2-96441930A095}" type="datetimeFigureOut">
              <a:rPr lang="en-US" smtClean="0"/>
              <a:pPr/>
              <a:t>3/21/2013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F6474C-6C38-4C15-BFD5-80559E8B3B8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F227F5-92B2-472E-99E2-96441930A095}" type="datetimeFigureOut">
              <a:rPr lang="en-US" smtClean="0"/>
              <a:pPr/>
              <a:t>3/21/2013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F6474C-6C38-4C15-BFD5-80559E8B3B8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TextBox 4"/>
          <p:cNvSpPr txBox="1"/>
          <p:nvPr/>
        </p:nvSpPr>
        <p:spPr>
          <a:xfrm>
            <a:off x="2438400" y="990600"/>
            <a:ext cx="4038600" cy="5170646"/>
          </a:xfrm>
          <a:prstGeom prst="rect">
            <a:avLst/>
          </a:prstGeom>
          <a:noFill/>
        </p:spPr>
        <p:txBody>
          <a:bodyPr wrap="square" rtlCol="0">
            <a:spAutoFit/>
          </a:bodyPr>
          <a:lstStyle/>
          <a:p>
            <a:pPr algn="ctr"/>
            <a:r>
              <a:rPr lang="en-US" sz="6600" dirty="0" smtClean="0">
                <a:solidFill>
                  <a:srgbClr val="FF0000"/>
                </a:solidFill>
              </a:rPr>
              <a:t>A PI-Day </a:t>
            </a:r>
          </a:p>
          <a:p>
            <a:pPr algn="ctr"/>
            <a:r>
              <a:rPr lang="en-US" sz="6600" dirty="0" smtClean="0">
                <a:solidFill>
                  <a:schemeClr val="bg1">
                    <a:lumMod val="95000"/>
                  </a:schemeClr>
                </a:solidFill>
              </a:rPr>
              <a:t>Activity</a:t>
            </a:r>
          </a:p>
          <a:p>
            <a:pPr algn="ctr"/>
            <a:endParaRPr lang="en-US" sz="6600" dirty="0">
              <a:solidFill>
                <a:schemeClr val="bg1">
                  <a:lumMod val="95000"/>
                </a:schemeClr>
              </a:solidFill>
            </a:endParaRPr>
          </a:p>
          <a:p>
            <a:pPr algn="ctr"/>
            <a:r>
              <a:rPr lang="en-US" sz="6600" dirty="0" smtClean="0">
                <a:solidFill>
                  <a:schemeClr val="bg1">
                    <a:lumMod val="95000"/>
                  </a:schemeClr>
                </a:solidFill>
              </a:rPr>
              <a:t>Let’s  do </a:t>
            </a:r>
            <a:r>
              <a:rPr lang="en-US" sz="6600" dirty="0" smtClean="0">
                <a:solidFill>
                  <a:srgbClr val="FF0000"/>
                </a:solidFill>
                <a:latin typeface="Symbol" pitchFamily="18" charset="2"/>
              </a:rPr>
              <a:t>P</a:t>
            </a:r>
          </a:p>
          <a:p>
            <a:endParaRPr lang="en-US" sz="4800" dirty="0">
              <a:solidFill>
                <a:schemeClr val="bg1">
                  <a:lumMod val="95000"/>
                </a:schemeClr>
              </a:solidFill>
            </a:endParaRPr>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nvGraphicFramePr>
        <p:xfrm>
          <a:off x="685800" y="1219200"/>
          <a:ext cx="7848600" cy="5334000"/>
        </p:xfrm>
        <a:graphic>
          <a:graphicData uri="http://schemas.openxmlformats.org/drawingml/2006/table">
            <a:tbl>
              <a:tblPr/>
              <a:tblGrid>
                <a:gridCol w="7848600"/>
              </a:tblGrid>
              <a:tr h="1183768">
                <a:tc>
                  <a:txBody>
                    <a:bodyPr/>
                    <a:lstStyle/>
                    <a:p>
                      <a:pPr algn="ctr"/>
                      <a:r>
                        <a:rPr lang="en-US" sz="3600" b="1" dirty="0"/>
                        <a:t>Cutting </a:t>
                      </a:r>
                      <a:r>
                        <a:rPr lang="el-GR" sz="3600" b="1" dirty="0"/>
                        <a:t>π</a:t>
                      </a:r>
                      <a:endParaRPr lang="el-GR" sz="3600" dirty="0"/>
                    </a:p>
                  </a:txBody>
                  <a:tcPr marL="0" marR="0" marT="0" marB="0">
                    <a:lnL>
                      <a:noFill/>
                    </a:lnL>
                    <a:lnR>
                      <a:noFill/>
                    </a:lnR>
                    <a:lnT>
                      <a:noFill/>
                    </a:lnT>
                    <a:lnB>
                      <a:noFill/>
                    </a:lnB>
                  </a:tcPr>
                </a:tc>
              </a:tr>
              <a:tr h="4150232">
                <a:tc>
                  <a:txBody>
                    <a:bodyPr/>
                    <a:lstStyle/>
                    <a:p>
                      <a:pPr algn="l"/>
                      <a:r>
                        <a:rPr lang="en-US" sz="2000" b="1" dirty="0"/>
                        <a:t>Materials</a:t>
                      </a:r>
                      <a:r>
                        <a:rPr lang="en-US" sz="2000" dirty="0"/>
                        <a:t/>
                      </a:r>
                      <a:br>
                        <a:rPr lang="en-US" sz="2000" dirty="0"/>
                      </a:br>
                      <a:r>
                        <a:rPr lang="en-US" sz="2000" dirty="0" smtClean="0"/>
                        <a:t>Circular object</a:t>
                      </a:r>
                      <a:r>
                        <a:rPr lang="en-US" sz="2000" baseline="0" dirty="0" smtClean="0"/>
                        <a:t> (ball); </a:t>
                      </a:r>
                      <a:r>
                        <a:rPr lang="en-US" sz="2000" dirty="0" smtClean="0"/>
                        <a:t>string; scissors; tape</a:t>
                      </a:r>
                    </a:p>
                    <a:p>
                      <a:pPr algn="l"/>
                      <a:endParaRPr lang="en-US" sz="2000" dirty="0" smtClean="0"/>
                    </a:p>
                    <a:p>
                      <a:pPr algn="l"/>
                      <a:endParaRPr lang="en-US" sz="2000" dirty="0"/>
                    </a:p>
                    <a:p>
                      <a:pPr algn="l"/>
                      <a:r>
                        <a:rPr lang="en-US" sz="2000" b="1" dirty="0"/>
                        <a:t>To Do and Notice</a:t>
                      </a:r>
                      <a:r>
                        <a:rPr lang="en-US" sz="2000" dirty="0"/>
                        <a:t/>
                      </a:r>
                      <a:br>
                        <a:rPr lang="en-US" sz="2000" dirty="0"/>
                      </a:br>
                      <a:r>
                        <a:rPr lang="en-US" sz="2000" dirty="0"/>
                        <a:t>Carefully wrap string around the </a:t>
                      </a:r>
                      <a:r>
                        <a:rPr lang="en-US" sz="2000" i="1" dirty="0"/>
                        <a:t>circumference</a:t>
                      </a:r>
                      <a:r>
                        <a:rPr lang="en-US" sz="2000" dirty="0"/>
                        <a:t> of your circular object. Cut the string when it is exactly the same length as the circumference. Now take your “string circumference” and stretch it across the </a:t>
                      </a:r>
                      <a:r>
                        <a:rPr lang="en-US" sz="2000" i="1" dirty="0"/>
                        <a:t>diameter</a:t>
                      </a:r>
                      <a:r>
                        <a:rPr lang="en-US" sz="2000" dirty="0"/>
                        <a:t> of your circular object. Cut as many “string diameters” from your “string circumference” as you can. How many diameters could you cut? Compare your data with that of others. What do you notice?</a:t>
                      </a:r>
                    </a:p>
                    <a:p>
                      <a:pPr algn="l"/>
                      <a:endParaRPr lang="en-US" sz="2000" dirty="0"/>
                    </a:p>
                  </a:txBody>
                  <a:tcPr marL="0" marR="0" marT="0" marB="0">
                    <a:lnL>
                      <a:noFill/>
                    </a:lnL>
                    <a:lnR>
                      <a:noFill/>
                    </a:lnR>
                    <a:lnT>
                      <a:noFill/>
                    </a:lnT>
                    <a:lnB>
                      <a:noFill/>
                    </a:lnB>
                  </a:tcP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1295400"/>
            <a:ext cx="8077200" cy="4832092"/>
          </a:xfrm>
          <a:prstGeom prst="rect">
            <a:avLst/>
          </a:prstGeom>
        </p:spPr>
        <p:txBody>
          <a:bodyPr wrap="square">
            <a:spAutoFit/>
          </a:bodyPr>
          <a:lstStyle/>
          <a:p>
            <a:r>
              <a:rPr lang="en-US" sz="2800" b="1" dirty="0" smtClean="0"/>
              <a:t>What’s Going On?</a:t>
            </a:r>
          </a:p>
          <a:p>
            <a:r>
              <a:rPr lang="en-US" sz="2800" b="1" dirty="0" smtClean="0"/>
              <a:t/>
            </a:r>
            <a:br>
              <a:rPr lang="en-US" sz="2800" b="1" dirty="0" smtClean="0"/>
            </a:br>
            <a:r>
              <a:rPr lang="en-US" sz="2800" dirty="0" smtClean="0"/>
              <a:t>This is a hands-on way to divide a circle’s circumference by its diameter. No matter what circle you use, you’ll be able to cut 3 complete diameters and have a small bit of string left over. Estimate what fraction of the diameter this small piece could be (about 1/7). You have “cut pi,” about 3 and 1/7 pieces of string, by determining how many diameters can be cut from the circumference. Tape the 3 + pieces of string onto paper and explain their significance</a:t>
            </a:r>
            <a:endParaRPr lang="en-US" sz="2800" dirty="0"/>
          </a:p>
        </p:txBody>
      </p:sp>
      <p:sp>
        <p:nvSpPr>
          <p:cNvPr id="3" name="TextBox 2"/>
          <p:cNvSpPr txBox="1"/>
          <p:nvPr/>
        </p:nvSpPr>
        <p:spPr>
          <a:xfrm>
            <a:off x="2286000" y="381000"/>
            <a:ext cx="3962400" cy="769441"/>
          </a:xfrm>
          <a:prstGeom prst="rect">
            <a:avLst/>
          </a:prstGeom>
          <a:noFill/>
        </p:spPr>
        <p:txBody>
          <a:bodyPr wrap="square" rtlCol="0">
            <a:spAutoFit/>
          </a:bodyPr>
          <a:lstStyle/>
          <a:p>
            <a:pPr algn="ctr"/>
            <a:r>
              <a:rPr lang="en-US" sz="4400" dirty="0" smtClean="0"/>
              <a:t>DOING PI</a:t>
            </a:r>
            <a:endParaRPr lang="en-US" sz="4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304800" y="381000"/>
          <a:ext cx="8382000" cy="6224786"/>
        </p:xfrm>
        <a:graphic>
          <a:graphicData uri="http://schemas.openxmlformats.org/drawingml/2006/table">
            <a:tbl>
              <a:tblPr/>
              <a:tblGrid>
                <a:gridCol w="8382000"/>
              </a:tblGrid>
              <a:tr h="632437">
                <a:tc>
                  <a:txBody>
                    <a:bodyPr/>
                    <a:lstStyle/>
                    <a:p>
                      <a:pPr algn="ctr"/>
                      <a:r>
                        <a:rPr lang="en-US" sz="3600" b="1" dirty="0">
                          <a:solidFill>
                            <a:schemeClr val="bg1">
                              <a:lumMod val="95000"/>
                            </a:schemeClr>
                          </a:solidFill>
                        </a:rPr>
                        <a:t>A Brief History of </a:t>
                      </a:r>
                      <a:r>
                        <a:rPr lang="en-US" sz="3600" b="1" dirty="0">
                          <a:solidFill>
                            <a:srgbClr val="FF0000"/>
                          </a:solidFill>
                        </a:rPr>
                        <a:t>π</a:t>
                      </a:r>
                      <a:endParaRPr lang="en-US" sz="3600" dirty="0">
                        <a:solidFill>
                          <a:srgbClr val="FF0000"/>
                        </a:solidFill>
                      </a:endParaRPr>
                    </a:p>
                  </a:txBody>
                  <a:tcPr marL="0" marR="0" marT="0" marB="0">
                    <a:lnL>
                      <a:noFill/>
                    </a:lnL>
                    <a:lnR>
                      <a:noFill/>
                    </a:lnR>
                    <a:lnT>
                      <a:noFill/>
                    </a:lnT>
                    <a:lnB>
                      <a:noFill/>
                    </a:lnB>
                  </a:tcPr>
                </a:tc>
              </a:tr>
              <a:tr h="5592349">
                <a:tc>
                  <a:txBody>
                    <a:bodyPr/>
                    <a:lstStyle/>
                    <a:p>
                      <a:pPr algn="l"/>
                      <a:r>
                        <a:rPr lang="en-US" sz="2000" b="1" dirty="0">
                          <a:solidFill>
                            <a:schemeClr val="bg1">
                              <a:lumMod val="95000"/>
                            </a:schemeClr>
                          </a:solidFill>
                        </a:rPr>
                        <a:t>Pi has been known for almost 4000 years—but even if we calculated the number of seconds in those 4000 years and calculated pi to that number of places, we would still only be approximating its actual value. Here’s a brief history of finding pi:</a:t>
                      </a:r>
                      <a:endParaRPr lang="en-US" sz="2000" dirty="0">
                        <a:solidFill>
                          <a:schemeClr val="bg1">
                            <a:lumMod val="95000"/>
                          </a:schemeClr>
                        </a:solidFill>
                      </a:endParaRPr>
                    </a:p>
                    <a:p>
                      <a:pPr algn="l"/>
                      <a:r>
                        <a:rPr lang="en-US" sz="2000" dirty="0">
                          <a:solidFill>
                            <a:schemeClr val="bg1">
                              <a:lumMod val="95000"/>
                            </a:schemeClr>
                          </a:solidFill>
                        </a:rPr>
                        <a:t>The ancient Babylonians calculated the area of a circle by taking 3 times the square of its radius, which gave a value of pi = 3. One Babylonian tablet (ca. 1900–1680 BC) indicates a value of 3.125 for pi, which is a closer approximation.</a:t>
                      </a:r>
                    </a:p>
                    <a:p>
                      <a:pPr algn="l"/>
                      <a:r>
                        <a:rPr lang="en-US" sz="2000" dirty="0">
                          <a:solidFill>
                            <a:schemeClr val="bg1">
                              <a:lumMod val="95000"/>
                            </a:schemeClr>
                          </a:solidFill>
                        </a:rPr>
                        <a:t>The </a:t>
                      </a:r>
                      <a:r>
                        <a:rPr lang="en-US" sz="2000" i="1" dirty="0" err="1">
                          <a:solidFill>
                            <a:schemeClr val="bg1">
                              <a:lumMod val="95000"/>
                            </a:schemeClr>
                          </a:solidFill>
                        </a:rPr>
                        <a:t>Rhind</a:t>
                      </a:r>
                      <a:r>
                        <a:rPr lang="en-US" sz="2000" i="1" dirty="0">
                          <a:solidFill>
                            <a:schemeClr val="bg1">
                              <a:lumMod val="95000"/>
                            </a:schemeClr>
                          </a:solidFill>
                        </a:rPr>
                        <a:t> Papyrus</a:t>
                      </a:r>
                      <a:r>
                        <a:rPr lang="en-US" sz="2000" dirty="0">
                          <a:solidFill>
                            <a:schemeClr val="bg1">
                              <a:lumMod val="95000"/>
                            </a:schemeClr>
                          </a:solidFill>
                        </a:rPr>
                        <a:t> (ca.1650 BC) gives us insight into the mathematics of ancient Egypt. The Egyptians calculated the area of a circle by a formula that gave the approximate value of 3.1605 for pi</a:t>
                      </a:r>
                      <a:r>
                        <a:rPr lang="en-US" sz="2000" dirty="0" smtClean="0">
                          <a:solidFill>
                            <a:schemeClr val="bg1">
                              <a:lumMod val="95000"/>
                            </a:schemeClr>
                          </a:solidFill>
                        </a:rPr>
                        <a:t>.</a:t>
                      </a:r>
                    </a:p>
                    <a:p>
                      <a:pPr algn="l"/>
                      <a:endParaRPr lang="en-US" sz="2000" dirty="0" smtClean="0">
                        <a:solidFill>
                          <a:schemeClr val="bg1">
                            <a:lumMod val="95000"/>
                          </a:schemeClr>
                        </a:solidFill>
                      </a:endParaRPr>
                    </a:p>
                    <a:p>
                      <a:pPr algn="ctr"/>
                      <a:r>
                        <a:rPr lang="en-US" sz="2800" dirty="0" smtClean="0">
                          <a:solidFill>
                            <a:srgbClr val="FF0000"/>
                          </a:solidFill>
                        </a:rPr>
                        <a:t>Read more</a:t>
                      </a:r>
                      <a:r>
                        <a:rPr lang="en-US" sz="2800" baseline="0" dirty="0" smtClean="0">
                          <a:solidFill>
                            <a:srgbClr val="FF0000"/>
                          </a:solidFill>
                        </a:rPr>
                        <a:t> about </a:t>
                      </a:r>
                      <a:r>
                        <a:rPr lang="en-US" sz="2800" baseline="0" dirty="0" smtClean="0">
                          <a:solidFill>
                            <a:schemeClr val="bg1"/>
                          </a:solidFill>
                          <a:latin typeface="Symbol" pitchFamily="18" charset="2"/>
                        </a:rPr>
                        <a:t>P</a:t>
                      </a:r>
                      <a:r>
                        <a:rPr lang="en-US" sz="2800" dirty="0" smtClean="0">
                          <a:solidFill>
                            <a:srgbClr val="FF0000"/>
                          </a:solidFill>
                        </a:rPr>
                        <a:t> at http://www.exploratIorium.edu/learning_studio/pi/</a:t>
                      </a:r>
                      <a:endParaRPr lang="en-US" sz="2800" dirty="0">
                        <a:solidFill>
                          <a:srgbClr val="FF0000"/>
                        </a:solidFill>
                      </a:endParaRPr>
                    </a:p>
                  </a:txBody>
                  <a:tcPr marL="0" marR="0" marT="0" marB="0">
                    <a:lnL>
                      <a:noFill/>
                    </a:lnL>
                    <a:lnR>
                      <a:noFill/>
                    </a:lnR>
                    <a:lnT>
                      <a:noFill/>
                    </a:lnT>
                    <a:lnB>
                      <a:noFill/>
                    </a:lnB>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381000" y="1828800"/>
            <a:ext cx="8534400" cy="1477328"/>
          </a:xfrm>
          <a:prstGeom prst="rect">
            <a:avLst/>
          </a:prstGeom>
          <a:noFill/>
        </p:spPr>
        <p:txBody>
          <a:bodyPr wrap="square" rtlCol="0">
            <a:spAutoFit/>
          </a:bodyPr>
          <a:lstStyle/>
          <a:p>
            <a:r>
              <a:rPr lang="en-US" sz="3600" dirty="0" smtClean="0">
                <a:solidFill>
                  <a:schemeClr val="bg1"/>
                </a:solidFill>
              </a:rPr>
              <a:t>And now for our PI-Day </a:t>
            </a:r>
            <a:r>
              <a:rPr lang="en-US" sz="3600" dirty="0" smtClean="0">
                <a:solidFill>
                  <a:srgbClr val="FF0000"/>
                </a:solidFill>
              </a:rPr>
              <a:t>Panel Discussion </a:t>
            </a:r>
            <a:r>
              <a:rPr lang="en-US" sz="3600" dirty="0" smtClean="0">
                <a:solidFill>
                  <a:schemeClr val="bg1"/>
                </a:solidFill>
              </a:rPr>
              <a:t>. . .</a:t>
            </a:r>
          </a:p>
          <a:p>
            <a:endParaRPr lang="en-US" dirty="0">
              <a:solidFill>
                <a:schemeClr val="bg1"/>
              </a:solidFill>
            </a:endParaRPr>
          </a:p>
          <a:p>
            <a:endParaRPr lang="en-US" dirty="0" smtClean="0">
              <a:solidFill>
                <a:schemeClr val="bg1"/>
              </a:solidFill>
            </a:endParaRPr>
          </a:p>
          <a:p>
            <a:endParaRPr lang="en-US" dirty="0">
              <a:solidFill>
                <a:schemeClr val="bg1"/>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99</TotalTime>
  <Words>180</Words>
  <Application>Microsoft Office PowerPoint</Application>
  <PresentationFormat>On-screen Show (4:3)</PresentationFormat>
  <Paragraphs>25</Paragraphs>
  <Slides>5</Slides>
  <Notes>5</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Slide 1</vt:lpstr>
      <vt:lpstr>Slide 2</vt:lpstr>
      <vt:lpstr>Slide 3</vt:lpstr>
      <vt:lpstr>Slide 4</vt:lpstr>
      <vt:lpstr>Slide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Susan Belgrad</dc:creator>
  <cp:lastModifiedBy>Susan Belgrad</cp:lastModifiedBy>
  <cp:revision>5</cp:revision>
  <dcterms:created xsi:type="dcterms:W3CDTF">2013-03-13T21:24:21Z</dcterms:created>
  <dcterms:modified xsi:type="dcterms:W3CDTF">2013-03-22T01:03:29Z</dcterms:modified>
</cp:coreProperties>
</file>