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61" r:id="rId9"/>
    <p:sldId id="264" r:id="rId10"/>
    <p:sldId id="265" r:id="rId11"/>
    <p:sldId id="267" r:id="rId12"/>
    <p:sldId id="273" r:id="rId13"/>
    <p:sldId id="274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00FF"/>
    <a:srgbClr val="00FFFF"/>
    <a:srgbClr val="0000FF"/>
    <a:srgbClr val="80008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9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42D1E6-737C-44A0-82A1-E7DBC9F8DD3D}" type="datetimeFigureOut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0535FE-0178-430E-B6D9-DEAC0199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919C52-ADBE-4DAE-AAC6-59F9D65AB97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52389F-46CB-42D4-9EF6-4EC2F77F460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653B0-2558-439B-8D87-B3C19C5D71A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E3C56-6D74-4B0D-8692-B1C8ABB2942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5E761-63E9-4DB1-9A0D-2DB6BF09891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72C88B-068A-4151-BEEF-84A1A00D3C7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1DC8B-EE8E-4B34-B0FA-A9C71701C8F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Prediction:  How long will it take to pass the pulse clockwise?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Counterclockwise?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E5794-F014-4CA4-97BB-3B24410D4EA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FDEC13-4341-441E-BA67-1ED14CBCFE8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52EBA3-96F8-4331-AAB3-BA266789F80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377EF-B274-45A5-80D5-EFF5E190031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44D4F-75C0-4896-9EBF-7316DD9B062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Activity on Common Core in Action: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2C703F-B8B1-4A45-A5AF-FB884CA322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05674-52EE-4E5A-8D7F-8949DE1BB3D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141EF5-3578-4661-873A-7D809AEBA6E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0368-B883-4A33-9705-9B2577346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6AE5-ECB7-4307-BC08-F7263852B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1669-1569-453F-83F1-F53227D51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5917-B61F-49AA-85FE-4E925DA0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B33B-0F5D-4A8D-A200-C3E508F26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8C29D-1405-40A7-8460-7D38C196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AD70-F99E-4A7B-BA54-25C173F4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45BB-0DE3-4214-B3D4-21AB66F4A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4100-E66E-4F22-8539-1BD1133A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28B8-1782-4E7F-B14E-66BCFE793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ABFE-FC58-49ED-B74C-88231D1B8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8629-047B-4676-B945-197CA588E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9E9C-F059-4299-A06E-FA11C5E4A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6CBC-D548-43B5-BC57-715091709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31D2-00B1-4EF7-9751-CC4BB493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E6C674C6-7D32-4FD6-A5BF-C1CEFD2E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habitat.com/13-year-old-makes-solar-power-breakthrough-by-harnessing-the-fibonacci-sequence/" TargetMode="External"/><Relationship Id="rId3" Type="http://schemas.openxmlformats.org/officeDocument/2006/relationships/hyperlink" Target="http://www.youngzine.org/all/science-tech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www.miamiherald.com/2013/04/14/3335966/miami-springs-teen-takes-home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sciencefair.com/en/201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large-stopwat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case-next-generation-science-standar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common-core-in-action-science-andrew-mill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676400"/>
          </a:xfrm>
        </p:spPr>
        <p:txBody>
          <a:bodyPr/>
          <a:lstStyle/>
          <a:p>
            <a:pPr eaLnBrk="1" hangingPunct="1"/>
            <a:r>
              <a:rPr lang="en-US" smtClean="0">
                <a:latin typeface="Chalkboard" pitchFamily="28" charset="0"/>
              </a:rPr>
              <a:t>HUBBARD ELEMENTARY</a:t>
            </a:r>
            <a:br>
              <a:rPr lang="en-US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October 29, 2013</a:t>
            </a:r>
            <a:br>
              <a:rPr lang="en-US" sz="2800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Susan Belgrad &amp; Steve Holle</a:t>
            </a:r>
            <a:endParaRPr lang="en-US" smtClean="0">
              <a:latin typeface="Chalkboard" pitchFamily="28" charset="0"/>
            </a:endParaRPr>
          </a:p>
        </p:txBody>
      </p:sp>
      <p:pic>
        <p:nvPicPr>
          <p:cNvPr id="2051" name="Picture 7" descr="STEM-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362200"/>
            <a:ext cx="6324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As you read, analyze how the article . . .</a:t>
            </a:r>
            <a:endParaRPr lang="en-US" sz="3600" smtClean="0"/>
          </a:p>
        </p:txBody>
      </p:sp>
      <p:sp>
        <p:nvSpPr>
          <p:cNvPr id="11267" name="Text Box 7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981200"/>
            <a:ext cx="3808412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400" b="1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Captured your interest.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Described the details of the innovation.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Made you feel like you could know a student like this.</a:t>
            </a:r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Share in teams. Complete the PMI graphic organizer.  Then we’ll discuss the article as a group.</a:t>
            </a:r>
          </a:p>
        </p:txBody>
      </p:sp>
      <p:pic>
        <p:nvPicPr>
          <p:cNvPr id="11268" name="Picture 8" descr="http://britton.disted.camosun.bc.ca/fibslide/fib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384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200400"/>
            <a:ext cx="3733800" cy="3200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dirty="0" smtClean="0">
                <a:cs typeface="Times New Roman" pitchFamily="28" charset="0"/>
              </a:rPr>
              <a:t>What began the scientific  journey of the inventor?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dirty="0" smtClean="0">
                <a:cs typeface="Times New Roman" pitchFamily="28" charset="0"/>
              </a:rPr>
              <a:t>Explain how the observation resulted in problem solving?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dirty="0" smtClean="0">
                <a:cs typeface="Times New Roman" pitchFamily="28" charset="0"/>
              </a:rPr>
              <a:t>What is something new that you learned?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dirty="0" smtClean="0">
                <a:cs typeface="Times New Roman" pitchFamily="28" charset="0"/>
              </a:rPr>
              <a:t>If you were a student wanting to learn more about our world, where would you look online? Check out </a:t>
            </a:r>
            <a:r>
              <a:rPr lang="en-US" sz="1600" dirty="0" smtClean="0">
                <a:solidFill>
                  <a:srgbClr val="7030A0"/>
                </a:solidFill>
                <a:cs typeface="Times New Roman" pitchFamily="28" charset="0"/>
                <a:hlinkClick r:id="rId3"/>
              </a:rPr>
              <a:t>Youngzine</a:t>
            </a:r>
            <a:r>
              <a:rPr lang="en-US" sz="1600" dirty="0" smtClean="0">
                <a:solidFill>
                  <a:srgbClr val="7030A0"/>
                </a:solidFill>
                <a:cs typeface="Times New Roman" pitchFamily="28" charset="0"/>
              </a:rPr>
              <a:t>.org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12291" name="Picture 2" descr="UE_learning_model_introduce.png"/>
          <p:cNvPicPr>
            <a:picLocks noGrp="1" noChangeAspect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228600"/>
            <a:ext cx="6019800" cy="2667000"/>
          </a:xfrm>
          <a:noFill/>
        </p:spPr>
      </p:pic>
      <p:pic>
        <p:nvPicPr>
          <p:cNvPr id="12292" name="Picture 13" descr="http://www.newmiamiarch.org/Atimo_s/articles_images/13620183229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343400"/>
            <a:ext cx="16002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http://appsaga.com/wp-content/uploads/2012/07/Brittany-Weg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572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http://www.youngzine.org/sites/default/files/images/aidan-dwy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3200400"/>
            <a:ext cx="21526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838200" y="12192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600"/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1600200" y="1090613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2305050" y="94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620000" cy="5334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3200" b="1" smtClean="0"/>
              <a:t>Now - Let’s Process This Activity</a:t>
            </a:r>
            <a:endParaRPr lang="en-US" smtClean="0"/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How did you connect with the nonfiction literacy?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science?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engineering?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Did it show how students can access careers, as scientists and engineers? 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How will you apply this?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3319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1200"/>
            <a:ext cx="3810000" cy="4114800"/>
          </a:xfrm>
        </p:spPr>
      </p:pic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1600200" y="533400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96000" cy="762000"/>
          </a:xfrm>
        </p:spPr>
        <p:txBody>
          <a:bodyPr/>
          <a:lstStyle/>
          <a:p>
            <a:r>
              <a:rPr lang="en-US" sz="2800" smtClean="0"/>
              <a:t>The Winners Have Been Announced!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76200" y="5181600"/>
            <a:ext cx="8915400" cy="1295400"/>
          </a:xfrm>
        </p:spPr>
        <p:txBody>
          <a:bodyPr/>
          <a:lstStyle/>
          <a:p>
            <a:pPr algn="ctr">
              <a:buFontTx/>
              <a:buNone/>
            </a:pPr>
            <a:endParaRPr lang="en-US" sz="1800" b="1" smtClean="0"/>
          </a:p>
          <a:p>
            <a:pPr algn="ctr">
              <a:buFontTx/>
              <a:buNone/>
            </a:pPr>
            <a:r>
              <a:rPr lang="en-US" sz="1800" b="1" smtClean="0"/>
              <a:t>The Google Science Fair is an online competition open to students aged 13-18 around the globe. Our Goal is to inspire the students WE teach to know that they can acquire the knowledge, skill and creativity to make a difference too!</a:t>
            </a:r>
          </a:p>
        </p:txBody>
      </p:sp>
      <p:pic>
        <p:nvPicPr>
          <p:cNvPr id="14340" name="Picture 6" descr="googlefair201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19200"/>
            <a:ext cx="60960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2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4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9" descr="googlefai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15319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_how_work.pdf"/>
          <p:cNvPicPr>
            <a:picLocks noGrp="1" noChangeAspect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0"/>
            <a:ext cx="3581400" cy="4724400"/>
          </a:xfrm>
          <a:noFill/>
        </p:spPr>
      </p:pic>
      <p:pic>
        <p:nvPicPr>
          <p:cNvPr id="15363" name="Picture 3" descr="UE_learning_model_help.png"/>
          <p:cNvPicPr>
            <a:picLocks noGrp="1" noChangeAspect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1600200"/>
            <a:ext cx="5029200" cy="4495800"/>
          </a:xfrm>
          <a:noFill/>
        </p:spPr>
      </p:pic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1118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Take a minute to complete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solidFill>
                  <a:schemeClr val="accent2"/>
                </a:solidFill>
              </a:rPr>
              <a:t>T</a:t>
            </a:r>
            <a:r>
              <a:rPr lang="en-US" sz="7200" smtClean="0">
                <a:solidFill>
                  <a:srgbClr val="FF0000"/>
                </a:solidFill>
              </a:rPr>
              <a:t>H</a:t>
            </a:r>
            <a:r>
              <a:rPr lang="en-US" sz="7200" smtClean="0">
                <a:solidFill>
                  <a:srgbClr val="00FF00"/>
                </a:solidFill>
              </a:rPr>
              <a:t>A</a:t>
            </a:r>
            <a:r>
              <a:rPr lang="en-US" sz="7200" smtClean="0">
                <a:solidFill>
                  <a:srgbClr val="FF00FF"/>
                </a:solidFill>
              </a:rPr>
              <a:t>N</a:t>
            </a:r>
            <a:r>
              <a:rPr lang="en-US" sz="7200" smtClean="0">
                <a:solidFill>
                  <a:srgbClr val="800080"/>
                </a:solidFill>
              </a:rPr>
              <a:t>K</a:t>
            </a:r>
            <a:r>
              <a:rPr lang="en-US" sz="7200" smtClean="0"/>
              <a:t> </a:t>
            </a:r>
            <a:r>
              <a:rPr lang="en-US" sz="7200" smtClean="0">
                <a:solidFill>
                  <a:srgbClr val="0000FF"/>
                </a:solidFill>
              </a:rPr>
              <a:t>Y</a:t>
            </a:r>
            <a:r>
              <a:rPr lang="en-US" sz="7200" smtClean="0">
                <a:solidFill>
                  <a:srgbClr val="FF8000"/>
                </a:solidFill>
              </a:rPr>
              <a:t>O</a:t>
            </a:r>
            <a:r>
              <a:rPr lang="en-US" sz="7200" smtClean="0">
                <a:solidFill>
                  <a:srgbClr val="00FFFF"/>
                </a:solidFill>
              </a:rPr>
              <a:t>U</a:t>
            </a:r>
            <a:endParaRPr lang="en-US" smtClean="0"/>
          </a:p>
        </p:txBody>
      </p:sp>
      <p:pic>
        <p:nvPicPr>
          <p:cNvPr id="16387" name="Picture 6" descr="girl reads sci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28800"/>
            <a:ext cx="7239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“PASS THE PULSE” ACTIVITY</a:t>
            </a:r>
            <a:br>
              <a:rPr lang="en-US" sz="4000" smtClean="0"/>
            </a:br>
            <a:r>
              <a:rPr lang="en-US" sz="2000" smtClean="0"/>
              <a:t>http://www.online-stopwatch.com/large-stopwatch/</a:t>
            </a:r>
            <a:endParaRPr lang="en-US" smtClean="0"/>
          </a:p>
        </p:txBody>
      </p:sp>
      <p:pic>
        <p:nvPicPr>
          <p:cNvPr id="3075" name="Picture 4" descr="holding-hands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GOALS</a:t>
            </a:r>
          </a:p>
        </p:txBody>
      </p:sp>
      <p:pic>
        <p:nvPicPr>
          <p:cNvPr id="4099" name="Picture 4" descr="3 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2150" y="2406650"/>
            <a:ext cx="3952875" cy="3686175"/>
          </a:xfrm>
        </p:spPr>
      </p:pic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Understand: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Importance of nonfiction literacy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How to connect nonfiction literacy, science and engineering careers, and scientists and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Building Nonfiction Literacy Has Never Been More Important</a:t>
            </a:r>
            <a:endParaRPr lang="en-US" smtClean="0"/>
          </a:p>
        </p:txBody>
      </p:sp>
      <p:pic>
        <p:nvPicPr>
          <p:cNvPr id="5123" name="Picture 6" descr="UE_learning_model_all.png"/>
          <p:cNvPicPr>
            <a:picLocks noGrp="1" noChangeAspect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http://www.nextgenscience.org/case-next-generation-science-standards</a:t>
            </a:r>
            <a:endParaRPr lang="en-US" smtClean="0"/>
          </a:p>
        </p:txBody>
      </p:sp>
      <p:pic>
        <p:nvPicPr>
          <p:cNvPr id="6147" name="Picture 5" descr="Kids experimenti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905000"/>
            <a:ext cx="7467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Science plays a larger role in our daily lives than ever before</a:t>
            </a:r>
            <a:r>
              <a:rPr lang="en-US" sz="2000" smtClean="0">
                <a:solidFill>
                  <a:srgbClr val="FF0000"/>
                </a:solidFill>
              </a:rPr>
              <a:t>.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FF0000"/>
                </a:solidFill>
              </a:rPr>
              <a:t>So, it’s essential for students to become skilled at nonfiction reading and writing.</a:t>
            </a:r>
            <a:endParaRPr lang="en-US" sz="2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5813"/>
            <a:ext cx="7772400" cy="1677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chemeClr val="hlink"/>
                </a:solidFill>
              </a:rPr>
              <a:t>Being able to read a newspaper and make informed decisions about one’s health, the environment, and local and global affairs requires solid nonfiction reading and writing skills. </a:t>
            </a:r>
          </a:p>
        </p:txBody>
      </p:sp>
      <p:pic>
        <p:nvPicPr>
          <p:cNvPr id="7172" name="Picture 5" descr="First-ne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810000"/>
            <a:ext cx="46482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FF"/>
                </a:solidFill>
              </a:rPr>
              <a:t>CONNECTING TO </a:t>
            </a:r>
            <a:r>
              <a:rPr lang="en-US" sz="3600" smtClean="0">
                <a:solidFill>
                  <a:srgbClr val="FF8000"/>
                </a:solidFill>
                <a:hlinkClick r:id="rId3"/>
              </a:rPr>
              <a:t>COMMON CORE</a:t>
            </a:r>
            <a:endParaRPr lang="en-US" smtClean="0">
              <a:solidFill>
                <a:srgbClr val="FF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7804150" cy="2659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#1:</a:t>
            </a:r>
            <a:r>
              <a:rPr lang="en-US" sz="1400" smtClean="0">
                <a:solidFill>
                  <a:schemeClr val="accent2"/>
                </a:solidFill>
              </a:rPr>
              <a:t> Read closely to determine what the text says explicitly and to make logical inferences from it; cite specific textual evidence when writing or speaking to support conclusion drawn from the text.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#3:</a:t>
            </a:r>
            <a:r>
              <a:rPr lang="en-US" sz="1400" smtClean="0">
                <a:solidFill>
                  <a:schemeClr val="accent2"/>
                </a:solidFill>
              </a:rPr>
              <a:t> Analyze how and why individuals, events, or ideas develop and interact over the course of a text.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Writing Anchor #7:</a:t>
            </a:r>
            <a:r>
              <a:rPr lang="en-US" sz="1400" smtClean="0">
                <a:solidFill>
                  <a:schemeClr val="accent2"/>
                </a:solidFill>
              </a:rPr>
              <a:t> Conduct short as well as more sustained research projects based on focused questions, demonstrating understanding of the subject under investigation.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Speaking &amp; Listening Anchor #1:</a:t>
            </a:r>
            <a:r>
              <a:rPr lang="en-US" sz="1400" smtClean="0">
                <a:solidFill>
                  <a:schemeClr val="accent2"/>
                </a:solidFill>
              </a:rPr>
              <a:t> Prepare for and participate effectively in a range of conversations and collaborations with diverse partners, building on others’ ideas and expressing their own clearly and persuasively.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pic>
        <p:nvPicPr>
          <p:cNvPr id="8196" name="Picture 5" descr="girl-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572000"/>
            <a:ext cx="3665538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As You Teach Nonfiction Literacy</a:t>
            </a:r>
            <a:r>
              <a:rPr lang="en-US" sz="3200" smtClean="0">
                <a:solidFill>
                  <a:schemeClr val="accent2"/>
                </a:solidFill>
              </a:rPr>
              <a:t/>
            </a:r>
            <a:br>
              <a:rPr lang="en-US" sz="3200" smtClean="0">
                <a:solidFill>
                  <a:schemeClr val="accent2"/>
                </a:solidFill>
              </a:rPr>
            </a:br>
            <a:r>
              <a:rPr lang="en-US" sz="2600" smtClean="0">
                <a:solidFill>
                  <a:schemeClr val="accent2"/>
                </a:solidFill>
              </a:rPr>
              <a:t>Use science and the lives and work of scientists and engineers to: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2436813"/>
            <a:ext cx="3808412" cy="3508375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accent2"/>
                </a:solidFill>
              </a:rPr>
              <a:t>Build nonfiction reading and writing skills</a:t>
            </a:r>
          </a:p>
          <a:p>
            <a:pPr eaLnBrk="1" hangingPunct="1"/>
            <a:r>
              <a:rPr lang="en-US" sz="2000" smtClean="0">
                <a:solidFill>
                  <a:schemeClr val="accent2"/>
                </a:solidFill>
              </a:rPr>
              <a:t>Foster students’ awareness of the wide variety of science careers and the vibrant women and men working in science</a:t>
            </a:r>
          </a:p>
          <a:p>
            <a:pPr eaLnBrk="1" hangingPunct="1"/>
            <a:r>
              <a:rPr lang="en-US" sz="2000" smtClean="0">
                <a:solidFill>
                  <a:schemeClr val="accent2"/>
                </a:solidFill>
              </a:rPr>
              <a:t>Help students explore who they are and connect their interests to science </a:t>
            </a:r>
          </a:p>
        </p:txBody>
      </p:sp>
      <p:pic>
        <p:nvPicPr>
          <p:cNvPr id="9220" name="Picture 5" descr="Boy Science Jour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62200"/>
            <a:ext cx="3808413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Reading! A Science Article</a:t>
            </a:r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52600"/>
            <a:ext cx="67056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600" smtClean="0"/>
              <a:t> </a:t>
            </a:r>
            <a:r>
              <a:rPr lang="en-US" smtClean="0"/>
              <a:t>Take a few minutes to read the articles about science and engineering.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371600" y="2971800"/>
            <a:ext cx="652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Purpose:</a:t>
            </a:r>
            <a:endParaRPr lang="en-US" sz="3600"/>
          </a:p>
          <a:p>
            <a:pPr algn="ctr"/>
            <a:r>
              <a:rPr lang="en-US" sz="3600"/>
              <a:t>To demonstrate connecting engaging </a:t>
            </a:r>
            <a:br>
              <a:rPr lang="en-US" sz="3600"/>
            </a:br>
            <a:r>
              <a:rPr lang="en-US" sz="3600"/>
              <a:t>expository reading to science careers.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8145</TotalTime>
  <Words>530</Words>
  <Application>Microsoft Office PowerPoint</Application>
  <PresentationFormat>On-screen Show (4:3)</PresentationFormat>
  <Paragraphs>70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HUBBARD ELEMENTARY October 29, 2013 Susan Belgrad &amp; Steve Holle</vt:lpstr>
      <vt:lpstr>“PASS THE PULSE” ACTIVITY http://www.online-stopwatch.com/large-stopwatch/</vt:lpstr>
      <vt:lpstr>TODAY’S GOALS</vt:lpstr>
      <vt:lpstr>Building Nonfiction Literacy Has Never Been More Important</vt:lpstr>
      <vt:lpstr>http://www.nextgenscience.org/case-next-generation-science-standards</vt:lpstr>
      <vt:lpstr>Science plays a larger role in our daily lives than ever before.  So, it’s essential for students to become skilled at nonfiction reading and writing.</vt:lpstr>
      <vt:lpstr>CONNECTING TO COMMON CORE</vt:lpstr>
      <vt:lpstr>As You Teach Nonfiction Literacy Use science and the lives and work of scientists and engineers to:</vt:lpstr>
      <vt:lpstr>Reading! A Science Article</vt:lpstr>
      <vt:lpstr>As you read, analyze how the article . . .</vt:lpstr>
      <vt:lpstr>Slide 11</vt:lpstr>
      <vt:lpstr> Now - Let’s Process This Activity</vt:lpstr>
      <vt:lpstr>The Winners Have Been Announced!</vt:lpstr>
      <vt:lpstr>Take a minute to complete</vt:lpstr>
      <vt:lpstr>THANK YOU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STEM Belgrad &amp; Holle</dc:title>
  <dc:creator>Office 2004 Test Drive User</dc:creator>
  <cp:lastModifiedBy>Susan Belgrad</cp:lastModifiedBy>
  <cp:revision>22</cp:revision>
  <dcterms:created xsi:type="dcterms:W3CDTF">2013-10-12T19:35:23Z</dcterms:created>
  <dcterms:modified xsi:type="dcterms:W3CDTF">2014-05-04T22:00:06Z</dcterms:modified>
</cp:coreProperties>
</file>