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Default Extension="doc" ContentType="application/msword"/>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1"/>
  </p:notesMasterIdLst>
  <p:sldIdLst>
    <p:sldId id="258" r:id="rId2"/>
    <p:sldId id="259" r:id="rId3"/>
    <p:sldId id="315" r:id="rId4"/>
    <p:sldId id="317" r:id="rId5"/>
    <p:sldId id="260" r:id="rId6"/>
    <p:sldId id="261" r:id="rId7"/>
    <p:sldId id="262" r:id="rId8"/>
    <p:sldId id="263" r:id="rId9"/>
    <p:sldId id="268" r:id="rId10"/>
    <p:sldId id="280" r:id="rId11"/>
    <p:sldId id="264" r:id="rId12"/>
    <p:sldId id="265" r:id="rId13"/>
    <p:sldId id="266" r:id="rId14"/>
    <p:sldId id="267" r:id="rId15"/>
    <p:sldId id="270" r:id="rId16"/>
    <p:sldId id="269" r:id="rId17"/>
    <p:sldId id="284" r:id="rId18"/>
    <p:sldId id="271" r:id="rId19"/>
    <p:sldId id="272" r:id="rId20"/>
    <p:sldId id="273" r:id="rId21"/>
    <p:sldId id="274" r:id="rId22"/>
    <p:sldId id="275" r:id="rId23"/>
    <p:sldId id="277" r:id="rId24"/>
    <p:sldId id="278" r:id="rId25"/>
    <p:sldId id="286" r:id="rId26"/>
    <p:sldId id="282" r:id="rId27"/>
    <p:sldId id="287" r:id="rId28"/>
    <p:sldId id="279" r:id="rId29"/>
    <p:sldId id="285" r:id="rId30"/>
    <p:sldId id="281" r:id="rId31"/>
    <p:sldId id="288" r:id="rId32"/>
    <p:sldId id="289" r:id="rId33"/>
    <p:sldId id="299" r:id="rId34"/>
    <p:sldId id="290" r:id="rId35"/>
    <p:sldId id="291" r:id="rId36"/>
    <p:sldId id="293" r:id="rId37"/>
    <p:sldId id="294" r:id="rId38"/>
    <p:sldId id="295" r:id="rId39"/>
    <p:sldId id="296" r:id="rId40"/>
    <p:sldId id="297" r:id="rId41"/>
    <p:sldId id="298" r:id="rId42"/>
    <p:sldId id="300" r:id="rId43"/>
    <p:sldId id="314" r:id="rId44"/>
    <p:sldId id="301" r:id="rId45"/>
    <p:sldId id="302" r:id="rId46"/>
    <p:sldId id="303" r:id="rId47"/>
    <p:sldId id="304" r:id="rId48"/>
    <p:sldId id="305" r:id="rId49"/>
    <p:sldId id="313" r:id="rId5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167" autoAdjust="0"/>
  </p:normalViewPr>
  <p:slideViewPr>
    <p:cSldViewPr>
      <p:cViewPr varScale="1">
        <p:scale>
          <a:sx n="63" d="100"/>
          <a:sy n="63" d="100"/>
        </p:scale>
        <p:origin x="-534" y="-108"/>
      </p:cViewPr>
      <p:guideLst>
        <p:guide orient="horz" pos="2160"/>
        <p:guide pos="2880"/>
      </p:guideLst>
    </p:cSldViewPr>
  </p:slideViewPr>
  <p:notesTextViewPr>
    <p:cViewPr>
      <p:scale>
        <a:sx n="100" d="100"/>
        <a:sy n="100" d="100"/>
      </p:scale>
      <p:origin x="0" y="0"/>
    </p:cViewPr>
  </p:notesTextViewPr>
  <p:sorterViewPr>
    <p:cViewPr>
      <p:scale>
        <a:sx n="90" d="100"/>
        <a:sy n="90" d="100"/>
      </p:scale>
      <p:origin x="0" y="7296"/>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0509EFB8-CAD6-495A-A16A-EAC5059C5F6E}" type="datetimeFigureOut">
              <a:rPr lang="en-US"/>
              <a:pPr>
                <a:defRPr/>
              </a:pPr>
              <a:t>2/28/2015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FA0C140C-4BA7-4AC4-9679-D2FD1FB41AF9}"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5939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4012F82-3B0C-4425-B0FB-B4DFCC8D76FE}" type="slidenum">
              <a:rPr lang="en-US"/>
              <a:pPr fontAlgn="base">
                <a:spcBef>
                  <a:spcPct val="0"/>
                </a:spcBef>
                <a:spcAft>
                  <a:spcPct val="0"/>
                </a:spcAft>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86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10C0BEE-8951-4E67-A030-D28E21E501E3}"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dirty="0" smtClean="0"/>
              <a:t>As these slides are displayed, you might ask if there is evidence of any or all of these outcomes. Note that we are in an era of demand for scientifically-based educational practice.  What sources of evidence are participants aware of?</a:t>
            </a:r>
          </a:p>
        </p:txBody>
      </p:sp>
      <p:sp>
        <p:nvSpPr>
          <p:cNvPr id="696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C6F2C17-2E0E-4B02-919F-060635A83101}"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Here again, note that the workshop will be engaging them in a deeper exploration of these statements while considering optimal ways of showing evidence of student learning dispositions and outcomes.</a:t>
            </a:r>
          </a:p>
        </p:txBody>
      </p:sp>
      <p:sp>
        <p:nvSpPr>
          <p:cNvPr id="706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48A6BC9-0EE4-47D8-A6B5-CD613E63192C}" type="slidenum">
              <a:rPr lang="en-US"/>
              <a:pPr fontAlgn="base">
                <a:spcBef>
                  <a:spcPct val="0"/>
                </a:spcBef>
                <a:spcAft>
                  <a:spcPct val="0"/>
                </a:spcAft>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Encourage discussion of why student voice in learning is so important?  There may be some participants who are aware of emerging neuroscience evidence that the brain must be engaged if deep learning is to occur and that emotion enhances the development of neural networks.</a:t>
            </a:r>
          </a:p>
        </p:txBody>
      </p:sp>
      <p:sp>
        <p:nvSpPr>
          <p:cNvPr id="716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90CA4FD-A978-4E3A-B9AF-CEA786FCC964}" type="slidenum">
              <a:rPr lang="en-US"/>
              <a:pPr fontAlgn="base">
                <a:spcBef>
                  <a:spcPct val="0"/>
                </a:spcBef>
                <a:spcAft>
                  <a:spcPct val="0"/>
                </a:spcAft>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statement is key to promoting the goal of portfolios and eportfolios as being about each individual student.  The portfolio is the student’s way of telling the story of who s/he is, what s/he is learning and why it is important; what the experience of developing knowledge, skills and dispositions has been like, and what future learning and living goals the student has. </a:t>
            </a:r>
          </a:p>
        </p:txBody>
      </p:sp>
      <p:sp>
        <p:nvSpPr>
          <p:cNvPr id="727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78C6C63-D184-44AA-BCD8-56C26981A2C7}" type="slidenum">
              <a:rPr lang="en-US"/>
              <a:pPr fontAlgn="base">
                <a:spcBef>
                  <a:spcPct val="0"/>
                </a:spcBef>
                <a:spcAft>
                  <a:spcPct val="0"/>
                </a:spcAft>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Allow 3 minutes for the table groups to converse around this question. Then lead a conversation about who the real stakeholders in student achievement are:  1) students themselves?  2) parents? 3) teachers? 4) local/state public? 5) the Nation?  (Total 20 minutes)</a:t>
            </a:r>
          </a:p>
        </p:txBody>
      </p:sp>
      <p:sp>
        <p:nvSpPr>
          <p:cNvPr id="737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FD66D44-A0AC-49C6-8038-D9C0F3FBAD9D}" type="slidenum">
              <a:rPr lang="en-US"/>
              <a:pPr fontAlgn="base">
                <a:spcBef>
                  <a:spcPct val="0"/>
                </a:spcBef>
                <a:spcAft>
                  <a:spcPct val="0"/>
                </a:spcAft>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Follow the same TPS process as before. Allow 5-10 minutes for discussion.</a:t>
            </a:r>
          </a:p>
        </p:txBody>
      </p:sp>
      <p:sp>
        <p:nvSpPr>
          <p:cNvPr id="747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3E2513-74ED-462B-9D3F-FF06B5D985EA}" type="slidenum">
              <a:rPr lang="en-US"/>
              <a:pPr fontAlgn="base">
                <a:spcBef>
                  <a:spcPct val="0"/>
                </a:spcBef>
                <a:spcAft>
                  <a:spcPct val="0"/>
                </a:spcAft>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57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ECEE3EF-22E0-49CE-9143-BA93BB98997A}" type="slidenum">
              <a:rPr lang="en-US"/>
              <a:pPr fontAlgn="base">
                <a:spcBef>
                  <a:spcPct val="0"/>
                </a:spcBef>
                <a:spcAft>
                  <a:spcPct val="0"/>
                </a:spcAft>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bwMode="auto">
          <a:noFill/>
          <a:ln>
            <a:solidFill>
              <a:srgbClr val="000000"/>
            </a:solidFill>
            <a:miter lim="800000"/>
            <a:headEnd/>
            <a:tailEnd/>
          </a:ln>
        </p:spPr>
      </p:sp>
      <p:sp>
        <p:nvSpPr>
          <p:cNvPr id="768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blackline is found in the text on page 28. Provide time for individual writing and then sharing with table groups.</a:t>
            </a:r>
          </a:p>
          <a:p>
            <a:pPr>
              <a:spcBef>
                <a:spcPct val="0"/>
              </a:spcBef>
            </a:pPr>
            <a:endParaRPr lang="en-US" smtClean="0"/>
          </a:p>
        </p:txBody>
      </p:sp>
      <p:sp>
        <p:nvSpPr>
          <p:cNvPr id="768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2D7D6C4-689B-4005-8C68-822D89BFB400}" type="slidenum">
              <a:rPr lang="en-US"/>
              <a:pPr fontAlgn="base">
                <a:spcBef>
                  <a:spcPct val="0"/>
                </a:spcBef>
                <a:spcAft>
                  <a:spcPct val="0"/>
                </a:spcAft>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bwMode="auto">
          <a:noFill/>
          <a:ln>
            <a:solidFill>
              <a:srgbClr val="000000"/>
            </a:solidFill>
            <a:miter lim="800000"/>
            <a:headEnd/>
            <a:tailEnd/>
          </a:ln>
        </p:spPr>
      </p:sp>
      <p:sp>
        <p:nvSpPr>
          <p:cNvPr id="778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chapter addresses the need for portfolios to promote evidence of the achievment of young children and children with special needs through a variety of tools that reflect their performance. </a:t>
            </a:r>
          </a:p>
        </p:txBody>
      </p:sp>
      <p:sp>
        <p:nvSpPr>
          <p:cNvPr id="778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98DDE5-3DF8-44E8-8A96-31FAE886FD36}" type="slidenum">
              <a:rPr lang="en-US"/>
              <a:pPr fontAlgn="base">
                <a:spcBef>
                  <a:spcPct val="0"/>
                </a:spcBef>
                <a:spcAft>
                  <a:spcPct val="0"/>
                </a:spcAft>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042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B351E4D-C5BE-4172-9BD9-B76028F08989}" type="slidenum">
              <a:rPr lang="en-US"/>
              <a:pPr fontAlgn="base">
                <a:spcBef>
                  <a:spcPct val="0"/>
                </a:spcBef>
                <a:spcAft>
                  <a:spcPct val="0"/>
                </a:spcAft>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bwMode="auto">
          <a:noFill/>
          <a:ln>
            <a:solidFill>
              <a:srgbClr val="000000"/>
            </a:solidFill>
            <a:miter lim="800000"/>
            <a:headEnd/>
            <a:tailEnd/>
          </a:ln>
        </p:spPr>
      </p:sp>
      <p:sp>
        <p:nvSpPr>
          <p:cNvPr id="788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788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1C59EE3-2C9C-4AB7-9644-DD3D1013DE43}" type="slidenum">
              <a:rPr lang="en-US"/>
              <a:pPr fontAlgn="base">
                <a:spcBef>
                  <a:spcPct val="0"/>
                </a:spcBef>
                <a:spcAft>
                  <a:spcPct val="0"/>
                </a:spcAft>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Connect the statement on this slide to the earlier work on </a:t>
            </a:r>
            <a:r>
              <a:rPr lang="en-US" b="1" i="1" smtClean="0"/>
              <a:t>Teaching 2030. </a:t>
            </a:r>
            <a:r>
              <a:rPr lang="en-US" smtClean="0"/>
              <a:t> The challenges in classrooms today are to maximize the strengths and capabilities of every child—every adolescent. And as the global awareness and global partciipation in emerging economies unfolds, there is an imperative to assist every child to reach his or her potential through self-knowledge, self-assessment and goal setting.</a:t>
            </a:r>
            <a:endParaRPr lang="en-US" b="1" i="1" smtClean="0"/>
          </a:p>
        </p:txBody>
      </p:sp>
      <p:sp>
        <p:nvSpPr>
          <p:cNvPr id="798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CC3E9CF-3713-4C6C-AB8C-7D40D6FF914A}" type="slidenum">
              <a:rPr lang="en-US"/>
              <a:pPr fontAlgn="base">
                <a:spcBef>
                  <a:spcPct val="0"/>
                </a:spcBef>
                <a:spcAft>
                  <a:spcPct val="0"/>
                </a:spcAft>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p:spPr>
      </p:sp>
      <p:sp>
        <p:nvSpPr>
          <p:cNvPr id="808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Ask participants to browse through Chapter 3 to identify example of how student voice in portfolio procedures and the assessment tools that support them, result in the outcomes described in this slide (10 minutes).</a:t>
            </a:r>
          </a:p>
        </p:txBody>
      </p:sp>
      <p:sp>
        <p:nvSpPr>
          <p:cNvPr id="809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6B8B58B-454D-43EC-B976-4B0907A8FA1D}" type="slidenum">
              <a:rPr lang="en-US"/>
              <a:pPr fontAlgn="base">
                <a:spcBef>
                  <a:spcPct val="0"/>
                </a:spcBef>
                <a:spcAft>
                  <a:spcPct val="0"/>
                </a:spcAft>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These are also known as “intelligent behaviors” or habits of mind.  If time permits, and if you are conversant about the work of Costa and Kallick, browse to the following link to engage in a conversation about the habits of mind of 21</a:t>
            </a:r>
            <a:r>
              <a:rPr lang="en-US" baseline="30000" smtClean="0"/>
              <a:t>st</a:t>
            </a:r>
            <a:r>
              <a:rPr lang="en-US" smtClean="0"/>
              <a:t> century learners.</a:t>
            </a:r>
          </a:p>
          <a:p>
            <a:pPr>
              <a:spcBef>
                <a:spcPct val="0"/>
              </a:spcBef>
            </a:pPr>
            <a:r>
              <a:rPr lang="en-US" smtClean="0"/>
              <a:t>http://www.instituteforhabitsofmind.com/resources/pdf/16HOM.pdf</a:t>
            </a:r>
          </a:p>
          <a:p>
            <a:pPr>
              <a:spcBef>
                <a:spcPct val="0"/>
              </a:spcBef>
            </a:pPr>
            <a:endParaRPr lang="en-US" smtClean="0"/>
          </a:p>
        </p:txBody>
      </p:sp>
      <p:sp>
        <p:nvSpPr>
          <p:cNvPr id="819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283A5FE-29F6-43C1-B242-AAB5B8882AC6}" type="slidenum">
              <a:rPr lang="en-US"/>
              <a:pPr fontAlgn="base">
                <a:spcBef>
                  <a:spcPct val="0"/>
                </a:spcBef>
                <a:spcAft>
                  <a:spcPct val="0"/>
                </a:spcAft>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29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DF5DD9D-63C9-4385-A17A-177D26840F26}" type="slidenum">
              <a:rPr lang="en-US"/>
              <a:pPr fontAlgn="base">
                <a:spcBef>
                  <a:spcPct val="0"/>
                </a:spcBef>
                <a:spcAft>
                  <a:spcPct val="0"/>
                </a:spcAft>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Figure 3.1 displays Standards are Guideposts.  Ask participants to review this and lead a discussion as to the ways in which the emerging standards for teachers can bring focus to development of the “whole child” (within schools aligned that successfully transition to 21</a:t>
            </a:r>
            <a:r>
              <a:rPr lang="en-US" baseline="30000" smtClean="0"/>
              <a:t>st</a:t>
            </a:r>
            <a:r>
              <a:rPr lang="en-US" smtClean="0"/>
              <a:t> century learning skills and standards).</a:t>
            </a:r>
          </a:p>
        </p:txBody>
      </p:sp>
      <p:sp>
        <p:nvSpPr>
          <p:cNvPr id="839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4EF8132-01A8-4A3F-B656-CAFA57977265}" type="slidenum">
              <a:rPr lang="en-US"/>
              <a:pPr fontAlgn="base">
                <a:spcBef>
                  <a:spcPct val="0"/>
                </a:spcBef>
                <a:spcAft>
                  <a:spcPct val="0"/>
                </a:spcAft>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61CF4B-68F4-4976-8802-657A0FF8D55A}" type="slidenum">
              <a:rPr lang="en-US"/>
              <a:pPr fontAlgn="base">
                <a:spcBef>
                  <a:spcPct val="0"/>
                </a:spcBef>
                <a:spcAft>
                  <a:spcPct val="0"/>
                </a:spcAft>
              </a:pPr>
              <a:t>26</a:t>
            </a:fld>
            <a:endParaRPr lang="en-US"/>
          </a:p>
        </p:txBody>
      </p:sp>
      <p:sp>
        <p:nvSpPr>
          <p:cNvPr id="84995" name="Rectangle 3"/>
          <p:cNvSpPr>
            <a:spLocks noGrp="1" noRot="1" noChangeAspect="1" noChangeArrowheads="1" noTextEdit="1"/>
          </p:cNvSpPr>
          <p:nvPr>
            <p:ph type="sldImg"/>
          </p:nvPr>
        </p:nvSpPr>
        <p:spPr bwMode="auto">
          <a:noFill/>
          <a:ln>
            <a:solidFill>
              <a:srgbClr val="000000"/>
            </a:solidFill>
            <a:miter lim="800000"/>
            <a:headEnd/>
            <a:tailEnd/>
          </a:ln>
        </p:spPr>
      </p:sp>
      <p:sp>
        <p:nvSpPr>
          <p:cNvPr id="84996" name="Rectangle 2"/>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 It is assumed that the participants are aware of and utilize this tool.  Promote discussion of how it is used while introducing individual or group assignments to students, promoting student accountability for keeping up with the progress of the unit of study. Also, how are checklists used t assist parents and guardians to understand the work students are accomplishing and how it is linked to standards?</a:t>
            </a:r>
            <a:endParaRPr lang="en-US" b="1"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0022B78-BBAE-407D-BA5E-2960B46B93A2}" type="slidenum">
              <a:rPr lang="en-US"/>
              <a:pPr fontAlgn="base">
                <a:spcBef>
                  <a:spcPct val="0"/>
                </a:spcBef>
                <a:spcAft>
                  <a:spcPct val="0"/>
                </a:spcAft>
              </a:pPr>
              <a:t>27</a:t>
            </a:fld>
            <a:endParaRPr lang="en-US"/>
          </a:p>
        </p:txBody>
      </p:sp>
      <p:sp>
        <p:nvSpPr>
          <p:cNvPr id="86019" name="Rectangle 3"/>
          <p:cNvSpPr>
            <a:spLocks noGrp="1" noRot="1" noChangeAspect="1" noChangeArrowheads="1" noTextEdit="1"/>
          </p:cNvSpPr>
          <p:nvPr>
            <p:ph type="sldImg"/>
          </p:nvPr>
        </p:nvSpPr>
        <p:spPr bwMode="auto">
          <a:noFill/>
          <a:ln>
            <a:solidFill>
              <a:srgbClr val="000000"/>
            </a:solidFill>
            <a:miter lim="800000"/>
            <a:headEnd/>
            <a:tailEnd/>
          </a:ln>
        </p:spPr>
      </p:sp>
      <p:sp>
        <p:nvSpPr>
          <p:cNvPr id="86020" name="Rectangle 2"/>
          <p:cNvSpPr>
            <a:spLocks noGrp="1" noChangeArrowheads="1"/>
          </p:cNvSpPr>
          <p:nvPr>
            <p:ph type="body" idx="1"/>
          </p:nvPr>
        </p:nvSpPr>
        <p:spPr bwMode="auto">
          <a:noFill/>
        </p:spPr>
        <p:txBody>
          <a:bodyPr wrap="square" numCol="1" anchor="t" anchorCtr="0" compatLnSpc="1">
            <a:prstTxWarp prst="textNoShape">
              <a:avLst/>
            </a:prstTxWarp>
          </a:bodyPr>
          <a:lstStyle/>
          <a:p>
            <a:pPr>
              <a:spcBef>
                <a:spcPct val="0"/>
              </a:spcBef>
            </a:pPr>
            <a:endParaRPr lang="en-US" b="1"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Because standards have and continue to be strongly emphasized with testing, it important to recognize the “unintended” results of dependence on these forms of summative evidence.  While this article is concerned with “gifted” children we can agree that the effects are the same for all children (who are gifted in SOME manner).  Lead a “jigsaw” activity for covering the content of this empirical study by asking all in the group to read the first page.  When that is accomplished, number off and form groups of 4-5 using the cooperative learning template;  Assign the text selections equitably and allow 30 minutes for each group to 1) Select the important information, perspective found in the text; 2) Design a visual organize that will enable you to “teach” the content of your selection to the group; 3) Determine how you wihs to present the organizer and content to the group.  Allow 60 minutes for the entire activity.</a:t>
            </a:r>
          </a:p>
          <a:p>
            <a:pPr>
              <a:spcBef>
                <a:spcPct val="0"/>
              </a:spcBef>
            </a:pPr>
            <a:endParaRPr lang="en-US" smtClean="0"/>
          </a:p>
        </p:txBody>
      </p:sp>
      <p:sp>
        <p:nvSpPr>
          <p:cNvPr id="870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C1D3439-2DC6-4DBA-9887-B241E7A40D78}" type="slidenum">
              <a:rPr lang="en-US"/>
              <a:pPr fontAlgn="base">
                <a:spcBef>
                  <a:spcPct val="0"/>
                </a:spcBef>
                <a:spcAft>
                  <a:spcPct val="0"/>
                </a:spcAft>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blackline is found in the text on pages 29-30 and 35.  </a:t>
            </a:r>
          </a:p>
          <a:p>
            <a:pPr>
              <a:spcBef>
                <a:spcPct val="0"/>
              </a:spcBef>
            </a:pPr>
            <a:r>
              <a:rPr lang="en-US" smtClean="0"/>
              <a:t>Provide time for individual writing and then sharing with table groups. (10 minutes)</a:t>
            </a:r>
          </a:p>
        </p:txBody>
      </p:sp>
      <p:sp>
        <p:nvSpPr>
          <p:cNvPr id="880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69E837C-32B7-4C1F-8630-361F1C5815EA}" type="slidenum">
              <a:rPr lang="en-US"/>
              <a:pPr fontAlgn="base">
                <a:spcBef>
                  <a:spcPct val="0"/>
                </a:spcBef>
                <a:spcAft>
                  <a:spcPct val="0"/>
                </a:spcAft>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14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E58E7E8-3E0D-4664-BC28-28B3AB0814E1}" type="slidenum">
              <a:rPr lang="en-US"/>
              <a:pPr fontAlgn="base">
                <a:spcBef>
                  <a:spcPct val="0"/>
                </a:spcBef>
                <a:spcAft>
                  <a:spcPct val="0"/>
                </a:spcAft>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890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6F0EE98-8A72-4D27-ABDC-8BD94D2C202E}" type="slidenum">
              <a:rPr lang="en-US"/>
              <a:pPr fontAlgn="base">
                <a:spcBef>
                  <a:spcPct val="0"/>
                </a:spcBef>
                <a:spcAft>
                  <a:spcPct val="0"/>
                </a:spcAft>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901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A52A7EE-2BDC-4530-8BCE-770994F12632}" type="slidenum">
              <a:rPr lang="en-US"/>
              <a:pPr fontAlgn="base">
                <a:spcBef>
                  <a:spcPct val="0"/>
                </a:spcBef>
                <a:spcAft>
                  <a:spcPct val="0"/>
                </a:spcAft>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Lead a brief conversation (and sharing) of how these considerations at the outset of the portfolio process assure success.  Ask for descriptions of the ways in which some participants may have used the print or digital tools mentioned in the text.</a:t>
            </a:r>
          </a:p>
        </p:txBody>
      </p:sp>
      <p:sp>
        <p:nvSpPr>
          <p:cNvPr id="911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69E46D8-A9FB-49A4-AC2D-35FB3E47CA38}" type="slidenum">
              <a:rPr lang="en-US"/>
              <a:pPr fontAlgn="base">
                <a:spcBef>
                  <a:spcPct val="0"/>
                </a:spcBef>
                <a:spcAft>
                  <a:spcPct val="0"/>
                </a:spcAft>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p:spPr>
      </p:sp>
      <p:sp>
        <p:nvSpPr>
          <p:cNvPr id="921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Confusion abounds on the significant difference between the maintenance of working folders versus the selection of artifacts for portfolios.</a:t>
            </a:r>
          </a:p>
          <a:p>
            <a:pPr>
              <a:spcBef>
                <a:spcPct val="0"/>
              </a:spcBef>
            </a:pPr>
            <a:r>
              <a:rPr lang="en-US" smtClean="0"/>
              <a:t>Give participants 5-10 minutes to discuss this slide.</a:t>
            </a:r>
          </a:p>
        </p:txBody>
      </p:sp>
      <p:sp>
        <p:nvSpPr>
          <p:cNvPr id="921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2E7288AA-0DBC-4898-A45D-8BC27330FDF5}" type="slidenum">
              <a:rPr lang="en-US"/>
              <a:pPr fontAlgn="base">
                <a:spcBef>
                  <a:spcPct val="0"/>
                </a:spcBef>
                <a:spcAft>
                  <a:spcPct val="0"/>
                </a:spcAft>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Ask for descriptions of the procedural tools that assist students in successfully organizing and presenting evidence of achievement in their portfolios.</a:t>
            </a:r>
          </a:p>
        </p:txBody>
      </p:sp>
      <p:sp>
        <p:nvSpPr>
          <p:cNvPr id="931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17B3766-F636-4935-B762-C260DE0D3B89}" type="slidenum">
              <a:rPr lang="en-US"/>
              <a:pPr fontAlgn="base">
                <a:spcBef>
                  <a:spcPct val="0"/>
                </a:spcBef>
                <a:spcAft>
                  <a:spcPct val="0"/>
                </a:spcAft>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Ask participants to report their expereinces with artifact selection of portfolios  or eportvolios.  Direct the group’s attention to the many tools and examples that are provided in the book that assist teachers in successfully planning and organizing how students will select and present evidence of achievement in their portfolios.</a:t>
            </a:r>
          </a:p>
        </p:txBody>
      </p:sp>
      <p:sp>
        <p:nvSpPr>
          <p:cNvPr id="942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5E1F764-7E7E-4378-8AF9-05363C3FD69E}" type="slidenum">
              <a:rPr lang="en-US"/>
              <a:pPr fontAlgn="base">
                <a:spcBef>
                  <a:spcPct val="0"/>
                </a:spcBef>
                <a:spcAft>
                  <a:spcPct val="0"/>
                </a:spcAft>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blackline is found in the text on page 31-32.  </a:t>
            </a:r>
          </a:p>
          <a:p>
            <a:pPr>
              <a:spcBef>
                <a:spcPct val="0"/>
              </a:spcBef>
            </a:pPr>
            <a:r>
              <a:rPr lang="en-US" smtClean="0"/>
              <a:t>Provide time for individual writing and then sharing with table groups. (10 minutes)</a:t>
            </a:r>
          </a:p>
        </p:txBody>
      </p:sp>
      <p:sp>
        <p:nvSpPr>
          <p:cNvPr id="952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C4C7608-8B0A-4FBE-AD24-81A6808ED60F}" type="slidenum">
              <a:rPr lang="en-US"/>
              <a:pPr fontAlgn="base">
                <a:spcBef>
                  <a:spcPct val="0"/>
                </a:spcBef>
                <a:spcAft>
                  <a:spcPct val="0"/>
                </a:spcAft>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962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1DF9609-AE2A-44C2-BF1D-22AF06B73031}" type="slidenum">
              <a:rPr lang="en-US"/>
              <a:pPr fontAlgn="base">
                <a:spcBef>
                  <a:spcPct val="0"/>
                </a:spcBef>
                <a:spcAft>
                  <a:spcPct val="0"/>
                </a:spcAft>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p:spPr>
      </p:sp>
      <p:sp>
        <p:nvSpPr>
          <p:cNvPr id="972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Display the statement from page 133 and seek participant agreement/disagreement with this statement.  If there are examples of how this has occurred, encourage elaboration.  Allow up to 10 minutes for this introduction of chapter 5.</a:t>
            </a:r>
          </a:p>
        </p:txBody>
      </p:sp>
      <p:sp>
        <p:nvSpPr>
          <p:cNvPr id="972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0D6140B-394F-4465-A452-72FAE8E67E93}" type="slidenum">
              <a:rPr lang="en-US"/>
              <a:pPr fontAlgn="base">
                <a:spcBef>
                  <a:spcPct val="0"/>
                </a:spcBef>
                <a:spcAft>
                  <a:spcPct val="0"/>
                </a:spcAft>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p:spPr>
      </p:sp>
      <p:sp>
        <p:nvSpPr>
          <p:cNvPr id="9830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Ask for descriptions of the assessment tools that participants have had their students engage in.  If time allows, refer to pages 138-140 that demonstrate how the use of  a T-chart transformed to a Checklist, transformed to a rubric can successfully promote student success.</a:t>
            </a:r>
          </a:p>
        </p:txBody>
      </p:sp>
      <p:sp>
        <p:nvSpPr>
          <p:cNvPr id="983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D76595F-C5DC-4EC0-B189-E9ECF60E9B06}" type="slidenum">
              <a:rPr lang="en-US"/>
              <a:pPr fontAlgn="base">
                <a:spcBef>
                  <a:spcPct val="0"/>
                </a:spcBef>
                <a:spcAft>
                  <a:spcPct val="0"/>
                </a:spcAft>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24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BFDFABD-4224-484F-BE15-3ADB994B2CB0}" type="slidenum">
              <a:rPr lang="en-US"/>
              <a:pPr fontAlgn="base">
                <a:spcBef>
                  <a:spcPct val="0"/>
                </a:spcBef>
                <a:spcAft>
                  <a:spcPct val="0"/>
                </a:spcAft>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Display this slide and ask, “Do students place more effort and quality into their work when they know that their work will be evaluated not only by the teacher but also by one or more of their peers? Can peer assessment ensure not only subject area knowledge, but also social skills and intelligent behaviors in students?  If participants have used these tools for this purpose, ask them to share the outcomes they have observed.</a:t>
            </a:r>
          </a:p>
          <a:p>
            <a:pPr>
              <a:spcBef>
                <a:spcPct val="0"/>
              </a:spcBef>
            </a:pPr>
            <a:r>
              <a:rPr lang="en-US" smtClean="0"/>
              <a:t>10 minutes.</a:t>
            </a:r>
          </a:p>
        </p:txBody>
      </p:sp>
      <p:sp>
        <p:nvSpPr>
          <p:cNvPr id="9933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DD306B8-9D00-462A-8037-7EF7FF0BCB73}" type="slidenum">
              <a:rPr lang="en-US"/>
              <a:pPr fontAlgn="base">
                <a:spcBef>
                  <a:spcPct val="0"/>
                </a:spcBef>
                <a:spcAft>
                  <a:spcPct val="0"/>
                </a:spcAft>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p:spPr>
      </p:sp>
      <p:sp>
        <p:nvSpPr>
          <p:cNvPr id="10035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slide introduces a key aspect of the portfolio process:  The final portfolio reflection and selection.  When students have been actively engaged in the self-assessment, goal-setting and peer-assessment procedures that are integral to portfolios from the outset, they will have achieved </a:t>
            </a:r>
            <a:r>
              <a:rPr lang="en-US" b="1" i="1" smtClean="0"/>
              <a:t>voice</a:t>
            </a:r>
            <a:r>
              <a:rPr lang="en-US" smtClean="0"/>
              <a:t> in the learning and assessment process.  Now the challenge for them (their teachers, parents and peers) is to examine and reflect on the artifacts from the working folder to “selectively abandon” those that now seem irrelevant or weak or just do not represent who the student is as a learner.  Assign table groups the task of going through the chapter’s examples and blacklines to identify three tools they believe would be strong tools to promote successful student reflection and selection of final portfolio artifacts ( 45 minutes).</a:t>
            </a:r>
          </a:p>
        </p:txBody>
      </p:sp>
      <p:sp>
        <p:nvSpPr>
          <p:cNvPr id="10035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973D631-A8F6-4346-A1C5-C962DBBD6846}" type="slidenum">
              <a:rPr lang="en-US"/>
              <a:pPr fontAlgn="base">
                <a:spcBef>
                  <a:spcPct val="0"/>
                </a:spcBef>
                <a:spcAft>
                  <a:spcPct val="0"/>
                </a:spcAft>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p:spPr>
      </p:sp>
      <p:sp>
        <p:nvSpPr>
          <p:cNvPr id="10137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blackline is found in the text on pages 220-226.</a:t>
            </a:r>
          </a:p>
          <a:p>
            <a:pPr>
              <a:spcBef>
                <a:spcPct val="0"/>
              </a:spcBef>
            </a:pPr>
            <a:r>
              <a:rPr lang="en-US" smtClean="0"/>
              <a:t>Provide time for individual writing and then sharing with table groups. (20 minutes)</a:t>
            </a:r>
          </a:p>
        </p:txBody>
      </p:sp>
      <p:sp>
        <p:nvSpPr>
          <p:cNvPr id="10138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469E2C4-ECF9-4091-83A4-338C6D44C322}" type="slidenum">
              <a:rPr lang="en-US"/>
              <a:pPr fontAlgn="base">
                <a:spcBef>
                  <a:spcPct val="0"/>
                </a:spcBef>
                <a:spcAft>
                  <a:spcPct val="0"/>
                </a:spcAft>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blackline is found in the text on page 31-32.  </a:t>
            </a:r>
          </a:p>
          <a:p>
            <a:pPr>
              <a:spcBef>
                <a:spcPct val="0"/>
              </a:spcBef>
            </a:pPr>
            <a:r>
              <a:rPr lang="en-US" smtClean="0"/>
              <a:t>Provide time for individual writing and then sharing with table groups. (10 minutes)</a:t>
            </a:r>
          </a:p>
        </p:txBody>
      </p:sp>
      <p:sp>
        <p:nvSpPr>
          <p:cNvPr id="10240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BAE78BE-FA1E-4D0C-B4E9-CD8DFBD79027}" type="slidenum">
              <a:rPr lang="en-US"/>
              <a:pPr fontAlgn="base">
                <a:spcBef>
                  <a:spcPct val="0"/>
                </a:spcBef>
                <a:spcAft>
                  <a:spcPct val="0"/>
                </a:spcAft>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p:spPr>
      </p:sp>
      <p:sp>
        <p:nvSpPr>
          <p:cNvPr id="10342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34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0D32635-1967-4F3A-88CB-12F1471A815D}" type="slidenum">
              <a:rPr lang="en-US"/>
              <a:pPr fontAlgn="base">
                <a:spcBef>
                  <a:spcPct val="0"/>
                </a:spcBef>
                <a:spcAft>
                  <a:spcPct val="0"/>
                </a:spcAft>
              </a:pPr>
              <a:t>44</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p:spPr>
      </p:sp>
      <p:sp>
        <p:nvSpPr>
          <p:cNvPr id="10445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 Introduction to Ch. 6 presents the case for planning satisfying and successful portfolio showcases and eportfolio web conferences. </a:t>
            </a:r>
          </a:p>
        </p:txBody>
      </p:sp>
      <p:sp>
        <p:nvSpPr>
          <p:cNvPr id="10445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7C11630-699C-41C6-8207-D94575412188}" type="slidenum">
              <a:rPr lang="en-US"/>
              <a:pPr fontAlgn="base">
                <a:spcBef>
                  <a:spcPct val="0"/>
                </a:spcBef>
                <a:spcAft>
                  <a:spcPct val="0"/>
                </a:spcAft>
              </a:pPr>
              <a:t>45</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p:spPr>
      </p:sp>
      <p:sp>
        <p:nvSpPr>
          <p:cNvPr id="10547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Ch. 6 presents a description of the necessary planning that involves students and leads to satisfying and successfulportfolio showcases and eportfolio web conferences. Display this slide and have participants review the variety of tools that assist in the decision to be made at this important culmination of portfolio processes.</a:t>
            </a:r>
          </a:p>
        </p:txBody>
      </p:sp>
      <p:sp>
        <p:nvSpPr>
          <p:cNvPr id="1054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9AB75FE-9E59-4847-BC2D-11F410760F19}" type="slidenum">
              <a:rPr lang="en-US"/>
              <a:pPr fontAlgn="base">
                <a:spcBef>
                  <a:spcPct val="0"/>
                </a:spcBef>
                <a:spcAft>
                  <a:spcPct val="0"/>
                </a:spcAft>
              </a:pPr>
              <a:t>46</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p:spPr>
      </p:sp>
      <p:sp>
        <p:nvSpPr>
          <p:cNvPr id="10649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There is growing research about the profound impact of student-led conferences.  Lead participants in coming up with a list of researchable questions. “When student-led conferences are coupled with the use of portfolios, students assume more responsibility for their learning and see connections among and between their learning in and outside of school” (Student-Led Conferences in Inclusive Settings, 2004) http://isc.sagepub.com/content/36/1/22.short</a:t>
            </a:r>
          </a:p>
          <a:p>
            <a:pPr>
              <a:spcBef>
                <a:spcPct val="0"/>
              </a:spcBef>
            </a:pPr>
            <a:endParaRPr lang="en-US" smtClean="0"/>
          </a:p>
          <a:p>
            <a:pPr>
              <a:spcBef>
                <a:spcPct val="0"/>
              </a:spcBef>
            </a:pPr>
            <a:endParaRPr lang="en-US" smtClean="0"/>
          </a:p>
        </p:txBody>
      </p:sp>
      <p:sp>
        <p:nvSpPr>
          <p:cNvPr id="10650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E132735-8976-4327-A865-5D4FA70368D2}" type="slidenum">
              <a:rPr lang="en-US"/>
              <a:pPr fontAlgn="base">
                <a:spcBef>
                  <a:spcPct val="0"/>
                </a:spcBef>
                <a:spcAft>
                  <a:spcPct val="0"/>
                </a:spcAft>
              </a:pPr>
              <a:t>47</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p:spPr>
      </p:sp>
      <p:sp>
        <p:nvSpPr>
          <p:cNvPr id="10752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is a very important part of portfolio assessment.  Use the bulleted items to focus participants on the tools, ideas and suggestions provided in the text.  Following this, assign table groups the task of going through the chapter’s examples and blacklines to identify three tools they would like to use in designing, leading and evaluating portfolio showcases and conferences ( 45 minutes).</a:t>
            </a:r>
          </a:p>
        </p:txBody>
      </p:sp>
      <p:sp>
        <p:nvSpPr>
          <p:cNvPr id="1075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8961509-D588-4C9F-B16D-7D0A89546ABE}" type="slidenum">
              <a:rPr lang="en-US"/>
              <a:pPr fontAlgn="base">
                <a:spcBef>
                  <a:spcPct val="0"/>
                </a:spcBef>
                <a:spcAft>
                  <a:spcPct val="0"/>
                </a:spcAft>
              </a:pPr>
              <a:t>48</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p:spPr>
      </p:sp>
      <p:sp>
        <p:nvSpPr>
          <p:cNvPr id="10854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1085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4664545-9CC1-4B07-944C-21A356D6774F}" type="slidenum">
              <a:rPr lang="en-US"/>
              <a:pPr fontAlgn="base">
                <a:spcBef>
                  <a:spcPct val="0"/>
                </a:spcBef>
                <a:spcAft>
                  <a:spcPct val="0"/>
                </a:spcAft>
              </a:pPr>
              <a:t>49</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Think – Pair – Share:  Turn to Standard V in the Innovation Rubrics.  How might deeper knowledge of formative assessment and student portfolios assure you evidence of meeting or exceeding the benchmarks for this standard? Allow a few minutes for individual response to this question, then give 10 minutes for table group sharing.  Bring the group together and ask for volunteers to report out what they discussed.  Total time 30 minutes.</a:t>
            </a:r>
          </a:p>
          <a:p>
            <a:pPr>
              <a:spcBef>
                <a:spcPct val="0"/>
              </a:spcBef>
            </a:pPr>
            <a:endParaRPr lang="en-US" smtClean="0"/>
          </a:p>
        </p:txBody>
      </p:sp>
      <p:sp>
        <p:nvSpPr>
          <p:cNvPr id="634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9728846-5AAB-4C3F-AF1E-D7AD024ACE23}"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Distribute this hand-out to participants and explain how this tool both introduces upcoming content and assesses prior knowledge.  At the conclusion of the workshop, you will ask participants to return to the organizer to complete the “after” column and then particpate in a group conversation about the perspectives and knowledge that have been changed.</a:t>
            </a:r>
          </a:p>
        </p:txBody>
      </p:sp>
      <p:sp>
        <p:nvSpPr>
          <p:cNvPr id="645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D13AA7D-1945-42B7-B612-CBBE62940CB0}"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This chapter focuses on the WHO and WHAT of portfolios.  It indicates the importance of student voice and understanding the purposes of assessment that are in the minds of the audience. It also discusses the significant difference between assessment FOR learning and assessment OF learning. </a:t>
            </a:r>
          </a:p>
        </p:txBody>
      </p:sp>
      <p:sp>
        <p:nvSpPr>
          <p:cNvPr id="6554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9B2308D-BDB7-49E0-9603-C1DF2BC22A4E}"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r>
              <a:rPr lang="en-US" smtClean="0"/>
              <a:t>These questions are discussed in the chapter.  Here is a good time to quickly bring attention to many of the reasons why portfolios have not been widely used during the recent administration of NCLB.</a:t>
            </a:r>
          </a:p>
        </p:txBody>
      </p:sp>
      <p:sp>
        <p:nvSpPr>
          <p:cNvPr id="665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09ABE192-68DC-45F3-8673-8EA6F6E51AD6}"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675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EE25D6B-08E7-4E52-A13E-FB7BD51633D1}"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ctrTitle"/>
          </p:nvPr>
        </p:nvSpPr>
        <p:spPr>
          <a:xfrm>
            <a:off x="685800" y="3355848"/>
            <a:ext cx="8077200" cy="1673352"/>
          </a:xfrm>
        </p:spPr>
        <p:txBody>
          <a:bodyPr tIns="0" bIns="0" anchor="t"/>
          <a:lstStyle>
            <a:lvl1pPr algn="l">
              <a:defRPr sz="4700" b="1"/>
            </a:lvl1pPr>
            <a:extLst/>
          </a:lstStyle>
          <a:p>
            <a:r>
              <a:rPr lang="en-US" smtClean="0"/>
              <a:t>Click to edit Master title style</a:t>
            </a:r>
            <a:endParaRPr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fld id="{F50F1865-44FF-4F25-9360-BB72BBF8AF9F}" type="datetimeFigureOut">
              <a:rPr lang="en-US"/>
              <a:pPr>
                <a:defRPr/>
              </a:pPr>
              <a:t>2/28/2015</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4112177-0CBA-4F8E-ABFE-B719E3B4C06C}"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0A0B7B9-285A-4D6F-9957-BC89D72997B1}" type="datetimeFigureOut">
              <a:rPr lang="en-US"/>
              <a:pPr>
                <a:defRPr/>
              </a:pPr>
              <a:t>2/28/2015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EC6673E-A68B-4A6C-86C8-ACA5B511D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fld id="{42A8D284-7DBD-45E9-AEAC-E4A68AF1CB42}" type="datetimeFigureOut">
              <a:rPr lang="en-US"/>
              <a:pPr>
                <a:defRPr/>
              </a:pPr>
              <a:t>2/28/2015</a:t>
            </a:fld>
            <a:endParaRPr lang="en-US"/>
          </a:p>
        </p:txBody>
      </p:sp>
      <p:sp>
        <p:nvSpPr>
          <p:cNvPr id="7" name="Footer Placeholder 4"/>
          <p:cNvSpPr>
            <a:spLocks noGrp="1"/>
          </p:cNvSpPr>
          <p:nvPr>
            <p:ph type="ftr" sz="quarter" idx="11"/>
          </p:nvPr>
        </p:nvSpPr>
        <p:spPr>
          <a:xfrm>
            <a:off x="2640013" y="6376988"/>
            <a:ext cx="3836987" cy="365125"/>
          </a:xfrm>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F3C7A4E4-40D0-4389-A678-50793E65BF6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lang="en-US" smtClean="0"/>
              <a:t>Click to edit Master title style</a:t>
            </a:r>
            <a:endParaRPr lang="en-US"/>
          </a:p>
        </p:txBody>
      </p:sp>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02589DC-8AF0-4B2E-8336-57AFFB098CA6}" type="datetimeFigureOut">
              <a:rPr lang="en-US"/>
              <a:pPr>
                <a:defRPr/>
              </a:pPr>
              <a:t>2/28/2015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FDFFA31-0E67-4863-BC71-C6371245CA1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9E19A7F9-30BE-49E5-8498-D4B8889FBDC1}" type="datetimeFigureOut">
              <a:rPr lang="en-US"/>
              <a:pPr>
                <a:defRPr/>
              </a:pPr>
              <a:t>2/28/2015</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42A7DEA7-7CE7-44EB-9204-849A3232756F}"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BBFA5FC-78E0-4111-8638-1C49F1CD48BB}" type="datetimeFigureOut">
              <a:rPr lang="en-US"/>
              <a:pPr>
                <a:defRPr/>
              </a:pPr>
              <a:t>2/28/2015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EEF282E-814D-4EC7-8370-2ED40E51B63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36722F6-F5EF-45DD-89D1-3AF954936CB2}" type="datetimeFigureOut">
              <a:rPr lang="en-US"/>
              <a:pPr>
                <a:defRPr/>
              </a:pPr>
              <a:t>2/28/2015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E5B4973-81D0-4493-A73A-90F3F9CAA01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7B9C891-DDA5-4A4D-B60F-73D4CFFAB044}" type="datetimeFigureOut">
              <a:rPr lang="en-US"/>
              <a:pPr>
                <a:defRPr/>
              </a:pPr>
              <a:t>2/28/2015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5C106CC-421E-4A2A-8990-CED1A28A041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EC60F331-7AA1-4E5A-937F-9D2BF15499A5}" type="datetimeFigureOut">
              <a:rPr lang="en-US"/>
              <a:pPr>
                <a:defRPr/>
              </a:pPr>
              <a:t>2/28/2015</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D0DB0343-4BB3-43C6-99B0-784C7CF12AD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ctangle 5"/>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fld id="{2DEB2A08-395D-4CC2-B65E-4253AE5C1FA5}" type="datetimeFigureOut">
              <a:rPr lang="en-US"/>
              <a:pPr>
                <a:defRPr/>
              </a:pPr>
              <a:t>2/28/2015</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38A1777E-6FB7-49D7-A58F-09BFA924708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ectangle 5"/>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a:xfrm>
            <a:off x="165100" y="1169988"/>
            <a:ext cx="2522538" cy="201612"/>
          </a:xfrm>
        </p:spPr>
        <p:txBody>
          <a:bodyPr/>
          <a:lstStyle>
            <a:lvl1pPr>
              <a:defRPr/>
            </a:lvl1pPr>
          </a:lstStyle>
          <a:p>
            <a:pPr>
              <a:defRPr/>
            </a:pPr>
            <a:fld id="{C1F64356-6326-470E-81AB-D708F3B27F5F}" type="datetimeFigureOut">
              <a:rPr lang="en-US"/>
              <a:pPr>
                <a:defRPr/>
              </a:pPr>
              <a:t>2/28/2015</a:t>
            </a:fld>
            <a:endParaRPr lang="en-US"/>
          </a:p>
        </p:txBody>
      </p:sp>
      <p:sp>
        <p:nvSpPr>
          <p:cNvPr id="8" name="Footer Placeholder 5"/>
          <p:cNvSpPr>
            <a:spLocks noGrp="1"/>
          </p:cNvSpPr>
          <p:nvPr>
            <p:ph type="ftr" sz="quarter" idx="11"/>
          </p:nvPr>
        </p:nvSpPr>
        <p:spPr>
          <a:xfrm>
            <a:off x="3035300" y="1169988"/>
            <a:ext cx="5194300" cy="201612"/>
          </a:xfrm>
        </p:spPr>
        <p:txBody>
          <a:bodyPr/>
          <a:lstStyle>
            <a:lvl1pPr>
              <a:defRPr>
                <a:solidFill>
                  <a:schemeClr val="bg1">
                    <a:shade val="50000"/>
                  </a:schemeClr>
                </a:solidFill>
              </a:defRPr>
            </a:lvl1pPr>
          </a:lstStyle>
          <a:p>
            <a:pPr>
              <a:defRPr/>
            </a:pPr>
            <a:endParaRPr lang="en-US"/>
          </a:p>
        </p:txBody>
      </p:sp>
      <p:sp>
        <p:nvSpPr>
          <p:cNvPr id="9" name="Slide Number Placeholder 6"/>
          <p:cNvSpPr>
            <a:spLocks noGrp="1"/>
          </p:cNvSpPr>
          <p:nvPr>
            <p:ph type="sldNum" sz="quarter" idx="12"/>
          </p:nvPr>
        </p:nvSpPr>
        <p:spPr>
          <a:xfrm>
            <a:off x="8339138" y="1169988"/>
            <a:ext cx="733425" cy="201612"/>
          </a:xfrm>
        </p:spPr>
        <p:txBody>
          <a:bodyPr/>
          <a:lstStyle>
            <a:lvl1pPr>
              <a:defRPr/>
            </a:lvl1pPr>
          </a:lstStyle>
          <a:p>
            <a:pPr>
              <a:defRPr/>
            </a:pPr>
            <a:fld id="{A2C0AB99-7AB8-412D-B517-613A70A9FB9F}"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7" name="Rectangle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le Placeholder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lang="en-US" smtClean="0"/>
              <a:t>Click to edit Master title style</a:t>
            </a:r>
            <a:endParaRPr lang="en-US"/>
          </a:p>
        </p:txBody>
      </p:sp>
      <p:sp>
        <p:nvSpPr>
          <p:cNvPr id="3077" name="Text Placeholder 2"/>
          <p:cNvSpPr>
            <a:spLocks noGrp="1"/>
          </p:cNvSpPr>
          <p:nvPr>
            <p:ph type="body" idx="1"/>
          </p:nvPr>
        </p:nvSpPr>
        <p:spPr bwMode="auto">
          <a:xfrm>
            <a:off x="457200" y="1774825"/>
            <a:ext cx="82296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smtClean="0">
                <a:solidFill>
                  <a:schemeClr val="tx1">
                    <a:tint val="95000"/>
                  </a:schemeClr>
                </a:solidFill>
                <a:latin typeface="+mn-lt"/>
                <a:cs typeface="+mn-cs"/>
              </a:defRPr>
            </a:lvl1pPr>
            <a:extLst/>
          </a:lstStyle>
          <a:p>
            <a:pPr>
              <a:defRPr/>
            </a:pPr>
            <a:fld id="{E34820C9-3E64-4E89-98D1-71366E50E2F1}" type="datetimeFigureOut">
              <a:rPr lang="en-US"/>
              <a:pPr>
                <a:defRPr/>
              </a:pPr>
              <a:t>2/28/2015</a:t>
            </a:fld>
            <a:endParaRPr lang="en-US"/>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cs typeface="+mn-cs"/>
              </a:defRPr>
            </a:lvl1pPr>
            <a:extLst/>
          </a:lstStyle>
          <a:p>
            <a:pPr>
              <a:defRPr/>
            </a:pPr>
            <a:endParaRPr lang="en-US"/>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smtClean="0">
                <a:solidFill>
                  <a:schemeClr val="tx1">
                    <a:tint val="95000"/>
                  </a:schemeClr>
                </a:solidFill>
                <a:latin typeface="+mn-lt"/>
                <a:cs typeface="+mn-cs"/>
              </a:defRPr>
            </a:lvl1pPr>
            <a:extLst/>
          </a:lstStyle>
          <a:p>
            <a:pPr>
              <a:defRPr/>
            </a:pPr>
            <a:fld id="{E10F77E5-BDDB-4966-A8C9-DADF92D11A1C}"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3" r:id="rId1"/>
    <p:sldLayoutId id="2147483678" r:id="rId2"/>
    <p:sldLayoutId id="2147483684" r:id="rId3"/>
    <p:sldLayoutId id="2147483679" r:id="rId4"/>
    <p:sldLayoutId id="2147483680" r:id="rId5"/>
    <p:sldLayoutId id="2147483681" r:id="rId6"/>
    <p:sldLayoutId id="2147483685" r:id="rId7"/>
    <p:sldLayoutId id="2147483686" r:id="rId8"/>
    <p:sldLayoutId id="2147483687" r:id="rId9"/>
    <p:sldLayoutId id="2147483682" r:id="rId10"/>
    <p:sldLayoutId id="2147483688" r:id="rId11"/>
  </p:sldLayoutIdLst>
  <p:txStyles>
    <p:titleStyle>
      <a:lvl1pPr algn="l" rtl="0" fontAlgn="base">
        <a:spcBef>
          <a:spcPct val="0"/>
        </a:spcBef>
        <a:spcAft>
          <a:spcPct val="0"/>
        </a:spcAft>
        <a:defRPr sz="4500" b="1" kern="1200">
          <a:solidFill>
            <a:srgbClr val="FFC800"/>
          </a:solidFill>
          <a:latin typeface="+mj-lt"/>
          <a:ea typeface="+mj-ea"/>
          <a:cs typeface="+mj-cs"/>
        </a:defRPr>
      </a:lvl1pPr>
      <a:lvl2pPr algn="l" rtl="0" fontAlgn="base">
        <a:spcBef>
          <a:spcPct val="0"/>
        </a:spcBef>
        <a:spcAft>
          <a:spcPct val="0"/>
        </a:spcAft>
        <a:defRPr sz="4500" b="1">
          <a:solidFill>
            <a:srgbClr val="FFC800"/>
          </a:solidFill>
          <a:latin typeface="Corbel" pitchFamily="34" charset="0"/>
        </a:defRPr>
      </a:lvl2pPr>
      <a:lvl3pPr algn="l" rtl="0" fontAlgn="base">
        <a:spcBef>
          <a:spcPct val="0"/>
        </a:spcBef>
        <a:spcAft>
          <a:spcPct val="0"/>
        </a:spcAft>
        <a:defRPr sz="4500" b="1">
          <a:solidFill>
            <a:srgbClr val="FFC800"/>
          </a:solidFill>
          <a:latin typeface="Corbel" pitchFamily="34" charset="0"/>
        </a:defRPr>
      </a:lvl3pPr>
      <a:lvl4pPr algn="l" rtl="0" fontAlgn="base">
        <a:spcBef>
          <a:spcPct val="0"/>
        </a:spcBef>
        <a:spcAft>
          <a:spcPct val="0"/>
        </a:spcAft>
        <a:defRPr sz="4500" b="1">
          <a:solidFill>
            <a:srgbClr val="FFC800"/>
          </a:solidFill>
          <a:latin typeface="Corbel" pitchFamily="34" charset="0"/>
        </a:defRPr>
      </a:lvl4pPr>
      <a:lvl5pPr algn="l" rtl="0" fontAlgn="base">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fontAlgn="base">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fontAlgn="base">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fontAlgn="base">
        <a:spcBef>
          <a:spcPct val="20000"/>
        </a:spcBef>
        <a:spcAft>
          <a:spcPct val="0"/>
        </a:spcAft>
        <a:buClr>
          <a:srgbClr val="E66C7D"/>
        </a:buClr>
        <a:buFont typeface="Arial" charset="0"/>
        <a:buChar char="▪"/>
        <a:defRPr sz="2400" kern="1200">
          <a:solidFill>
            <a:schemeClr val="tx1"/>
          </a:solidFill>
          <a:latin typeface="+mn-lt"/>
          <a:ea typeface="+mn-ea"/>
          <a:cs typeface="+mn-cs"/>
        </a:defRPr>
      </a:lvl3pPr>
      <a:lvl4pPr marL="1216025" indent="-182563" algn="l" rtl="0" fontAlgn="base">
        <a:spcBef>
          <a:spcPct val="20000"/>
        </a:spcBef>
        <a:spcAft>
          <a:spcPct val="0"/>
        </a:spcAft>
        <a:buClr>
          <a:srgbClr val="6BB76D"/>
        </a:buClr>
        <a:buFont typeface="Arial" charset="0"/>
        <a:buChar char="▪"/>
        <a:defRPr sz="2000" kern="1200">
          <a:solidFill>
            <a:schemeClr val="tx1"/>
          </a:solidFill>
          <a:latin typeface="+mn-lt"/>
          <a:ea typeface="+mn-ea"/>
          <a:cs typeface="+mn-cs"/>
        </a:defRPr>
      </a:lvl4pPr>
      <a:lvl5pPr marL="1425575" indent="-182563" algn="l" rtl="0" fontAlgn="base">
        <a:spcBef>
          <a:spcPct val="20000"/>
        </a:spcBef>
        <a:spcAft>
          <a:spcPct val="0"/>
        </a:spcAft>
        <a:buClr>
          <a:srgbClr val="E88651"/>
        </a:buClr>
        <a:buFont typeface="Wingdings 3"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rwinpress.com/authorDetails.nav?contribId=535179"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faculty.roosevelt.edu/donovan/tchrassess_files/frame.htm"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04800"/>
            <a:ext cx="8229600" cy="1752600"/>
          </a:xfrm>
        </p:spPr>
        <p:txBody>
          <a:bodyPr>
            <a:normAutofit fontScale="90000"/>
          </a:bodyPr>
          <a:lstStyle/>
          <a:p>
            <a:pPr fontAlgn="auto">
              <a:spcAft>
                <a:spcPts val="0"/>
              </a:spcAft>
              <a:defRPr/>
            </a:pPr>
            <a:r>
              <a:rPr lang="en-US" dirty="0" smtClean="0">
                <a:solidFill>
                  <a:schemeClr val="accent1">
                    <a:satMod val="150000"/>
                  </a:schemeClr>
                </a:solidFill>
              </a:rPr>
              <a:t>Showing Evidence</a:t>
            </a:r>
            <a:br>
              <a:rPr lang="en-US" dirty="0" smtClean="0">
                <a:solidFill>
                  <a:schemeClr val="accent1">
                    <a:satMod val="150000"/>
                  </a:schemeClr>
                </a:solidFill>
              </a:rPr>
            </a:br>
            <a:r>
              <a:rPr lang="en-US" dirty="0" smtClean="0">
                <a:solidFill>
                  <a:schemeClr val="accent1">
                    <a:satMod val="150000"/>
                  </a:schemeClr>
                </a:solidFill>
              </a:rPr>
              <a:t>The </a:t>
            </a:r>
            <a:r>
              <a:rPr lang="en-US" dirty="0">
                <a:solidFill>
                  <a:schemeClr val="accent1">
                    <a:satMod val="150000"/>
                  </a:schemeClr>
                </a:solidFill>
              </a:rPr>
              <a:t>Portfolio </a:t>
            </a:r>
            <a:r>
              <a:rPr lang="en-US" dirty="0" smtClean="0">
                <a:solidFill>
                  <a:schemeClr val="accent1">
                    <a:satMod val="150000"/>
                  </a:schemeClr>
                </a:solidFill>
              </a:rPr>
              <a:t>Connection</a:t>
            </a:r>
            <a:br>
              <a:rPr lang="en-US" dirty="0" smtClean="0">
                <a:solidFill>
                  <a:schemeClr val="accent1">
                    <a:satMod val="150000"/>
                  </a:schemeClr>
                </a:solidFill>
              </a:rPr>
            </a:br>
            <a:endParaRPr lang="en-US" dirty="0">
              <a:solidFill>
                <a:schemeClr val="accent1">
                  <a:satMod val="150000"/>
                </a:schemeClr>
              </a:solidFill>
            </a:endParaRPr>
          </a:p>
        </p:txBody>
      </p:sp>
      <p:sp>
        <p:nvSpPr>
          <p:cNvPr id="10243" name="Rectangle 3"/>
          <p:cNvSpPr>
            <a:spLocks noGrp="1" noChangeArrowheads="1"/>
          </p:cNvSpPr>
          <p:nvPr>
            <p:ph sz="half" idx="1"/>
          </p:nvPr>
        </p:nvSpPr>
        <p:spPr>
          <a:xfrm>
            <a:off x="457200" y="1773238"/>
            <a:ext cx="4038600" cy="4624387"/>
          </a:xfrm>
        </p:spPr>
        <p:txBody>
          <a:bodyPr/>
          <a:lstStyle/>
          <a:p>
            <a:pPr>
              <a:buFontTx/>
              <a:buNone/>
            </a:pPr>
            <a:r>
              <a:rPr lang="en-US" smtClean="0"/>
              <a:t> </a:t>
            </a:r>
          </a:p>
        </p:txBody>
      </p:sp>
      <p:sp>
        <p:nvSpPr>
          <p:cNvPr id="10244" name="Rectangle 6"/>
          <p:cNvSpPr>
            <a:spLocks noGrp="1" noChangeArrowheads="1"/>
          </p:cNvSpPr>
          <p:nvPr>
            <p:ph sz="half" idx="2"/>
          </p:nvPr>
        </p:nvSpPr>
        <p:spPr>
          <a:xfrm>
            <a:off x="4648200" y="3276600"/>
            <a:ext cx="3810000" cy="2286000"/>
          </a:xfrm>
        </p:spPr>
        <p:txBody>
          <a:bodyPr/>
          <a:lstStyle/>
          <a:p>
            <a:pPr>
              <a:buFontTx/>
              <a:buNone/>
            </a:pPr>
            <a:endParaRPr lang="en-US" smtClean="0"/>
          </a:p>
          <a:p>
            <a:pPr>
              <a:buFontTx/>
              <a:buNone/>
            </a:pPr>
            <a:endParaRPr lang="en-US" smtClean="0"/>
          </a:p>
        </p:txBody>
      </p:sp>
      <p:sp>
        <p:nvSpPr>
          <p:cNvPr id="7" name="Footer Placeholder 5"/>
          <p:cNvSpPr>
            <a:spLocks noGrp="1"/>
          </p:cNvSpPr>
          <p:nvPr>
            <p:ph type="ftr" sz="quarter" idx="11"/>
          </p:nvPr>
        </p:nvSpPr>
        <p:spPr/>
        <p:txBody>
          <a:bodyPr/>
          <a:lstStyle/>
          <a:p>
            <a:pPr>
              <a:defRPr/>
            </a:pPr>
            <a:r>
              <a:rPr lang="en-US"/>
              <a:t>Professor Susan Belgrad            California State University Northridge</a:t>
            </a:r>
          </a:p>
        </p:txBody>
      </p:sp>
      <p:sp>
        <p:nvSpPr>
          <p:cNvPr id="8" name="Slide Number Placeholder 6"/>
          <p:cNvSpPr>
            <a:spLocks noGrp="1"/>
          </p:cNvSpPr>
          <p:nvPr>
            <p:ph type="sldNum" sz="quarter" idx="12"/>
          </p:nvPr>
        </p:nvSpPr>
        <p:spPr/>
        <p:txBody>
          <a:bodyPr/>
          <a:lstStyle/>
          <a:p>
            <a:pPr>
              <a:defRPr/>
            </a:pPr>
            <a:fld id="{D589B6ED-04A3-4782-82E3-6D47FC307205}" type="slidenum">
              <a:rPr lang="en-US"/>
              <a:pPr>
                <a:defRPr/>
              </a:pPr>
              <a:t>1</a:t>
            </a:fld>
            <a:endParaRPr lang="en-US"/>
          </a:p>
        </p:txBody>
      </p:sp>
      <p:pic>
        <p:nvPicPr>
          <p:cNvPr id="10247" name="Picture 5" descr="cvrpc3e">
            <a:hlinkClick r:id="rId3"/>
          </p:cNvPr>
          <p:cNvPicPr>
            <a:picLocks noChangeAspect="1" noChangeArrowheads="1"/>
          </p:cNvPicPr>
          <p:nvPr/>
        </p:nvPicPr>
        <p:blipFill>
          <a:blip r:embed="rId4" cstate="print"/>
          <a:srcRect/>
          <a:stretch>
            <a:fillRect/>
          </a:stretch>
        </p:blipFill>
        <p:spPr bwMode="auto">
          <a:xfrm>
            <a:off x="685800" y="2057400"/>
            <a:ext cx="2865438" cy="3733800"/>
          </a:xfrm>
          <a:prstGeom prst="rect">
            <a:avLst/>
          </a:prstGeom>
          <a:noFill/>
          <a:ln w="9525">
            <a:noFill/>
            <a:miter lim="800000"/>
            <a:headEnd/>
            <a:tailEnd/>
          </a:ln>
        </p:spPr>
      </p:pic>
      <p:sp>
        <p:nvSpPr>
          <p:cNvPr id="9" name="TextBox 8"/>
          <p:cNvSpPr txBox="1"/>
          <p:nvPr/>
        </p:nvSpPr>
        <p:spPr>
          <a:xfrm>
            <a:off x="4114800" y="2590800"/>
            <a:ext cx="4343400" cy="2062163"/>
          </a:xfrm>
          <a:prstGeom prst="rect">
            <a:avLst/>
          </a:prstGeom>
          <a:noFill/>
        </p:spPr>
        <p:txBody>
          <a:bodyPr>
            <a:spAutoFit/>
          </a:bodyPr>
          <a:lstStyle/>
          <a:p>
            <a:pPr fontAlgn="auto">
              <a:spcBef>
                <a:spcPts val="0"/>
              </a:spcBef>
              <a:spcAft>
                <a:spcPts val="0"/>
              </a:spcAft>
              <a:defRPr/>
            </a:pPr>
            <a:r>
              <a:rPr lang="en-US" sz="3200" dirty="0">
                <a:latin typeface="+mj-lt"/>
                <a:ea typeface="+mj-ea"/>
                <a:cs typeface="+mj-cs"/>
              </a:rPr>
              <a:t>Connecting </a:t>
            </a:r>
            <a:br>
              <a:rPr lang="en-US" sz="3200" dirty="0">
                <a:latin typeface="+mj-lt"/>
                <a:ea typeface="+mj-ea"/>
                <a:cs typeface="+mj-cs"/>
              </a:rPr>
            </a:br>
            <a:r>
              <a:rPr lang="en-US" sz="3200" dirty="0">
                <a:latin typeface="+mj-lt"/>
                <a:ea typeface="+mj-ea"/>
                <a:cs typeface="+mj-cs"/>
              </a:rPr>
              <a:t>Student </a:t>
            </a:r>
            <a:r>
              <a:rPr lang="en-US" sz="3200" dirty="0">
                <a:latin typeface="+mj-lt"/>
                <a:ea typeface="+mj-ea"/>
                <a:cs typeface="+mj-cs"/>
              </a:rPr>
              <a:t>Achievement </a:t>
            </a:r>
            <a:r>
              <a:rPr lang="en-US" sz="3200" dirty="0">
                <a:latin typeface="+mj-lt"/>
                <a:ea typeface="+mj-ea"/>
                <a:cs typeface="+mj-cs"/>
              </a:rPr>
              <a:t>to Voice Through Portfolios and Eportfolios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Showing Evidence</a:t>
            </a:r>
            <a:endParaRPr lang="en-US" dirty="0">
              <a:solidFill>
                <a:schemeClr val="accent1">
                  <a:satMod val="150000"/>
                </a:schemeClr>
              </a:solidFill>
            </a:endParaRPr>
          </a:p>
        </p:txBody>
      </p:sp>
      <p:sp>
        <p:nvSpPr>
          <p:cNvPr id="17411" name="Content Placeholder 2"/>
          <p:cNvSpPr>
            <a:spLocks noGrp="1"/>
          </p:cNvSpPr>
          <p:nvPr>
            <p:ph idx="1"/>
          </p:nvPr>
        </p:nvSpPr>
        <p:spPr/>
        <p:txBody>
          <a:bodyPr/>
          <a:lstStyle/>
          <a:p>
            <a:pPr>
              <a:buFont typeface="Wingdings 2" pitchFamily="18" charset="2"/>
              <a:buNone/>
            </a:pPr>
            <a:r>
              <a:rPr lang="en-US" smtClean="0"/>
              <a:t>Think -  Pair  -  Share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pPr fontAlgn="auto">
              <a:spcAft>
                <a:spcPts val="0"/>
              </a:spcAft>
              <a:defRPr/>
            </a:pPr>
            <a:r>
              <a:rPr lang="en-US" sz="2800" dirty="0" smtClean="0">
                <a:solidFill>
                  <a:schemeClr val="accent1">
                    <a:satMod val="150000"/>
                  </a:schemeClr>
                </a:solidFill>
              </a:rPr>
              <a:t>Why Use Portfolios?</a:t>
            </a:r>
            <a:br>
              <a:rPr lang="en-US" sz="2800" dirty="0" smtClean="0">
                <a:solidFill>
                  <a:schemeClr val="accent1">
                    <a:satMod val="150000"/>
                  </a:schemeClr>
                </a:solidFill>
              </a:rPr>
            </a:br>
            <a:r>
              <a:rPr lang="en-US" sz="2800" dirty="0" smtClean="0">
                <a:solidFill>
                  <a:schemeClr val="accent1">
                    <a:satMod val="150000"/>
                  </a:schemeClr>
                </a:solidFill>
              </a:rPr>
              <a:t>Showing Evidence of Student Achievement</a:t>
            </a:r>
            <a:endParaRPr lang="en-US" sz="2800" i="1" dirty="0">
              <a:solidFill>
                <a:schemeClr val="accent1">
                  <a:satMod val="150000"/>
                </a:schemeClr>
              </a:solidFill>
            </a:endParaRPr>
          </a:p>
        </p:txBody>
      </p:sp>
      <p:sp>
        <p:nvSpPr>
          <p:cNvPr id="18435" name="Rectangle 1027"/>
          <p:cNvSpPr>
            <a:spLocks noGrp="1" noChangeArrowheads="1"/>
          </p:cNvSpPr>
          <p:nvPr>
            <p:ph idx="1"/>
          </p:nvPr>
        </p:nvSpPr>
        <p:spPr>
          <a:xfrm>
            <a:off x="533400" y="1752600"/>
            <a:ext cx="8001000" cy="4114800"/>
          </a:xfrm>
        </p:spPr>
        <p:txBody>
          <a:bodyPr/>
          <a:lstStyle/>
          <a:p>
            <a:pPr>
              <a:lnSpc>
                <a:spcPct val="80000"/>
              </a:lnSpc>
              <a:buFont typeface="Wingdings 2" pitchFamily="18" charset="2"/>
              <a:buNone/>
            </a:pPr>
            <a:r>
              <a:rPr lang="en-US" sz="2800" b="1" i="1" dirty="0" smtClean="0"/>
              <a:t>     When engaging instruction and authentic assessment are connected, </a:t>
            </a:r>
            <a:r>
              <a:rPr lang="en-US" sz="2800" b="1" i="1" dirty="0" smtClean="0">
                <a:solidFill>
                  <a:srgbClr val="C00000"/>
                </a:solidFill>
              </a:rPr>
              <a:t>teachers are able to</a:t>
            </a:r>
            <a:r>
              <a:rPr lang="en-US" sz="2800" b="1" i="1" dirty="0" smtClean="0"/>
              <a:t>: </a:t>
            </a:r>
            <a:br>
              <a:rPr lang="en-US" sz="2800" b="1" i="1" dirty="0" smtClean="0"/>
            </a:br>
            <a:endParaRPr lang="en-US" sz="2800" b="1" i="1" dirty="0" smtClean="0"/>
          </a:p>
          <a:p>
            <a:r>
              <a:rPr lang="en-US" sz="2400" i="1" dirty="0" smtClean="0"/>
              <a:t>prepare children and adolescents well in the fundamental concepts and knowledge in math, science, the arts, social sciences and literature, personal health and fitness;</a:t>
            </a:r>
          </a:p>
          <a:p>
            <a:r>
              <a:rPr lang="en-US" sz="2400" i="1" dirty="0" smtClean="0"/>
              <a:t>enable students to </a:t>
            </a:r>
            <a:r>
              <a:rPr lang="en-US" sz="2400" i="1" u="sng" dirty="0" smtClean="0"/>
              <a:t>be </a:t>
            </a:r>
            <a:r>
              <a:rPr lang="en-US" sz="2400" i="1" u="sng" dirty="0" smtClean="0"/>
              <a:t>heard--to be respected</a:t>
            </a:r>
            <a:r>
              <a:rPr lang="en-US" sz="2400" i="1" dirty="0" smtClean="0"/>
              <a:t>;</a:t>
            </a:r>
          </a:p>
          <a:p>
            <a:r>
              <a:rPr lang="en-US" sz="2400" i="1" dirty="0" smtClean="0"/>
              <a:t>enable students to perform well on high-stakes tests while also showing evidence  of deep learning;</a:t>
            </a:r>
          </a:p>
          <a:p>
            <a:r>
              <a:rPr lang="en-US" sz="2400" i="1" dirty="0" smtClean="0"/>
              <a:t>provide students with the knowledge, literacies and skills they need to be successful in work and life.</a:t>
            </a:r>
          </a:p>
        </p:txBody>
      </p:sp>
      <p:sp>
        <p:nvSpPr>
          <p:cNvPr id="5" name="Footer Placeholder 4"/>
          <p:cNvSpPr>
            <a:spLocks noGrp="1"/>
          </p:cNvSpPr>
          <p:nvPr>
            <p:ph type="ftr" sz="quarter" idx="11"/>
          </p:nvPr>
        </p:nvSpPr>
        <p:spPr/>
        <p:txBody>
          <a:bodyPr/>
          <a:lstStyle/>
          <a:p>
            <a:pPr>
              <a:defRPr/>
            </a:pPr>
            <a:r>
              <a:rPr lang="en-US"/>
              <a:t>Professor Susan Belgrad            California State University Northridge</a:t>
            </a:r>
          </a:p>
        </p:txBody>
      </p:sp>
      <p:sp>
        <p:nvSpPr>
          <p:cNvPr id="6" name="Slide Number Placeholder 5"/>
          <p:cNvSpPr>
            <a:spLocks noGrp="1"/>
          </p:cNvSpPr>
          <p:nvPr>
            <p:ph type="sldNum" sz="quarter" idx="12"/>
          </p:nvPr>
        </p:nvSpPr>
        <p:spPr/>
        <p:txBody>
          <a:bodyPr/>
          <a:lstStyle/>
          <a:p>
            <a:pPr>
              <a:defRPr/>
            </a:pPr>
            <a:fld id="{6925AA28-3F62-4F07-98AC-D0752FC29A11}" type="slidenum">
              <a:rPr lang="en-US"/>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p:cNvSpPr>
            <a:spLocks noGrp="1" noChangeArrowheads="1"/>
          </p:cNvSpPr>
          <p:nvPr>
            <p:ph type="title"/>
          </p:nvPr>
        </p:nvSpPr>
        <p:spPr>
          <a:xfrm>
            <a:off x="457200" y="155448"/>
            <a:ext cx="8229600" cy="1292352"/>
          </a:xfrm>
        </p:spPr>
        <p:txBody>
          <a:bodyPr/>
          <a:lstStyle/>
          <a:p>
            <a:pPr fontAlgn="auto">
              <a:spcAft>
                <a:spcPts val="0"/>
              </a:spcAft>
              <a:defRPr/>
            </a:pPr>
            <a:r>
              <a:rPr lang="en-US" sz="2800" dirty="0" smtClean="0">
                <a:solidFill>
                  <a:schemeClr val="accent1">
                    <a:satMod val="150000"/>
                  </a:schemeClr>
                </a:solidFill>
              </a:rPr>
              <a:t>Why Use Portfolios? </a:t>
            </a:r>
            <a:br>
              <a:rPr lang="en-US" sz="2800" dirty="0" smtClean="0">
                <a:solidFill>
                  <a:schemeClr val="accent1">
                    <a:satMod val="150000"/>
                  </a:schemeClr>
                </a:solidFill>
              </a:rPr>
            </a:br>
            <a:r>
              <a:rPr lang="en-US" sz="2800" dirty="0" smtClean="0">
                <a:solidFill>
                  <a:schemeClr val="accent1">
                    <a:satMod val="150000"/>
                  </a:schemeClr>
                </a:solidFill>
              </a:rPr>
              <a:t>Showing Evidence of Student Achievement</a:t>
            </a:r>
            <a:endParaRPr lang="en-US" sz="2800" dirty="0">
              <a:solidFill>
                <a:schemeClr val="accent1">
                  <a:satMod val="150000"/>
                </a:schemeClr>
              </a:solidFill>
            </a:endParaRPr>
          </a:p>
        </p:txBody>
      </p:sp>
      <p:sp>
        <p:nvSpPr>
          <p:cNvPr id="19459" name="Rectangle 2"/>
          <p:cNvSpPr>
            <a:spLocks noGrp="1" noChangeArrowheads="1"/>
          </p:cNvSpPr>
          <p:nvPr>
            <p:ph idx="1"/>
          </p:nvPr>
        </p:nvSpPr>
        <p:spPr>
          <a:xfrm>
            <a:off x="685800" y="1600200"/>
            <a:ext cx="8001000" cy="4495800"/>
          </a:xfrm>
        </p:spPr>
        <p:txBody>
          <a:bodyPr/>
          <a:lstStyle/>
          <a:p>
            <a:pPr>
              <a:buFont typeface="Wingdings 2" pitchFamily="18" charset="2"/>
              <a:buNone/>
            </a:pPr>
            <a:r>
              <a:rPr lang="en-US" sz="2800" b="1" i="1" dirty="0" smtClean="0"/>
              <a:t>When engaging instruction and authentic assessment are connected, </a:t>
            </a:r>
            <a:r>
              <a:rPr lang="en-US" sz="2800" b="1" i="1" dirty="0" smtClean="0">
                <a:solidFill>
                  <a:srgbClr val="C00000"/>
                </a:solidFill>
              </a:rPr>
              <a:t>teachers are able to</a:t>
            </a:r>
            <a:r>
              <a:rPr lang="en-US" sz="2800" b="1" i="1" dirty="0" smtClean="0"/>
              <a:t>: </a:t>
            </a:r>
            <a:endParaRPr lang="en-US" sz="2800" i="1" dirty="0" smtClean="0"/>
          </a:p>
          <a:p>
            <a:pPr>
              <a:lnSpc>
                <a:spcPct val="120000"/>
              </a:lnSpc>
            </a:pPr>
            <a:r>
              <a:rPr lang="en-US" sz="2400" i="1" dirty="0" smtClean="0"/>
              <a:t>engage students in goal setting, self assessment and respect for the achievement of learning objectives; assure student voice;</a:t>
            </a:r>
          </a:p>
          <a:p>
            <a:pPr>
              <a:lnSpc>
                <a:spcPct val="120000"/>
              </a:lnSpc>
            </a:pPr>
            <a:r>
              <a:rPr lang="en-US" sz="2400" i="1" dirty="0" smtClean="0"/>
              <a:t>implement </a:t>
            </a:r>
            <a:r>
              <a:rPr lang="en-US" sz="2400" i="1" dirty="0" smtClean="0"/>
              <a:t>an array of custom-designed performance-based assessments that promote student motivation and reflection; and</a:t>
            </a:r>
          </a:p>
          <a:p>
            <a:pPr>
              <a:lnSpc>
                <a:spcPct val="120000"/>
              </a:lnSpc>
            </a:pPr>
            <a:r>
              <a:rPr lang="en-US" sz="2400" i="1" dirty="0" smtClean="0"/>
              <a:t>showcase “authentic” student learning.</a:t>
            </a:r>
          </a:p>
        </p:txBody>
      </p:sp>
      <p:sp>
        <p:nvSpPr>
          <p:cNvPr id="5" name="Footer Placeholder 4"/>
          <p:cNvSpPr>
            <a:spLocks noGrp="1"/>
          </p:cNvSpPr>
          <p:nvPr>
            <p:ph type="ftr" sz="quarter" idx="11"/>
          </p:nvPr>
        </p:nvSpPr>
        <p:spPr/>
        <p:txBody>
          <a:bodyPr/>
          <a:lstStyle/>
          <a:p>
            <a:pPr>
              <a:defRPr/>
            </a:pPr>
            <a:r>
              <a:rPr lang="en-US"/>
              <a:t>Professor Susan Belgrad            California State University Northridge</a:t>
            </a:r>
          </a:p>
        </p:txBody>
      </p:sp>
      <p:sp>
        <p:nvSpPr>
          <p:cNvPr id="6" name="Slide Number Placeholder 5"/>
          <p:cNvSpPr>
            <a:spLocks noGrp="1"/>
          </p:cNvSpPr>
          <p:nvPr>
            <p:ph type="sldNum" sz="quarter" idx="12"/>
          </p:nvPr>
        </p:nvSpPr>
        <p:spPr/>
        <p:txBody>
          <a:bodyPr/>
          <a:lstStyle/>
          <a:p>
            <a:pPr>
              <a:defRPr/>
            </a:pPr>
            <a:fld id="{8B738CF0-2AF9-4624-B9E6-C00456A8A01C}" type="slidenum">
              <a:rPr lang="en-US"/>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fontAlgn="auto">
              <a:spcAft>
                <a:spcPts val="0"/>
              </a:spcAft>
              <a:defRPr/>
            </a:pPr>
            <a:r>
              <a:rPr lang="en-US" sz="2800" dirty="0" smtClean="0">
                <a:solidFill>
                  <a:schemeClr val="accent1">
                    <a:satMod val="150000"/>
                  </a:schemeClr>
                </a:solidFill>
              </a:rPr>
              <a:t>Why Use Portfolios? </a:t>
            </a:r>
            <a:br>
              <a:rPr lang="en-US" sz="2800" dirty="0" smtClean="0">
                <a:solidFill>
                  <a:schemeClr val="accent1">
                    <a:satMod val="150000"/>
                  </a:schemeClr>
                </a:solidFill>
              </a:rPr>
            </a:br>
            <a:r>
              <a:rPr lang="en-US" sz="2800" dirty="0" smtClean="0">
                <a:solidFill>
                  <a:schemeClr val="accent1">
                    <a:satMod val="150000"/>
                  </a:schemeClr>
                </a:solidFill>
              </a:rPr>
              <a:t>Showing Evidence of Student Achievement</a:t>
            </a:r>
            <a:endParaRPr lang="en-US" sz="2800" dirty="0">
              <a:solidFill>
                <a:schemeClr val="accent1">
                  <a:satMod val="150000"/>
                </a:schemeClr>
              </a:solidFill>
            </a:endParaRPr>
          </a:p>
        </p:txBody>
      </p:sp>
      <p:sp>
        <p:nvSpPr>
          <p:cNvPr id="18435" name="Rectangle 3"/>
          <p:cNvSpPr>
            <a:spLocks noGrp="1" noChangeArrowheads="1"/>
          </p:cNvSpPr>
          <p:nvPr>
            <p:ph idx="1"/>
          </p:nvPr>
        </p:nvSpPr>
        <p:spPr>
          <a:xfrm>
            <a:off x="381000" y="1752600"/>
            <a:ext cx="8305800" cy="4572000"/>
          </a:xfrm>
        </p:spPr>
        <p:txBody>
          <a:bodyPr rtlCol="0">
            <a:normAutofit/>
          </a:bodyPr>
          <a:lstStyle/>
          <a:p>
            <a:pPr marL="609600" indent="-609600" fontAlgn="auto">
              <a:lnSpc>
                <a:spcPct val="90000"/>
              </a:lnSpc>
              <a:spcBef>
                <a:spcPts val="0"/>
              </a:spcBef>
              <a:spcAft>
                <a:spcPts val="0"/>
              </a:spcAft>
              <a:buFontTx/>
              <a:buNone/>
              <a:defRPr/>
            </a:pPr>
            <a:r>
              <a:rPr lang="en-US" sz="2500" b="1" i="1" dirty="0" smtClean="0"/>
              <a:t>    Portfolios Promote Student Voice through Engagement</a:t>
            </a:r>
            <a:br>
              <a:rPr lang="en-US" sz="2500" b="1" i="1" dirty="0" smtClean="0"/>
            </a:br>
            <a:endParaRPr lang="en-US" sz="2500" b="1" i="1" dirty="0" smtClean="0"/>
          </a:p>
          <a:p>
            <a:pPr marL="609600" indent="-376238" fontAlgn="auto">
              <a:lnSpc>
                <a:spcPct val="90000"/>
              </a:lnSpc>
              <a:spcBef>
                <a:spcPts val="0"/>
              </a:spcBef>
              <a:spcAft>
                <a:spcPts val="0"/>
              </a:spcAft>
              <a:buFontTx/>
              <a:buNone/>
              <a:defRPr/>
            </a:pPr>
            <a:r>
              <a:rPr lang="en-US" sz="2800" dirty="0" smtClean="0">
                <a:latin typeface="+mj-lt"/>
              </a:rPr>
              <a:t>1</a:t>
            </a:r>
            <a:r>
              <a:rPr lang="en-US" sz="2800" i="1" dirty="0">
                <a:latin typeface="+mj-lt"/>
              </a:rPr>
              <a:t>.   They make the work attached to learning attractive to students; </a:t>
            </a:r>
          </a:p>
          <a:p>
            <a:pPr marL="609600" indent="-376238" fontAlgn="auto">
              <a:lnSpc>
                <a:spcPct val="90000"/>
              </a:lnSpc>
              <a:spcBef>
                <a:spcPts val="0"/>
              </a:spcBef>
              <a:spcAft>
                <a:spcPts val="0"/>
              </a:spcAft>
              <a:buFontTx/>
              <a:buNone/>
              <a:defRPr/>
            </a:pPr>
            <a:r>
              <a:rPr lang="en-US" sz="2800" i="1" dirty="0">
                <a:latin typeface="+mj-lt"/>
              </a:rPr>
              <a:t> </a:t>
            </a:r>
            <a:r>
              <a:rPr lang="en-US" sz="2800" i="1" dirty="0" smtClean="0">
                <a:latin typeface="+mj-lt"/>
              </a:rPr>
              <a:t>2</a:t>
            </a:r>
            <a:r>
              <a:rPr lang="en-US" sz="2800" i="1" dirty="0">
                <a:latin typeface="+mj-lt"/>
              </a:rPr>
              <a:t>.  They place the student at the center of the learning process and invite their </a:t>
            </a:r>
            <a:r>
              <a:rPr lang="en-US" sz="2800" i="1" dirty="0" smtClean="0">
                <a:latin typeface="+mj-lt"/>
              </a:rPr>
              <a:t>initiative, perceptions </a:t>
            </a:r>
            <a:r>
              <a:rPr lang="en-US" sz="2800" i="1" dirty="0">
                <a:latin typeface="+mj-lt"/>
              </a:rPr>
              <a:t>and viewpoints;</a:t>
            </a:r>
          </a:p>
          <a:p>
            <a:pPr marL="339725" indent="-106363" fontAlgn="auto">
              <a:lnSpc>
                <a:spcPct val="90000"/>
              </a:lnSpc>
              <a:spcBef>
                <a:spcPts val="0"/>
              </a:spcBef>
              <a:spcAft>
                <a:spcPts val="0"/>
              </a:spcAft>
              <a:buFontTx/>
              <a:buNone/>
              <a:defRPr/>
            </a:pPr>
            <a:r>
              <a:rPr lang="en-US" sz="2800" i="1" dirty="0">
                <a:latin typeface="+mj-lt"/>
              </a:rPr>
              <a:t> </a:t>
            </a:r>
            <a:r>
              <a:rPr lang="en-US" sz="2800" i="1" dirty="0" smtClean="0">
                <a:latin typeface="+mj-lt"/>
              </a:rPr>
              <a:t>3</a:t>
            </a:r>
            <a:r>
              <a:rPr lang="en-US" sz="2800" i="1" dirty="0">
                <a:latin typeface="+mj-lt"/>
              </a:rPr>
              <a:t>. They promote student persistence </a:t>
            </a:r>
            <a:r>
              <a:rPr lang="en-US" sz="2800" i="1" dirty="0" smtClean="0">
                <a:latin typeface="+mj-lt"/>
              </a:rPr>
              <a:t>despite  obstacles</a:t>
            </a:r>
            <a:br>
              <a:rPr lang="en-US" sz="2800" i="1" dirty="0" smtClean="0">
                <a:latin typeface="+mj-lt"/>
              </a:rPr>
            </a:br>
            <a:r>
              <a:rPr lang="en-US" sz="2800" i="1" dirty="0" smtClean="0">
                <a:latin typeface="+mj-lt"/>
              </a:rPr>
              <a:t>    or challenges; </a:t>
            </a:r>
            <a:r>
              <a:rPr lang="en-US" sz="2800" i="1" dirty="0">
                <a:latin typeface="+mj-lt"/>
              </a:rPr>
              <a:t>and </a:t>
            </a:r>
          </a:p>
          <a:p>
            <a:pPr marL="609600" indent="-609600" fontAlgn="auto">
              <a:lnSpc>
                <a:spcPct val="90000"/>
              </a:lnSpc>
              <a:spcBef>
                <a:spcPts val="0"/>
              </a:spcBef>
              <a:spcAft>
                <a:spcPts val="0"/>
              </a:spcAft>
              <a:buFontTx/>
              <a:buNone/>
              <a:defRPr/>
            </a:pPr>
            <a:r>
              <a:rPr lang="en-US" sz="2800" i="1" dirty="0">
                <a:latin typeface="+mj-lt"/>
              </a:rPr>
              <a:t>     4.  They give students “visible delight” in accomplishing </a:t>
            </a:r>
            <a:r>
              <a:rPr lang="en-US" sz="2800" i="1" dirty="0" smtClean="0">
                <a:latin typeface="+mj-lt"/>
              </a:rPr>
              <a:t/>
            </a:r>
            <a:br>
              <a:rPr lang="en-US" sz="2800" i="1" dirty="0" smtClean="0">
                <a:latin typeface="+mj-lt"/>
              </a:rPr>
            </a:br>
            <a:r>
              <a:rPr lang="en-US" sz="2800" i="1" dirty="0" smtClean="0">
                <a:latin typeface="+mj-lt"/>
              </a:rPr>
              <a:t> their </a:t>
            </a:r>
            <a:r>
              <a:rPr lang="en-US" sz="2800" i="1" dirty="0">
                <a:latin typeface="+mj-lt"/>
              </a:rPr>
              <a:t>work each day and over time. </a:t>
            </a:r>
          </a:p>
        </p:txBody>
      </p:sp>
      <p:sp>
        <p:nvSpPr>
          <p:cNvPr id="6" name="Footer Placeholder 4"/>
          <p:cNvSpPr>
            <a:spLocks noGrp="1"/>
          </p:cNvSpPr>
          <p:nvPr>
            <p:ph type="ftr" sz="quarter" idx="11"/>
          </p:nvPr>
        </p:nvSpPr>
        <p:spPr/>
        <p:txBody>
          <a:bodyPr/>
          <a:lstStyle/>
          <a:p>
            <a:pPr>
              <a:defRPr/>
            </a:pPr>
            <a:r>
              <a:rPr lang="en-US"/>
              <a:t>Professor Susan Belgrad            California State University Northridge</a:t>
            </a:r>
          </a:p>
        </p:txBody>
      </p:sp>
      <p:sp>
        <p:nvSpPr>
          <p:cNvPr id="7" name="Slide Number Placeholder 5"/>
          <p:cNvSpPr>
            <a:spLocks noGrp="1"/>
          </p:cNvSpPr>
          <p:nvPr>
            <p:ph type="sldNum" sz="quarter" idx="12"/>
          </p:nvPr>
        </p:nvSpPr>
        <p:spPr/>
        <p:txBody>
          <a:bodyPr/>
          <a:lstStyle/>
          <a:p>
            <a:pPr>
              <a:defRPr/>
            </a:pPr>
            <a:fld id="{934BF229-3327-4D73-A3D2-05CACA9C1616}" type="slidenum">
              <a:rPr lang="en-US"/>
              <a:pPr>
                <a:defRPr/>
              </a:pPr>
              <a:t>13</a:t>
            </a:fld>
            <a:endParaRPr lang="en-US"/>
          </a:p>
        </p:txBody>
      </p:sp>
      <p:sp>
        <p:nvSpPr>
          <p:cNvPr id="20486" name="Text Box 4"/>
          <p:cNvSpPr txBox="1">
            <a:spLocks noChangeArrowheads="1"/>
          </p:cNvSpPr>
          <p:nvPr/>
        </p:nvSpPr>
        <p:spPr bwMode="auto">
          <a:xfrm>
            <a:off x="6553200" y="5715000"/>
            <a:ext cx="1981200" cy="336550"/>
          </a:xfrm>
          <a:prstGeom prst="rect">
            <a:avLst/>
          </a:prstGeom>
          <a:noFill/>
          <a:ln w="9525">
            <a:noFill/>
            <a:miter lim="800000"/>
            <a:headEnd/>
            <a:tailEnd/>
          </a:ln>
        </p:spPr>
        <p:txBody>
          <a:bodyPr>
            <a:spAutoFit/>
          </a:bodyPr>
          <a:lstStyle/>
          <a:p>
            <a:pPr>
              <a:spcBef>
                <a:spcPct val="50000"/>
              </a:spcBef>
            </a:pPr>
            <a:r>
              <a:rPr lang="en-US" sz="1600"/>
              <a:t>Schlecty, P.  (1994)</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fontAlgn="auto">
              <a:spcAft>
                <a:spcPts val="0"/>
              </a:spcAft>
              <a:defRPr/>
            </a:pPr>
            <a:r>
              <a:rPr lang="en-US" sz="3200" dirty="0" smtClean="0">
                <a:solidFill>
                  <a:schemeClr val="accent1">
                    <a:satMod val="150000"/>
                  </a:schemeClr>
                </a:solidFill>
              </a:rPr>
              <a:t>Why Use Portfolios? </a:t>
            </a:r>
            <a:br>
              <a:rPr lang="en-US" sz="3200" dirty="0" smtClean="0">
                <a:solidFill>
                  <a:schemeClr val="accent1">
                    <a:satMod val="150000"/>
                  </a:schemeClr>
                </a:solidFill>
              </a:rPr>
            </a:br>
            <a:r>
              <a:rPr lang="en-US" sz="3200" dirty="0" smtClean="0">
                <a:solidFill>
                  <a:schemeClr val="accent1">
                    <a:satMod val="150000"/>
                  </a:schemeClr>
                </a:solidFill>
              </a:rPr>
              <a:t>Showing Evidence of Student Achievement</a:t>
            </a:r>
            <a:endParaRPr lang="en-US" sz="3200" dirty="0">
              <a:solidFill>
                <a:schemeClr val="accent1">
                  <a:satMod val="150000"/>
                </a:schemeClr>
              </a:solidFill>
            </a:endParaRPr>
          </a:p>
        </p:txBody>
      </p:sp>
      <p:sp>
        <p:nvSpPr>
          <p:cNvPr id="18435" name="Rectangle 3"/>
          <p:cNvSpPr>
            <a:spLocks noGrp="1" noChangeArrowheads="1"/>
          </p:cNvSpPr>
          <p:nvPr>
            <p:ph idx="1"/>
          </p:nvPr>
        </p:nvSpPr>
        <p:spPr>
          <a:xfrm>
            <a:off x="609600" y="1676400"/>
            <a:ext cx="8001000" cy="4419600"/>
          </a:xfrm>
        </p:spPr>
        <p:txBody>
          <a:bodyPr rtlCol="0">
            <a:normAutofit lnSpcReduction="10000"/>
          </a:bodyPr>
          <a:lstStyle/>
          <a:p>
            <a:pPr marL="109538" indent="0" fontAlgn="auto">
              <a:lnSpc>
                <a:spcPct val="150000"/>
              </a:lnSpc>
              <a:spcBef>
                <a:spcPts val="0"/>
              </a:spcBef>
              <a:spcAft>
                <a:spcPts val="0"/>
              </a:spcAft>
              <a:buFontTx/>
              <a:buNone/>
              <a:defRPr/>
            </a:pPr>
            <a:r>
              <a:rPr lang="en-US" sz="2400" dirty="0"/>
              <a:t>   </a:t>
            </a:r>
            <a:r>
              <a:rPr lang="en-US" sz="2400" dirty="0" smtClean="0"/>
              <a:t>      </a:t>
            </a:r>
            <a:r>
              <a:rPr lang="en-US" sz="2500" i="1" dirty="0" smtClean="0"/>
              <a:t>Portfolios and eportfolios can provide various “Audiences” with clear and compelling evidence of student achievement, performance and initiative, self discipline and perseverance. </a:t>
            </a:r>
          </a:p>
          <a:p>
            <a:pPr marL="109538" indent="0" fontAlgn="auto">
              <a:lnSpc>
                <a:spcPct val="150000"/>
              </a:lnSpc>
              <a:spcBef>
                <a:spcPts val="0"/>
              </a:spcBef>
              <a:spcAft>
                <a:spcPts val="0"/>
              </a:spcAft>
              <a:buFontTx/>
              <a:buNone/>
              <a:defRPr/>
            </a:pPr>
            <a:r>
              <a:rPr lang="en-US" sz="2400" dirty="0" smtClean="0"/>
              <a:t> </a:t>
            </a:r>
            <a:r>
              <a:rPr lang="en-US" sz="2400" dirty="0" smtClean="0"/>
              <a:t>       </a:t>
            </a:r>
            <a:r>
              <a:rPr lang="en-US" sz="2500" i="1" dirty="0" smtClean="0"/>
              <a:t>Depending </a:t>
            </a:r>
            <a:r>
              <a:rPr lang="en-US" sz="2500" i="1" dirty="0" smtClean="0"/>
              <a:t>on the audience, portfolios can have </a:t>
            </a:r>
            <a:r>
              <a:rPr lang="en-US" sz="2500" i="1" u="sng" dirty="0" smtClean="0"/>
              <a:t>learning</a:t>
            </a:r>
            <a:r>
              <a:rPr lang="en-US" sz="2500" i="1" dirty="0" smtClean="0"/>
              <a:t>, </a:t>
            </a:r>
            <a:r>
              <a:rPr lang="en-US" sz="2500" i="1" u="sng" dirty="0" smtClean="0"/>
              <a:t>developmental</a:t>
            </a:r>
            <a:r>
              <a:rPr lang="en-US" sz="2500" i="1" dirty="0" smtClean="0"/>
              <a:t> or </a:t>
            </a:r>
            <a:r>
              <a:rPr lang="en-US" sz="2500" i="1" u="sng" dirty="0" smtClean="0"/>
              <a:t>assessment</a:t>
            </a:r>
            <a:r>
              <a:rPr lang="en-US" sz="2500" i="1" dirty="0" smtClean="0"/>
              <a:t> purposes. </a:t>
            </a:r>
            <a:r>
              <a:rPr lang="en-US" sz="2500" i="1" dirty="0" smtClean="0"/>
              <a:t>Therefore,  it is important to remember that  portfolios are more about the “WHO”  (student) than the “WHAT” of their contents.</a:t>
            </a:r>
          </a:p>
        </p:txBody>
      </p:sp>
      <p:sp>
        <p:nvSpPr>
          <p:cNvPr id="6" name="Footer Placeholder 4"/>
          <p:cNvSpPr>
            <a:spLocks noGrp="1"/>
          </p:cNvSpPr>
          <p:nvPr>
            <p:ph type="ftr" sz="quarter" idx="11"/>
          </p:nvPr>
        </p:nvSpPr>
        <p:spPr/>
        <p:txBody>
          <a:bodyPr/>
          <a:lstStyle/>
          <a:p>
            <a:pPr>
              <a:defRPr/>
            </a:pPr>
            <a:r>
              <a:rPr lang="en-US"/>
              <a:t>Professor Susan Belgrad            California State University Northridge</a:t>
            </a:r>
          </a:p>
        </p:txBody>
      </p:sp>
      <p:sp>
        <p:nvSpPr>
          <p:cNvPr id="7" name="Slide Number Placeholder 5"/>
          <p:cNvSpPr>
            <a:spLocks noGrp="1"/>
          </p:cNvSpPr>
          <p:nvPr>
            <p:ph type="sldNum" sz="quarter" idx="12"/>
          </p:nvPr>
        </p:nvSpPr>
        <p:spPr/>
        <p:txBody>
          <a:bodyPr/>
          <a:lstStyle/>
          <a:p>
            <a:pPr>
              <a:defRPr/>
            </a:pPr>
            <a:fld id="{367F2C4D-2E49-4EC6-A2A2-73E91DE9AC1C}" type="slidenum">
              <a:rPr lang="en-US"/>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fontAlgn="auto">
              <a:spcAft>
                <a:spcPts val="0"/>
              </a:spcAft>
              <a:defRPr/>
            </a:pPr>
            <a:r>
              <a:rPr lang="en-US" sz="4000" dirty="0" smtClean="0">
                <a:solidFill>
                  <a:schemeClr val="accent1">
                    <a:satMod val="150000"/>
                  </a:schemeClr>
                </a:solidFill>
              </a:rPr>
              <a:t>Showing Evidence</a:t>
            </a:r>
            <a:br>
              <a:rPr lang="en-US" sz="4000" dirty="0" smtClean="0">
                <a:solidFill>
                  <a:schemeClr val="accent1">
                    <a:satMod val="150000"/>
                  </a:schemeClr>
                </a:solidFill>
              </a:rPr>
            </a:br>
            <a:r>
              <a:rPr lang="en-US" sz="4000" dirty="0" smtClean="0">
                <a:solidFill>
                  <a:schemeClr val="accent1">
                    <a:satMod val="150000"/>
                  </a:schemeClr>
                </a:solidFill>
              </a:rPr>
              <a:t>Think -  Pair  -  Share </a:t>
            </a:r>
            <a:endParaRPr lang="en-US" sz="4000" dirty="0">
              <a:solidFill>
                <a:schemeClr val="accent1">
                  <a:satMod val="150000"/>
                </a:schemeClr>
              </a:solidFill>
            </a:endParaRPr>
          </a:p>
        </p:txBody>
      </p:sp>
      <p:sp>
        <p:nvSpPr>
          <p:cNvPr id="22531" name="Content Placeholder 2"/>
          <p:cNvSpPr>
            <a:spLocks noGrp="1"/>
          </p:cNvSpPr>
          <p:nvPr>
            <p:ph idx="1"/>
          </p:nvPr>
        </p:nvSpPr>
        <p:spPr/>
        <p:txBody>
          <a:bodyPr/>
          <a:lstStyle/>
          <a:p>
            <a:pPr>
              <a:buFont typeface="Wingdings 2" pitchFamily="18" charset="2"/>
              <a:buNone/>
            </a:pPr>
            <a:r>
              <a:rPr lang="en-US" sz="2800" dirty="0" smtClean="0"/>
              <a:t>            Who is the </a:t>
            </a:r>
            <a:r>
              <a:rPr lang="en-US" sz="2800" b="1" dirty="0" smtClean="0"/>
              <a:t>audience</a:t>
            </a:r>
            <a:r>
              <a:rPr lang="en-US" sz="2800" dirty="0" smtClean="0"/>
              <a:t> for </a:t>
            </a:r>
            <a:r>
              <a:rPr lang="en-US" sz="2800" dirty="0" err="1" smtClean="0"/>
              <a:t>CA“student</a:t>
            </a:r>
            <a:r>
              <a:rPr lang="en-US" sz="2800" dirty="0" smtClean="0"/>
              <a:t> </a:t>
            </a:r>
            <a:r>
              <a:rPr lang="en-US" sz="2800" dirty="0" smtClean="0"/>
              <a:t>standards” portfolios?  And what do they most want (need)  to know?</a:t>
            </a:r>
          </a:p>
          <a:p>
            <a:pPr>
              <a:lnSpc>
                <a:spcPct val="150000"/>
              </a:lnSpc>
            </a:pPr>
            <a:r>
              <a:rPr lang="en-US" sz="2800" b="1" dirty="0" smtClean="0"/>
              <a:t>Characteristics of student learning processes?</a:t>
            </a:r>
          </a:p>
          <a:p>
            <a:pPr>
              <a:lnSpc>
                <a:spcPct val="150000"/>
              </a:lnSpc>
            </a:pPr>
            <a:r>
              <a:rPr lang="en-US" sz="2800" b="1" dirty="0" smtClean="0"/>
              <a:t>Developmental aspects of student learning?</a:t>
            </a:r>
          </a:p>
          <a:p>
            <a:pPr>
              <a:lnSpc>
                <a:spcPct val="150000"/>
              </a:lnSpc>
            </a:pPr>
            <a:r>
              <a:rPr lang="en-US" sz="2800" b="1" dirty="0" smtClean="0"/>
              <a:t>Assessment of student learning (achievement)?</a:t>
            </a:r>
            <a:endParaRPr lang="en-US" b="1" dirty="0" smtClean="0"/>
          </a:p>
          <a:p>
            <a:pPr>
              <a:buFont typeface="Wingdings 2" pitchFamily="18" charset="2"/>
              <a:buNone/>
            </a:pP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normAutofit fontScale="90000"/>
          </a:bodyPr>
          <a:lstStyle/>
          <a:p>
            <a:pPr fontAlgn="auto">
              <a:spcAft>
                <a:spcPts val="0"/>
              </a:spcAft>
              <a:defRPr/>
            </a:pPr>
            <a:r>
              <a:rPr lang="en-US" sz="4000" dirty="0" smtClean="0">
                <a:solidFill>
                  <a:schemeClr val="accent1">
                    <a:satMod val="150000"/>
                  </a:schemeClr>
                </a:solidFill>
              </a:rPr>
              <a:t>Showing Evidence</a:t>
            </a:r>
            <a:br>
              <a:rPr lang="en-US" sz="4000" dirty="0" smtClean="0">
                <a:solidFill>
                  <a:schemeClr val="accent1">
                    <a:satMod val="150000"/>
                  </a:schemeClr>
                </a:solidFill>
              </a:rPr>
            </a:br>
            <a:r>
              <a:rPr lang="en-US" sz="4000" dirty="0" smtClean="0">
                <a:solidFill>
                  <a:schemeClr val="accent1">
                    <a:satMod val="150000"/>
                  </a:schemeClr>
                </a:solidFill>
              </a:rPr>
              <a:t>Think -  Pair  -  Share</a:t>
            </a:r>
            <a:endParaRPr lang="en-US" sz="3800" dirty="0">
              <a:solidFill>
                <a:schemeClr val="accent1">
                  <a:satMod val="150000"/>
                </a:schemeClr>
              </a:solidFill>
            </a:endParaRPr>
          </a:p>
        </p:txBody>
      </p:sp>
      <p:sp>
        <p:nvSpPr>
          <p:cNvPr id="18435" name="Rectangle 3"/>
          <p:cNvSpPr>
            <a:spLocks noGrp="1" noChangeArrowheads="1"/>
          </p:cNvSpPr>
          <p:nvPr>
            <p:ph idx="1"/>
          </p:nvPr>
        </p:nvSpPr>
        <p:spPr>
          <a:xfrm>
            <a:off x="685800" y="1524000"/>
            <a:ext cx="8001000" cy="4876800"/>
          </a:xfrm>
        </p:spPr>
        <p:txBody>
          <a:bodyPr rtlCol="0">
            <a:normAutofit fontScale="92500"/>
          </a:bodyPr>
          <a:lstStyle/>
          <a:p>
            <a:pPr marL="109538" indent="0" fontAlgn="auto">
              <a:lnSpc>
                <a:spcPct val="150000"/>
              </a:lnSpc>
              <a:spcBef>
                <a:spcPts val="0"/>
              </a:spcBef>
              <a:spcAft>
                <a:spcPts val="0"/>
              </a:spcAft>
              <a:buFontTx/>
              <a:buNone/>
              <a:defRPr/>
            </a:pPr>
            <a:r>
              <a:rPr lang="en-US" sz="2600" b="1" dirty="0" smtClean="0"/>
              <a:t>Portfolios Promote Student Voice through Engagement </a:t>
            </a:r>
          </a:p>
          <a:p>
            <a:pPr marL="109538" indent="0" fontAlgn="auto">
              <a:lnSpc>
                <a:spcPct val="150000"/>
              </a:lnSpc>
              <a:spcBef>
                <a:spcPts val="0"/>
              </a:spcBef>
              <a:spcAft>
                <a:spcPts val="0"/>
              </a:spcAft>
              <a:buFontTx/>
              <a:buNone/>
              <a:defRPr/>
            </a:pPr>
            <a:r>
              <a:rPr lang="en-US" sz="2400" dirty="0" smtClean="0"/>
              <a:t>"</a:t>
            </a:r>
            <a:r>
              <a:rPr lang="en-US" sz="2400" dirty="0"/>
              <a:t>Students hold the key to much of what they know and are able to do. They understand their strengths and they can identify the things that challenge them. Too often however, they are the last people consulted in developing procedures or practices for the assessment of their own learning. Too often the procedures and practices we do employ to measure student learning focus on instant recall of prescribed </a:t>
            </a:r>
            <a:r>
              <a:rPr lang="en-US" sz="2400" dirty="0" smtClean="0"/>
              <a:t>information” </a:t>
            </a:r>
            <a:r>
              <a:rPr lang="en-US" sz="1600" dirty="0" smtClean="0"/>
              <a:t>Smith </a:t>
            </a:r>
            <a:r>
              <a:rPr lang="en-US" sz="1600" dirty="0"/>
              <a:t>(2001, p.1).</a:t>
            </a:r>
            <a:r>
              <a:rPr lang="en-US" sz="2800" dirty="0"/>
              <a:t/>
            </a:r>
            <a:br>
              <a:rPr lang="en-US" sz="2800" dirty="0"/>
            </a:br>
            <a:endParaRPr lang="en-US" sz="2800" i="1" dirty="0"/>
          </a:p>
        </p:txBody>
      </p:sp>
      <p:sp>
        <p:nvSpPr>
          <p:cNvPr id="6" name="Footer Placeholder 4"/>
          <p:cNvSpPr>
            <a:spLocks noGrp="1"/>
          </p:cNvSpPr>
          <p:nvPr>
            <p:ph type="ftr" sz="quarter" idx="11"/>
          </p:nvPr>
        </p:nvSpPr>
        <p:spPr/>
        <p:txBody>
          <a:bodyPr/>
          <a:lstStyle/>
          <a:p>
            <a:pPr>
              <a:defRPr/>
            </a:pPr>
            <a:r>
              <a:rPr lang="en-US"/>
              <a:t>Professor Susan Belgrad            California State University Northridge</a:t>
            </a:r>
          </a:p>
        </p:txBody>
      </p:sp>
      <p:sp>
        <p:nvSpPr>
          <p:cNvPr id="7" name="Slide Number Placeholder 5"/>
          <p:cNvSpPr>
            <a:spLocks noGrp="1"/>
          </p:cNvSpPr>
          <p:nvPr>
            <p:ph type="sldNum" sz="quarter" idx="12"/>
          </p:nvPr>
        </p:nvSpPr>
        <p:spPr/>
        <p:txBody>
          <a:bodyPr/>
          <a:lstStyle/>
          <a:p>
            <a:pPr>
              <a:defRPr/>
            </a:pPr>
            <a:fld id="{65E30EEF-1FCC-4B1E-A8A9-219D5F3D55FC}" type="slidenum">
              <a:rPr lang="en-US"/>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fontAlgn="auto">
              <a:spcAft>
                <a:spcPts val="0"/>
              </a:spcAft>
              <a:defRPr/>
            </a:pPr>
            <a:r>
              <a:rPr lang="en-US" sz="3800" dirty="0">
                <a:solidFill>
                  <a:schemeClr val="accent1">
                    <a:satMod val="150000"/>
                  </a:schemeClr>
                </a:solidFill>
              </a:rPr>
              <a:t>P</a:t>
            </a:r>
            <a:r>
              <a:rPr lang="en-US" sz="3800" dirty="0" smtClean="0">
                <a:solidFill>
                  <a:schemeClr val="accent1">
                    <a:satMod val="150000"/>
                  </a:schemeClr>
                </a:solidFill>
              </a:rPr>
              <a:t>ortfolios </a:t>
            </a:r>
            <a:r>
              <a:rPr lang="en-US" sz="3800" dirty="0">
                <a:solidFill>
                  <a:schemeClr val="accent1">
                    <a:satMod val="150000"/>
                  </a:schemeClr>
                </a:solidFill>
              </a:rPr>
              <a:t>Promote Student Voice </a:t>
            </a:r>
            <a:r>
              <a:rPr lang="en-US" sz="3800" dirty="0" smtClean="0">
                <a:solidFill>
                  <a:schemeClr val="accent1">
                    <a:satMod val="150000"/>
                  </a:schemeClr>
                </a:solidFill>
              </a:rPr>
              <a:t/>
            </a:r>
            <a:br>
              <a:rPr lang="en-US" sz="3800" dirty="0" smtClean="0">
                <a:solidFill>
                  <a:schemeClr val="accent1">
                    <a:satMod val="150000"/>
                  </a:schemeClr>
                </a:solidFill>
              </a:rPr>
            </a:br>
            <a:r>
              <a:rPr lang="en-US" sz="3800" dirty="0" smtClean="0">
                <a:solidFill>
                  <a:schemeClr val="accent1">
                    <a:satMod val="150000"/>
                  </a:schemeClr>
                </a:solidFill>
              </a:rPr>
              <a:t>through </a:t>
            </a:r>
            <a:r>
              <a:rPr lang="en-US" sz="3800" dirty="0">
                <a:solidFill>
                  <a:schemeClr val="accent1">
                    <a:satMod val="150000"/>
                  </a:schemeClr>
                </a:solidFill>
              </a:rPr>
              <a:t>Engagement</a:t>
            </a:r>
          </a:p>
        </p:txBody>
      </p:sp>
      <p:sp>
        <p:nvSpPr>
          <p:cNvPr id="18435" name="Rectangle 3"/>
          <p:cNvSpPr>
            <a:spLocks noGrp="1" noChangeArrowheads="1"/>
          </p:cNvSpPr>
          <p:nvPr>
            <p:ph idx="1"/>
          </p:nvPr>
        </p:nvSpPr>
        <p:spPr>
          <a:xfrm>
            <a:off x="685800" y="1524000"/>
            <a:ext cx="8001000" cy="4876800"/>
          </a:xfrm>
        </p:spPr>
        <p:txBody>
          <a:bodyPr rtlCol="0">
            <a:normAutofit lnSpcReduction="10000"/>
          </a:bodyPr>
          <a:lstStyle/>
          <a:p>
            <a:pPr marL="109538" indent="0" fontAlgn="auto">
              <a:lnSpc>
                <a:spcPct val="150000"/>
              </a:lnSpc>
              <a:spcBef>
                <a:spcPts val="0"/>
              </a:spcBef>
              <a:spcAft>
                <a:spcPts val="0"/>
              </a:spcAft>
              <a:buFont typeface="Wingdings 2"/>
              <a:buNone/>
              <a:defRPr/>
            </a:pPr>
            <a:r>
              <a:rPr lang="en-US" sz="2400" b="1" dirty="0" smtClean="0"/>
              <a:t>Portfolios Promote Student Voice through Engagement</a:t>
            </a:r>
          </a:p>
          <a:p>
            <a:pPr marL="109538" indent="0" fontAlgn="auto">
              <a:lnSpc>
                <a:spcPct val="150000"/>
              </a:lnSpc>
              <a:spcBef>
                <a:spcPts val="0"/>
              </a:spcBef>
              <a:spcAft>
                <a:spcPts val="0"/>
              </a:spcAft>
              <a:buFont typeface="Wingdings 2"/>
              <a:buNone/>
              <a:defRPr/>
            </a:pPr>
            <a:r>
              <a:rPr lang="en-US" sz="2400" b="1" dirty="0" smtClean="0"/>
              <a:t> </a:t>
            </a:r>
          </a:p>
          <a:p>
            <a:pPr marL="109538" indent="0" fontAlgn="auto">
              <a:lnSpc>
                <a:spcPct val="150000"/>
              </a:lnSpc>
              <a:spcBef>
                <a:spcPts val="0"/>
              </a:spcBef>
              <a:spcAft>
                <a:spcPts val="0"/>
              </a:spcAft>
              <a:buFontTx/>
              <a:buNone/>
              <a:defRPr/>
            </a:pPr>
            <a:r>
              <a:rPr lang="en-US" sz="2400" dirty="0" smtClean="0"/>
              <a:t>. . . Rarely </a:t>
            </a:r>
            <a:r>
              <a:rPr lang="en-US" sz="2400" dirty="0"/>
              <a:t>do they measure what students truly understand about themselves and their learning. Rarely do students have the opportunity to reflect on their own learning and growth, and rarely are they asked to use what they know and are able to do to demonstrate that growth and understanding" </a:t>
            </a:r>
            <a:r>
              <a:rPr lang="en-US" sz="1600" dirty="0"/>
              <a:t>Smith (2001, p.1).</a:t>
            </a:r>
            <a:r>
              <a:rPr lang="en-US" sz="2800" dirty="0"/>
              <a:t/>
            </a:r>
            <a:br>
              <a:rPr lang="en-US" sz="2800" dirty="0"/>
            </a:br>
            <a:endParaRPr lang="en-US" sz="2800" i="1" dirty="0"/>
          </a:p>
        </p:txBody>
      </p:sp>
      <p:sp>
        <p:nvSpPr>
          <p:cNvPr id="6" name="Footer Placeholder 4"/>
          <p:cNvSpPr>
            <a:spLocks noGrp="1"/>
          </p:cNvSpPr>
          <p:nvPr>
            <p:ph type="ftr" sz="quarter" idx="11"/>
          </p:nvPr>
        </p:nvSpPr>
        <p:spPr/>
        <p:txBody>
          <a:bodyPr/>
          <a:lstStyle/>
          <a:p>
            <a:pPr>
              <a:defRPr/>
            </a:pPr>
            <a:r>
              <a:rPr lang="en-US"/>
              <a:t>Professor Susan Belgrad            California State University Northridge</a:t>
            </a:r>
          </a:p>
        </p:txBody>
      </p:sp>
      <p:sp>
        <p:nvSpPr>
          <p:cNvPr id="7" name="Slide Number Placeholder 5"/>
          <p:cNvSpPr>
            <a:spLocks noGrp="1"/>
          </p:cNvSpPr>
          <p:nvPr>
            <p:ph type="sldNum" sz="quarter" idx="12"/>
          </p:nvPr>
        </p:nvSpPr>
        <p:spPr/>
        <p:txBody>
          <a:bodyPr/>
          <a:lstStyle/>
          <a:p>
            <a:pPr>
              <a:defRPr/>
            </a:pPr>
            <a:fld id="{63155987-3739-4677-9BF2-00B1237CBFC1}" type="slidenum">
              <a:rPr lang="en-US"/>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Showing Evidence</a:t>
            </a:r>
            <a:endParaRPr lang="en-US" dirty="0">
              <a:solidFill>
                <a:schemeClr val="accent1">
                  <a:satMod val="150000"/>
                </a:schemeClr>
              </a:solidFill>
            </a:endParaRPr>
          </a:p>
        </p:txBody>
      </p:sp>
      <p:sp>
        <p:nvSpPr>
          <p:cNvPr id="25603" name="Content Placeholder 2"/>
          <p:cNvSpPr>
            <a:spLocks noGrp="1"/>
          </p:cNvSpPr>
          <p:nvPr>
            <p:ph idx="1"/>
          </p:nvPr>
        </p:nvSpPr>
        <p:spPr/>
        <p:txBody>
          <a:bodyPr/>
          <a:lstStyle/>
          <a:p>
            <a:pPr algn="ctr">
              <a:buFont typeface="Wingdings 2" pitchFamily="18" charset="2"/>
              <a:buNone/>
            </a:pPr>
            <a:r>
              <a:rPr lang="en-US" sz="4000" smtClean="0">
                <a:solidFill>
                  <a:srgbClr val="C00000"/>
                </a:solidFill>
              </a:rPr>
              <a:t>Chapter 1 Activity </a:t>
            </a:r>
          </a:p>
          <a:p>
            <a:pPr algn="ctr">
              <a:buFont typeface="Wingdings 2" pitchFamily="18" charset="2"/>
              <a:buNone/>
            </a:pPr>
            <a:r>
              <a:rPr lang="en-US" sz="4000" smtClean="0"/>
              <a:t>   </a:t>
            </a:r>
            <a:r>
              <a:rPr lang="en-US" sz="3600" smtClean="0"/>
              <a:t>Complete Portfolio Planner 1</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Showing Evidence</a:t>
            </a:r>
            <a:endParaRPr lang="en-US" dirty="0">
              <a:solidFill>
                <a:schemeClr val="accent1">
                  <a:satMod val="150000"/>
                </a:schemeClr>
              </a:solidFill>
            </a:endParaRPr>
          </a:p>
        </p:txBody>
      </p:sp>
      <p:sp>
        <p:nvSpPr>
          <p:cNvPr id="26627" name="Content Placeholder 2"/>
          <p:cNvSpPr>
            <a:spLocks noGrp="1"/>
          </p:cNvSpPr>
          <p:nvPr>
            <p:ph idx="1"/>
          </p:nvPr>
        </p:nvSpPr>
        <p:spPr/>
        <p:txBody>
          <a:bodyPr/>
          <a:lstStyle/>
          <a:p>
            <a:pPr algn="ctr">
              <a:buFont typeface="Wingdings 2" pitchFamily="18" charset="2"/>
              <a:buNone/>
            </a:pPr>
            <a:r>
              <a:rPr lang="en-US" sz="4000" smtClean="0">
                <a:solidFill>
                  <a:srgbClr val="C00000"/>
                </a:solidFill>
              </a:rPr>
              <a:t>Chapter 2 </a:t>
            </a:r>
          </a:p>
          <a:p>
            <a:pPr algn="ctr">
              <a:buFont typeface="Wingdings 2" pitchFamily="18" charset="2"/>
              <a:buNone/>
            </a:pPr>
            <a:r>
              <a:rPr lang="en-US" sz="4000" smtClean="0">
                <a:solidFill>
                  <a:srgbClr val="C00000"/>
                </a:solidFill>
              </a:rPr>
              <a:t>Connect Portfolio Design to Developmental Stages </a:t>
            </a:r>
          </a:p>
          <a:p>
            <a:pPr algn="ctr">
              <a:buFont typeface="Wingdings 2" pitchFamily="18" charset="2"/>
              <a:buNone/>
            </a:pPr>
            <a:r>
              <a:rPr lang="en-US" sz="4000" smtClean="0">
                <a:solidFill>
                  <a:srgbClr val="C00000"/>
                </a:solidFill>
              </a:rPr>
              <a:t>(and student special needs)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1"/>
            <a:ext cx="7772400" cy="838200"/>
          </a:xfrm>
        </p:spPr>
        <p:txBody>
          <a:bodyPr/>
          <a:lstStyle/>
          <a:p>
            <a:pPr fontAlgn="auto">
              <a:spcAft>
                <a:spcPts val="0"/>
              </a:spcAft>
              <a:defRPr/>
            </a:pPr>
            <a:r>
              <a:rPr lang="en-US" dirty="0" smtClean="0">
                <a:solidFill>
                  <a:schemeClr val="accent1">
                    <a:satMod val="150000"/>
                  </a:schemeClr>
                </a:solidFill>
              </a:rPr>
              <a:t>The Portfolio Connection</a:t>
            </a:r>
            <a:endParaRPr lang="en-US" dirty="0">
              <a:solidFill>
                <a:schemeClr val="accent1">
                  <a:satMod val="150000"/>
                </a:schemeClr>
              </a:solidFill>
            </a:endParaRPr>
          </a:p>
        </p:txBody>
      </p:sp>
      <p:sp>
        <p:nvSpPr>
          <p:cNvPr id="3" name="Subtitle 2"/>
          <p:cNvSpPr>
            <a:spLocks noGrp="1"/>
          </p:cNvSpPr>
          <p:nvPr>
            <p:ph type="subTitle" idx="1"/>
          </p:nvPr>
        </p:nvSpPr>
        <p:spPr>
          <a:xfrm>
            <a:off x="609600" y="1295400"/>
            <a:ext cx="7543800" cy="3657600"/>
          </a:xfrm>
        </p:spPr>
        <p:txBody>
          <a:bodyPr rtlCol="0" anchor="t">
            <a:normAutofit/>
          </a:bodyPr>
          <a:lstStyle/>
          <a:p>
            <a:pPr fontAlgn="auto">
              <a:spcBef>
                <a:spcPts val="0"/>
              </a:spcBef>
              <a:spcAft>
                <a:spcPts val="0"/>
              </a:spcAft>
              <a:buFont typeface="Wingdings" pitchFamily="2" charset="2"/>
              <a:buChar char="v"/>
              <a:defRPr/>
            </a:pPr>
            <a:r>
              <a:rPr lang="en-US" sz="2400" dirty="0"/>
              <a:t>Understand how the inclusion of a comprehensive system of performance-based assessment can be developed through the portfolio </a:t>
            </a:r>
            <a:r>
              <a:rPr lang="en-US" sz="2400" dirty="0" smtClean="0"/>
              <a:t>or eportfolio process.</a:t>
            </a:r>
          </a:p>
          <a:p>
            <a:pPr fontAlgn="auto">
              <a:spcBef>
                <a:spcPts val="0"/>
              </a:spcBef>
              <a:spcAft>
                <a:spcPts val="0"/>
              </a:spcAft>
              <a:buFont typeface="Wingdings 2"/>
              <a:buNone/>
              <a:defRPr/>
            </a:pPr>
            <a:r>
              <a:rPr lang="en-US" sz="2400" dirty="0" smtClean="0"/>
              <a:t> </a:t>
            </a:r>
          </a:p>
          <a:p>
            <a:pPr fontAlgn="auto">
              <a:spcBef>
                <a:spcPts val="0"/>
              </a:spcBef>
              <a:spcAft>
                <a:spcPts val="0"/>
              </a:spcAft>
              <a:buFont typeface="Wingdings" pitchFamily="2" charset="2"/>
              <a:buChar char="v"/>
              <a:defRPr/>
            </a:pPr>
            <a:r>
              <a:rPr lang="en-US" sz="2400" dirty="0" smtClean="0"/>
              <a:t>Learn how to meet or exceed </a:t>
            </a:r>
            <a:r>
              <a:rPr lang="en-US" sz="2400" dirty="0" smtClean="0"/>
              <a:t> </a:t>
            </a:r>
            <a:r>
              <a:rPr lang="en-US" sz="2400" dirty="0" smtClean="0"/>
              <a:t>Assessment for Student Learning with well-designed portfolios that provide evidence of authentic student learning</a:t>
            </a:r>
          </a:p>
          <a:p>
            <a:pPr lvl="1" algn="l" fontAlgn="auto">
              <a:spcAft>
                <a:spcPts val="0"/>
              </a:spcAft>
              <a:buFont typeface="Wingdings"/>
              <a:buNone/>
              <a:defRPr/>
            </a:pPr>
            <a:r>
              <a:rPr lang="en-US" sz="3200" dirty="0" smtClean="0"/>
              <a:t/>
            </a:r>
            <a:br>
              <a:rPr lang="en-US" sz="3200" dirty="0" smtClean="0"/>
            </a:br>
            <a:endParaRPr lang="en-US" sz="32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33400" y="1981200"/>
            <a:ext cx="7772400" cy="3886200"/>
          </a:xfrm>
        </p:spPr>
        <p:txBody>
          <a:bodyPr>
            <a:normAutofit fontScale="90000"/>
          </a:bodyPr>
          <a:lstStyle/>
          <a:p>
            <a:pPr marL="762000" indent="-762000" fontAlgn="auto">
              <a:lnSpc>
                <a:spcPct val="150000"/>
              </a:lnSpc>
              <a:spcAft>
                <a:spcPts val="0"/>
              </a:spcAft>
              <a:defRPr/>
            </a:pPr>
            <a:r>
              <a:rPr lang="en-US" sz="3200" i="1" dirty="0">
                <a:solidFill>
                  <a:schemeClr val="tx1"/>
                </a:solidFill>
              </a:rPr>
              <a:t>             </a:t>
            </a:r>
            <a:r>
              <a:rPr lang="en-US" sz="2800" b="0" i="1" dirty="0">
                <a:solidFill>
                  <a:schemeClr val="tx1"/>
                </a:solidFill>
              </a:rPr>
              <a:t>How might educators design </a:t>
            </a:r>
            <a:r>
              <a:rPr lang="en-US" sz="2800" b="0" i="1" dirty="0" smtClean="0">
                <a:solidFill>
                  <a:schemeClr val="tx1"/>
                </a:solidFill>
              </a:rPr>
              <a:t>portfolio  and eportfolio processes </a:t>
            </a:r>
            <a:r>
              <a:rPr lang="en-US" sz="2800" b="0" i="1" dirty="0">
                <a:solidFill>
                  <a:schemeClr val="tx1"/>
                </a:solidFill>
              </a:rPr>
              <a:t>to showcase “authentic” assessments of learning, assure student voice and  motivation and engage students in goal setting, self assessment and respect for the achievement of learning objectives?</a:t>
            </a:r>
          </a:p>
        </p:txBody>
      </p:sp>
      <p:sp>
        <p:nvSpPr>
          <p:cNvPr id="5" name="Footer Placeholder 4"/>
          <p:cNvSpPr>
            <a:spLocks noGrp="1"/>
          </p:cNvSpPr>
          <p:nvPr>
            <p:ph type="ftr" sz="quarter" idx="11"/>
          </p:nvPr>
        </p:nvSpPr>
        <p:spPr/>
        <p:txBody>
          <a:bodyPr/>
          <a:lstStyle/>
          <a:p>
            <a:pPr>
              <a:defRPr/>
            </a:pPr>
            <a:r>
              <a:rPr lang="en-US"/>
              <a:t>Professor Susan Belgrad            California State University Northridge</a:t>
            </a:r>
          </a:p>
        </p:txBody>
      </p:sp>
      <p:sp>
        <p:nvSpPr>
          <p:cNvPr id="6" name="Slide Number Placeholder 5"/>
          <p:cNvSpPr>
            <a:spLocks noGrp="1"/>
          </p:cNvSpPr>
          <p:nvPr>
            <p:ph type="sldNum" sz="quarter" idx="12"/>
          </p:nvPr>
        </p:nvSpPr>
        <p:spPr/>
        <p:txBody>
          <a:bodyPr/>
          <a:lstStyle/>
          <a:p>
            <a:pPr>
              <a:defRPr/>
            </a:pPr>
            <a:fld id="{1471A938-3532-41EF-BCA0-C0BD18A1190A}" type="slidenum">
              <a:rPr lang="en-US"/>
              <a:pPr>
                <a:defRPr/>
              </a:pPr>
              <a:t>20</a:t>
            </a:fld>
            <a:endParaRPr lang="en-US"/>
          </a:p>
        </p:txBody>
      </p:sp>
      <p:sp>
        <p:nvSpPr>
          <p:cNvPr id="27653" name="Rectangle 4"/>
          <p:cNvSpPr>
            <a:spLocks noChangeArrowheads="1"/>
          </p:cNvSpPr>
          <p:nvPr/>
        </p:nvSpPr>
        <p:spPr bwMode="auto">
          <a:xfrm>
            <a:off x="457200" y="228600"/>
            <a:ext cx="7772400" cy="1143000"/>
          </a:xfrm>
          <a:prstGeom prst="rect">
            <a:avLst/>
          </a:prstGeom>
          <a:noFill/>
          <a:ln w="9525">
            <a:noFill/>
            <a:miter lim="800000"/>
            <a:headEnd/>
            <a:tailEnd/>
          </a:ln>
        </p:spPr>
        <p:txBody>
          <a:bodyPr lIns="92075" tIns="46037" rIns="92075" bIns="46037" anchor="ctr"/>
          <a:lstStyle/>
          <a:p>
            <a:pPr marL="838200" indent="-838200" eaLnBrk="0" hangingPunct="0"/>
            <a:r>
              <a:rPr lang="en-US" sz="4000">
                <a:solidFill>
                  <a:srgbClr val="FFC000"/>
                </a:solidFill>
                <a:latin typeface="Corbel" pitchFamily="34" charset="0"/>
              </a:rPr>
              <a:t>Showing Evidence </a:t>
            </a:r>
          </a:p>
          <a:p>
            <a:pPr marL="838200" indent="-838200" eaLnBrk="0" hangingPunct="0"/>
            <a:r>
              <a:rPr lang="en-US" sz="4000">
                <a:solidFill>
                  <a:srgbClr val="FFC000"/>
                </a:solidFill>
                <a:latin typeface="Times New Roman" pitchFamily="18" charset="0"/>
              </a:rPr>
              <a:t>Chapter 2</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26"/>
          <p:cNvSpPr>
            <a:spLocks noGrp="1" noChangeArrowheads="1"/>
          </p:cNvSpPr>
          <p:nvPr>
            <p:ph type="title"/>
          </p:nvPr>
        </p:nvSpPr>
        <p:spPr/>
        <p:txBody>
          <a:bodyPr/>
          <a:lstStyle/>
          <a:p>
            <a:pPr marL="838200" indent="-838200" fontAlgn="auto">
              <a:spcAft>
                <a:spcPts val="0"/>
              </a:spcAft>
              <a:defRPr/>
            </a:pPr>
            <a:r>
              <a:rPr lang="en-US" sz="4000" dirty="0" smtClean="0">
                <a:solidFill>
                  <a:schemeClr val="accent1">
                    <a:satMod val="150000"/>
                  </a:schemeClr>
                </a:solidFill>
              </a:rPr>
              <a:t>Showing Evidence</a:t>
            </a:r>
            <a:endParaRPr lang="en-US" sz="4000" dirty="0">
              <a:solidFill>
                <a:schemeClr val="accent1">
                  <a:satMod val="150000"/>
                </a:schemeClr>
              </a:solidFill>
            </a:endParaRPr>
          </a:p>
        </p:txBody>
      </p:sp>
      <p:sp>
        <p:nvSpPr>
          <p:cNvPr id="28675" name="Rectangle 1027"/>
          <p:cNvSpPr>
            <a:spLocks noGrp="1" noChangeArrowheads="1"/>
          </p:cNvSpPr>
          <p:nvPr>
            <p:ph idx="1"/>
          </p:nvPr>
        </p:nvSpPr>
        <p:spPr>
          <a:xfrm>
            <a:off x="457200" y="2057400"/>
            <a:ext cx="7772400" cy="3810000"/>
          </a:xfrm>
        </p:spPr>
        <p:txBody>
          <a:bodyPr/>
          <a:lstStyle/>
          <a:p>
            <a:pPr indent="-3175">
              <a:buFontTx/>
              <a:buNone/>
            </a:pPr>
            <a:r>
              <a:rPr lang="en-US" b="1" i="1" smtClean="0"/>
              <a:t>    </a:t>
            </a:r>
            <a:r>
              <a:rPr lang="en-US" sz="2800" i="1" smtClean="0"/>
              <a:t>How might the emerging emphasis on </a:t>
            </a:r>
            <a:r>
              <a:rPr lang="en-US" sz="2800" i="1" smtClean="0">
                <a:hlinkClick r:id="rId3"/>
              </a:rPr>
              <a:t>21st century learning skills </a:t>
            </a:r>
            <a:r>
              <a:rPr lang="en-US" sz="2800" i="1" smtClean="0"/>
              <a:t> assure that more of today’s students who are differently-abled will demonstrate their individual efficacy in a broader range of human capabilities?  There is evidence that portfolios and eportfolios can capture and assert evidence of their individual assets. </a:t>
            </a:r>
            <a:endParaRPr lang="en-US" sz="3600" i="1" smtClean="0"/>
          </a:p>
        </p:txBody>
      </p:sp>
      <p:sp>
        <p:nvSpPr>
          <p:cNvPr id="5" name="Footer Placeholder 4"/>
          <p:cNvSpPr>
            <a:spLocks noGrp="1"/>
          </p:cNvSpPr>
          <p:nvPr>
            <p:ph type="ftr" sz="quarter" idx="11"/>
          </p:nvPr>
        </p:nvSpPr>
        <p:spPr/>
        <p:txBody>
          <a:bodyPr/>
          <a:lstStyle/>
          <a:p>
            <a:pPr>
              <a:defRPr/>
            </a:pPr>
            <a:r>
              <a:rPr lang="en-US"/>
              <a:t>Professor Susan Belgrad            California State University Northridge</a:t>
            </a:r>
          </a:p>
        </p:txBody>
      </p:sp>
      <p:sp>
        <p:nvSpPr>
          <p:cNvPr id="6" name="Slide Number Placeholder 5"/>
          <p:cNvSpPr>
            <a:spLocks noGrp="1"/>
          </p:cNvSpPr>
          <p:nvPr>
            <p:ph type="sldNum" sz="quarter" idx="12"/>
          </p:nvPr>
        </p:nvSpPr>
        <p:spPr/>
        <p:txBody>
          <a:bodyPr/>
          <a:lstStyle/>
          <a:p>
            <a:pPr>
              <a:defRPr/>
            </a:pPr>
            <a:fld id="{21E21AB9-44C5-481B-A7DB-C15D7DE5F2C7}" type="slidenum">
              <a:rPr lang="en-US"/>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type="title"/>
          </p:nvPr>
        </p:nvSpPr>
        <p:spPr/>
        <p:txBody>
          <a:bodyPr>
            <a:normAutofit fontScale="90000"/>
          </a:bodyPr>
          <a:lstStyle/>
          <a:p>
            <a:pPr fontAlgn="auto">
              <a:spcAft>
                <a:spcPts val="0"/>
              </a:spcAft>
              <a:defRPr/>
            </a:pPr>
            <a:r>
              <a:rPr lang="en-US" sz="4000" dirty="0" smtClean="0">
                <a:solidFill>
                  <a:schemeClr val="accent1">
                    <a:satMod val="150000"/>
                  </a:schemeClr>
                </a:solidFill>
              </a:rPr>
              <a:t>Showing Evidence</a:t>
            </a:r>
            <a:br>
              <a:rPr lang="en-US" sz="4000" dirty="0" smtClean="0">
                <a:solidFill>
                  <a:schemeClr val="accent1">
                    <a:satMod val="150000"/>
                  </a:schemeClr>
                </a:solidFill>
              </a:rPr>
            </a:br>
            <a:r>
              <a:rPr lang="en-US" sz="4000" dirty="0" smtClean="0">
                <a:solidFill>
                  <a:schemeClr val="accent1">
                    <a:satMod val="150000"/>
                  </a:schemeClr>
                </a:solidFill>
              </a:rPr>
              <a:t>Portfolio Processes</a:t>
            </a:r>
            <a:endParaRPr lang="en-US" sz="3800" dirty="0">
              <a:solidFill>
                <a:schemeClr val="accent1">
                  <a:satMod val="150000"/>
                </a:schemeClr>
              </a:solidFill>
            </a:endParaRPr>
          </a:p>
        </p:txBody>
      </p:sp>
      <p:sp>
        <p:nvSpPr>
          <p:cNvPr id="60418" name="Rectangle 2"/>
          <p:cNvSpPr>
            <a:spLocks noGrp="1" noChangeArrowheads="1"/>
          </p:cNvSpPr>
          <p:nvPr>
            <p:ph idx="1"/>
          </p:nvPr>
        </p:nvSpPr>
        <p:spPr>
          <a:xfrm>
            <a:off x="381000" y="1524000"/>
            <a:ext cx="8382000" cy="4876800"/>
          </a:xfrm>
        </p:spPr>
        <p:txBody>
          <a:bodyPr rtlCol="0">
            <a:normAutofit fontScale="62500" lnSpcReduction="20000"/>
          </a:bodyPr>
          <a:lstStyle/>
          <a:p>
            <a:pPr marL="438912" indent="-320040" fontAlgn="auto">
              <a:lnSpc>
                <a:spcPct val="170000"/>
              </a:lnSpc>
              <a:spcBef>
                <a:spcPts val="0"/>
              </a:spcBef>
              <a:spcAft>
                <a:spcPts val="0"/>
              </a:spcAft>
              <a:buFont typeface="Wingdings 2"/>
              <a:buNone/>
              <a:defRPr/>
            </a:pPr>
            <a:r>
              <a:rPr lang="en-US" sz="4000" dirty="0" smtClean="0"/>
              <a:t>Portfolios processes assure student motivation and success:</a:t>
            </a:r>
          </a:p>
          <a:p>
            <a:pPr marL="438912" indent="-320040" fontAlgn="auto">
              <a:lnSpc>
                <a:spcPct val="120000"/>
              </a:lnSpc>
              <a:spcBef>
                <a:spcPts val="0"/>
              </a:spcBef>
              <a:spcAft>
                <a:spcPts val="0"/>
              </a:spcAft>
              <a:buFont typeface="Wingdings 2"/>
              <a:buChar char=""/>
              <a:defRPr/>
            </a:pPr>
            <a:r>
              <a:rPr lang="en-US" i="1" dirty="0"/>
              <a:t> </a:t>
            </a:r>
            <a:r>
              <a:rPr lang="en-US" dirty="0" smtClean="0"/>
              <a:t>Portfolio </a:t>
            </a:r>
            <a:r>
              <a:rPr lang="en-US" dirty="0"/>
              <a:t>processes provide a continuum </a:t>
            </a:r>
            <a:r>
              <a:rPr lang="en-US" dirty="0" smtClean="0"/>
              <a:t>of evidence collection that </a:t>
            </a:r>
            <a:r>
              <a:rPr lang="en-US" dirty="0"/>
              <a:t>places students at the heart of the learning process.  While creating a portfolio students are enabled to explore topics of which they are </a:t>
            </a:r>
            <a:r>
              <a:rPr lang="en-US" dirty="0" smtClean="0"/>
              <a:t>curious; </a:t>
            </a:r>
            <a:r>
              <a:rPr lang="en-US" dirty="0"/>
              <a:t>the process culminates in student ownership of the acquired skills and knowledge.  </a:t>
            </a:r>
          </a:p>
          <a:p>
            <a:pPr marL="438912" indent="-320040" fontAlgn="auto">
              <a:lnSpc>
                <a:spcPct val="80000"/>
              </a:lnSpc>
              <a:spcBef>
                <a:spcPts val="0"/>
              </a:spcBef>
              <a:spcAft>
                <a:spcPts val="0"/>
              </a:spcAft>
              <a:buFontTx/>
              <a:buNone/>
              <a:defRPr/>
            </a:pPr>
            <a:endParaRPr lang="en-US" dirty="0"/>
          </a:p>
          <a:p>
            <a:pPr marL="438912" indent="-320040" fontAlgn="auto">
              <a:lnSpc>
                <a:spcPct val="120000"/>
              </a:lnSpc>
              <a:spcBef>
                <a:spcPts val="0"/>
              </a:spcBef>
              <a:spcAft>
                <a:spcPts val="0"/>
              </a:spcAft>
              <a:buFont typeface="Wingdings 2"/>
              <a:buChar char=""/>
              <a:defRPr/>
            </a:pPr>
            <a:r>
              <a:rPr lang="en-US" dirty="0"/>
              <a:t>Students persist--even with difficult </a:t>
            </a:r>
            <a:r>
              <a:rPr lang="en-US" dirty="0" smtClean="0"/>
              <a:t>tasks--when </a:t>
            </a:r>
            <a:r>
              <a:rPr lang="en-US" dirty="0"/>
              <a:t>they know they are </a:t>
            </a:r>
            <a:r>
              <a:rPr lang="en-US" dirty="0" smtClean="0"/>
              <a:t>improving, developing new skills and capabilities, </a:t>
            </a:r>
            <a:r>
              <a:rPr lang="en-US" dirty="0"/>
              <a:t>and enjoy seeing and reflecting on </a:t>
            </a:r>
            <a:r>
              <a:rPr lang="en-US" dirty="0" smtClean="0"/>
              <a:t>the evidence of their progress.</a:t>
            </a:r>
            <a:endParaRPr lang="en-US" dirty="0"/>
          </a:p>
          <a:p>
            <a:pPr marL="438912" indent="-320040" fontAlgn="auto">
              <a:lnSpc>
                <a:spcPct val="80000"/>
              </a:lnSpc>
              <a:spcBef>
                <a:spcPts val="0"/>
              </a:spcBef>
              <a:spcAft>
                <a:spcPts val="0"/>
              </a:spcAft>
              <a:buFontTx/>
              <a:buNone/>
              <a:defRPr/>
            </a:pPr>
            <a:endParaRPr lang="en-US" i="1" dirty="0"/>
          </a:p>
          <a:p>
            <a:pPr marL="438912" indent="-320040" fontAlgn="auto">
              <a:lnSpc>
                <a:spcPct val="120000"/>
              </a:lnSpc>
              <a:spcBef>
                <a:spcPts val="0"/>
              </a:spcBef>
              <a:spcAft>
                <a:spcPts val="0"/>
              </a:spcAft>
              <a:buFont typeface="Wingdings 2"/>
              <a:buChar char=""/>
              <a:defRPr/>
            </a:pPr>
            <a:r>
              <a:rPr lang="en-US" dirty="0" smtClean="0"/>
              <a:t>Regular opportunities </a:t>
            </a:r>
            <a:r>
              <a:rPr lang="en-US" dirty="0"/>
              <a:t>to engage in peer review and self reflection </a:t>
            </a:r>
            <a:r>
              <a:rPr lang="en-US" dirty="0" smtClean="0"/>
              <a:t>result in the development of  flexibility </a:t>
            </a:r>
            <a:r>
              <a:rPr lang="en-US" dirty="0"/>
              <a:t>in </a:t>
            </a:r>
            <a:r>
              <a:rPr lang="en-US" dirty="0" smtClean="0"/>
              <a:t>thinking, respect for others,  and </a:t>
            </a:r>
            <a:r>
              <a:rPr lang="en-US" dirty="0"/>
              <a:t>recognition and celebration </a:t>
            </a:r>
            <a:r>
              <a:rPr lang="en-US" dirty="0" smtClean="0"/>
              <a:t>of each student’s gifts, creativity and </a:t>
            </a:r>
            <a:r>
              <a:rPr lang="en-US" dirty="0"/>
              <a:t>originality.</a:t>
            </a:r>
          </a:p>
          <a:p>
            <a:pPr marL="438912" indent="-320040" fontAlgn="auto">
              <a:lnSpc>
                <a:spcPct val="80000"/>
              </a:lnSpc>
              <a:spcBef>
                <a:spcPts val="0"/>
              </a:spcBef>
              <a:spcAft>
                <a:spcPts val="0"/>
              </a:spcAft>
              <a:buFontTx/>
              <a:buNone/>
              <a:defRPr/>
            </a:pPr>
            <a:r>
              <a:rPr lang="en-US" sz="800" dirty="0"/>
              <a:t>  </a:t>
            </a:r>
          </a:p>
        </p:txBody>
      </p:sp>
      <p:sp>
        <p:nvSpPr>
          <p:cNvPr id="5" name="Footer Placeholder 4"/>
          <p:cNvSpPr>
            <a:spLocks noGrp="1"/>
          </p:cNvSpPr>
          <p:nvPr>
            <p:ph type="ftr" sz="quarter" idx="11"/>
          </p:nvPr>
        </p:nvSpPr>
        <p:spPr/>
        <p:txBody>
          <a:bodyPr/>
          <a:lstStyle/>
          <a:p>
            <a:pPr>
              <a:defRPr/>
            </a:pPr>
            <a:r>
              <a:rPr lang="en-US"/>
              <a:t>Professor Susan Belgrad            California State University Northridge</a:t>
            </a:r>
          </a:p>
        </p:txBody>
      </p:sp>
      <p:sp>
        <p:nvSpPr>
          <p:cNvPr id="6" name="Slide Number Placeholder 5"/>
          <p:cNvSpPr>
            <a:spLocks noGrp="1"/>
          </p:cNvSpPr>
          <p:nvPr>
            <p:ph type="sldNum" sz="quarter" idx="12"/>
          </p:nvPr>
        </p:nvSpPr>
        <p:spPr/>
        <p:txBody>
          <a:bodyPr/>
          <a:lstStyle/>
          <a:p>
            <a:pPr>
              <a:defRPr/>
            </a:pPr>
            <a:fld id="{6D0C0CE5-AE2E-4928-B0A0-0D84B5F4538A}" type="slidenum">
              <a:rPr lang="en-US"/>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satMod val="150000"/>
                  </a:schemeClr>
                </a:solidFill>
              </a:rPr>
              <a:t>Showing Evidence</a:t>
            </a:r>
            <a:br>
              <a:rPr lang="en-US" dirty="0" smtClean="0">
                <a:solidFill>
                  <a:schemeClr val="accent1">
                    <a:satMod val="150000"/>
                  </a:schemeClr>
                </a:solidFill>
              </a:rPr>
            </a:br>
            <a:r>
              <a:rPr lang="en-US" dirty="0" smtClean="0">
                <a:solidFill>
                  <a:schemeClr val="accent1">
                    <a:satMod val="150000"/>
                  </a:schemeClr>
                </a:solidFill>
              </a:rPr>
              <a:t>Student Engagement</a:t>
            </a:r>
            <a:endParaRPr lang="en-US" dirty="0">
              <a:solidFill>
                <a:schemeClr val="accent1">
                  <a:satMod val="150000"/>
                </a:schemeClr>
              </a:solidFill>
            </a:endParaRPr>
          </a:p>
        </p:txBody>
      </p:sp>
      <p:sp>
        <p:nvSpPr>
          <p:cNvPr id="3" name="Content Placeholder 2"/>
          <p:cNvSpPr>
            <a:spLocks noGrp="1"/>
          </p:cNvSpPr>
          <p:nvPr>
            <p:ph idx="1"/>
          </p:nvPr>
        </p:nvSpPr>
        <p:spPr>
          <a:xfrm>
            <a:off x="457200" y="1676400"/>
            <a:ext cx="8229600" cy="4724400"/>
          </a:xfrm>
        </p:spPr>
        <p:txBody>
          <a:bodyPr rtlCol="0">
            <a:normAutofit fontScale="62500" lnSpcReduction="20000"/>
          </a:bodyPr>
          <a:lstStyle/>
          <a:p>
            <a:pPr marL="609600" indent="-609600" fontAlgn="auto">
              <a:spcBef>
                <a:spcPts val="0"/>
              </a:spcBef>
              <a:spcAft>
                <a:spcPts val="0"/>
              </a:spcAft>
              <a:buFont typeface="Wingdings 2"/>
              <a:buNone/>
              <a:defRPr/>
            </a:pPr>
            <a:r>
              <a:rPr lang="en-US" sz="4500" dirty="0" smtClean="0"/>
              <a:t>Students who are engaged in portfolio processes are energized by</a:t>
            </a:r>
            <a:r>
              <a:rPr lang="en-US" sz="3800" b="1" dirty="0" smtClean="0"/>
              <a:t> </a:t>
            </a:r>
            <a:r>
              <a:rPr lang="en-US" sz="4500" b="1" i="1" dirty="0" smtClean="0"/>
              <a:t>four individual goals</a:t>
            </a:r>
            <a:r>
              <a:rPr lang="en-US" sz="4500" b="1" dirty="0" smtClean="0"/>
              <a:t>:</a:t>
            </a:r>
          </a:p>
          <a:p>
            <a:pPr marL="457200" indent="-457200" fontAlgn="auto">
              <a:spcBef>
                <a:spcPts val="0"/>
              </a:spcBef>
              <a:spcAft>
                <a:spcPts val="0"/>
              </a:spcAft>
              <a:buFont typeface="Wingdings 2"/>
              <a:buNone/>
              <a:defRPr/>
            </a:pPr>
            <a:r>
              <a:rPr lang="en-US" sz="4000" b="1" dirty="0" smtClean="0">
                <a:solidFill>
                  <a:srgbClr val="FF9933"/>
                </a:solidFill>
              </a:rPr>
              <a:t>Success</a:t>
            </a:r>
            <a:r>
              <a:rPr lang="en-US" sz="4000" dirty="0" smtClean="0"/>
              <a:t> --persevering at something that you want to be good at and striving for accuracy and precision;</a:t>
            </a:r>
          </a:p>
          <a:p>
            <a:pPr marL="609600" indent="-609600" fontAlgn="auto">
              <a:spcBef>
                <a:spcPts val="0"/>
              </a:spcBef>
              <a:spcAft>
                <a:spcPts val="0"/>
              </a:spcAft>
              <a:buFontTx/>
              <a:buNone/>
              <a:defRPr/>
            </a:pPr>
            <a:r>
              <a:rPr lang="en-US" sz="4000" b="1" dirty="0" smtClean="0">
                <a:solidFill>
                  <a:srgbClr val="FF9933"/>
                </a:solidFill>
              </a:rPr>
              <a:t>Curiosity</a:t>
            </a:r>
            <a:r>
              <a:rPr lang="en-US" sz="4000" dirty="0" smtClean="0"/>
              <a:t> --  maintaining “awe and wonder about the world around you; to commune with the world around you and; feel compelled, enthusiastic and passionate about learning, inquiring and mastering”   (Costa and </a:t>
            </a:r>
            <a:r>
              <a:rPr lang="en-US" sz="4000" dirty="0" err="1" smtClean="0"/>
              <a:t>Kallick</a:t>
            </a:r>
            <a:r>
              <a:rPr lang="en-US" sz="4000" dirty="0" smtClean="0"/>
              <a:t>, 2000).</a:t>
            </a:r>
          </a:p>
          <a:p>
            <a:pPr marL="609600" indent="-609600" fontAlgn="auto">
              <a:spcBef>
                <a:spcPts val="0"/>
              </a:spcBef>
              <a:spcAft>
                <a:spcPts val="0"/>
              </a:spcAft>
              <a:buFontTx/>
              <a:buNone/>
              <a:defRPr/>
            </a:pPr>
            <a:r>
              <a:rPr lang="en-US" sz="4000" b="1" dirty="0" smtClean="0">
                <a:solidFill>
                  <a:srgbClr val="FF9933"/>
                </a:solidFill>
              </a:rPr>
              <a:t>Originality </a:t>
            </a:r>
            <a:r>
              <a:rPr lang="en-US" sz="4000" dirty="0" smtClean="0"/>
              <a:t>--learning that you have a variety of ways  to express your creativity;</a:t>
            </a:r>
            <a:br>
              <a:rPr lang="en-US" sz="4000" dirty="0" smtClean="0"/>
            </a:br>
            <a:endParaRPr lang="en-US" sz="4000" dirty="0" smtClean="0"/>
          </a:p>
          <a:p>
            <a:pPr marL="609600" indent="-609600" fontAlgn="auto">
              <a:spcBef>
                <a:spcPts val="0"/>
              </a:spcBef>
              <a:spcAft>
                <a:spcPts val="0"/>
              </a:spcAft>
              <a:buFontTx/>
              <a:buNone/>
              <a:defRPr/>
            </a:pPr>
            <a:r>
              <a:rPr lang="en-US" sz="4000" b="1" dirty="0" smtClean="0">
                <a:solidFill>
                  <a:srgbClr val="FF9933"/>
                </a:solidFill>
              </a:rPr>
              <a:t>Satisfying relationships</a:t>
            </a:r>
            <a:r>
              <a:rPr lang="en-US" sz="4000" b="1" dirty="0" smtClean="0">
                <a:solidFill>
                  <a:srgbClr val="0000FF"/>
                </a:solidFill>
              </a:rPr>
              <a:t> -</a:t>
            </a:r>
            <a:r>
              <a:rPr lang="en-US" sz="4000" dirty="0" smtClean="0"/>
              <a:t>-feeling safe, comfortable and successful both as a student and a person.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08176"/>
          </a:xfrm>
        </p:spPr>
        <p:txBody>
          <a:bodyPr>
            <a:normAutofit fontScale="90000"/>
          </a:bodyPr>
          <a:lstStyle/>
          <a:p>
            <a:pPr fontAlgn="auto">
              <a:spcAft>
                <a:spcPts val="0"/>
              </a:spcAft>
              <a:defRPr/>
            </a:pPr>
            <a:r>
              <a:rPr lang="en-US" sz="4000" dirty="0" smtClean="0">
                <a:solidFill>
                  <a:schemeClr val="accent1">
                    <a:satMod val="150000"/>
                  </a:schemeClr>
                </a:solidFill>
              </a:rPr>
              <a:t/>
            </a:r>
            <a:br>
              <a:rPr lang="en-US" sz="4000" dirty="0" smtClean="0">
                <a:solidFill>
                  <a:schemeClr val="accent1">
                    <a:satMod val="150000"/>
                  </a:schemeClr>
                </a:solidFill>
              </a:rPr>
            </a:br>
            <a:r>
              <a:rPr lang="en-US" sz="4000" dirty="0" smtClean="0">
                <a:solidFill>
                  <a:schemeClr val="accent1">
                    <a:satMod val="150000"/>
                  </a:schemeClr>
                </a:solidFill>
              </a:rPr>
              <a:t>Showing Evidence</a:t>
            </a:r>
            <a:br>
              <a:rPr lang="en-US" sz="4000" dirty="0" smtClean="0">
                <a:solidFill>
                  <a:schemeClr val="accent1">
                    <a:satMod val="150000"/>
                  </a:schemeClr>
                </a:solidFill>
              </a:rPr>
            </a:br>
            <a:r>
              <a:rPr lang="en-US" sz="4000" dirty="0" smtClean="0">
                <a:solidFill>
                  <a:srgbClr val="FFC000"/>
                </a:solidFill>
                <a:latin typeface="Times New Roman" pitchFamily="18" charset="0"/>
              </a:rPr>
              <a:t>Chapter 3</a:t>
            </a:r>
            <a:r>
              <a:rPr lang="en-US" sz="4800" dirty="0" smtClean="0">
                <a:solidFill>
                  <a:srgbClr val="FFC000"/>
                </a:solidFill>
                <a:latin typeface="Times New Roman" pitchFamily="18" charset="0"/>
              </a:rPr>
              <a:t/>
            </a:r>
            <a:br>
              <a:rPr lang="en-US" sz="4800" dirty="0" smtClean="0">
                <a:solidFill>
                  <a:srgbClr val="FFC000"/>
                </a:solidFill>
                <a:latin typeface="Times New Roman" pitchFamily="18" charset="0"/>
              </a:rPr>
            </a:br>
            <a:endParaRPr lang="en-US" dirty="0">
              <a:solidFill>
                <a:schemeClr val="accent1">
                  <a:satMod val="150000"/>
                </a:schemeClr>
              </a:solidFill>
            </a:endParaRPr>
          </a:p>
        </p:txBody>
      </p:sp>
      <p:sp>
        <p:nvSpPr>
          <p:cNvPr id="31747" name="Content Placeholder 2"/>
          <p:cNvSpPr>
            <a:spLocks noGrp="1"/>
          </p:cNvSpPr>
          <p:nvPr>
            <p:ph idx="1"/>
          </p:nvPr>
        </p:nvSpPr>
        <p:spPr/>
        <p:txBody>
          <a:bodyPr/>
          <a:lstStyle/>
          <a:p>
            <a:pPr algn="ctr">
              <a:buFont typeface="Wingdings 2" pitchFamily="18" charset="2"/>
              <a:buNone/>
            </a:pPr>
            <a:endParaRPr lang="en-US" sz="3600" smtClean="0">
              <a:solidFill>
                <a:srgbClr val="FF0000"/>
              </a:solidFill>
            </a:endParaRPr>
          </a:p>
          <a:p>
            <a:pPr algn="ctr">
              <a:buFont typeface="Wingdings 2" pitchFamily="18" charset="2"/>
              <a:buNone/>
            </a:pPr>
            <a:r>
              <a:rPr lang="en-US" sz="4000" smtClean="0">
                <a:solidFill>
                  <a:srgbClr val="C00000"/>
                </a:solidFill>
              </a:rPr>
              <a:t>Chapter 3 </a:t>
            </a:r>
          </a:p>
          <a:p>
            <a:pPr algn="ctr">
              <a:buFont typeface="Wingdings 2" pitchFamily="18" charset="2"/>
              <a:buNone/>
            </a:pPr>
            <a:r>
              <a:rPr lang="en-US" sz="4000" smtClean="0">
                <a:solidFill>
                  <a:srgbClr val="C00000"/>
                </a:solidFill>
              </a:rPr>
              <a:t>Connect Portfolio Content to Local and State Standards and Curriculum</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sz="4000" dirty="0" smtClean="0">
                <a:solidFill>
                  <a:schemeClr val="accent1">
                    <a:satMod val="150000"/>
                  </a:schemeClr>
                </a:solidFill>
              </a:rPr>
              <a:t>Showing Evidence</a:t>
            </a:r>
            <a:br>
              <a:rPr lang="en-US" sz="4000" dirty="0" smtClean="0">
                <a:solidFill>
                  <a:schemeClr val="accent1">
                    <a:satMod val="150000"/>
                  </a:schemeClr>
                </a:solidFill>
              </a:rPr>
            </a:br>
            <a:r>
              <a:rPr lang="en-US" sz="4000" dirty="0" smtClean="0">
                <a:solidFill>
                  <a:srgbClr val="FFC000"/>
                </a:solidFill>
                <a:latin typeface="Times New Roman" pitchFamily="18" charset="0"/>
              </a:rPr>
              <a:t>Chapter 3</a:t>
            </a:r>
            <a:endParaRPr lang="en-US" sz="4000" dirty="0">
              <a:solidFill>
                <a:schemeClr val="accent1">
                  <a:satMod val="150000"/>
                </a:schemeClr>
              </a:solidFill>
            </a:endParaRPr>
          </a:p>
        </p:txBody>
      </p:sp>
      <p:sp>
        <p:nvSpPr>
          <p:cNvPr id="32771" name="Content Placeholder 2"/>
          <p:cNvSpPr>
            <a:spLocks noGrp="1"/>
          </p:cNvSpPr>
          <p:nvPr>
            <p:ph idx="1"/>
          </p:nvPr>
        </p:nvSpPr>
        <p:spPr/>
        <p:txBody>
          <a:bodyPr/>
          <a:lstStyle/>
          <a:p>
            <a:pPr algn="ctr">
              <a:buFont typeface="Wingdings 2" pitchFamily="18" charset="2"/>
              <a:buNone/>
            </a:pPr>
            <a:r>
              <a:rPr lang="en-US" i="1" smtClean="0"/>
              <a:t> </a:t>
            </a:r>
            <a:endParaRPr lang="en-US" smtClean="0"/>
          </a:p>
        </p:txBody>
      </p:sp>
      <p:sp>
        <p:nvSpPr>
          <p:cNvPr id="32772" name="TextBox 3"/>
          <p:cNvSpPr txBox="1">
            <a:spLocks noChangeArrowheads="1"/>
          </p:cNvSpPr>
          <p:nvPr/>
        </p:nvSpPr>
        <p:spPr bwMode="auto">
          <a:xfrm>
            <a:off x="533400" y="1981200"/>
            <a:ext cx="7239000" cy="3232150"/>
          </a:xfrm>
          <a:prstGeom prst="rect">
            <a:avLst/>
          </a:prstGeom>
          <a:noFill/>
          <a:ln w="9525">
            <a:noFill/>
            <a:miter lim="800000"/>
            <a:headEnd/>
            <a:tailEnd/>
          </a:ln>
        </p:spPr>
        <p:txBody>
          <a:bodyPr>
            <a:spAutoFit/>
          </a:bodyPr>
          <a:lstStyle/>
          <a:p>
            <a:r>
              <a:rPr lang="en-US" sz="2400">
                <a:latin typeface="Corbel" pitchFamily="34" charset="0"/>
              </a:rPr>
              <a:t>The Role of Standards in Education</a:t>
            </a:r>
          </a:p>
          <a:p>
            <a:endParaRPr lang="en-US">
              <a:latin typeface="Corbel" pitchFamily="34" charset="0"/>
            </a:endParaRPr>
          </a:p>
          <a:p>
            <a:r>
              <a:rPr lang="en-US">
                <a:latin typeface="Corbel" pitchFamily="34" charset="0"/>
              </a:rPr>
              <a:t>“While it is clear that we need to move away from the industrial-age metaphor of the bell-shaped curve:  It is no longer realistic to provide education in a manner that defaults to mediocrity or failure as an acceptable level for a large number of the students they serve” Schlechty, 2005).</a:t>
            </a:r>
          </a:p>
          <a:p>
            <a:endParaRPr lang="en-US">
              <a:latin typeface="Corbel" pitchFamily="34" charset="0"/>
            </a:endParaRPr>
          </a:p>
          <a:p>
            <a:r>
              <a:rPr lang="en-US">
                <a:latin typeface="Corbel" pitchFamily="34" charset="0"/>
              </a:rPr>
              <a:t>Standards are Guideposts that when used correctly can serve as roadmaps that help them focus on the critical areas of students ‘ learning and development  needs.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8600" y="304800"/>
            <a:ext cx="8686800" cy="1096963"/>
          </a:xfrm>
        </p:spPr>
        <p:txBody>
          <a:bodyPr>
            <a:noAutofit/>
          </a:bodyPr>
          <a:lstStyle/>
          <a:p>
            <a:pPr fontAlgn="auto">
              <a:spcAft>
                <a:spcPts val="0"/>
              </a:spcAft>
              <a:defRPr/>
            </a:pPr>
            <a:r>
              <a:rPr lang="en-US" sz="4000" dirty="0" smtClean="0">
                <a:solidFill>
                  <a:schemeClr val="accent1">
                    <a:satMod val="150000"/>
                  </a:schemeClr>
                </a:solidFill>
              </a:rPr>
              <a:t>Showing Evidence</a:t>
            </a:r>
            <a:br>
              <a:rPr lang="en-US" sz="4000" dirty="0" smtClean="0">
                <a:solidFill>
                  <a:schemeClr val="accent1">
                    <a:satMod val="150000"/>
                  </a:schemeClr>
                </a:solidFill>
              </a:rPr>
            </a:br>
            <a:r>
              <a:rPr lang="en-US" sz="4000" dirty="0" smtClean="0">
                <a:solidFill>
                  <a:schemeClr val="accent1">
                    <a:satMod val="150000"/>
                  </a:schemeClr>
                </a:solidFill>
              </a:rPr>
              <a:t>Assessment Tools</a:t>
            </a:r>
            <a:endParaRPr lang="en-US" sz="4000" dirty="0">
              <a:solidFill>
                <a:schemeClr val="accent1">
                  <a:satMod val="150000"/>
                </a:schemeClr>
              </a:solidFill>
            </a:endParaRPr>
          </a:p>
        </p:txBody>
      </p:sp>
      <p:sp>
        <p:nvSpPr>
          <p:cNvPr id="10243" name="Rectangle 3"/>
          <p:cNvSpPr>
            <a:spLocks noGrp="1" noChangeArrowheads="1"/>
          </p:cNvSpPr>
          <p:nvPr>
            <p:ph idx="1"/>
          </p:nvPr>
        </p:nvSpPr>
        <p:spPr/>
        <p:txBody>
          <a:bodyPr rtlCol="0">
            <a:normAutofit fontScale="92500" lnSpcReduction="10000"/>
          </a:bodyPr>
          <a:lstStyle/>
          <a:p>
            <a:pPr marL="438912" indent="-320040" fontAlgn="auto">
              <a:spcBef>
                <a:spcPts val="0"/>
              </a:spcBef>
              <a:spcAft>
                <a:spcPts val="0"/>
              </a:spcAft>
              <a:buFont typeface="Wingdings 2"/>
              <a:buNone/>
              <a:defRPr/>
            </a:pPr>
            <a:r>
              <a:rPr lang="en-US" b="1" dirty="0" smtClean="0"/>
              <a:t>Tools for Assessing Student Participation and Achievement in Group Projects:  </a:t>
            </a:r>
            <a:r>
              <a:rPr lang="en-US" sz="3500" dirty="0" smtClean="0">
                <a:solidFill>
                  <a:srgbClr val="C00000"/>
                </a:solidFill>
              </a:rPr>
              <a:t>Checklists</a:t>
            </a:r>
            <a:r>
              <a:rPr lang="en-US" dirty="0" smtClean="0"/>
              <a:t/>
            </a:r>
            <a:br>
              <a:rPr lang="en-US" dirty="0" smtClean="0"/>
            </a:br>
            <a:endParaRPr lang="en-US" dirty="0"/>
          </a:p>
          <a:p>
            <a:pPr marL="438912" indent="-320040" fontAlgn="auto">
              <a:spcBef>
                <a:spcPts val="0"/>
              </a:spcBef>
              <a:spcAft>
                <a:spcPts val="0"/>
              </a:spcAft>
              <a:buFont typeface="Wingdings 2"/>
              <a:buChar char=""/>
              <a:defRPr/>
            </a:pPr>
            <a:r>
              <a:rPr lang="en-US" dirty="0" smtClean="0"/>
              <a:t>Guide students in the completion of a task;</a:t>
            </a:r>
          </a:p>
          <a:p>
            <a:pPr marL="438912" indent="-320040" fontAlgn="auto">
              <a:spcBef>
                <a:spcPts val="0"/>
              </a:spcBef>
              <a:spcAft>
                <a:spcPts val="0"/>
              </a:spcAft>
              <a:buFont typeface="Wingdings 2"/>
              <a:buChar char=""/>
              <a:defRPr/>
            </a:pPr>
            <a:r>
              <a:rPr lang="en-US" dirty="0" smtClean="0"/>
              <a:t>Provide steps in a process to be followed in order; or call attention to details that need to be included in assignment outcomes</a:t>
            </a:r>
            <a:r>
              <a:rPr lang="en-US" dirty="0"/>
              <a:t>;</a:t>
            </a:r>
          </a:p>
          <a:p>
            <a:pPr marL="438912" indent="-320040" fontAlgn="auto">
              <a:spcBef>
                <a:spcPts val="0"/>
              </a:spcBef>
              <a:spcAft>
                <a:spcPts val="0"/>
              </a:spcAft>
              <a:buFont typeface="Wingdings 2"/>
              <a:buChar char=""/>
              <a:defRPr/>
            </a:pPr>
            <a:r>
              <a:rPr lang="en-US" dirty="0" smtClean="0"/>
              <a:t>Invite </a:t>
            </a:r>
            <a:r>
              <a:rPr lang="en-US" dirty="0"/>
              <a:t>student self assessment and goal setting;</a:t>
            </a:r>
          </a:p>
          <a:p>
            <a:pPr marL="438912" indent="-320040" fontAlgn="auto">
              <a:spcBef>
                <a:spcPts val="0"/>
              </a:spcBef>
              <a:spcAft>
                <a:spcPts val="0"/>
              </a:spcAft>
              <a:buFont typeface="Wingdings 2"/>
              <a:buChar char=""/>
              <a:defRPr/>
            </a:pPr>
            <a:r>
              <a:rPr lang="en-US" dirty="0"/>
              <a:t>Provides a </a:t>
            </a:r>
            <a:r>
              <a:rPr lang="en-US" dirty="0" smtClean="0"/>
              <a:t>foundation for successful student </a:t>
            </a:r>
            <a:r>
              <a:rPr lang="en-US" dirty="0"/>
              <a:t>performance.</a:t>
            </a:r>
          </a:p>
        </p:txBody>
      </p:sp>
      <p:sp>
        <p:nvSpPr>
          <p:cNvPr id="5" name="Footer Placeholder 4"/>
          <p:cNvSpPr>
            <a:spLocks noGrp="1"/>
          </p:cNvSpPr>
          <p:nvPr>
            <p:ph type="ftr" sz="quarter" idx="11"/>
          </p:nvPr>
        </p:nvSpPr>
        <p:spPr/>
        <p:txBody>
          <a:bodyPr/>
          <a:lstStyle/>
          <a:p>
            <a:pPr>
              <a:defRPr/>
            </a:pPr>
            <a:r>
              <a:rPr lang="en-US"/>
              <a:t>Professor Susan Belgrad            California State University Northridge</a:t>
            </a:r>
          </a:p>
        </p:txBody>
      </p:sp>
      <p:sp>
        <p:nvSpPr>
          <p:cNvPr id="6" name="Slide Number Placeholder 5"/>
          <p:cNvSpPr>
            <a:spLocks noGrp="1"/>
          </p:cNvSpPr>
          <p:nvPr>
            <p:ph type="sldNum" sz="quarter" idx="12"/>
          </p:nvPr>
        </p:nvSpPr>
        <p:spPr/>
        <p:txBody>
          <a:bodyPr/>
          <a:lstStyle/>
          <a:p>
            <a:pPr>
              <a:defRPr/>
            </a:pPr>
            <a:fld id="{6058844D-CC87-4304-9415-E3DFEB361EF3}" type="slidenum">
              <a:rPr lang="en-US"/>
              <a:pPr>
                <a:defRPr/>
              </a:pPr>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228600" y="304800"/>
            <a:ext cx="8686800" cy="1096963"/>
          </a:xfrm>
        </p:spPr>
        <p:txBody>
          <a:bodyPr>
            <a:noAutofit/>
          </a:bodyPr>
          <a:lstStyle/>
          <a:p>
            <a:pPr fontAlgn="auto">
              <a:spcAft>
                <a:spcPts val="0"/>
              </a:spcAft>
              <a:defRPr/>
            </a:pPr>
            <a:r>
              <a:rPr lang="en-US" sz="4000" dirty="0" smtClean="0">
                <a:solidFill>
                  <a:schemeClr val="accent1">
                    <a:satMod val="150000"/>
                  </a:schemeClr>
                </a:solidFill>
              </a:rPr>
              <a:t>Showing Evidence</a:t>
            </a:r>
            <a:br>
              <a:rPr lang="en-US" sz="4000" dirty="0" smtClean="0">
                <a:solidFill>
                  <a:schemeClr val="accent1">
                    <a:satMod val="150000"/>
                  </a:schemeClr>
                </a:solidFill>
              </a:rPr>
            </a:br>
            <a:r>
              <a:rPr lang="en-US" sz="4000" dirty="0" smtClean="0">
                <a:solidFill>
                  <a:schemeClr val="accent1">
                    <a:satMod val="150000"/>
                  </a:schemeClr>
                </a:solidFill>
              </a:rPr>
              <a:t>Assessment Tools</a:t>
            </a:r>
            <a:endParaRPr lang="en-US" sz="4000" dirty="0">
              <a:solidFill>
                <a:schemeClr val="accent1">
                  <a:satMod val="150000"/>
                </a:schemeClr>
              </a:solidFill>
            </a:endParaRPr>
          </a:p>
        </p:txBody>
      </p:sp>
      <p:sp>
        <p:nvSpPr>
          <p:cNvPr id="34819" name="Rectangle 3"/>
          <p:cNvSpPr>
            <a:spLocks noGrp="1" noChangeArrowheads="1"/>
          </p:cNvSpPr>
          <p:nvPr>
            <p:ph idx="1"/>
          </p:nvPr>
        </p:nvSpPr>
        <p:spPr/>
        <p:txBody>
          <a:bodyPr/>
          <a:lstStyle/>
          <a:p>
            <a:pPr>
              <a:buFont typeface="Wingdings 2" pitchFamily="18" charset="2"/>
              <a:buNone/>
            </a:pPr>
            <a:r>
              <a:rPr lang="en-US" b="1" smtClean="0"/>
              <a:t>Tools for Assessing Student Participation and Achievement in Group Projects:  </a:t>
            </a:r>
            <a:r>
              <a:rPr lang="en-US" b="1" smtClean="0">
                <a:solidFill>
                  <a:srgbClr val="FF0000"/>
                </a:solidFill>
              </a:rPr>
              <a:t>Rubrics</a:t>
            </a:r>
            <a:r>
              <a:rPr lang="en-US" smtClean="0"/>
              <a:t> </a:t>
            </a:r>
            <a:br>
              <a:rPr lang="en-US" smtClean="0"/>
            </a:br>
            <a:endParaRPr lang="en-US" smtClean="0"/>
          </a:p>
          <a:p>
            <a:r>
              <a:rPr lang="en-US" smtClean="0"/>
              <a:t>Provide details of criteria to be assessed;</a:t>
            </a:r>
          </a:p>
          <a:p>
            <a:r>
              <a:rPr lang="en-US" smtClean="0"/>
              <a:t>Promote clarity of anticipated outcomes;</a:t>
            </a:r>
          </a:p>
          <a:p>
            <a:r>
              <a:rPr lang="en-US" smtClean="0"/>
              <a:t>Invites student self assessment and goal setting;</a:t>
            </a:r>
          </a:p>
          <a:p>
            <a:r>
              <a:rPr lang="en-US" smtClean="0"/>
              <a:t>Provides a fair and valid measure of student performance.</a:t>
            </a:r>
          </a:p>
        </p:txBody>
      </p:sp>
      <p:sp>
        <p:nvSpPr>
          <p:cNvPr id="5" name="Footer Placeholder 4"/>
          <p:cNvSpPr>
            <a:spLocks noGrp="1"/>
          </p:cNvSpPr>
          <p:nvPr>
            <p:ph type="ftr" sz="quarter" idx="11"/>
          </p:nvPr>
        </p:nvSpPr>
        <p:spPr/>
        <p:txBody>
          <a:bodyPr/>
          <a:lstStyle/>
          <a:p>
            <a:pPr>
              <a:defRPr/>
            </a:pPr>
            <a:r>
              <a:rPr lang="en-US"/>
              <a:t>Professor Susan Belgrad            California State University Northridge</a:t>
            </a:r>
          </a:p>
        </p:txBody>
      </p:sp>
      <p:sp>
        <p:nvSpPr>
          <p:cNvPr id="6" name="Slide Number Placeholder 5"/>
          <p:cNvSpPr>
            <a:spLocks noGrp="1"/>
          </p:cNvSpPr>
          <p:nvPr>
            <p:ph type="sldNum" sz="quarter" idx="12"/>
          </p:nvPr>
        </p:nvSpPr>
        <p:spPr/>
        <p:txBody>
          <a:bodyPr/>
          <a:lstStyle/>
          <a:p>
            <a:pPr>
              <a:defRPr/>
            </a:pPr>
            <a:fld id="{53D7CCAB-B249-489D-8D1A-28F6CC84277C}" type="slidenum">
              <a:rPr lang="en-US"/>
              <a:pPr>
                <a:defRPr/>
              </a:pPr>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fontAlgn="auto">
              <a:spcAft>
                <a:spcPts val="0"/>
              </a:spcAft>
              <a:defRPr/>
            </a:pPr>
            <a:r>
              <a:rPr lang="en-US" sz="4000" dirty="0" smtClean="0">
                <a:solidFill>
                  <a:schemeClr val="accent1">
                    <a:satMod val="150000"/>
                  </a:schemeClr>
                </a:solidFill>
              </a:rPr>
              <a:t>Showing Evidence</a:t>
            </a:r>
            <a:br>
              <a:rPr lang="en-US" sz="4000" dirty="0" smtClean="0">
                <a:solidFill>
                  <a:schemeClr val="accent1">
                    <a:satMod val="150000"/>
                  </a:schemeClr>
                </a:solidFill>
              </a:rPr>
            </a:br>
            <a:r>
              <a:rPr lang="en-US" sz="4000" dirty="0" smtClean="0">
                <a:solidFill>
                  <a:schemeClr val="accent1">
                    <a:satMod val="150000"/>
                  </a:schemeClr>
                </a:solidFill>
              </a:rPr>
              <a:t>Research on High-Stakes Testing</a:t>
            </a:r>
            <a:endParaRPr lang="en-US" sz="4000" dirty="0">
              <a:solidFill>
                <a:schemeClr val="accent1">
                  <a:satMod val="150000"/>
                </a:schemeClr>
              </a:solidFill>
            </a:endParaRPr>
          </a:p>
        </p:txBody>
      </p:sp>
      <p:sp>
        <p:nvSpPr>
          <p:cNvPr id="35843" name="Content Placeholder 2"/>
          <p:cNvSpPr>
            <a:spLocks noGrp="1"/>
          </p:cNvSpPr>
          <p:nvPr>
            <p:ph idx="1"/>
          </p:nvPr>
        </p:nvSpPr>
        <p:spPr/>
        <p:txBody>
          <a:bodyPr/>
          <a:lstStyle/>
          <a:p>
            <a:pPr algn="ctr">
              <a:buFont typeface="Wingdings 2" pitchFamily="18" charset="2"/>
              <a:buNone/>
            </a:pPr>
            <a:r>
              <a:rPr lang="en-US" i="1" smtClean="0"/>
              <a:t>Paint by Numbers </a:t>
            </a:r>
            <a:r>
              <a:rPr lang="en-US" smtClean="0"/>
              <a:t>Discussion</a:t>
            </a:r>
            <a:br>
              <a:rPr lang="en-US" smtClean="0"/>
            </a:br>
            <a:endParaRPr lang="en-US" smtClean="0"/>
          </a:p>
          <a:p>
            <a:pPr>
              <a:buFont typeface="Wingdings 2" pitchFamily="18" charset="2"/>
              <a:buNone/>
            </a:pPr>
            <a:r>
              <a:rPr lang="en-US" smtClean="0"/>
              <a:t>        Standards' role in education have become increasingly emphasized. What are the unintended effects of high stakes testing. "Could standardized test practices be counterproductive?"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Showing Evidence</a:t>
            </a:r>
            <a:endParaRPr lang="en-US" dirty="0">
              <a:solidFill>
                <a:schemeClr val="accent1">
                  <a:satMod val="150000"/>
                </a:schemeClr>
              </a:solidFill>
            </a:endParaRPr>
          </a:p>
        </p:txBody>
      </p:sp>
      <p:sp>
        <p:nvSpPr>
          <p:cNvPr id="36867" name="Content Placeholder 2"/>
          <p:cNvSpPr>
            <a:spLocks noGrp="1"/>
          </p:cNvSpPr>
          <p:nvPr>
            <p:ph idx="1"/>
          </p:nvPr>
        </p:nvSpPr>
        <p:spPr/>
        <p:txBody>
          <a:bodyPr/>
          <a:lstStyle/>
          <a:p>
            <a:pPr algn="ctr">
              <a:buFont typeface="Wingdings 2" pitchFamily="18" charset="2"/>
              <a:buNone/>
            </a:pPr>
            <a:r>
              <a:rPr lang="en-US" sz="4000" smtClean="0">
                <a:solidFill>
                  <a:srgbClr val="C00000"/>
                </a:solidFill>
              </a:rPr>
              <a:t>Chapter 3 Activity </a:t>
            </a:r>
          </a:p>
          <a:p>
            <a:pPr algn="ctr">
              <a:buFont typeface="Wingdings 2" pitchFamily="18" charset="2"/>
              <a:buNone/>
            </a:pPr>
            <a:r>
              <a:rPr lang="en-US" sz="4000" smtClean="0"/>
              <a:t>   Complete the Portfolio Planner 2</a:t>
            </a:r>
          </a:p>
          <a:p>
            <a:pPr algn="ctr">
              <a:buFont typeface="Wingdings 2" pitchFamily="18" charset="2"/>
              <a:buNone/>
            </a:pPr>
            <a:r>
              <a:rPr lang="en-US" sz="4000" smtClean="0"/>
              <a:t>And Standards Portfolio</a:t>
            </a:r>
          </a:p>
          <a:p>
            <a:pPr algn="ctr">
              <a:buFont typeface="Wingdings 2" pitchFamily="18" charset="2"/>
              <a:buNone/>
            </a:pPr>
            <a:r>
              <a:rPr lang="en-US" sz="4000" smtClean="0"/>
              <a:t>Page 35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0"/>
            <a:ext cx="7772400" cy="1089025"/>
          </a:xfrm>
        </p:spPr>
        <p:txBody>
          <a:bodyPr/>
          <a:lstStyle/>
          <a:p>
            <a:pPr fontAlgn="auto">
              <a:spcAft>
                <a:spcPts val="0"/>
              </a:spcAft>
              <a:defRPr/>
            </a:pPr>
            <a:r>
              <a:rPr lang="en-US" dirty="0" smtClean="0">
                <a:solidFill>
                  <a:schemeClr val="accent1">
                    <a:satMod val="150000"/>
                  </a:schemeClr>
                </a:solidFill>
              </a:rPr>
              <a:t>The Portfolio Connection</a:t>
            </a:r>
            <a:endParaRPr lang="en-US" dirty="0">
              <a:solidFill>
                <a:schemeClr val="accent1">
                  <a:satMod val="150000"/>
                </a:schemeClr>
              </a:solidFill>
            </a:endParaRPr>
          </a:p>
        </p:txBody>
      </p:sp>
      <p:sp>
        <p:nvSpPr>
          <p:cNvPr id="12291" name="Subtitle 2"/>
          <p:cNvSpPr>
            <a:spLocks noGrp="1"/>
          </p:cNvSpPr>
          <p:nvPr>
            <p:ph type="subTitle" idx="1"/>
          </p:nvPr>
        </p:nvSpPr>
        <p:spPr>
          <a:xfrm>
            <a:off x="609600" y="1447800"/>
            <a:ext cx="7543800" cy="3124200"/>
          </a:xfrm>
        </p:spPr>
        <p:txBody>
          <a:bodyPr/>
          <a:lstStyle/>
          <a:p>
            <a:endParaRPr lang="en-US" sz="2400" smtClean="0"/>
          </a:p>
          <a:p>
            <a:pPr>
              <a:buFont typeface="Wingdings" pitchFamily="2" charset="2"/>
              <a:buChar char="v"/>
            </a:pPr>
            <a:r>
              <a:rPr lang="en-US" sz="2400" smtClean="0"/>
              <a:t>Develop knowledge of the role of portfolios and formative  assessment in promoting student voice;</a:t>
            </a:r>
            <a:br>
              <a:rPr lang="en-US" sz="2400" smtClean="0"/>
            </a:br>
            <a:endParaRPr lang="en-US" sz="2400" smtClean="0"/>
          </a:p>
          <a:p>
            <a:pPr>
              <a:buFont typeface="Wingdings" pitchFamily="2" charset="2"/>
              <a:buChar char="v"/>
            </a:pPr>
            <a:r>
              <a:rPr lang="en-US" sz="2400" smtClean="0"/>
              <a:t>Recognize the various roles and purposes that portfolios serve in student achievement and school improvement</a:t>
            </a:r>
            <a:r>
              <a:rPr lang="en-US" sz="2800" smtClean="0"/>
              <a:t>.</a:t>
            </a:r>
          </a:p>
          <a:p>
            <a:pPr>
              <a:buFont typeface="Wingdings" pitchFamily="2" charset="2"/>
              <a:buChar char="v"/>
            </a:pPr>
            <a:endParaRPr lang="en-US" sz="2800" smtClean="0"/>
          </a:p>
          <a:p>
            <a:pPr>
              <a:buFont typeface="Wingdings" pitchFamily="2" charset="2"/>
              <a:buChar char="v"/>
            </a:pPr>
            <a:endParaRPr lang="en-US" sz="2800" smtClean="0"/>
          </a:p>
          <a:p>
            <a:pPr>
              <a:buFont typeface="Wingdings" pitchFamily="2" charset="2"/>
              <a:buChar char="v"/>
            </a:pPr>
            <a:endParaRPr lang="en-US" sz="28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371600"/>
          </a:xfrm>
        </p:spPr>
        <p:txBody>
          <a:bodyPr>
            <a:normAutofit fontScale="90000"/>
          </a:bodyPr>
          <a:lstStyle/>
          <a:p>
            <a:pPr fontAlgn="auto">
              <a:spcAft>
                <a:spcPts val="0"/>
              </a:spcAft>
              <a:defRPr/>
            </a:pPr>
            <a:r>
              <a:rPr lang="en-US" sz="4400" dirty="0" smtClean="0">
                <a:solidFill>
                  <a:schemeClr val="accent1">
                    <a:satMod val="150000"/>
                  </a:schemeClr>
                </a:solidFill>
              </a:rPr>
              <a:t>Showing Evidence</a:t>
            </a:r>
            <a:br>
              <a:rPr lang="en-US" sz="4400" dirty="0" smtClean="0">
                <a:solidFill>
                  <a:schemeClr val="accent1">
                    <a:satMod val="150000"/>
                  </a:schemeClr>
                </a:solidFill>
              </a:rPr>
            </a:br>
            <a:r>
              <a:rPr lang="en-US" sz="4400" dirty="0" smtClean="0">
                <a:solidFill>
                  <a:schemeClr val="accent1">
                    <a:satMod val="150000"/>
                  </a:schemeClr>
                </a:solidFill>
              </a:rPr>
              <a:t>Chapter 4 </a:t>
            </a:r>
            <a:r>
              <a:rPr lang="en-US" sz="4800" dirty="0" smtClean="0">
                <a:solidFill>
                  <a:srgbClr val="FF0000"/>
                </a:solidFill>
              </a:rPr>
              <a:t/>
            </a:r>
            <a:br>
              <a:rPr lang="en-US" sz="4800" dirty="0" smtClean="0">
                <a:solidFill>
                  <a:srgbClr val="FF0000"/>
                </a:solidFill>
              </a:rPr>
            </a:br>
            <a:endParaRPr lang="en-US" dirty="0">
              <a:solidFill>
                <a:schemeClr val="accent1">
                  <a:satMod val="150000"/>
                </a:schemeClr>
              </a:solidFill>
            </a:endParaRPr>
          </a:p>
        </p:txBody>
      </p:sp>
      <p:sp>
        <p:nvSpPr>
          <p:cNvPr id="37891" name="Content Placeholder 2"/>
          <p:cNvSpPr>
            <a:spLocks noGrp="1"/>
          </p:cNvSpPr>
          <p:nvPr>
            <p:ph idx="1"/>
          </p:nvPr>
        </p:nvSpPr>
        <p:spPr/>
        <p:txBody>
          <a:bodyPr/>
          <a:lstStyle/>
          <a:p>
            <a:pPr algn="ctr">
              <a:buFont typeface="Wingdings 2" pitchFamily="18" charset="2"/>
              <a:buNone/>
            </a:pPr>
            <a:r>
              <a:rPr lang="en-US" sz="4000" smtClean="0">
                <a:solidFill>
                  <a:srgbClr val="C00000"/>
                </a:solidFill>
              </a:rPr>
              <a:t>Chapter 4 </a:t>
            </a:r>
          </a:p>
          <a:p>
            <a:pPr algn="ctr">
              <a:buFont typeface="Wingdings 2" pitchFamily="18" charset="2"/>
              <a:buNone/>
            </a:pPr>
            <a:r>
              <a:rPr lang="en-US" sz="4000" smtClean="0">
                <a:solidFill>
                  <a:srgbClr val="C00000"/>
                </a:solidFill>
              </a:rPr>
              <a:t>   Connect Portfolio Purpose through Students’ Collections, Reflections, and Selections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satMod val="150000"/>
                  </a:schemeClr>
                </a:solidFill>
              </a:rPr>
              <a:t>Showing Evidence </a:t>
            </a:r>
            <a:br>
              <a:rPr lang="en-US" dirty="0" smtClean="0">
                <a:solidFill>
                  <a:schemeClr val="accent1">
                    <a:satMod val="150000"/>
                  </a:schemeClr>
                </a:solidFill>
              </a:rPr>
            </a:br>
            <a:r>
              <a:rPr lang="en-US" dirty="0" smtClean="0">
                <a:solidFill>
                  <a:schemeClr val="accent1">
                    <a:satMod val="150000"/>
                  </a:schemeClr>
                </a:solidFill>
              </a:rPr>
              <a:t>Organizing Students</a:t>
            </a:r>
            <a:endParaRPr lang="en-US" dirty="0">
              <a:solidFill>
                <a:schemeClr val="accent1">
                  <a:satMod val="150000"/>
                </a:schemeClr>
              </a:solidFill>
            </a:endParaRPr>
          </a:p>
        </p:txBody>
      </p:sp>
      <p:sp>
        <p:nvSpPr>
          <p:cNvPr id="38915" name="Content Placeholder 2"/>
          <p:cNvSpPr>
            <a:spLocks noGrp="1"/>
          </p:cNvSpPr>
          <p:nvPr>
            <p:ph idx="1"/>
          </p:nvPr>
        </p:nvSpPr>
        <p:spPr/>
        <p:txBody>
          <a:bodyPr/>
          <a:lstStyle/>
          <a:p>
            <a:pPr algn="ctr">
              <a:buFont typeface="Wingdings 2" pitchFamily="18" charset="2"/>
              <a:buNone/>
            </a:pPr>
            <a:r>
              <a:rPr lang="en-US" smtClean="0"/>
              <a:t>Organizing Students’ Collections, Reflections, a</a:t>
            </a:r>
          </a:p>
          <a:p>
            <a:pPr algn="ctr">
              <a:buFont typeface="Wingdings 2" pitchFamily="18" charset="2"/>
              <a:buNone/>
            </a:pPr>
            <a:r>
              <a:rPr lang="en-US" smtClean="0"/>
              <a:t>and Selections</a:t>
            </a:r>
          </a:p>
          <a:p>
            <a:r>
              <a:rPr lang="en-US" smtClean="0"/>
              <a:t>Determining  whether portfolios will be print or digital</a:t>
            </a:r>
          </a:p>
          <a:p>
            <a:r>
              <a:rPr lang="en-US" smtClean="0"/>
              <a:t>Storage and materials needed for paper portfolio</a:t>
            </a:r>
          </a:p>
          <a:p>
            <a:r>
              <a:rPr lang="en-US" smtClean="0"/>
              <a:t>Storage peripherals or secure web access for digital portfolios.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3600" dirty="0" smtClean="0">
                <a:solidFill>
                  <a:schemeClr val="accent1">
                    <a:satMod val="150000"/>
                  </a:schemeClr>
                </a:solidFill>
              </a:rPr>
              <a:t>Showing Evidence</a:t>
            </a:r>
            <a:r>
              <a:rPr lang="en-US" dirty="0" smtClean="0">
                <a:solidFill>
                  <a:schemeClr val="accent1">
                    <a:satMod val="150000"/>
                  </a:schemeClr>
                </a:solidFill>
              </a:rPr>
              <a:t/>
            </a:r>
            <a:br>
              <a:rPr lang="en-US" dirty="0" smtClean="0">
                <a:solidFill>
                  <a:schemeClr val="accent1">
                    <a:satMod val="150000"/>
                  </a:schemeClr>
                </a:solidFill>
              </a:rPr>
            </a:br>
            <a:r>
              <a:rPr lang="en-US" sz="2700" dirty="0" smtClean="0">
                <a:solidFill>
                  <a:schemeClr val="accent1">
                    <a:satMod val="150000"/>
                  </a:schemeClr>
                </a:solidFill>
              </a:rPr>
              <a:t>Organizing Students</a:t>
            </a:r>
            <a:endParaRPr lang="en-US" dirty="0">
              <a:solidFill>
                <a:schemeClr val="accent1">
                  <a:satMod val="150000"/>
                </a:schemeClr>
              </a:solidFill>
            </a:endParaRPr>
          </a:p>
        </p:txBody>
      </p:sp>
      <p:sp>
        <p:nvSpPr>
          <p:cNvPr id="39939" name="Content Placeholder 2"/>
          <p:cNvSpPr>
            <a:spLocks noGrp="1"/>
          </p:cNvSpPr>
          <p:nvPr>
            <p:ph idx="1"/>
          </p:nvPr>
        </p:nvSpPr>
        <p:spPr/>
        <p:txBody>
          <a:bodyPr/>
          <a:lstStyle/>
          <a:p>
            <a:pPr>
              <a:buFont typeface="Wingdings 2" pitchFamily="18" charset="2"/>
              <a:buNone/>
            </a:pPr>
            <a:r>
              <a:rPr lang="en-US" sz="2800" smtClean="0"/>
              <a:t>Decisions at the outset help teachers determine:</a:t>
            </a:r>
          </a:p>
          <a:p>
            <a:r>
              <a:rPr lang="en-US" sz="2800" smtClean="0"/>
              <a:t>Whether portfolios will be print or digital</a:t>
            </a:r>
          </a:p>
          <a:p>
            <a:r>
              <a:rPr lang="en-US" sz="2800" smtClean="0"/>
              <a:t>Storage and materials needed for paper portfolio</a:t>
            </a:r>
          </a:p>
          <a:p>
            <a:r>
              <a:rPr lang="en-US" sz="2800" smtClean="0"/>
              <a:t>Storage peripherals or secure web access for digital portfolios.</a:t>
            </a:r>
          </a:p>
          <a:p>
            <a:r>
              <a:rPr lang="en-US" sz="2800" smtClean="0"/>
              <a:t>The organizational flow from working folder to portfolio/eportfolio</a:t>
            </a:r>
            <a:endParaRPr lang="en-US" sz="240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3600" dirty="0" smtClean="0">
                <a:solidFill>
                  <a:schemeClr val="accent1">
                    <a:satMod val="150000"/>
                  </a:schemeClr>
                </a:solidFill>
              </a:rPr>
              <a:t>Showing Evidence</a:t>
            </a:r>
            <a:r>
              <a:rPr lang="en-US" dirty="0" smtClean="0">
                <a:solidFill>
                  <a:schemeClr val="accent1">
                    <a:satMod val="150000"/>
                  </a:schemeClr>
                </a:solidFill>
              </a:rPr>
              <a:t/>
            </a:r>
            <a:br>
              <a:rPr lang="en-US" dirty="0" smtClean="0">
                <a:solidFill>
                  <a:schemeClr val="accent1">
                    <a:satMod val="150000"/>
                  </a:schemeClr>
                </a:solidFill>
              </a:rPr>
            </a:br>
            <a:r>
              <a:rPr lang="en-US" sz="2700" dirty="0" smtClean="0">
                <a:solidFill>
                  <a:schemeClr val="accent1">
                    <a:satMod val="150000"/>
                  </a:schemeClr>
                </a:solidFill>
              </a:rPr>
              <a:t>The Working Folder</a:t>
            </a:r>
            <a:endParaRPr lang="en-US" dirty="0">
              <a:solidFill>
                <a:schemeClr val="accent1">
                  <a:satMod val="150000"/>
                </a:schemeClr>
              </a:solidFill>
            </a:endParaRPr>
          </a:p>
        </p:txBody>
      </p:sp>
      <p:sp>
        <p:nvSpPr>
          <p:cNvPr id="3" name="Content Placeholder 2"/>
          <p:cNvSpPr>
            <a:spLocks noGrp="1"/>
          </p:cNvSpPr>
          <p:nvPr>
            <p:ph idx="1"/>
          </p:nvPr>
        </p:nvSpPr>
        <p:spPr/>
        <p:txBody>
          <a:bodyPr rtlCol="0">
            <a:normAutofit lnSpcReduction="10000"/>
          </a:bodyPr>
          <a:lstStyle/>
          <a:p>
            <a:pPr marL="109538" indent="9525" fontAlgn="auto">
              <a:spcBef>
                <a:spcPts val="0"/>
              </a:spcBef>
              <a:spcAft>
                <a:spcPts val="0"/>
              </a:spcAft>
              <a:buFont typeface="Wingdings 2"/>
              <a:buNone/>
              <a:defRPr/>
            </a:pPr>
            <a:r>
              <a:rPr lang="en-US" sz="2800" dirty="0" smtClean="0"/>
              <a:t>     By knowing </a:t>
            </a:r>
            <a:r>
              <a:rPr lang="en-US" sz="2800" i="1" dirty="0" smtClean="0"/>
              <a:t>explicitly</a:t>
            </a:r>
            <a:r>
              <a:rPr lang="en-US" sz="2800" dirty="0" smtClean="0"/>
              <a:t> the portfolio or </a:t>
            </a:r>
            <a:r>
              <a:rPr lang="en-US" sz="2800" dirty="0" err="1" smtClean="0"/>
              <a:t>eportfolio's</a:t>
            </a:r>
            <a:r>
              <a:rPr lang="en-US" sz="2800" dirty="0" smtClean="0"/>
              <a:t> purpose, teachers can assure that the “working folder” does not end up collecting </a:t>
            </a:r>
            <a:r>
              <a:rPr lang="en-US" sz="2800" u="sng" dirty="0" smtClean="0"/>
              <a:t>everything</a:t>
            </a:r>
            <a:r>
              <a:rPr lang="en-US" sz="2800" dirty="0" smtClean="0"/>
              <a:t>. Students too will understand what work meets the portfolio   requirement s for subject areas, performance skills, civic/social skills, etc.  With clear purpose, decisions are made as to how frequently students will review contents of the working folder for inclusion in the portfolio.  And similarly, when to “eject” work filed in the working folder as it no longer represents their achievement or the purpose of the portfolio.</a:t>
            </a:r>
            <a:endParaRPr lang="en-US" sz="24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3600" dirty="0" smtClean="0">
                <a:solidFill>
                  <a:schemeClr val="accent1">
                    <a:satMod val="150000"/>
                  </a:schemeClr>
                </a:solidFill>
              </a:rPr>
              <a:t>Showing Evidence</a:t>
            </a:r>
            <a:r>
              <a:rPr lang="en-US" dirty="0" smtClean="0">
                <a:solidFill>
                  <a:schemeClr val="accent1">
                    <a:satMod val="150000"/>
                  </a:schemeClr>
                </a:solidFill>
              </a:rPr>
              <a:t/>
            </a:r>
            <a:br>
              <a:rPr lang="en-US" dirty="0" smtClean="0">
                <a:solidFill>
                  <a:schemeClr val="accent1">
                    <a:satMod val="150000"/>
                  </a:schemeClr>
                </a:solidFill>
              </a:rPr>
            </a:br>
            <a:r>
              <a:rPr lang="en-US" sz="2700" dirty="0" smtClean="0">
                <a:solidFill>
                  <a:schemeClr val="accent1">
                    <a:satMod val="150000"/>
                  </a:schemeClr>
                </a:solidFill>
              </a:rPr>
              <a:t>Organizing Students</a:t>
            </a:r>
            <a:endParaRPr lang="en-US" dirty="0">
              <a:solidFill>
                <a:schemeClr val="accent1">
                  <a:satMod val="150000"/>
                </a:schemeClr>
              </a:solidFill>
            </a:endParaRPr>
          </a:p>
        </p:txBody>
      </p:sp>
      <p:sp>
        <p:nvSpPr>
          <p:cNvPr id="41987" name="Content Placeholder 2"/>
          <p:cNvSpPr>
            <a:spLocks noGrp="1"/>
          </p:cNvSpPr>
          <p:nvPr>
            <p:ph idx="1"/>
          </p:nvPr>
        </p:nvSpPr>
        <p:spPr/>
        <p:txBody>
          <a:bodyPr/>
          <a:lstStyle/>
          <a:p>
            <a:pPr>
              <a:buFont typeface="Wingdings 2" pitchFamily="18" charset="2"/>
              <a:buNone/>
            </a:pPr>
            <a:r>
              <a:rPr lang="en-US" sz="2800" smtClean="0"/>
              <a:t>Decisions at the outset help teachers determine:</a:t>
            </a:r>
          </a:p>
          <a:p>
            <a:pPr>
              <a:buFont typeface="Wingdings 2" pitchFamily="18" charset="2"/>
              <a:buNone/>
            </a:pPr>
            <a:endParaRPr lang="en-US" sz="2800" smtClean="0"/>
          </a:p>
          <a:p>
            <a:r>
              <a:rPr lang="en-US" sz="2800" smtClean="0"/>
              <a:t>Students’ procedural knowledge of creating </a:t>
            </a:r>
          </a:p>
          <a:p>
            <a:pPr lvl="1"/>
            <a:r>
              <a:rPr lang="en-US" sz="2400" smtClean="0"/>
              <a:t>Table of contents</a:t>
            </a:r>
          </a:p>
          <a:p>
            <a:pPr lvl="1"/>
            <a:r>
              <a:rPr lang="en-US" sz="2400" smtClean="0"/>
              <a:t>Artifact registry</a:t>
            </a:r>
          </a:p>
          <a:p>
            <a:pPr lvl="1"/>
            <a:r>
              <a:rPr lang="en-US" sz="2400" smtClean="0"/>
              <a:t>Self Assessments (stems)</a:t>
            </a:r>
          </a:p>
          <a:p>
            <a:pPr lvl="1"/>
            <a:r>
              <a:rPr lang="en-US" sz="2400" smtClean="0"/>
              <a:t>Biography of a work (logs)</a:t>
            </a:r>
          </a:p>
          <a:p>
            <a:pPr lvl="1"/>
            <a:r>
              <a:rPr lang="en-US" sz="2400" smtClean="0"/>
              <a:t>Indexes</a:t>
            </a:r>
          </a:p>
          <a:p>
            <a:pPr lvl="1"/>
            <a:r>
              <a:rPr lang="en-US" sz="2400" smtClean="0"/>
              <a:t>Artifact reflection sheets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3600" dirty="0" smtClean="0">
                <a:solidFill>
                  <a:schemeClr val="accent1">
                    <a:satMod val="150000"/>
                  </a:schemeClr>
                </a:solidFill>
              </a:rPr>
              <a:t>Showing Evidence</a:t>
            </a:r>
            <a:r>
              <a:rPr lang="en-US" dirty="0" smtClean="0">
                <a:solidFill>
                  <a:schemeClr val="accent1">
                    <a:satMod val="150000"/>
                  </a:schemeClr>
                </a:solidFill>
              </a:rPr>
              <a:t/>
            </a:r>
            <a:br>
              <a:rPr lang="en-US" dirty="0" smtClean="0">
                <a:solidFill>
                  <a:schemeClr val="accent1">
                    <a:satMod val="150000"/>
                  </a:schemeClr>
                </a:solidFill>
              </a:rPr>
            </a:br>
            <a:r>
              <a:rPr lang="en-US" sz="2700" dirty="0" smtClean="0">
                <a:solidFill>
                  <a:schemeClr val="accent1">
                    <a:satMod val="150000"/>
                  </a:schemeClr>
                </a:solidFill>
              </a:rPr>
              <a:t>Organizing Students</a:t>
            </a:r>
            <a:endParaRPr lang="en-US" dirty="0">
              <a:solidFill>
                <a:schemeClr val="accent1">
                  <a:satMod val="150000"/>
                </a:schemeClr>
              </a:solidFill>
            </a:endParaRPr>
          </a:p>
        </p:txBody>
      </p:sp>
      <p:sp>
        <p:nvSpPr>
          <p:cNvPr id="43011" name="Content Placeholder 2"/>
          <p:cNvSpPr>
            <a:spLocks noGrp="1"/>
          </p:cNvSpPr>
          <p:nvPr>
            <p:ph idx="1"/>
          </p:nvPr>
        </p:nvSpPr>
        <p:spPr/>
        <p:txBody>
          <a:bodyPr/>
          <a:lstStyle/>
          <a:p>
            <a:pPr>
              <a:buFont typeface="Wingdings 2" pitchFamily="18" charset="2"/>
              <a:buNone/>
            </a:pPr>
            <a:r>
              <a:rPr lang="en-US" sz="2800" smtClean="0"/>
              <a:t>Decisions at the outset help teachers determine:</a:t>
            </a:r>
          </a:p>
          <a:p>
            <a:pPr>
              <a:buFont typeface="Wingdings 2" pitchFamily="18" charset="2"/>
              <a:buNone/>
            </a:pPr>
            <a:endParaRPr lang="en-US" sz="2800" smtClean="0"/>
          </a:p>
          <a:p>
            <a:r>
              <a:rPr lang="en-US" sz="2800" smtClean="0"/>
              <a:t>WHO will select the final items of the portfolio/eportfolio?</a:t>
            </a:r>
          </a:p>
          <a:p>
            <a:pPr lvl="1"/>
            <a:r>
              <a:rPr lang="en-US" sz="2400" smtClean="0"/>
              <a:t>District mandated</a:t>
            </a:r>
          </a:p>
          <a:p>
            <a:pPr lvl="1"/>
            <a:r>
              <a:rPr lang="en-US" sz="2400" smtClean="0"/>
              <a:t>Student Selected</a:t>
            </a:r>
          </a:p>
          <a:p>
            <a:pPr lvl="1"/>
            <a:r>
              <a:rPr lang="en-US" sz="2400" smtClean="0"/>
              <a:t>Teacher Selected or combination</a:t>
            </a:r>
          </a:p>
          <a:p>
            <a:pPr lvl="1"/>
            <a:r>
              <a:rPr lang="en-US" sz="2400" smtClean="0"/>
              <a:t>Peer-Selected</a:t>
            </a:r>
          </a:p>
          <a:p>
            <a:pPr lvl="1"/>
            <a:r>
              <a:rPr lang="en-US" sz="2400" smtClean="0"/>
              <a:t>Parent Selected</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Showing Evidence</a:t>
            </a:r>
            <a:endParaRPr lang="en-US" dirty="0">
              <a:solidFill>
                <a:schemeClr val="accent1">
                  <a:satMod val="150000"/>
                </a:schemeClr>
              </a:solidFill>
            </a:endParaRPr>
          </a:p>
        </p:txBody>
      </p:sp>
      <p:sp>
        <p:nvSpPr>
          <p:cNvPr id="44035" name="Content Placeholder 2"/>
          <p:cNvSpPr>
            <a:spLocks noGrp="1"/>
          </p:cNvSpPr>
          <p:nvPr>
            <p:ph idx="1"/>
          </p:nvPr>
        </p:nvSpPr>
        <p:spPr/>
        <p:txBody>
          <a:bodyPr/>
          <a:lstStyle/>
          <a:p>
            <a:pPr algn="ctr">
              <a:buFont typeface="Wingdings 2" pitchFamily="18" charset="2"/>
              <a:buNone/>
            </a:pPr>
            <a:r>
              <a:rPr lang="en-US" sz="4000" smtClean="0">
                <a:solidFill>
                  <a:srgbClr val="C00000"/>
                </a:solidFill>
              </a:rPr>
              <a:t>Chapter 4 Activity </a:t>
            </a:r>
          </a:p>
          <a:p>
            <a:pPr algn="ctr">
              <a:buFont typeface="Wingdings 2" pitchFamily="18" charset="2"/>
              <a:buNone/>
            </a:pPr>
            <a:r>
              <a:rPr lang="en-US" sz="4000" smtClean="0"/>
              <a:t>   Complete the Portfolio Planner 2</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sz="3100" dirty="0" smtClean="0">
                <a:solidFill>
                  <a:schemeClr val="accent1">
                    <a:satMod val="150000"/>
                  </a:schemeClr>
                </a:solidFill>
              </a:rPr>
              <a:t>Showing Evidence </a:t>
            </a:r>
            <a:br>
              <a:rPr lang="en-US" sz="3100" dirty="0" smtClean="0">
                <a:solidFill>
                  <a:schemeClr val="accent1">
                    <a:satMod val="150000"/>
                  </a:schemeClr>
                </a:solidFill>
              </a:rPr>
            </a:br>
            <a:r>
              <a:rPr lang="en-US" sz="3100" dirty="0" smtClean="0">
                <a:solidFill>
                  <a:schemeClr val="accent1">
                    <a:satMod val="150000"/>
                  </a:schemeClr>
                </a:solidFill>
              </a:rPr>
              <a:t>Connect Students’ Reflections and Self-Assessments </a:t>
            </a:r>
            <a:endParaRPr lang="en-US" dirty="0">
              <a:solidFill>
                <a:schemeClr val="accent1">
                  <a:satMod val="150000"/>
                </a:schemeClr>
              </a:solidFill>
            </a:endParaRPr>
          </a:p>
        </p:txBody>
      </p:sp>
      <p:sp>
        <p:nvSpPr>
          <p:cNvPr id="45059" name="Content Placeholder 2"/>
          <p:cNvSpPr>
            <a:spLocks noGrp="1"/>
          </p:cNvSpPr>
          <p:nvPr>
            <p:ph idx="1"/>
          </p:nvPr>
        </p:nvSpPr>
        <p:spPr/>
        <p:txBody>
          <a:bodyPr/>
          <a:lstStyle/>
          <a:p>
            <a:pPr algn="ctr">
              <a:buFont typeface="Wingdings 2" pitchFamily="18" charset="2"/>
              <a:buNone/>
            </a:pPr>
            <a:r>
              <a:rPr lang="en-US" sz="4000" smtClean="0">
                <a:solidFill>
                  <a:srgbClr val="C00000"/>
                </a:solidFill>
              </a:rPr>
              <a:t>Chapter 5 </a:t>
            </a:r>
          </a:p>
          <a:p>
            <a:pPr algn="ctr">
              <a:buFont typeface="Wingdings 2" pitchFamily="18" charset="2"/>
              <a:buNone/>
            </a:pPr>
            <a:r>
              <a:rPr lang="en-US" sz="4000" smtClean="0">
                <a:solidFill>
                  <a:srgbClr val="C00000"/>
                </a:solidFill>
              </a:rPr>
              <a:t>   Connect Students’ Reflections and Self-Assessments to Criteria, Rubrics and Standards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3600" dirty="0" smtClean="0">
                <a:solidFill>
                  <a:schemeClr val="accent1">
                    <a:satMod val="150000"/>
                  </a:schemeClr>
                </a:solidFill>
              </a:rPr>
              <a:t>Showing Evidence</a:t>
            </a:r>
            <a:br>
              <a:rPr lang="en-US" sz="3600" dirty="0" smtClean="0">
                <a:solidFill>
                  <a:schemeClr val="accent1">
                    <a:satMod val="150000"/>
                  </a:schemeClr>
                </a:solidFill>
              </a:rPr>
            </a:br>
            <a:r>
              <a:rPr lang="en-US" sz="3600" dirty="0" smtClean="0">
                <a:solidFill>
                  <a:schemeClr val="accent1">
                    <a:satMod val="150000"/>
                  </a:schemeClr>
                </a:solidFill>
              </a:rPr>
              <a:t>Promoting Student Voice</a:t>
            </a:r>
            <a:endParaRPr lang="en-US" dirty="0">
              <a:solidFill>
                <a:schemeClr val="accent1">
                  <a:satMod val="150000"/>
                </a:schemeClr>
              </a:solidFill>
            </a:endParaRPr>
          </a:p>
        </p:txBody>
      </p:sp>
      <p:sp>
        <p:nvSpPr>
          <p:cNvPr id="46083" name="Content Placeholder 2"/>
          <p:cNvSpPr>
            <a:spLocks noGrp="1"/>
          </p:cNvSpPr>
          <p:nvPr>
            <p:ph idx="1"/>
          </p:nvPr>
        </p:nvSpPr>
        <p:spPr/>
        <p:txBody>
          <a:bodyPr/>
          <a:lstStyle/>
          <a:p>
            <a:pPr>
              <a:buFont typeface="Wingdings 2" pitchFamily="18" charset="2"/>
              <a:buNone/>
            </a:pPr>
            <a:r>
              <a:rPr lang="en-US" sz="2800" smtClean="0">
                <a:solidFill>
                  <a:srgbClr val="FF0000"/>
                </a:solidFill>
              </a:rPr>
              <a:t>         </a:t>
            </a:r>
            <a:r>
              <a:rPr lang="en-US" sz="2800" smtClean="0">
                <a:solidFill>
                  <a:srgbClr val="C00000"/>
                </a:solidFill>
              </a:rPr>
              <a:t>Ensuring success in the use of academic portfolios requires that educators know how to engage students in reflection, self-assessment  and goal setting at the </a:t>
            </a:r>
            <a:r>
              <a:rPr lang="en-US" sz="2800" i="1" smtClean="0">
                <a:solidFill>
                  <a:srgbClr val="C00000"/>
                </a:solidFill>
              </a:rPr>
              <a:t>beginning</a:t>
            </a:r>
            <a:r>
              <a:rPr lang="en-US" sz="2800" smtClean="0">
                <a:solidFill>
                  <a:srgbClr val="C00000"/>
                </a:solidFill>
              </a:rPr>
              <a:t>, </a:t>
            </a:r>
            <a:r>
              <a:rPr lang="en-US" sz="2800" i="1" smtClean="0">
                <a:solidFill>
                  <a:srgbClr val="C00000"/>
                </a:solidFill>
              </a:rPr>
              <a:t>middle</a:t>
            </a:r>
            <a:r>
              <a:rPr lang="en-US" sz="2800" smtClean="0">
                <a:solidFill>
                  <a:srgbClr val="C00000"/>
                </a:solidFill>
              </a:rPr>
              <a:t> and end of the learning process. By focusing on students’ abilities to produce quality products and performances the assessment procedures of portfolios assure that </a:t>
            </a:r>
            <a:r>
              <a:rPr lang="en-US" sz="2800" b="1" i="1" smtClean="0">
                <a:solidFill>
                  <a:srgbClr val="C00000"/>
                </a:solidFill>
              </a:rPr>
              <a:t>their</a:t>
            </a:r>
            <a:r>
              <a:rPr lang="en-US" sz="2800" smtClean="0">
                <a:solidFill>
                  <a:srgbClr val="C00000"/>
                </a:solidFill>
              </a:rPr>
              <a:t> voice is at the center of the learning process. They become </a:t>
            </a:r>
            <a:r>
              <a:rPr lang="en-US" sz="2800" i="1" smtClean="0">
                <a:solidFill>
                  <a:srgbClr val="C00000"/>
                </a:solidFill>
              </a:rPr>
              <a:t>reviewers</a:t>
            </a:r>
            <a:r>
              <a:rPr lang="en-US" sz="2800" smtClean="0">
                <a:solidFill>
                  <a:srgbClr val="C00000"/>
                </a:solidFill>
              </a:rPr>
              <a:t>, </a:t>
            </a:r>
            <a:r>
              <a:rPr lang="en-US" sz="2800" i="1" smtClean="0">
                <a:solidFill>
                  <a:srgbClr val="C00000"/>
                </a:solidFill>
              </a:rPr>
              <a:t>critics</a:t>
            </a:r>
            <a:r>
              <a:rPr lang="en-US" sz="2800" smtClean="0">
                <a:solidFill>
                  <a:srgbClr val="C00000"/>
                </a:solidFill>
              </a:rPr>
              <a:t> and </a:t>
            </a:r>
            <a:r>
              <a:rPr lang="en-US" sz="2800" i="1" smtClean="0">
                <a:solidFill>
                  <a:srgbClr val="C00000"/>
                </a:solidFill>
              </a:rPr>
              <a:t>evaluators</a:t>
            </a:r>
            <a:r>
              <a:rPr lang="en-US" sz="2800" smtClean="0">
                <a:solidFill>
                  <a:srgbClr val="C00000"/>
                </a:solidFill>
              </a:rPr>
              <a:t> of their work as well as the work of their peers.</a:t>
            </a:r>
          </a:p>
          <a:p>
            <a:pPr>
              <a:buFont typeface="Wingdings 2" pitchFamily="18" charset="2"/>
              <a:buNone/>
            </a:pPr>
            <a:endParaRPr lang="en-US" sz="2800" smtClean="0">
              <a:solidFill>
                <a:srgbClr val="C0000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3600" dirty="0" smtClean="0">
                <a:solidFill>
                  <a:schemeClr val="accent1">
                    <a:satMod val="150000"/>
                  </a:schemeClr>
                </a:solidFill>
              </a:rPr>
              <a:t>Showing Evidence --Connect  Students’ Reflections and Self-Assessments </a:t>
            </a:r>
            <a:endParaRPr lang="en-US" dirty="0">
              <a:solidFill>
                <a:schemeClr val="accent1">
                  <a:satMod val="150000"/>
                </a:schemeClr>
              </a:solidFill>
            </a:endParaRPr>
          </a:p>
        </p:txBody>
      </p:sp>
      <p:sp>
        <p:nvSpPr>
          <p:cNvPr id="3" name="Content Placeholder 2"/>
          <p:cNvSpPr>
            <a:spLocks noGrp="1"/>
          </p:cNvSpPr>
          <p:nvPr>
            <p:ph idx="1"/>
          </p:nvPr>
        </p:nvSpPr>
        <p:spPr>
          <a:xfrm>
            <a:off x="457200" y="1774825"/>
            <a:ext cx="8229600" cy="4778375"/>
          </a:xfrm>
        </p:spPr>
        <p:txBody>
          <a:bodyPr rtlCol="0">
            <a:normAutofit fontScale="92500" lnSpcReduction="20000"/>
          </a:bodyPr>
          <a:lstStyle/>
          <a:p>
            <a:pPr marL="109538" indent="9525" fontAlgn="auto">
              <a:spcBef>
                <a:spcPts val="0"/>
              </a:spcBef>
              <a:spcAft>
                <a:spcPts val="0"/>
              </a:spcAft>
              <a:buFont typeface="Wingdings 2"/>
              <a:buNone/>
              <a:defRPr/>
            </a:pPr>
            <a:r>
              <a:rPr lang="en-US" dirty="0" smtClean="0"/>
              <a:t>   </a:t>
            </a:r>
            <a:r>
              <a:rPr lang="en-US" sz="3000" dirty="0" smtClean="0"/>
              <a:t>Tools that promote student reflection and self assessment from the </a:t>
            </a:r>
            <a:r>
              <a:rPr lang="en-US" sz="3000" dirty="0" smtClean="0">
                <a:solidFill>
                  <a:srgbClr val="FF0000"/>
                </a:solidFill>
              </a:rPr>
              <a:t>beginning</a:t>
            </a:r>
            <a:r>
              <a:rPr lang="en-US" sz="3000" dirty="0" smtClean="0"/>
              <a:t> of the learning process help students understand why knowing about criteria and working toward achieving goals is important for their success.</a:t>
            </a:r>
            <a:r>
              <a:rPr lang="en-US" dirty="0" smtClean="0"/>
              <a:t/>
            </a:r>
            <a:br>
              <a:rPr lang="en-US" dirty="0" smtClean="0"/>
            </a:br>
            <a:endParaRPr lang="en-US" dirty="0" smtClean="0"/>
          </a:p>
          <a:p>
            <a:pPr marL="438912" indent="-320040" fontAlgn="auto">
              <a:spcBef>
                <a:spcPts val="0"/>
              </a:spcBef>
              <a:spcAft>
                <a:spcPts val="0"/>
              </a:spcAft>
              <a:buFont typeface="Wingdings 2"/>
              <a:buChar char=""/>
              <a:defRPr/>
            </a:pPr>
            <a:r>
              <a:rPr lang="en-US" sz="3000" dirty="0" smtClean="0"/>
              <a:t>Journals</a:t>
            </a:r>
          </a:p>
          <a:p>
            <a:pPr marL="438912" indent="-320040" fontAlgn="auto">
              <a:spcBef>
                <a:spcPts val="0"/>
              </a:spcBef>
              <a:spcAft>
                <a:spcPts val="0"/>
              </a:spcAft>
              <a:buFont typeface="Wingdings 2"/>
              <a:buChar char=""/>
              <a:defRPr/>
            </a:pPr>
            <a:r>
              <a:rPr lang="en-US" sz="3000" dirty="0" smtClean="0"/>
              <a:t>Learning Logs</a:t>
            </a:r>
          </a:p>
          <a:p>
            <a:pPr marL="438912" indent="-320040" fontAlgn="auto">
              <a:spcBef>
                <a:spcPts val="0"/>
              </a:spcBef>
              <a:spcAft>
                <a:spcPts val="0"/>
              </a:spcAft>
              <a:buFont typeface="Wingdings 2"/>
              <a:buChar char=""/>
              <a:defRPr/>
            </a:pPr>
            <a:r>
              <a:rPr lang="en-US" sz="3000" dirty="0" smtClean="0"/>
              <a:t>Learning Lists</a:t>
            </a:r>
          </a:p>
          <a:p>
            <a:pPr marL="438912" indent="-320040" fontAlgn="auto">
              <a:spcBef>
                <a:spcPts val="0"/>
              </a:spcBef>
              <a:spcAft>
                <a:spcPts val="0"/>
              </a:spcAft>
              <a:buFont typeface="Wingdings 2"/>
              <a:buChar char=""/>
              <a:defRPr/>
            </a:pPr>
            <a:r>
              <a:rPr lang="en-US" sz="3000" dirty="0" smtClean="0"/>
              <a:t>T-Charts</a:t>
            </a:r>
          </a:p>
          <a:p>
            <a:pPr marL="438912" indent="-320040" fontAlgn="auto">
              <a:spcBef>
                <a:spcPts val="0"/>
              </a:spcBef>
              <a:spcAft>
                <a:spcPts val="0"/>
              </a:spcAft>
              <a:buFont typeface="Wingdings 2"/>
              <a:buChar char=""/>
              <a:defRPr/>
            </a:pPr>
            <a:r>
              <a:rPr lang="en-US" sz="3000" dirty="0" smtClean="0"/>
              <a:t>Checklists</a:t>
            </a:r>
          </a:p>
          <a:p>
            <a:pPr marL="438912" indent="-320040" fontAlgn="auto">
              <a:spcBef>
                <a:spcPts val="0"/>
              </a:spcBef>
              <a:spcAft>
                <a:spcPts val="0"/>
              </a:spcAft>
              <a:buFont typeface="Wingdings 2"/>
              <a:buChar char=""/>
              <a:defRPr/>
            </a:pPr>
            <a:r>
              <a:rPr lang="en-US" sz="3000" dirty="0" smtClean="0"/>
              <a:t>Scoring Rubrics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normAutofit fontScale="90000"/>
          </a:bodyPr>
          <a:lstStyle/>
          <a:p>
            <a:pPr fontAlgn="auto">
              <a:spcAft>
                <a:spcPts val="0"/>
              </a:spcAft>
              <a:defRPr/>
            </a:pPr>
            <a:r>
              <a:rPr lang="en-US" sz="3600" dirty="0" smtClean="0">
                <a:solidFill>
                  <a:schemeClr val="accent1">
                    <a:satMod val="150000"/>
                  </a:schemeClr>
                </a:solidFill>
              </a:rPr>
              <a:t>Standard V  Assessment for Student Learning</a:t>
            </a:r>
            <a:br>
              <a:rPr lang="en-US" sz="3600" dirty="0" smtClean="0">
                <a:solidFill>
                  <a:schemeClr val="accent1">
                    <a:satMod val="150000"/>
                  </a:schemeClr>
                </a:solidFill>
              </a:rPr>
            </a:br>
            <a:r>
              <a:rPr lang="en-US" sz="3600" dirty="0" smtClean="0">
                <a:solidFill>
                  <a:schemeClr val="accent1">
                    <a:satMod val="150000"/>
                  </a:schemeClr>
                </a:solidFill>
              </a:rPr>
              <a:t>Meeting Standards with Student Portfolios</a:t>
            </a:r>
            <a:r>
              <a:rPr lang="en-US" sz="5400" dirty="0" smtClean="0">
                <a:solidFill>
                  <a:schemeClr val="accent1">
                    <a:satMod val="150000"/>
                  </a:schemeClr>
                </a:solidFill>
              </a:rPr>
              <a:t/>
            </a:r>
            <a:br>
              <a:rPr lang="en-US" sz="5400" dirty="0" smtClean="0">
                <a:solidFill>
                  <a:schemeClr val="accent1">
                    <a:satMod val="150000"/>
                  </a:schemeClr>
                </a:solidFill>
              </a:rPr>
            </a:br>
            <a:endParaRPr lang="en-US" sz="3600" dirty="0">
              <a:solidFill>
                <a:schemeClr val="accent1">
                  <a:satMod val="150000"/>
                </a:schemeClr>
              </a:solidFill>
            </a:endParaRPr>
          </a:p>
        </p:txBody>
      </p:sp>
      <p:sp>
        <p:nvSpPr>
          <p:cNvPr id="6147" name="Rectangle 3"/>
          <p:cNvSpPr>
            <a:spLocks noGrp="1" noChangeArrowheads="1"/>
          </p:cNvSpPr>
          <p:nvPr>
            <p:ph idx="1"/>
          </p:nvPr>
        </p:nvSpPr>
        <p:spPr>
          <a:xfrm>
            <a:off x="381000" y="1600200"/>
            <a:ext cx="8534400" cy="4625975"/>
          </a:xfrm>
        </p:spPr>
        <p:txBody>
          <a:bodyPr rtlCol="0">
            <a:normAutofit fontScale="92500" lnSpcReduction="20000"/>
          </a:bodyPr>
          <a:lstStyle/>
          <a:p>
            <a:pPr marL="342900" indent="-342900" fontAlgn="auto">
              <a:spcBef>
                <a:spcPts val="0"/>
              </a:spcBef>
              <a:spcAft>
                <a:spcPts val="0"/>
              </a:spcAft>
              <a:buSzPct val="95000"/>
              <a:buFont typeface="+mj-lt"/>
              <a:buAutoNum type="arabicPeriod"/>
              <a:defRPr/>
            </a:pPr>
            <a:r>
              <a:rPr lang="en-US" sz="2800" b="1" dirty="0" smtClean="0"/>
              <a:t>Teachers use multiple measures to assess and document student growth, evaluate instructional effectiveness, and modify instruction;</a:t>
            </a:r>
          </a:p>
          <a:p>
            <a:pPr marL="342900" indent="-342900" fontAlgn="auto">
              <a:spcBef>
                <a:spcPts val="0"/>
              </a:spcBef>
              <a:spcAft>
                <a:spcPts val="0"/>
              </a:spcAft>
              <a:buSzPct val="95000"/>
              <a:buFont typeface="+mj-lt"/>
              <a:buAutoNum type="arabicPeriod"/>
              <a:defRPr/>
            </a:pPr>
            <a:r>
              <a:rPr lang="en-US" sz="2800" b="1" dirty="0" smtClean="0"/>
              <a:t>Teachers design, adapt, select, and use a range of assessment tools and processes to measure and document student learning and growth;</a:t>
            </a:r>
          </a:p>
          <a:p>
            <a:pPr marL="342900" indent="-342900" fontAlgn="auto">
              <a:spcBef>
                <a:spcPts val="0"/>
              </a:spcBef>
              <a:spcAft>
                <a:spcPts val="0"/>
              </a:spcAft>
              <a:buSzPct val="95000"/>
              <a:buFont typeface="+mj-lt"/>
              <a:buAutoNum type="arabicPeriod"/>
              <a:defRPr/>
            </a:pPr>
            <a:r>
              <a:rPr lang="en-US" sz="2800" b="1" dirty="0" smtClean="0"/>
              <a:t>Teachers communicate information about various components of the assessment system;</a:t>
            </a:r>
          </a:p>
          <a:p>
            <a:pPr marL="342900" indent="-342900" fontAlgn="auto">
              <a:spcBef>
                <a:spcPts val="0"/>
              </a:spcBef>
              <a:spcAft>
                <a:spcPts val="0"/>
              </a:spcAft>
              <a:buSzPct val="95000"/>
              <a:buFont typeface="+mj-lt"/>
              <a:buAutoNum type="arabicPeriod"/>
              <a:defRPr/>
            </a:pPr>
            <a:r>
              <a:rPr lang="en-US" sz="2800" b="1" dirty="0" smtClean="0"/>
              <a:t>Teachers reflect upon and evaluate the effectiveness of their comprehensive assessment system to adjust assessment and plan instruction accordingly;</a:t>
            </a:r>
          </a:p>
          <a:p>
            <a:pPr marL="342900" indent="-342900" fontAlgn="auto">
              <a:spcBef>
                <a:spcPts val="0"/>
              </a:spcBef>
              <a:spcAft>
                <a:spcPts val="0"/>
              </a:spcAft>
              <a:buSzPct val="95000"/>
              <a:buFont typeface="+mj-lt"/>
              <a:buAutoNum type="arabicPeriod"/>
              <a:defRPr/>
            </a:pPr>
            <a:r>
              <a:rPr lang="en-US" sz="2800" b="1" dirty="0" smtClean="0"/>
              <a:t>Teachers prepare students to understand the format and directions of assessments used and the criteria by which the students will be evaluated.</a:t>
            </a:r>
            <a:endParaRPr lang="en-US" sz="2800" b="1" dirty="0"/>
          </a:p>
        </p:txBody>
      </p:sp>
      <p:sp>
        <p:nvSpPr>
          <p:cNvPr id="5" name="Footer Placeholder 4"/>
          <p:cNvSpPr>
            <a:spLocks noGrp="1"/>
          </p:cNvSpPr>
          <p:nvPr>
            <p:ph type="ftr" sz="quarter" idx="11"/>
          </p:nvPr>
        </p:nvSpPr>
        <p:spPr/>
        <p:txBody>
          <a:bodyPr/>
          <a:lstStyle/>
          <a:p>
            <a:pPr>
              <a:defRPr/>
            </a:pPr>
            <a:r>
              <a:rPr lang="en-US"/>
              <a:t>Professor Susan Belgrad            California State University Northridge</a:t>
            </a:r>
          </a:p>
        </p:txBody>
      </p:sp>
      <p:sp>
        <p:nvSpPr>
          <p:cNvPr id="6" name="Slide Number Placeholder 5"/>
          <p:cNvSpPr>
            <a:spLocks noGrp="1"/>
          </p:cNvSpPr>
          <p:nvPr>
            <p:ph type="sldNum" sz="quarter" idx="12"/>
          </p:nvPr>
        </p:nvSpPr>
        <p:spPr/>
        <p:txBody>
          <a:bodyPr/>
          <a:lstStyle/>
          <a:p>
            <a:pPr>
              <a:defRPr/>
            </a:pPr>
            <a:fld id="{28D044AE-9059-43F0-B0AA-812932FAAC26}" type="slidenum">
              <a:rPr lang="en-US"/>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3600" dirty="0" smtClean="0">
                <a:solidFill>
                  <a:schemeClr val="accent1">
                    <a:satMod val="150000"/>
                  </a:schemeClr>
                </a:solidFill>
              </a:rPr>
              <a:t>Showing Evidence</a:t>
            </a:r>
            <a:br>
              <a:rPr lang="en-US" sz="3600" dirty="0" smtClean="0">
                <a:solidFill>
                  <a:schemeClr val="accent1">
                    <a:satMod val="150000"/>
                  </a:schemeClr>
                </a:solidFill>
              </a:rPr>
            </a:br>
            <a:r>
              <a:rPr lang="en-US" sz="3600" dirty="0" smtClean="0">
                <a:solidFill>
                  <a:schemeClr val="accent1">
                    <a:satMod val="150000"/>
                  </a:schemeClr>
                </a:solidFill>
              </a:rPr>
              <a:t>Promoting Student Interdependence</a:t>
            </a:r>
            <a:endParaRPr lang="en-US" dirty="0">
              <a:solidFill>
                <a:schemeClr val="accent1">
                  <a:satMod val="150000"/>
                </a:schemeClr>
              </a:solidFill>
            </a:endParaRPr>
          </a:p>
        </p:txBody>
      </p:sp>
      <p:sp>
        <p:nvSpPr>
          <p:cNvPr id="3" name="Content Placeholder 2"/>
          <p:cNvSpPr>
            <a:spLocks noGrp="1"/>
          </p:cNvSpPr>
          <p:nvPr>
            <p:ph idx="1"/>
          </p:nvPr>
        </p:nvSpPr>
        <p:spPr>
          <a:xfrm>
            <a:off x="457200" y="1774825"/>
            <a:ext cx="8229600" cy="4778375"/>
          </a:xfrm>
        </p:spPr>
        <p:txBody>
          <a:bodyPr rtlCol="0">
            <a:normAutofit fontScale="92500" lnSpcReduction="20000"/>
          </a:bodyPr>
          <a:lstStyle/>
          <a:p>
            <a:pPr marL="109538" indent="9525" fontAlgn="auto">
              <a:spcBef>
                <a:spcPts val="0"/>
              </a:spcBef>
              <a:spcAft>
                <a:spcPts val="0"/>
              </a:spcAft>
              <a:buFont typeface="Wingdings 2"/>
              <a:buNone/>
              <a:defRPr/>
            </a:pPr>
            <a:r>
              <a:rPr lang="en-US" dirty="0" smtClean="0"/>
              <a:t>   </a:t>
            </a:r>
            <a:r>
              <a:rPr lang="en-US" sz="3000" dirty="0" smtClean="0"/>
              <a:t>Tools that promote student reflection and peer assessment at the </a:t>
            </a:r>
            <a:r>
              <a:rPr lang="en-US" sz="3000" dirty="0" smtClean="0">
                <a:solidFill>
                  <a:srgbClr val="FF0000"/>
                </a:solidFill>
              </a:rPr>
              <a:t>middle </a:t>
            </a:r>
            <a:r>
              <a:rPr lang="en-US" sz="3000" dirty="0" smtClean="0"/>
              <a:t>of the learning process help students understand their interdependence in achieving learning goals and promoting active participation of all.</a:t>
            </a:r>
            <a:r>
              <a:rPr lang="en-US" dirty="0" smtClean="0"/>
              <a:t/>
            </a:r>
            <a:br>
              <a:rPr lang="en-US" dirty="0" smtClean="0"/>
            </a:br>
            <a:endParaRPr lang="en-US" dirty="0" smtClean="0"/>
          </a:p>
          <a:p>
            <a:pPr marL="438912" indent="-320040" fontAlgn="auto">
              <a:spcBef>
                <a:spcPts val="0"/>
              </a:spcBef>
              <a:spcAft>
                <a:spcPts val="0"/>
              </a:spcAft>
              <a:buFont typeface="Wingdings 2"/>
              <a:buChar char=""/>
              <a:defRPr/>
            </a:pPr>
            <a:r>
              <a:rPr lang="en-US" sz="3000" dirty="0" smtClean="0"/>
              <a:t>Peer Reflections</a:t>
            </a:r>
          </a:p>
          <a:p>
            <a:pPr marL="438912" indent="-320040" fontAlgn="auto">
              <a:spcBef>
                <a:spcPts val="0"/>
              </a:spcBef>
              <a:spcAft>
                <a:spcPts val="0"/>
              </a:spcAft>
              <a:buFont typeface="Wingdings 2"/>
              <a:buChar char=""/>
              <a:defRPr/>
            </a:pPr>
            <a:r>
              <a:rPr lang="en-US" sz="3000" dirty="0" smtClean="0"/>
              <a:t>Peer Reviews and Problem-Solving Checklists</a:t>
            </a:r>
          </a:p>
          <a:p>
            <a:pPr marL="438912" indent="-320040" fontAlgn="auto">
              <a:spcBef>
                <a:spcPts val="0"/>
              </a:spcBef>
              <a:spcAft>
                <a:spcPts val="0"/>
              </a:spcAft>
              <a:buFont typeface="Wingdings 2"/>
              <a:buChar char=""/>
              <a:defRPr/>
            </a:pPr>
            <a:r>
              <a:rPr lang="en-US" sz="3000" dirty="0" smtClean="0"/>
              <a:t>Peer Assessments of Group Performance</a:t>
            </a:r>
          </a:p>
          <a:p>
            <a:pPr marL="438912" indent="-320040" fontAlgn="auto">
              <a:spcBef>
                <a:spcPts val="0"/>
              </a:spcBef>
              <a:spcAft>
                <a:spcPts val="0"/>
              </a:spcAft>
              <a:buFont typeface="Wingdings 2"/>
              <a:buChar char=""/>
              <a:defRPr/>
            </a:pPr>
            <a:r>
              <a:rPr lang="en-US" sz="3000" dirty="0" smtClean="0"/>
              <a:t>T-Charts</a:t>
            </a:r>
          </a:p>
          <a:p>
            <a:pPr marL="438912" indent="-320040" fontAlgn="auto">
              <a:spcBef>
                <a:spcPts val="0"/>
              </a:spcBef>
              <a:spcAft>
                <a:spcPts val="0"/>
              </a:spcAft>
              <a:buFont typeface="Wingdings 2"/>
              <a:buChar char=""/>
              <a:defRPr/>
            </a:pPr>
            <a:r>
              <a:rPr lang="en-US" sz="3000" dirty="0" smtClean="0"/>
              <a:t>Checklists</a:t>
            </a:r>
          </a:p>
          <a:p>
            <a:pPr marL="438912" indent="-320040" fontAlgn="auto">
              <a:spcBef>
                <a:spcPts val="0"/>
              </a:spcBef>
              <a:spcAft>
                <a:spcPts val="0"/>
              </a:spcAft>
              <a:buFont typeface="Wingdings 2"/>
              <a:buChar char=""/>
              <a:defRPr/>
            </a:pPr>
            <a:r>
              <a:rPr lang="en-US" sz="3000" dirty="0" smtClean="0"/>
              <a:t>Scoring Rubrics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3600" dirty="0" smtClean="0">
                <a:solidFill>
                  <a:schemeClr val="accent1">
                    <a:satMod val="150000"/>
                  </a:schemeClr>
                </a:solidFill>
              </a:rPr>
              <a:t>Showing Evidence</a:t>
            </a:r>
            <a:br>
              <a:rPr lang="en-US" sz="3600" dirty="0" smtClean="0">
                <a:solidFill>
                  <a:schemeClr val="accent1">
                    <a:satMod val="150000"/>
                  </a:schemeClr>
                </a:solidFill>
              </a:rPr>
            </a:br>
            <a:r>
              <a:rPr lang="en-US" sz="3600" dirty="0" smtClean="0">
                <a:solidFill>
                  <a:schemeClr val="accent1">
                    <a:satMod val="150000"/>
                  </a:schemeClr>
                </a:solidFill>
              </a:rPr>
              <a:t>The Final Portfolio</a:t>
            </a:r>
            <a:endParaRPr lang="en-US" dirty="0">
              <a:solidFill>
                <a:schemeClr val="accent1">
                  <a:satMod val="150000"/>
                </a:schemeClr>
              </a:solidFill>
            </a:endParaRPr>
          </a:p>
        </p:txBody>
      </p:sp>
      <p:sp>
        <p:nvSpPr>
          <p:cNvPr id="3" name="Content Placeholder 2"/>
          <p:cNvSpPr>
            <a:spLocks noGrp="1"/>
          </p:cNvSpPr>
          <p:nvPr>
            <p:ph idx="1"/>
          </p:nvPr>
        </p:nvSpPr>
        <p:spPr>
          <a:xfrm>
            <a:off x="457200" y="1774825"/>
            <a:ext cx="8229600" cy="4778375"/>
          </a:xfrm>
        </p:spPr>
        <p:txBody>
          <a:bodyPr rtlCol="0">
            <a:normAutofit/>
          </a:bodyPr>
          <a:lstStyle/>
          <a:p>
            <a:pPr marL="109538" indent="9525" fontAlgn="auto">
              <a:spcBef>
                <a:spcPts val="0"/>
              </a:spcBef>
              <a:spcAft>
                <a:spcPts val="0"/>
              </a:spcAft>
              <a:buFont typeface="Wingdings 2"/>
              <a:buNone/>
              <a:defRPr/>
            </a:pPr>
            <a:r>
              <a:rPr lang="en-US" dirty="0" smtClean="0"/>
              <a:t>From the Working Folder to the Portfolio---</a:t>
            </a:r>
            <a:r>
              <a:rPr lang="en-US" i="1" dirty="0" smtClean="0">
                <a:solidFill>
                  <a:srgbClr val="FF0000"/>
                </a:solidFill>
              </a:rPr>
              <a:t>the end. </a:t>
            </a:r>
            <a:endParaRPr lang="en-US" dirty="0" smtClean="0"/>
          </a:p>
          <a:p>
            <a:pPr marL="438912" indent="-320040" fontAlgn="auto">
              <a:spcBef>
                <a:spcPts val="0"/>
              </a:spcBef>
              <a:spcAft>
                <a:spcPts val="0"/>
              </a:spcAft>
              <a:buFont typeface="Wingdings 2"/>
              <a:buChar char=""/>
              <a:defRPr/>
            </a:pPr>
            <a:r>
              <a:rPr lang="en-US" sz="3000" dirty="0" smtClean="0"/>
              <a:t>Portfolio Inspection Checklists</a:t>
            </a:r>
          </a:p>
          <a:p>
            <a:pPr marL="438912" indent="-320040" fontAlgn="auto">
              <a:spcBef>
                <a:spcPts val="0"/>
              </a:spcBef>
              <a:spcAft>
                <a:spcPts val="0"/>
              </a:spcAft>
              <a:buFont typeface="Wingdings 2"/>
              <a:buChar char=""/>
              <a:defRPr/>
            </a:pPr>
            <a:r>
              <a:rPr lang="en-US" sz="3000" dirty="0" smtClean="0"/>
              <a:t>Journal Stems for Artifact Reflection</a:t>
            </a:r>
          </a:p>
          <a:p>
            <a:pPr marL="438912" indent="-320040" fontAlgn="auto">
              <a:spcBef>
                <a:spcPts val="0"/>
              </a:spcBef>
              <a:spcAft>
                <a:spcPts val="0"/>
              </a:spcAft>
              <a:buFont typeface="Wingdings 2"/>
              <a:buChar char=""/>
              <a:defRPr/>
            </a:pPr>
            <a:r>
              <a:rPr lang="en-US" sz="3000" dirty="0" smtClean="0"/>
              <a:t>Self and Peer Assessments of Portfolio Strengths</a:t>
            </a:r>
          </a:p>
          <a:p>
            <a:pPr marL="438912" indent="-320040" fontAlgn="auto">
              <a:spcBef>
                <a:spcPts val="0"/>
              </a:spcBef>
              <a:spcAft>
                <a:spcPts val="0"/>
              </a:spcAft>
              <a:buFont typeface="Wingdings 2"/>
              <a:buChar char=""/>
              <a:defRPr/>
            </a:pPr>
            <a:r>
              <a:rPr lang="en-US" sz="3000" dirty="0" smtClean="0"/>
              <a:t>T-Charts/Learning Lists of Best Work</a:t>
            </a:r>
          </a:p>
          <a:p>
            <a:pPr marL="438912" indent="-320040" fontAlgn="auto">
              <a:spcBef>
                <a:spcPts val="0"/>
              </a:spcBef>
              <a:spcAft>
                <a:spcPts val="0"/>
              </a:spcAft>
              <a:buFont typeface="Wingdings 2"/>
              <a:buChar char=""/>
              <a:defRPr/>
            </a:pPr>
            <a:r>
              <a:rPr lang="en-US" sz="3000" dirty="0" smtClean="0"/>
              <a:t>Goal Setting Organizers</a:t>
            </a:r>
          </a:p>
          <a:p>
            <a:pPr marL="438912" indent="-320040" fontAlgn="auto">
              <a:spcBef>
                <a:spcPts val="0"/>
              </a:spcBef>
              <a:spcAft>
                <a:spcPts val="0"/>
              </a:spcAft>
              <a:buFont typeface="Wingdings 2"/>
              <a:buChar char=""/>
              <a:defRPr/>
            </a:pPr>
            <a:r>
              <a:rPr lang="en-US" sz="3000" dirty="0" smtClean="0"/>
              <a:t>Portfolio Rubrics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satMod val="150000"/>
                  </a:schemeClr>
                </a:solidFill>
              </a:rPr>
              <a:t>Showing Evidence </a:t>
            </a:r>
            <a:br>
              <a:rPr lang="en-US" dirty="0" smtClean="0">
                <a:solidFill>
                  <a:schemeClr val="accent1">
                    <a:satMod val="150000"/>
                  </a:schemeClr>
                </a:solidFill>
              </a:rPr>
            </a:br>
            <a:r>
              <a:rPr lang="en-US" dirty="0" smtClean="0">
                <a:solidFill>
                  <a:schemeClr val="accent1">
                    <a:satMod val="150000"/>
                  </a:schemeClr>
                </a:solidFill>
              </a:rPr>
              <a:t>Chapter 5 Activity</a:t>
            </a:r>
            <a:endParaRPr lang="en-US" dirty="0">
              <a:solidFill>
                <a:schemeClr val="accent1">
                  <a:satMod val="150000"/>
                </a:schemeClr>
              </a:solidFill>
            </a:endParaRPr>
          </a:p>
        </p:txBody>
      </p:sp>
      <p:sp>
        <p:nvSpPr>
          <p:cNvPr id="50179" name="Content Placeholder 2"/>
          <p:cNvSpPr>
            <a:spLocks noGrp="1"/>
          </p:cNvSpPr>
          <p:nvPr>
            <p:ph idx="1"/>
          </p:nvPr>
        </p:nvSpPr>
        <p:spPr/>
        <p:txBody>
          <a:bodyPr/>
          <a:lstStyle/>
          <a:p>
            <a:pPr algn="ctr">
              <a:buFont typeface="Wingdings 2" pitchFamily="18" charset="2"/>
              <a:buNone/>
            </a:pPr>
            <a:r>
              <a:rPr lang="en-US" sz="4000" smtClean="0">
                <a:solidFill>
                  <a:srgbClr val="C00000"/>
                </a:solidFill>
              </a:rPr>
              <a:t>Chapter 6 Activity </a:t>
            </a:r>
          </a:p>
          <a:p>
            <a:pPr algn="ctr">
              <a:buFont typeface="Wingdings 2" pitchFamily="18" charset="2"/>
              <a:buNone/>
            </a:pPr>
            <a:r>
              <a:rPr lang="en-US" sz="4000" smtClean="0"/>
              <a:t>   Complete Teacher Planner for</a:t>
            </a:r>
          </a:p>
          <a:p>
            <a:pPr algn="ctr">
              <a:buFont typeface="Wingdings 2" pitchFamily="18" charset="2"/>
              <a:buNone/>
            </a:pPr>
            <a:r>
              <a:rPr lang="en-US" sz="4000" smtClean="0"/>
              <a:t>Portfolio Conferences</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satMod val="150000"/>
                  </a:schemeClr>
                </a:solidFill>
              </a:rPr>
              <a:t>Showing Evidence </a:t>
            </a:r>
            <a:br>
              <a:rPr lang="en-US" dirty="0" smtClean="0">
                <a:solidFill>
                  <a:schemeClr val="accent1">
                    <a:satMod val="150000"/>
                  </a:schemeClr>
                </a:solidFill>
              </a:rPr>
            </a:br>
            <a:r>
              <a:rPr lang="en-US" dirty="0" smtClean="0">
                <a:solidFill>
                  <a:schemeClr val="accent1">
                    <a:satMod val="150000"/>
                  </a:schemeClr>
                </a:solidFill>
              </a:rPr>
              <a:t>Chapter 5 Activity</a:t>
            </a:r>
            <a:endParaRPr lang="en-US" dirty="0">
              <a:solidFill>
                <a:schemeClr val="accent1">
                  <a:satMod val="150000"/>
                </a:schemeClr>
              </a:solidFill>
            </a:endParaRPr>
          </a:p>
        </p:txBody>
      </p:sp>
      <p:sp>
        <p:nvSpPr>
          <p:cNvPr id="51203" name="Content Placeholder 2"/>
          <p:cNvSpPr>
            <a:spLocks noGrp="1"/>
          </p:cNvSpPr>
          <p:nvPr>
            <p:ph idx="1"/>
          </p:nvPr>
        </p:nvSpPr>
        <p:spPr/>
        <p:txBody>
          <a:bodyPr/>
          <a:lstStyle/>
          <a:p>
            <a:pPr algn="ctr">
              <a:buFont typeface="Wingdings 2" pitchFamily="18" charset="2"/>
              <a:buNone/>
            </a:pPr>
            <a:r>
              <a:rPr lang="en-US" sz="4000" smtClean="0">
                <a:solidFill>
                  <a:srgbClr val="C00000"/>
                </a:solidFill>
              </a:rPr>
              <a:t>Chapter 5 Activity </a:t>
            </a:r>
          </a:p>
          <a:p>
            <a:pPr algn="ctr">
              <a:buFont typeface="Wingdings 2" pitchFamily="18" charset="2"/>
              <a:buNone/>
            </a:pPr>
            <a:r>
              <a:rPr lang="en-US" sz="4000" smtClean="0"/>
              <a:t>   Complete Portfolio Planner 3</a:t>
            </a:r>
          </a:p>
          <a:p>
            <a:pPr algn="ctr">
              <a:buFont typeface="Wingdings 2" pitchFamily="18" charset="2"/>
              <a:buNone/>
            </a:pPr>
            <a:r>
              <a:rPr lang="en-US" sz="4000" smtClean="0"/>
              <a:t>The When; The Who</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fontAlgn="auto">
              <a:spcAft>
                <a:spcPts val="0"/>
              </a:spcAft>
              <a:defRPr/>
            </a:pPr>
            <a:r>
              <a:rPr lang="en-US" dirty="0" smtClean="0">
                <a:solidFill>
                  <a:schemeClr val="accent1">
                    <a:satMod val="150000"/>
                  </a:schemeClr>
                </a:solidFill>
              </a:rPr>
              <a:t>Showing Evidence</a:t>
            </a:r>
            <a:br>
              <a:rPr lang="en-US" dirty="0" smtClean="0">
                <a:solidFill>
                  <a:schemeClr val="accent1">
                    <a:satMod val="150000"/>
                  </a:schemeClr>
                </a:solidFill>
              </a:rPr>
            </a:br>
            <a:r>
              <a:rPr lang="en-US" dirty="0" smtClean="0">
                <a:solidFill>
                  <a:schemeClr val="accent1">
                    <a:satMod val="150000"/>
                  </a:schemeClr>
                </a:solidFill>
              </a:rPr>
              <a:t>Chapter 6</a:t>
            </a:r>
            <a:endParaRPr lang="en-US" dirty="0">
              <a:solidFill>
                <a:schemeClr val="accent1">
                  <a:satMod val="150000"/>
                </a:schemeClr>
              </a:solidFill>
            </a:endParaRPr>
          </a:p>
        </p:txBody>
      </p:sp>
      <p:sp>
        <p:nvSpPr>
          <p:cNvPr id="52227" name="Content Placeholder 2"/>
          <p:cNvSpPr>
            <a:spLocks noGrp="1"/>
          </p:cNvSpPr>
          <p:nvPr>
            <p:ph idx="1"/>
          </p:nvPr>
        </p:nvSpPr>
        <p:spPr/>
        <p:txBody>
          <a:bodyPr/>
          <a:lstStyle/>
          <a:p>
            <a:pPr algn="ctr">
              <a:buFont typeface="Wingdings 2" pitchFamily="18" charset="2"/>
              <a:buNone/>
            </a:pPr>
            <a:r>
              <a:rPr lang="en-US" sz="4000" smtClean="0">
                <a:solidFill>
                  <a:srgbClr val="C00000"/>
                </a:solidFill>
              </a:rPr>
              <a:t>Chapter 6</a:t>
            </a:r>
          </a:p>
          <a:p>
            <a:pPr algn="ctr">
              <a:buFont typeface="Wingdings 2" pitchFamily="18" charset="2"/>
              <a:buNone/>
            </a:pPr>
            <a:r>
              <a:rPr lang="en-US" sz="4000" smtClean="0">
                <a:solidFill>
                  <a:srgbClr val="C00000"/>
                </a:solidFill>
              </a:rPr>
              <a:t>   Connect Students’ Voices through Web Conferences and Showcases</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3600" dirty="0" smtClean="0">
                <a:solidFill>
                  <a:schemeClr val="accent1">
                    <a:satMod val="150000"/>
                  </a:schemeClr>
                </a:solidFill>
              </a:rPr>
              <a:t>Showing Evidence</a:t>
            </a:r>
            <a:br>
              <a:rPr lang="en-US" sz="3600" dirty="0" smtClean="0">
                <a:solidFill>
                  <a:schemeClr val="accent1">
                    <a:satMod val="150000"/>
                  </a:schemeClr>
                </a:solidFill>
              </a:rPr>
            </a:br>
            <a:r>
              <a:rPr lang="en-US" sz="3600" dirty="0" smtClean="0">
                <a:solidFill>
                  <a:schemeClr val="accent1">
                    <a:satMod val="150000"/>
                  </a:schemeClr>
                </a:solidFill>
              </a:rPr>
              <a:t> Web Conferences and Showcases</a:t>
            </a:r>
          </a:p>
        </p:txBody>
      </p:sp>
      <p:sp>
        <p:nvSpPr>
          <p:cNvPr id="3" name="Content Placeholder 2"/>
          <p:cNvSpPr>
            <a:spLocks noGrp="1"/>
          </p:cNvSpPr>
          <p:nvPr>
            <p:ph idx="1"/>
          </p:nvPr>
        </p:nvSpPr>
        <p:spPr>
          <a:xfrm>
            <a:off x="457200" y="1774825"/>
            <a:ext cx="8382000" cy="4625975"/>
          </a:xfrm>
        </p:spPr>
        <p:txBody>
          <a:bodyPr rtlCol="0">
            <a:normAutofit/>
          </a:bodyPr>
          <a:lstStyle/>
          <a:p>
            <a:pPr marL="53975" indent="-53975" fontAlgn="auto">
              <a:spcBef>
                <a:spcPts val="0"/>
              </a:spcBef>
              <a:spcAft>
                <a:spcPts val="0"/>
              </a:spcAft>
              <a:buFont typeface="Wingdings 2"/>
              <a:buNone/>
              <a:defRPr/>
            </a:pPr>
            <a:r>
              <a:rPr lang="en-US" sz="2800" dirty="0" smtClean="0"/>
              <a:t>         In addition to being a significant educational events, portfolio conferences or web showcases  have evolved into an artistic and technological opportunities for students.  With careful, thoughtful preparation, these events can skillfully present students’ significant academic achievement and communicate their learning dispositions, creativity and talents to others.</a:t>
            </a:r>
          </a:p>
          <a:p>
            <a:pPr marL="53975" indent="-53975" fontAlgn="auto">
              <a:spcBef>
                <a:spcPts val="0"/>
              </a:spcBef>
              <a:spcAft>
                <a:spcPts val="0"/>
              </a:spcAft>
              <a:buFont typeface="Wingdings 2"/>
              <a:buNone/>
              <a:defRPr/>
            </a:pPr>
            <a:r>
              <a:rPr lang="en-US" sz="2800" dirty="0" smtClean="0"/>
              <a:t> Whatever their format, they bring each student’s work and accomplishments alive while promoting celebration and enjoyment of academic accomplishments.</a:t>
            </a:r>
          </a:p>
          <a:p>
            <a:pPr marL="438912" indent="-320040" fontAlgn="auto">
              <a:spcBef>
                <a:spcPts val="0"/>
              </a:spcBef>
              <a:spcAft>
                <a:spcPts val="0"/>
              </a:spcAft>
              <a:buFont typeface="Wingdings 2"/>
              <a:buNone/>
              <a:defRPr/>
            </a:pPr>
            <a:endParaRPr lang="en-US" sz="2800" dirty="0" smtClean="0">
              <a:solidFill>
                <a:srgbClr val="C00000"/>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3600" dirty="0" smtClean="0">
                <a:solidFill>
                  <a:schemeClr val="accent1">
                    <a:satMod val="150000"/>
                  </a:schemeClr>
                </a:solidFill>
              </a:rPr>
              <a:t>Showing Evidence</a:t>
            </a:r>
            <a:br>
              <a:rPr lang="en-US" sz="3600" dirty="0" smtClean="0">
                <a:solidFill>
                  <a:schemeClr val="accent1">
                    <a:satMod val="150000"/>
                  </a:schemeClr>
                </a:solidFill>
              </a:rPr>
            </a:br>
            <a:r>
              <a:rPr lang="en-US" sz="3600" dirty="0" smtClean="0">
                <a:solidFill>
                  <a:schemeClr val="accent1">
                    <a:satMod val="150000"/>
                  </a:schemeClr>
                </a:solidFill>
              </a:rPr>
              <a:t> Web Conferences and Showcases</a:t>
            </a:r>
          </a:p>
        </p:txBody>
      </p:sp>
      <p:sp>
        <p:nvSpPr>
          <p:cNvPr id="54275" name="Content Placeholder 2"/>
          <p:cNvSpPr>
            <a:spLocks noGrp="1"/>
          </p:cNvSpPr>
          <p:nvPr>
            <p:ph idx="1"/>
          </p:nvPr>
        </p:nvSpPr>
        <p:spPr>
          <a:xfrm>
            <a:off x="457200" y="1774825"/>
            <a:ext cx="8382000" cy="4625975"/>
          </a:xfrm>
        </p:spPr>
        <p:txBody>
          <a:bodyPr/>
          <a:lstStyle/>
          <a:p>
            <a:pPr marL="53975" indent="-53975">
              <a:buFont typeface="Wingdings 2" pitchFamily="18" charset="2"/>
              <a:buNone/>
            </a:pPr>
            <a:r>
              <a:rPr lang="en-US" sz="2800" smtClean="0"/>
              <a:t>Decisions to be made about Portfolio</a:t>
            </a:r>
            <a:r>
              <a:rPr lang="en-US" sz="2800" smtClean="0">
                <a:solidFill>
                  <a:srgbClr val="FF0000"/>
                </a:solidFill>
              </a:rPr>
              <a:t> </a:t>
            </a:r>
            <a:r>
              <a:rPr lang="en-US" sz="2800" smtClean="0"/>
              <a:t>Web Conferences and Showcases:</a:t>
            </a:r>
          </a:p>
          <a:p>
            <a:pPr marL="53975" indent="-53975">
              <a:buFont typeface="Wingdings 2" pitchFamily="18" charset="2"/>
              <a:buNone/>
            </a:pPr>
            <a:endParaRPr lang="en-US" sz="2800" smtClean="0"/>
          </a:p>
          <a:p>
            <a:pPr marL="53975" indent="-53975"/>
            <a:r>
              <a:rPr lang="en-US" sz="2800" smtClean="0"/>
              <a:t>What will be the goals?</a:t>
            </a:r>
          </a:p>
          <a:p>
            <a:pPr marL="53975" indent="-53975"/>
            <a:r>
              <a:rPr lang="en-US" sz="2800" smtClean="0"/>
              <a:t>What criteria will guide the finished portfolio?</a:t>
            </a:r>
          </a:p>
          <a:p>
            <a:pPr marL="53975" indent="-53975"/>
            <a:r>
              <a:rPr lang="en-US" sz="2800" smtClean="0"/>
              <a:t>Will there be a preliminary peer-portfolio showcase?</a:t>
            </a:r>
          </a:p>
          <a:p>
            <a:pPr marL="53975" indent="-53975"/>
            <a:r>
              <a:rPr lang="en-US" sz="2800" smtClean="0"/>
              <a:t>Will there be a parent showcase? Will it be student-led?</a:t>
            </a:r>
          </a:p>
          <a:p>
            <a:pPr marL="53975" indent="-53975">
              <a:buFont typeface="Wingdings 2" pitchFamily="18" charset="2"/>
              <a:buNone/>
            </a:pPr>
            <a:endParaRPr lang="en-US" sz="2800" smtClean="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sz="3600" dirty="0" smtClean="0">
                <a:solidFill>
                  <a:schemeClr val="accent1">
                    <a:satMod val="150000"/>
                  </a:schemeClr>
                </a:solidFill>
              </a:rPr>
              <a:t>Showing Evidence</a:t>
            </a:r>
            <a:br>
              <a:rPr lang="en-US" sz="3600" dirty="0" smtClean="0">
                <a:solidFill>
                  <a:schemeClr val="accent1">
                    <a:satMod val="150000"/>
                  </a:schemeClr>
                </a:solidFill>
              </a:rPr>
            </a:br>
            <a:r>
              <a:rPr lang="en-US" sz="3600" dirty="0" smtClean="0">
                <a:solidFill>
                  <a:schemeClr val="accent1">
                    <a:satMod val="150000"/>
                  </a:schemeClr>
                </a:solidFill>
              </a:rPr>
              <a:t> Web Conferences and Showcases</a:t>
            </a:r>
          </a:p>
        </p:txBody>
      </p:sp>
      <p:sp>
        <p:nvSpPr>
          <p:cNvPr id="55299" name="Content Placeholder 2"/>
          <p:cNvSpPr>
            <a:spLocks noGrp="1"/>
          </p:cNvSpPr>
          <p:nvPr>
            <p:ph idx="1"/>
          </p:nvPr>
        </p:nvSpPr>
        <p:spPr>
          <a:xfrm>
            <a:off x="457200" y="1774825"/>
            <a:ext cx="8382000" cy="4625975"/>
          </a:xfrm>
        </p:spPr>
        <p:txBody>
          <a:bodyPr/>
          <a:lstStyle/>
          <a:p>
            <a:pPr marL="53975" indent="-53975">
              <a:buFont typeface="Wingdings 2" pitchFamily="18" charset="2"/>
              <a:buNone/>
            </a:pPr>
            <a:r>
              <a:rPr lang="en-US" sz="2800" smtClean="0"/>
              <a:t>What Are the Benefits of Student-Led Conferences and Showcases:</a:t>
            </a:r>
          </a:p>
          <a:p>
            <a:pPr marL="53975" indent="-53975">
              <a:buFont typeface="Wingdings 2" pitchFamily="18" charset="2"/>
              <a:buNone/>
            </a:pPr>
            <a:endParaRPr lang="en-US" sz="2800" smtClean="0"/>
          </a:p>
          <a:p>
            <a:pPr marL="53975" indent="-53975"/>
            <a:r>
              <a:rPr lang="en-US" sz="2800" smtClean="0"/>
              <a:t> Involve more parents</a:t>
            </a:r>
          </a:p>
          <a:p>
            <a:pPr marL="53975" indent="-53975"/>
            <a:r>
              <a:rPr lang="en-US" sz="2800" smtClean="0"/>
              <a:t>Increase student motivation</a:t>
            </a:r>
          </a:p>
          <a:p>
            <a:pPr marL="53975" indent="-53975"/>
            <a:r>
              <a:rPr lang="en-US" sz="2800" smtClean="0"/>
              <a:t>Meets professional standards for engaging both students and parents in communication</a:t>
            </a:r>
          </a:p>
          <a:p>
            <a:pPr marL="53975" indent="-53975"/>
            <a:r>
              <a:rPr lang="en-US" sz="2800" smtClean="0"/>
              <a:t>Improves both student and teacher accountability</a:t>
            </a:r>
          </a:p>
          <a:p>
            <a:pPr marL="53975" indent="-53975"/>
            <a:r>
              <a:rPr lang="en-US" sz="2800" smtClean="0"/>
              <a:t>Makes teaching and learning more satisfying7</a:t>
            </a:r>
          </a:p>
          <a:p>
            <a:pPr marL="53975" indent="-53975"/>
            <a:endParaRPr lang="en-US" sz="2800" smtClean="0"/>
          </a:p>
          <a:p>
            <a:pPr marL="53975" indent="-53975">
              <a:buFont typeface="Wingdings 2" pitchFamily="18" charset="2"/>
              <a:buNone/>
            </a:pPr>
            <a:endParaRPr lang="en-US" sz="280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252728"/>
          </a:xfrm>
        </p:spPr>
        <p:txBody>
          <a:bodyPr>
            <a:normAutofit fontScale="90000"/>
          </a:bodyPr>
          <a:lstStyle/>
          <a:p>
            <a:pPr fontAlgn="auto">
              <a:spcAft>
                <a:spcPts val="0"/>
              </a:spcAft>
              <a:defRPr/>
            </a:pPr>
            <a:r>
              <a:rPr lang="en-US" sz="3600" dirty="0" smtClean="0">
                <a:solidFill>
                  <a:schemeClr val="accent1">
                    <a:satMod val="150000"/>
                  </a:schemeClr>
                </a:solidFill>
              </a:rPr>
              <a:t>Showing Evidence</a:t>
            </a:r>
            <a:br>
              <a:rPr lang="en-US" sz="3600" dirty="0" smtClean="0">
                <a:solidFill>
                  <a:schemeClr val="accent1">
                    <a:satMod val="150000"/>
                  </a:schemeClr>
                </a:solidFill>
              </a:rPr>
            </a:br>
            <a:r>
              <a:rPr lang="en-US" sz="3600" dirty="0" smtClean="0">
                <a:solidFill>
                  <a:schemeClr val="accent1">
                    <a:satMod val="150000"/>
                  </a:schemeClr>
                </a:solidFill>
              </a:rPr>
              <a:t>Web Conferences and Showcases</a:t>
            </a:r>
            <a:br>
              <a:rPr lang="en-US" sz="3600" dirty="0" smtClean="0">
                <a:solidFill>
                  <a:schemeClr val="accent1">
                    <a:satMod val="150000"/>
                  </a:schemeClr>
                </a:solidFill>
              </a:rPr>
            </a:br>
            <a:endParaRPr lang="en-US" sz="3600" dirty="0" smtClean="0">
              <a:solidFill>
                <a:schemeClr val="accent1">
                  <a:satMod val="150000"/>
                </a:schemeClr>
              </a:solidFill>
            </a:endParaRPr>
          </a:p>
        </p:txBody>
      </p:sp>
      <p:sp>
        <p:nvSpPr>
          <p:cNvPr id="3" name="Content Placeholder 2"/>
          <p:cNvSpPr>
            <a:spLocks noGrp="1"/>
          </p:cNvSpPr>
          <p:nvPr>
            <p:ph idx="1"/>
          </p:nvPr>
        </p:nvSpPr>
        <p:spPr>
          <a:xfrm>
            <a:off x="457200" y="1774825"/>
            <a:ext cx="8229600" cy="4778375"/>
          </a:xfrm>
        </p:spPr>
        <p:txBody>
          <a:bodyPr rtlCol="0">
            <a:normAutofit/>
          </a:bodyPr>
          <a:lstStyle/>
          <a:p>
            <a:pPr marL="109538" indent="9525" fontAlgn="auto">
              <a:spcBef>
                <a:spcPts val="0"/>
              </a:spcBef>
              <a:spcAft>
                <a:spcPts val="0"/>
              </a:spcAft>
              <a:buFont typeface="Wingdings 2"/>
              <a:buNone/>
              <a:defRPr/>
            </a:pPr>
            <a:r>
              <a:rPr lang="en-US" dirty="0" smtClean="0"/>
              <a:t>Planning the Showcase or Web Conference</a:t>
            </a:r>
          </a:p>
          <a:p>
            <a:pPr marL="438912" indent="-320040" fontAlgn="auto">
              <a:spcBef>
                <a:spcPts val="0"/>
              </a:spcBef>
              <a:spcAft>
                <a:spcPts val="0"/>
              </a:spcAft>
              <a:buFont typeface="Wingdings 2"/>
              <a:buChar char=""/>
              <a:defRPr/>
            </a:pPr>
            <a:r>
              <a:rPr lang="en-US" sz="3000" dirty="0" smtClean="0"/>
              <a:t>Who is involved and when do the conference?</a:t>
            </a:r>
          </a:p>
          <a:p>
            <a:pPr marL="438912" indent="-320040" fontAlgn="auto">
              <a:spcBef>
                <a:spcPts val="0"/>
              </a:spcBef>
              <a:spcAft>
                <a:spcPts val="0"/>
              </a:spcAft>
              <a:buFont typeface="Wingdings 2"/>
              <a:buChar char=""/>
              <a:defRPr/>
            </a:pPr>
            <a:r>
              <a:rPr lang="en-US" sz="3000" dirty="0" smtClean="0"/>
              <a:t>What will they want to know—Audience Audit</a:t>
            </a:r>
          </a:p>
          <a:p>
            <a:pPr marL="438912" indent="-320040" fontAlgn="auto">
              <a:spcBef>
                <a:spcPts val="0"/>
              </a:spcBef>
              <a:spcAft>
                <a:spcPts val="0"/>
              </a:spcAft>
              <a:buFont typeface="Wingdings 2"/>
              <a:buChar char=""/>
              <a:defRPr/>
            </a:pPr>
            <a:r>
              <a:rPr lang="en-US" sz="3000" dirty="0" smtClean="0"/>
              <a:t>What questions should be considered? How do students prepare for audience responses?</a:t>
            </a:r>
          </a:p>
          <a:p>
            <a:pPr marL="438912" indent="-320040" fontAlgn="auto">
              <a:spcBef>
                <a:spcPts val="0"/>
              </a:spcBef>
              <a:spcAft>
                <a:spcPts val="0"/>
              </a:spcAft>
              <a:buFont typeface="Wingdings 2"/>
              <a:buChar char=""/>
              <a:defRPr/>
            </a:pPr>
            <a:r>
              <a:rPr lang="en-US" sz="3000" dirty="0" smtClean="0"/>
              <a:t>Which medium will be used?</a:t>
            </a:r>
          </a:p>
          <a:p>
            <a:pPr marL="438912" indent="-320040" fontAlgn="auto">
              <a:spcBef>
                <a:spcPts val="0"/>
              </a:spcBef>
              <a:spcAft>
                <a:spcPts val="0"/>
              </a:spcAft>
              <a:buFont typeface="Wingdings 2"/>
              <a:buChar char=""/>
              <a:defRPr/>
            </a:pPr>
            <a:r>
              <a:rPr lang="en-US" sz="3000" dirty="0" smtClean="0"/>
              <a:t>How will students prepare (rehearse) for the showcase or conference?</a:t>
            </a:r>
          </a:p>
          <a:p>
            <a:pPr marL="438912" indent="-320040" fontAlgn="auto">
              <a:spcBef>
                <a:spcPts val="0"/>
              </a:spcBef>
              <a:spcAft>
                <a:spcPts val="0"/>
              </a:spcAft>
              <a:buFont typeface="Wingdings 2"/>
              <a:buChar char=""/>
              <a:defRPr/>
            </a:pPr>
            <a:r>
              <a:rPr lang="en-US" sz="3000" dirty="0" smtClean="0"/>
              <a:t>How will the showcase or conference be assessed? Will there be a post-conference?</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Showing Evidence</a:t>
            </a:r>
            <a:endParaRPr lang="en-US" dirty="0">
              <a:solidFill>
                <a:schemeClr val="accent1">
                  <a:satMod val="150000"/>
                </a:schemeClr>
              </a:solidFill>
            </a:endParaRPr>
          </a:p>
        </p:txBody>
      </p:sp>
      <p:sp>
        <p:nvSpPr>
          <p:cNvPr id="57347" name="Content Placeholder 2"/>
          <p:cNvSpPr>
            <a:spLocks noGrp="1"/>
          </p:cNvSpPr>
          <p:nvPr>
            <p:ph idx="1"/>
          </p:nvPr>
        </p:nvSpPr>
        <p:spPr/>
        <p:txBody>
          <a:bodyPr/>
          <a:lstStyle/>
          <a:p>
            <a:pPr>
              <a:buFont typeface="Wingdings 2" pitchFamily="18" charset="2"/>
              <a:buNone/>
            </a:pPr>
            <a:r>
              <a:rPr lang="en-US" smtClean="0"/>
              <a:t>Think -  Pair  -  Share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fontAlgn="auto">
              <a:spcAft>
                <a:spcPts val="0"/>
              </a:spcAft>
              <a:defRPr/>
            </a:pPr>
            <a:r>
              <a:rPr lang="en-US" sz="3600" dirty="0" smtClean="0">
                <a:solidFill>
                  <a:schemeClr val="accent1">
                    <a:satMod val="150000"/>
                  </a:schemeClr>
                </a:solidFill>
              </a:rPr>
              <a:t>Showing Evidence of Student Learning</a:t>
            </a:r>
            <a:endParaRPr lang="en-US" sz="3600" dirty="0">
              <a:solidFill>
                <a:schemeClr val="accent1">
                  <a:satMod val="150000"/>
                </a:schemeClr>
              </a:solidFill>
            </a:endParaRPr>
          </a:p>
        </p:txBody>
      </p:sp>
      <p:sp>
        <p:nvSpPr>
          <p:cNvPr id="14339" name="Rectangle 3"/>
          <p:cNvSpPr>
            <a:spLocks noGrp="1" noChangeArrowheads="1"/>
          </p:cNvSpPr>
          <p:nvPr>
            <p:ph idx="1"/>
          </p:nvPr>
        </p:nvSpPr>
        <p:spPr/>
        <p:txBody>
          <a:bodyPr/>
          <a:lstStyle/>
          <a:p>
            <a:pPr>
              <a:buFontTx/>
              <a:buNone/>
            </a:pPr>
            <a:r>
              <a:rPr lang="en-US" sz="2800" i="1" smtClean="0"/>
              <a:t>          When student voice and goal-setting becomes integrated into the academic outcomes of  teaching and learning, success can be achieved for both teachers and students. This workshop provides an introduction to authentic assessment processes integral to portfolios (and eportfolios) that invite student self assessment and reflection. The use of a portfolio as an authentic container of student achievement that is showcased for audiences  will also be highlighted and discussed.</a:t>
            </a:r>
          </a:p>
        </p:txBody>
      </p:sp>
      <p:sp>
        <p:nvSpPr>
          <p:cNvPr id="5" name="Footer Placeholder 4"/>
          <p:cNvSpPr>
            <a:spLocks noGrp="1"/>
          </p:cNvSpPr>
          <p:nvPr>
            <p:ph type="ftr" sz="quarter" idx="11"/>
          </p:nvPr>
        </p:nvSpPr>
        <p:spPr/>
        <p:txBody>
          <a:bodyPr/>
          <a:lstStyle/>
          <a:p>
            <a:pPr>
              <a:defRPr/>
            </a:pPr>
            <a:r>
              <a:rPr lang="en-US"/>
              <a:t>Professor Susan Belgrad            California State University Northridge</a:t>
            </a:r>
          </a:p>
        </p:txBody>
      </p:sp>
      <p:sp>
        <p:nvSpPr>
          <p:cNvPr id="6" name="Slide Number Placeholder 5"/>
          <p:cNvSpPr>
            <a:spLocks noGrp="1"/>
          </p:cNvSpPr>
          <p:nvPr>
            <p:ph type="sldNum" sz="quarter" idx="12"/>
          </p:nvPr>
        </p:nvSpPr>
        <p:spPr/>
        <p:txBody>
          <a:bodyPr/>
          <a:lstStyle/>
          <a:p>
            <a:pPr>
              <a:defRPr/>
            </a:pPr>
            <a:fld id="{4ECC06DB-75A4-431C-A623-D5660A1E3DFD}" type="slidenum">
              <a:rPr lang="en-US"/>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8" name="Rectangle 6"/>
          <p:cNvSpPr>
            <a:spLocks noGrp="1" noChangeArrowheads="1"/>
          </p:cNvSpPr>
          <p:nvPr>
            <p:ph type="title"/>
          </p:nvPr>
        </p:nvSpPr>
        <p:spPr>
          <a:xfrm>
            <a:off x="457200" y="152400"/>
            <a:ext cx="8229600" cy="1251062"/>
          </a:xfrm>
        </p:spPr>
        <p:txBody>
          <a:bodyPr>
            <a:normAutofit fontScale="90000"/>
          </a:bodyPr>
          <a:lstStyle/>
          <a:p>
            <a:pPr fontAlgn="auto">
              <a:spcAft>
                <a:spcPts val="0"/>
              </a:spcAft>
              <a:defRPr/>
            </a:pPr>
            <a:r>
              <a:rPr lang="en-US" sz="4000" i="1" dirty="0" smtClean="0">
                <a:solidFill>
                  <a:schemeClr val="accent1">
                    <a:satMod val="150000"/>
                  </a:schemeClr>
                </a:solidFill>
              </a:rPr>
              <a:t>Agree-Disagree on  Portfolios/Eportfolios</a:t>
            </a:r>
            <a:endParaRPr lang="en-US" sz="4000" i="1" dirty="0">
              <a:solidFill>
                <a:schemeClr val="accent1">
                  <a:satMod val="150000"/>
                </a:schemeClr>
              </a:solidFill>
            </a:endParaRPr>
          </a:p>
        </p:txBody>
      </p:sp>
      <p:sp>
        <p:nvSpPr>
          <p:cNvPr id="5" name="Footer Placeholder 3"/>
          <p:cNvSpPr>
            <a:spLocks noGrp="1"/>
          </p:cNvSpPr>
          <p:nvPr>
            <p:ph type="ftr" sz="quarter" idx="11"/>
          </p:nvPr>
        </p:nvSpPr>
        <p:spPr/>
        <p:txBody>
          <a:bodyPr/>
          <a:lstStyle/>
          <a:p>
            <a:pPr>
              <a:defRPr/>
            </a:pPr>
            <a:r>
              <a:rPr lang="en-US"/>
              <a:t>Professor Susan Belgrad            California State University Northridge</a:t>
            </a:r>
          </a:p>
        </p:txBody>
      </p:sp>
      <p:sp>
        <p:nvSpPr>
          <p:cNvPr id="6" name="Slide Number Placeholder 4"/>
          <p:cNvSpPr>
            <a:spLocks noGrp="1"/>
          </p:cNvSpPr>
          <p:nvPr>
            <p:ph type="sldNum" sz="quarter" idx="12"/>
          </p:nvPr>
        </p:nvSpPr>
        <p:spPr/>
        <p:txBody>
          <a:bodyPr/>
          <a:lstStyle/>
          <a:p>
            <a:pPr>
              <a:defRPr/>
            </a:pPr>
            <a:fld id="{F3DC80C8-8631-4B86-A0CC-6C07641E903C}" type="slidenum">
              <a:rPr lang="en-US"/>
              <a:pPr>
                <a:defRPr/>
              </a:pPr>
              <a:t>6</a:t>
            </a:fld>
            <a:endParaRPr lang="en-US"/>
          </a:p>
        </p:txBody>
      </p:sp>
      <p:graphicFrame>
        <p:nvGraphicFramePr>
          <p:cNvPr id="1026" name="Object 2"/>
          <p:cNvGraphicFramePr>
            <a:graphicFrameLocks noChangeAspect="1"/>
          </p:cNvGraphicFramePr>
          <p:nvPr/>
        </p:nvGraphicFramePr>
        <p:xfrm>
          <a:off x="1222375" y="819150"/>
          <a:ext cx="6326188" cy="7856538"/>
        </p:xfrm>
        <a:graphic>
          <a:graphicData uri="http://schemas.openxmlformats.org/presentationml/2006/ole">
            <p:oleObj spid="_x0000_s1026" name="Document" r:id="rId4" imgW="6363026" imgH="7933157" progId="Word.Document.8">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dirty="0" smtClean="0">
                <a:solidFill>
                  <a:schemeClr val="accent1">
                    <a:satMod val="150000"/>
                  </a:schemeClr>
                </a:solidFill>
              </a:rPr>
              <a:t>Showing Evidence</a:t>
            </a:r>
            <a:endParaRPr lang="en-US" dirty="0">
              <a:solidFill>
                <a:schemeClr val="accent1">
                  <a:satMod val="150000"/>
                </a:schemeClr>
              </a:solidFill>
            </a:endParaRPr>
          </a:p>
        </p:txBody>
      </p:sp>
      <p:sp>
        <p:nvSpPr>
          <p:cNvPr id="15363" name="Content Placeholder 2"/>
          <p:cNvSpPr>
            <a:spLocks noGrp="1"/>
          </p:cNvSpPr>
          <p:nvPr>
            <p:ph idx="1"/>
          </p:nvPr>
        </p:nvSpPr>
        <p:spPr/>
        <p:txBody>
          <a:bodyPr/>
          <a:lstStyle/>
          <a:p>
            <a:pPr algn="ctr">
              <a:buFont typeface="Wingdings 2" pitchFamily="18" charset="2"/>
              <a:buNone/>
            </a:pPr>
            <a:r>
              <a:rPr lang="en-US" sz="4000" smtClean="0">
                <a:solidFill>
                  <a:srgbClr val="C00000"/>
                </a:solidFill>
              </a:rPr>
              <a:t>Chapter 1 </a:t>
            </a:r>
          </a:p>
          <a:p>
            <a:pPr algn="ctr">
              <a:buFont typeface="Wingdings 2" pitchFamily="18" charset="2"/>
              <a:buNone/>
            </a:pPr>
            <a:r>
              <a:rPr lang="en-US" sz="4000" smtClean="0">
                <a:solidFill>
                  <a:srgbClr val="C00000"/>
                </a:solidFill>
              </a:rPr>
              <a:t>Connect Portfolio Purpose to Audience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81000" y="304800"/>
            <a:ext cx="8001000" cy="914400"/>
          </a:xfrm>
        </p:spPr>
        <p:txBody>
          <a:bodyPr/>
          <a:lstStyle/>
          <a:p>
            <a:pPr fontAlgn="auto">
              <a:spcAft>
                <a:spcPts val="0"/>
              </a:spcAft>
              <a:defRPr/>
            </a:pPr>
            <a:r>
              <a:rPr lang="en-US" sz="3200" dirty="0" smtClean="0">
                <a:solidFill>
                  <a:schemeClr val="accent1">
                    <a:satMod val="150000"/>
                  </a:schemeClr>
                </a:solidFill>
              </a:rPr>
              <a:t>Showing Evidence of Student Achievement</a:t>
            </a:r>
            <a:endParaRPr lang="en-US" sz="3200" dirty="0">
              <a:solidFill>
                <a:schemeClr val="accent1">
                  <a:satMod val="150000"/>
                </a:schemeClr>
              </a:solidFill>
            </a:endParaRPr>
          </a:p>
        </p:txBody>
      </p:sp>
      <p:sp>
        <p:nvSpPr>
          <p:cNvPr id="16387" name="Rectangle 3"/>
          <p:cNvSpPr>
            <a:spLocks noGrp="1" noChangeArrowheads="1"/>
          </p:cNvSpPr>
          <p:nvPr>
            <p:ph idx="1"/>
          </p:nvPr>
        </p:nvSpPr>
        <p:spPr/>
        <p:txBody>
          <a:bodyPr/>
          <a:lstStyle/>
          <a:p>
            <a:pPr marL="609600" indent="-609600">
              <a:lnSpc>
                <a:spcPct val="80000"/>
              </a:lnSpc>
              <a:buFont typeface="Wingdings 2" pitchFamily="18" charset="2"/>
              <a:buNone/>
            </a:pPr>
            <a:r>
              <a:rPr lang="en-US" sz="2800" smtClean="0"/>
              <a:t>1. What would motivate teachers to undertake a portfolio assessment system?</a:t>
            </a:r>
            <a:br>
              <a:rPr lang="en-US" sz="2800" smtClean="0"/>
            </a:br>
            <a:endParaRPr lang="en-US" sz="2800" smtClean="0"/>
          </a:p>
          <a:p>
            <a:pPr marL="609600" indent="-609600">
              <a:lnSpc>
                <a:spcPct val="80000"/>
              </a:lnSpc>
              <a:buFont typeface="Wingdings 2" pitchFamily="18" charset="2"/>
              <a:buNone/>
            </a:pPr>
            <a:r>
              <a:rPr lang="en-US" sz="2800" smtClean="0"/>
              <a:t>2. How might portfolios promote evidence and dialogue to identify where students are in their learning, where they need to go and how best to get there (Black and Williams, 2004)?</a:t>
            </a:r>
            <a:br>
              <a:rPr lang="en-US" sz="2800" smtClean="0"/>
            </a:br>
            <a:endParaRPr lang="en-US" sz="2800" smtClean="0"/>
          </a:p>
          <a:p>
            <a:pPr marL="609600" indent="-609600">
              <a:lnSpc>
                <a:spcPct val="80000"/>
              </a:lnSpc>
              <a:buFont typeface="Wingdings 2" pitchFamily="18" charset="2"/>
              <a:buNone/>
            </a:pPr>
            <a:r>
              <a:rPr lang="en-US" sz="2800" smtClean="0"/>
              <a:t>3. What might the difference be between assessing FOR learning rather than simply evaluation of learning? (See Figure 0.1)</a:t>
            </a:r>
            <a:br>
              <a:rPr lang="en-US" sz="2800" smtClean="0"/>
            </a:br>
            <a:endParaRPr lang="en-US" sz="2800" b="1" i="1" smtClean="0"/>
          </a:p>
        </p:txBody>
      </p:sp>
      <p:sp>
        <p:nvSpPr>
          <p:cNvPr id="5" name="Footer Placeholder 4"/>
          <p:cNvSpPr>
            <a:spLocks noGrp="1"/>
          </p:cNvSpPr>
          <p:nvPr>
            <p:ph type="ftr" sz="quarter" idx="11"/>
          </p:nvPr>
        </p:nvSpPr>
        <p:spPr/>
        <p:txBody>
          <a:bodyPr/>
          <a:lstStyle/>
          <a:p>
            <a:pPr>
              <a:defRPr/>
            </a:pPr>
            <a:r>
              <a:rPr lang="en-US"/>
              <a:t>Professor Susan Belgrad            California State University Northridge</a:t>
            </a:r>
          </a:p>
        </p:txBody>
      </p:sp>
      <p:sp>
        <p:nvSpPr>
          <p:cNvPr id="6" name="Slide Number Placeholder 5"/>
          <p:cNvSpPr>
            <a:spLocks noGrp="1"/>
          </p:cNvSpPr>
          <p:nvPr>
            <p:ph type="sldNum" sz="quarter" idx="12"/>
          </p:nvPr>
        </p:nvSpPr>
        <p:spPr/>
        <p:txBody>
          <a:bodyPr/>
          <a:lstStyle/>
          <a:p>
            <a:pPr>
              <a:defRPr/>
            </a:pPr>
            <a:fld id="{66ACC8EF-D949-4EBF-85CF-9BD9A2AE1FB9}" type="slidenum">
              <a:rPr lang="en-US"/>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fontAlgn="auto">
              <a:spcAft>
                <a:spcPts val="0"/>
              </a:spcAft>
              <a:defRPr/>
            </a:pPr>
            <a:r>
              <a:rPr lang="en-US" sz="4000" dirty="0" smtClean="0">
                <a:solidFill>
                  <a:schemeClr val="accent1">
                    <a:satMod val="150000"/>
                  </a:schemeClr>
                </a:solidFill>
              </a:rPr>
              <a:t>Showing Evidence</a:t>
            </a:r>
            <a:endParaRPr lang="en-US" sz="3800" dirty="0">
              <a:solidFill>
                <a:schemeClr val="accent1">
                  <a:satMod val="150000"/>
                </a:schemeClr>
              </a:solidFill>
            </a:endParaRPr>
          </a:p>
        </p:txBody>
      </p:sp>
      <p:sp>
        <p:nvSpPr>
          <p:cNvPr id="2052" name="Rectangle 3"/>
          <p:cNvSpPr>
            <a:spLocks noGrp="1" noChangeArrowheads="1"/>
          </p:cNvSpPr>
          <p:nvPr>
            <p:ph idx="1"/>
          </p:nvPr>
        </p:nvSpPr>
        <p:spPr>
          <a:xfrm>
            <a:off x="685800" y="1981200"/>
            <a:ext cx="8001000" cy="4419600"/>
          </a:xfrm>
        </p:spPr>
        <p:txBody>
          <a:bodyPr/>
          <a:lstStyle/>
          <a:p>
            <a:pPr marL="109538" indent="0">
              <a:lnSpc>
                <a:spcPct val="150000"/>
              </a:lnSpc>
              <a:buFontTx/>
              <a:buNone/>
            </a:pPr>
            <a:r>
              <a:rPr lang="en-US" sz="2000" smtClean="0"/>
              <a:t>         </a:t>
            </a:r>
            <a:endParaRPr lang="en-US" sz="2400" b="1" i="1" smtClean="0"/>
          </a:p>
        </p:txBody>
      </p:sp>
      <p:sp>
        <p:nvSpPr>
          <p:cNvPr id="6" name="Footer Placeholder 4"/>
          <p:cNvSpPr>
            <a:spLocks noGrp="1"/>
          </p:cNvSpPr>
          <p:nvPr>
            <p:ph type="ftr" sz="quarter" idx="11"/>
          </p:nvPr>
        </p:nvSpPr>
        <p:spPr/>
        <p:txBody>
          <a:bodyPr/>
          <a:lstStyle/>
          <a:p>
            <a:pPr>
              <a:defRPr/>
            </a:pPr>
            <a:r>
              <a:rPr lang="en-US"/>
              <a:t>Professor Susan Belgrad            California State University Northridge</a:t>
            </a:r>
          </a:p>
        </p:txBody>
      </p:sp>
      <p:sp>
        <p:nvSpPr>
          <p:cNvPr id="7" name="Slide Number Placeholder 5"/>
          <p:cNvSpPr>
            <a:spLocks noGrp="1"/>
          </p:cNvSpPr>
          <p:nvPr>
            <p:ph type="sldNum" sz="quarter" idx="12"/>
          </p:nvPr>
        </p:nvSpPr>
        <p:spPr/>
        <p:txBody>
          <a:bodyPr/>
          <a:lstStyle/>
          <a:p>
            <a:pPr>
              <a:defRPr/>
            </a:pPr>
            <a:fld id="{124486EA-2BA2-4278-ABFA-01D8C38D214D}" type="slidenum">
              <a:rPr lang="en-US"/>
              <a:pPr>
                <a:defRPr/>
              </a:pPr>
              <a:t>9</a:t>
            </a:fld>
            <a:endParaRPr lang="en-US"/>
          </a:p>
        </p:txBody>
      </p:sp>
      <p:graphicFrame>
        <p:nvGraphicFramePr>
          <p:cNvPr id="2050" name="Object 2"/>
          <p:cNvGraphicFramePr>
            <a:graphicFrameLocks noChangeAspect="1"/>
          </p:cNvGraphicFramePr>
          <p:nvPr/>
        </p:nvGraphicFramePr>
        <p:xfrm>
          <a:off x="1831975" y="1676400"/>
          <a:ext cx="5940425" cy="4808538"/>
        </p:xfrm>
        <a:graphic>
          <a:graphicData uri="http://schemas.openxmlformats.org/presentationml/2006/ole">
            <p:oleObj spid="_x0000_s2050" name="Document" r:id="rId4" imgW="5940848" imgH="4809285" progId="">
              <p:embed/>
            </p:oleObj>
          </a:graphicData>
        </a:graphic>
      </p:graphicFrame>
      <p:sp>
        <p:nvSpPr>
          <p:cNvPr id="2055" name="TextBox 8"/>
          <p:cNvSpPr txBox="1">
            <a:spLocks noChangeArrowheads="1"/>
          </p:cNvSpPr>
          <p:nvPr/>
        </p:nvSpPr>
        <p:spPr bwMode="auto">
          <a:xfrm>
            <a:off x="228600" y="2362200"/>
            <a:ext cx="1143000" cy="338138"/>
          </a:xfrm>
          <a:prstGeom prst="rect">
            <a:avLst/>
          </a:prstGeom>
          <a:noFill/>
          <a:ln w="9525">
            <a:noFill/>
            <a:miter lim="800000"/>
            <a:headEnd/>
            <a:tailEnd/>
          </a:ln>
        </p:spPr>
        <p:txBody>
          <a:bodyPr>
            <a:spAutoFit/>
          </a:bodyPr>
          <a:lstStyle/>
          <a:p>
            <a:r>
              <a:rPr lang="en-US" sz="1600" b="1">
                <a:latin typeface="Corbel" pitchFamily="34" charset="0"/>
              </a:rPr>
              <a:t>PC3e P. 5</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Custom 1">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000000"/>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000000"/>
    </a:hlink>
    <a:folHlink>
      <a:srgbClr val="680000"/>
    </a:folHlink>
  </a:clrScheme>
</a:themeOverride>
</file>

<file path=ppt/theme/themeOverride2.xml><?xml version="1.0" encoding="utf-8"?>
<a:themeOverride xmlns:a="http://schemas.openxmlformats.org/drawingml/2006/main">
  <a:clrScheme name="Custom 1">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000000"/>
    </a:hlink>
    <a:folHlink>
      <a:srgbClr val="680000"/>
    </a:folHlink>
  </a:clrScheme>
</a:themeOverride>
</file>

<file path=docProps/app.xml><?xml version="1.0" encoding="utf-8"?>
<Properties xmlns="http://schemas.openxmlformats.org/officeDocument/2006/extended-properties" xmlns:vt="http://schemas.openxmlformats.org/officeDocument/2006/docPropsVTypes">
  <Template>Module</Template>
  <TotalTime>2706</TotalTime>
  <Words>3891</Words>
  <Application>Microsoft Office PowerPoint</Application>
  <PresentationFormat>On-screen Show (4:3)</PresentationFormat>
  <Paragraphs>355</Paragraphs>
  <Slides>49</Slides>
  <Notes>49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49</vt:i4>
      </vt:variant>
    </vt:vector>
  </HeadingPairs>
  <TitlesOfParts>
    <vt:vector size="58" baseType="lpstr">
      <vt:lpstr>Corbel</vt:lpstr>
      <vt:lpstr>Arial</vt:lpstr>
      <vt:lpstr>Wingdings 2</vt:lpstr>
      <vt:lpstr>Wingdings</vt:lpstr>
      <vt:lpstr>Wingdings 3</vt:lpstr>
      <vt:lpstr>Calibri</vt:lpstr>
      <vt:lpstr>Times New Roman</vt:lpstr>
      <vt:lpstr>Module</vt:lpstr>
      <vt:lpstr>Document</vt:lpstr>
      <vt:lpstr>Showing Evidence The Portfolio Connection </vt:lpstr>
      <vt:lpstr>The Portfolio Connection</vt:lpstr>
      <vt:lpstr>The Portfolio Connection</vt:lpstr>
      <vt:lpstr>Standard V  Assessment for Student Learning Meeting Standards with Student Portfolios </vt:lpstr>
      <vt:lpstr>Showing Evidence of Student Learning</vt:lpstr>
      <vt:lpstr>Agree-Disagree on  Portfolios/Eportfolios</vt:lpstr>
      <vt:lpstr>Showing Evidence</vt:lpstr>
      <vt:lpstr>Showing Evidence of Student Achievement</vt:lpstr>
      <vt:lpstr>Showing Evidence</vt:lpstr>
      <vt:lpstr>Showing Evidence</vt:lpstr>
      <vt:lpstr>Why Use Portfolios? Showing Evidence of Student Achievement</vt:lpstr>
      <vt:lpstr>Why Use Portfolios?  Showing Evidence of Student Achievement</vt:lpstr>
      <vt:lpstr>Why Use Portfolios?  Showing Evidence of Student Achievement</vt:lpstr>
      <vt:lpstr>Why Use Portfolios?  Showing Evidence of Student Achievement</vt:lpstr>
      <vt:lpstr>Showing Evidence Think -  Pair  -  Share </vt:lpstr>
      <vt:lpstr>Showing Evidence Think -  Pair  -  Share</vt:lpstr>
      <vt:lpstr>Portfolios Promote Student Voice  through Engagement</vt:lpstr>
      <vt:lpstr>Showing Evidence</vt:lpstr>
      <vt:lpstr>Showing Evidence</vt:lpstr>
      <vt:lpstr>             How might educators design portfolio  and eportfolio processes to showcase “authentic” assessments of learning, assure student voice and  motivation and engage students in goal setting, self assessment and respect for the achievement of learning objectives?</vt:lpstr>
      <vt:lpstr>Showing Evidence</vt:lpstr>
      <vt:lpstr>Showing Evidence Portfolio Processes</vt:lpstr>
      <vt:lpstr>Showing Evidence Student Engagement</vt:lpstr>
      <vt:lpstr> Showing Evidence Chapter 3 </vt:lpstr>
      <vt:lpstr>Showing Evidence Chapter 3</vt:lpstr>
      <vt:lpstr>Showing Evidence Assessment Tools</vt:lpstr>
      <vt:lpstr>Showing Evidence Assessment Tools</vt:lpstr>
      <vt:lpstr>Showing Evidence Research on High-Stakes Testing</vt:lpstr>
      <vt:lpstr>Showing Evidence</vt:lpstr>
      <vt:lpstr>Showing Evidence Chapter 4  </vt:lpstr>
      <vt:lpstr>Showing Evidence  Organizing Students</vt:lpstr>
      <vt:lpstr>Showing Evidence Organizing Students</vt:lpstr>
      <vt:lpstr>Showing Evidence The Working Folder</vt:lpstr>
      <vt:lpstr>Showing Evidence Organizing Students</vt:lpstr>
      <vt:lpstr>Showing Evidence Organizing Students</vt:lpstr>
      <vt:lpstr>Showing Evidence</vt:lpstr>
      <vt:lpstr>Showing Evidence  Connect Students’ Reflections and Self-Assessments </vt:lpstr>
      <vt:lpstr>Showing Evidence Promoting Student Voice</vt:lpstr>
      <vt:lpstr>Showing Evidence --Connect  Students’ Reflections and Self-Assessments </vt:lpstr>
      <vt:lpstr>Showing Evidence Promoting Student Interdependence</vt:lpstr>
      <vt:lpstr>Showing Evidence The Final Portfolio</vt:lpstr>
      <vt:lpstr>Showing Evidence  Chapter 5 Activity</vt:lpstr>
      <vt:lpstr>Showing Evidence  Chapter 5 Activity</vt:lpstr>
      <vt:lpstr>Showing Evidence Chapter 6</vt:lpstr>
      <vt:lpstr>Showing Evidence  Web Conferences and Showcases</vt:lpstr>
      <vt:lpstr>Showing Evidence  Web Conferences and Showcases</vt:lpstr>
      <vt:lpstr>Showing Evidence  Web Conferences and Showcases</vt:lpstr>
      <vt:lpstr>Showing Evidence Web Conferences and Showcases </vt:lpstr>
      <vt:lpstr>Showing Evidence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Portfolio Connection Showing Evidence</dc:title>
  <dc:creator>Susan Belgrad</dc:creator>
  <cp:lastModifiedBy>Susan Belgrad</cp:lastModifiedBy>
  <cp:revision>14</cp:revision>
  <dcterms:created xsi:type="dcterms:W3CDTF">2011-07-07T00:27:20Z</dcterms:created>
  <dcterms:modified xsi:type="dcterms:W3CDTF">2015-02-28T18:03:38Z</dcterms:modified>
</cp:coreProperties>
</file>