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7" r:id="rId3"/>
    <p:sldId id="257" r:id="rId4"/>
    <p:sldId id="258" r:id="rId5"/>
    <p:sldId id="268" r:id="rId6"/>
    <p:sldId id="261" r:id="rId7"/>
    <p:sldId id="262" r:id="rId8"/>
    <p:sldId id="269" r:id="rId9"/>
    <p:sldId id="264" r:id="rId10"/>
    <p:sldId id="270" r:id="rId11"/>
    <p:sldId id="271" r:id="rId12"/>
    <p:sldId id="272" r:id="rId13"/>
    <p:sldId id="273" r:id="rId14"/>
    <p:sldId id="259" r:id="rId15"/>
    <p:sldId id="265" r:id="rId16"/>
    <p:sldId id="274" r:id="rId17"/>
    <p:sldId id="263" r:id="rId18"/>
    <p:sldId id="275" r:id="rId19"/>
    <p:sldId id="266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00" autoAdjust="0"/>
  </p:normalViewPr>
  <p:slideViewPr>
    <p:cSldViewPr>
      <p:cViewPr varScale="1">
        <p:scale>
          <a:sx n="69" d="100"/>
          <a:sy n="69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6116C-A7C7-4A3F-88B6-E6547C68EB5E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8A9E4-8FCF-4109-8F9A-153143386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A9E4-8FCF-4109-8F9A-15314338605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A9E4-8FCF-4109-8F9A-15314338605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A9E4-8FCF-4109-8F9A-15314338605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A9E4-8FCF-4109-8F9A-15314338605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A9E4-8FCF-4109-8F9A-15314338605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E52CAB-7E00-4019-B622-010054A45FF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2F28C2-59E8-4A37-B182-F6A36F2F7DE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2F28C2-59E8-4A37-B182-F6A36F2F7DE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A9E4-8FCF-4109-8F9A-15314338605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A9E4-8FCF-4109-8F9A-15314338605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494054-CC93-42E3-B088-DAC01805A02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A9E4-8FCF-4109-8F9A-15314338605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A9E4-8FCF-4109-8F9A-15314338605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4D082D-936C-45B6-9C00-1F7D8F4BCCB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1B1BB-C8F3-4288-9717-20F622957D3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A9E4-8FCF-4109-8F9A-15314338605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C08313-C400-486A-9FB1-11F15466D4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16A157-67AF-4D6E-8955-E79A769EA78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D8A9E4-8FCF-4109-8F9A-15314338605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E43BF-E9B9-4CDD-ADD9-1F3B31A9820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236D6AD-4E9E-4DF6-BEEC-5FF60D99DD45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426DC2E-D87F-4919-8985-C39508231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a-btsainduction.org/sites/ca-btsainduction.org/files/FACT_Users_Guide.2014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sb4310/Lessondesigncourse/LAUSD%20New%20Teacher%20Guide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sun.edu/~sb4310/Lessondesigncourse/Sample%20Lesson%20Design%20LAUSD.pdf" TargetMode="External"/><Relationship Id="rId4" Type="http://schemas.openxmlformats.org/officeDocument/2006/relationships/hyperlink" Target="http://www.csun.edu/~sb4310/Lessondesigncourse/LAUSDTLF%20Booklet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zanoresearch.com/products/catalog.aspx?product=16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assets.aarp.org/www.aarp.org_/articles/NRTA/Harvard_report.pdf" TargetMode="External"/><Relationship Id="rId5" Type="http://schemas.openxmlformats.org/officeDocument/2006/relationships/hyperlink" Target="http://www.sas.com/govedu/edu/hunt_summary.pdf" TargetMode="External"/><Relationship Id="rId4" Type="http://schemas.openxmlformats.org/officeDocument/2006/relationships/hyperlink" Target="http://www.npr.org/sections/ed/2015/03/21/393344523/with-fewer-new-teachers-why-do-some-stick-aroun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2514600"/>
            <a:ext cx="7772400" cy="1134406"/>
          </a:xfrm>
        </p:spPr>
        <p:txBody>
          <a:bodyPr/>
          <a:lstStyle/>
          <a:p>
            <a:r>
              <a:rPr lang="en-US" dirty="0" smtClean="0"/>
              <a:t>LESSON DESIGN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419600"/>
            <a:ext cx="7772400" cy="142036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ALIGNING </a:t>
            </a:r>
            <a:r>
              <a:rPr lang="en-US" sz="2400" b="1" dirty="0" smtClean="0">
                <a:solidFill>
                  <a:schemeClr val="tx1"/>
                </a:solidFill>
              </a:rPr>
              <a:t>INDUCTION CANDIDATE’S LESSON </a:t>
            </a:r>
            <a:r>
              <a:rPr lang="en-US" sz="2400" b="1" dirty="0" smtClean="0">
                <a:solidFill>
                  <a:schemeClr val="tx1"/>
                </a:solidFill>
              </a:rPr>
              <a:t>STUDY WITH 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TEACHER –DRIVEN PROFESSIONAL 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GROWTH AND DEVELOPMENT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066800"/>
            <a:ext cx="701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SUPPORT PROVIDER </a:t>
            </a:r>
          </a:p>
          <a:p>
            <a:pPr algn="ctr"/>
            <a:r>
              <a:rPr lang="en-US" sz="3200" b="1" dirty="0" smtClean="0"/>
              <a:t>INFORMATION SESSION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0" y="6096000"/>
            <a:ext cx="411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Dr. Susan Belgrad, November 4, 2015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4194" y="914400"/>
            <a:ext cx="4581406" cy="3303032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en-US" sz="2800" dirty="0" smtClean="0"/>
          </a:p>
          <a:p>
            <a:pPr algn="ctr"/>
            <a:r>
              <a:rPr lang="en-US" sz="2400" b="1" dirty="0" smtClean="0"/>
              <a:t>Assessment </a:t>
            </a:r>
            <a:r>
              <a:rPr lang="en-US" sz="2400" b="1" dirty="0" smtClean="0"/>
              <a:t>of </a:t>
            </a:r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Teaching </a:t>
            </a:r>
            <a:r>
              <a:rPr lang="en-US" sz="2400" b="1" dirty="0" smtClean="0"/>
              <a:t>and </a:t>
            </a:r>
            <a:r>
              <a:rPr lang="en-US" sz="2400" b="1" dirty="0" smtClean="0"/>
              <a:t>Learning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Connect Teacher Prep with </a:t>
            </a:r>
          </a:p>
          <a:p>
            <a:pPr algn="ctr"/>
            <a:r>
              <a:rPr lang="en-US" sz="2000" dirty="0" smtClean="0"/>
              <a:t>Induction Experiences</a:t>
            </a:r>
          </a:p>
          <a:p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5105400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 the next week you will assist your Candidate with the FACT B-Series Forms as shown in the next slides.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85800"/>
            <a:ext cx="7620000" cy="4460796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000" b="1" dirty="0" smtClean="0"/>
              <a:t>K-W-O Chart (B-2)</a:t>
            </a:r>
            <a:endParaRPr lang="en-US" sz="2000" dirty="0" smtClean="0"/>
          </a:p>
          <a:p>
            <a:r>
              <a:rPr lang="en-US" sz="2000" dirty="0" smtClean="0"/>
              <a:t>	</a:t>
            </a:r>
          </a:p>
          <a:p>
            <a:r>
              <a:rPr lang="en-US" sz="2000" b="1" dirty="0" smtClean="0"/>
              <a:t>DIRECTIONS:  Candidate  d</a:t>
            </a:r>
            <a:r>
              <a:rPr lang="en-US" sz="2000" dirty="0" smtClean="0"/>
              <a:t>etermines </a:t>
            </a:r>
            <a:r>
              <a:rPr lang="en-US" sz="2000" dirty="0" smtClean="0"/>
              <a:t>a specific area of focus for </a:t>
            </a:r>
            <a:r>
              <a:rPr lang="en-US" sz="2000" dirty="0" smtClean="0"/>
              <a:t>the </a:t>
            </a:r>
            <a:r>
              <a:rPr lang="en-US" sz="2000" dirty="0" smtClean="0"/>
              <a:t>support provider’s observation. 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Reflects </a:t>
            </a:r>
            <a:r>
              <a:rPr lang="en-US" sz="2000" dirty="0" smtClean="0"/>
              <a:t>on current practice and indicate:  </a:t>
            </a:r>
          </a:p>
          <a:p>
            <a:pPr lvl="0"/>
            <a:r>
              <a:rPr lang="en-US" sz="2000" i="1" dirty="0" smtClean="0"/>
              <a:t>What I </a:t>
            </a:r>
            <a:r>
              <a:rPr lang="en-US" sz="2000" b="1" i="1" dirty="0" smtClean="0"/>
              <a:t>know</a:t>
            </a:r>
            <a:r>
              <a:rPr lang="en-US" sz="2000" i="1" dirty="0" smtClean="0"/>
              <a:t> about my instructional practice </a:t>
            </a:r>
          </a:p>
          <a:p>
            <a:pPr lvl="0"/>
            <a:r>
              <a:rPr lang="en-US" sz="2000" i="1" dirty="0" smtClean="0"/>
              <a:t>What I </a:t>
            </a:r>
            <a:r>
              <a:rPr lang="en-US" sz="2000" b="1" i="1" dirty="0" smtClean="0"/>
              <a:t>want </a:t>
            </a:r>
            <a:r>
              <a:rPr lang="en-US" sz="2000" i="1" dirty="0" smtClean="0"/>
              <a:t>to know about my instructional practice</a:t>
            </a:r>
          </a:p>
          <a:p>
            <a:pPr lvl="0"/>
            <a:r>
              <a:rPr lang="en-US" sz="2000" i="1" dirty="0" smtClean="0"/>
              <a:t>What I would like my support provider to </a:t>
            </a:r>
            <a:r>
              <a:rPr lang="en-US" sz="2000" b="1" i="1" dirty="0" smtClean="0"/>
              <a:t>observe </a:t>
            </a:r>
            <a:endParaRPr lang="en-US" sz="2000" i="1" dirty="0" smtClean="0"/>
          </a:p>
          <a:p>
            <a:r>
              <a:rPr lang="en-US" sz="2000" dirty="0" smtClean="0"/>
              <a:t> 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85800"/>
            <a:ext cx="7620000" cy="1940957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2800" dirty="0" smtClean="0"/>
          </a:p>
          <a:p>
            <a:pPr algn="ctr"/>
            <a:r>
              <a:rPr lang="en-US" sz="2000" b="1" dirty="0" smtClean="0"/>
              <a:t>Initial Classroom/Assignment Observation (B-3)</a:t>
            </a:r>
            <a:endParaRPr lang="en-US" sz="2000" dirty="0" smtClean="0"/>
          </a:p>
          <a:p>
            <a:pPr algn="ctr"/>
            <a:r>
              <a:rPr lang="en-US" sz="2000" dirty="0" smtClean="0"/>
              <a:t>Collection of Evidence: California Standards for the Teaching </a:t>
            </a:r>
            <a:r>
              <a:rPr lang="en-US" sz="2000" dirty="0" smtClean="0"/>
              <a:t>Profession</a:t>
            </a:r>
          </a:p>
          <a:p>
            <a:pPr algn="ctr"/>
            <a:r>
              <a:rPr lang="en-US" sz="2000" dirty="0" smtClean="0">
                <a:hlinkClick r:id="rId3"/>
              </a:rPr>
              <a:t>See FACT User’s Guide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971800"/>
            <a:ext cx="3962400" cy="783193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1</a:t>
            </a:r>
            <a:r>
              <a:rPr lang="en-US" sz="2000" b="1" dirty="0" smtClean="0"/>
              <a:t>:</a:t>
            </a:r>
            <a:r>
              <a:rPr lang="en-US" sz="2000" dirty="0" smtClean="0"/>
              <a:t>  </a:t>
            </a:r>
            <a:r>
              <a:rPr lang="en-US" sz="2000" dirty="0" smtClean="0"/>
              <a:t>Engaging </a:t>
            </a:r>
            <a:r>
              <a:rPr lang="en-US" sz="2000" dirty="0" smtClean="0"/>
              <a:t>and Supporting All Students in Learning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800600" y="2895600"/>
            <a:ext cx="3962400" cy="1123712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2:</a:t>
            </a:r>
            <a:r>
              <a:rPr lang="en-US" sz="2000" dirty="0" smtClean="0"/>
              <a:t> </a:t>
            </a:r>
            <a:r>
              <a:rPr lang="en-US" sz="2000" dirty="0" smtClean="0"/>
              <a:t>Creating and Maintaining Effective Environments for Student Learning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038600"/>
            <a:ext cx="3962400" cy="1123712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3:</a:t>
            </a:r>
            <a:r>
              <a:rPr lang="en-US" sz="2000" dirty="0" smtClean="0"/>
              <a:t> </a:t>
            </a:r>
            <a:r>
              <a:rPr lang="en-US" sz="2000" dirty="0" smtClean="0"/>
              <a:t>Understanding and Organizing Subject Matter for Student Learning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5562600"/>
            <a:ext cx="3962400" cy="783193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6:</a:t>
            </a:r>
            <a:r>
              <a:rPr lang="en-US" sz="2000" dirty="0" smtClean="0"/>
              <a:t> </a:t>
            </a:r>
            <a:r>
              <a:rPr lang="en-US" sz="2000" dirty="0" smtClean="0"/>
              <a:t>Developing as a Professional Educator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4191000"/>
            <a:ext cx="3962400" cy="1123712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4:</a:t>
            </a:r>
            <a:r>
              <a:rPr lang="en-US" sz="2000" dirty="0" smtClean="0"/>
              <a:t> </a:t>
            </a:r>
            <a:r>
              <a:rPr lang="en-US" sz="2000" dirty="0" smtClean="0"/>
              <a:t>Planning Instruction and Designing Learning Experiences for All Students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562600"/>
            <a:ext cx="3962400" cy="783193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5:</a:t>
            </a:r>
            <a:r>
              <a:rPr lang="en-US" sz="2000" dirty="0" smtClean="0"/>
              <a:t> </a:t>
            </a:r>
            <a:r>
              <a:rPr lang="en-US" sz="2000" dirty="0" smtClean="0"/>
              <a:t>Assessing Students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for </a:t>
            </a:r>
            <a:r>
              <a:rPr lang="en-US" sz="2000" dirty="0" smtClean="0"/>
              <a:t>Learning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09600"/>
            <a:ext cx="7091119" cy="269009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en-US" sz="2800" dirty="0" smtClean="0"/>
          </a:p>
          <a:p>
            <a:r>
              <a:rPr lang="en-US" sz="2400" b="1" dirty="0" smtClean="0"/>
              <a:t>Post-Observation Reflection (B-4)</a:t>
            </a:r>
            <a:endParaRPr lang="en-US" sz="2400" dirty="0" smtClean="0"/>
          </a:p>
          <a:p>
            <a:r>
              <a:rPr lang="en-US" sz="2400" b="1" dirty="0" smtClean="0"/>
              <a:t>DIRECTIONS: </a:t>
            </a:r>
            <a:r>
              <a:rPr lang="en-US" sz="2400" dirty="0" smtClean="0"/>
              <a:t>With your support provider</a:t>
            </a:r>
            <a:r>
              <a:rPr lang="en-US" sz="2400" dirty="0" smtClean="0"/>
              <a:t>,</a:t>
            </a:r>
          </a:p>
          <a:p>
            <a:r>
              <a:rPr lang="en-US" sz="2400" b="1" dirty="0" smtClean="0"/>
              <a:t> </a:t>
            </a:r>
            <a:r>
              <a:rPr lang="en-US" sz="2400" dirty="0" smtClean="0"/>
              <a:t>use evidence from the observation to </a:t>
            </a:r>
            <a:endParaRPr lang="en-US" sz="2400" dirty="0" smtClean="0"/>
          </a:p>
          <a:p>
            <a:r>
              <a:rPr lang="en-US" sz="2400" dirty="0" smtClean="0"/>
              <a:t>capture </a:t>
            </a:r>
            <a:r>
              <a:rPr lang="en-US" sz="2400" dirty="0" smtClean="0"/>
              <a:t>key insights about your teaching. </a:t>
            </a:r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3581400"/>
            <a:ext cx="6219644" cy="207716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000" dirty="0" smtClean="0"/>
              <a:t>Post-Observation Key Insights:</a:t>
            </a:r>
          </a:p>
          <a:p>
            <a:r>
              <a:rPr lang="en-US" sz="2000" dirty="0" smtClean="0"/>
              <a:t>Key evidence shared after observation</a:t>
            </a:r>
          </a:p>
          <a:p>
            <a:r>
              <a:rPr lang="en-US" sz="2000" dirty="0" smtClean="0"/>
              <a:t>Insights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Susan Belgrad   California State University Northridge</a:t>
            </a:r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914400" y="990600"/>
            <a:ext cx="73152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Rockwell" pitchFamily="18" charset="0"/>
              </a:rPr>
              <a:t>Research tells us that the role of the </a:t>
            </a:r>
            <a:r>
              <a:rPr lang="en-US" sz="2000" dirty="0">
                <a:solidFill>
                  <a:srgbClr val="FF0000"/>
                </a:solidFill>
                <a:latin typeface="Rockwell" pitchFamily="18" charset="0"/>
              </a:rPr>
              <a:t>teacher</a:t>
            </a:r>
            <a:r>
              <a:rPr lang="en-US" sz="2000" dirty="0">
                <a:latin typeface="Rockwell" pitchFamily="18" charset="0"/>
              </a:rPr>
              <a:t> is the single greatest factor on student learning.(Sanders &amp; Horn, 1998) 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Rockwell" pitchFamily="18" charset="0"/>
              </a:rPr>
              <a:t>Research also tells that one of the greatest factors central office [</a:t>
            </a:r>
            <a:r>
              <a:rPr lang="en-US" sz="2000" dirty="0">
                <a:solidFill>
                  <a:srgbClr val="FF0000"/>
                </a:solidFill>
                <a:latin typeface="Rockwell" pitchFamily="18" charset="0"/>
              </a:rPr>
              <a:t>administrators</a:t>
            </a:r>
            <a:r>
              <a:rPr lang="en-US" sz="2000" dirty="0">
                <a:latin typeface="Rockwell" pitchFamily="18" charset="0"/>
              </a:rPr>
              <a:t>] can contribute is to maintain a singular focus on improving instruction. (Marzano and Waters, 2009)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Rockwell" pitchFamily="18" charset="0"/>
              </a:rPr>
              <a:t>Research tells us that an improved focus on teacher evaluation and professional development will improve retention of teachers </a:t>
            </a:r>
            <a:r>
              <a:rPr lang="en-US" sz="2000" dirty="0"/>
              <a:t>S.M. Johnson, J.H. Berg, M.L. Donaldson. (2005)</a:t>
            </a:r>
            <a:r>
              <a:rPr lang="en-US" sz="2000" dirty="0">
                <a:latin typeface="Rockwell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467600" cy="220980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Next You will guide your Candidate into Lesson Study as Inquiry into Teaching and Learning</a:t>
            </a:r>
            <a:br>
              <a:rPr lang="en-US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See FACT User’s </a:t>
            </a:r>
            <a:r>
              <a:rPr lang="en-US" sz="2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Guide</a:t>
            </a:r>
            <a:endParaRPr lang="en-US" sz="3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772400" cy="16002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Individual Induction Plan 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C-1 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pp.39-44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en-US" sz="2800" b="1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l">
              <a:defRPr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Lesson Study that includes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C-2-C-5(pp.45-50)</a:t>
            </a:r>
          </a:p>
          <a:p>
            <a:pPr algn="l">
              <a:defRPr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Action Research on Target </a:t>
            </a:r>
            <a:b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Student Learning  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C-6-C-8 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(pp 54-55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en-US" sz="1800" b="1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Susan Belgrad   California State University Northridge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867400"/>
            <a:ext cx="51816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LAUSD TEACHERS:  SEE NEXT SLI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467600" cy="220980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LAUSD Faculty </a:t>
            </a:r>
            <a:r>
              <a:rPr lang="en-US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en-US" sz="3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772400" cy="1905000"/>
          </a:xfrm>
        </p:spPr>
        <p:txBody>
          <a:bodyPr>
            <a:normAutofit fontScale="77500" lnSpcReduction="20000"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Individual Induction Plan 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See FACT User’s Guide C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-1 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1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pp.39-44)</a:t>
            </a:r>
            <a:r>
              <a:rPr lang="en-US" sz="2800" b="1" dirty="0" smtClean="0">
                <a:hlinkClick r:id="rId3"/>
              </a:rPr>
              <a:t> </a:t>
            </a:r>
            <a:endParaRPr lang="en-US" sz="2800" b="1" dirty="0" smtClean="0">
              <a:hlinkClick r:id="rId3"/>
            </a:endParaRPr>
          </a:p>
          <a:p>
            <a:pPr algn="l"/>
            <a:r>
              <a:rPr lang="en-US" sz="2800" b="1" dirty="0" smtClean="0">
                <a:hlinkClick r:id="rId3"/>
              </a:rPr>
              <a:t>LAUSD </a:t>
            </a:r>
            <a:r>
              <a:rPr lang="en-US" sz="2800" b="1" dirty="0" smtClean="0">
                <a:hlinkClick r:id="rId3"/>
              </a:rPr>
              <a:t>New Teacher Guide</a:t>
            </a:r>
            <a:endParaRPr lang="en-US" sz="2800" dirty="0" smtClean="0"/>
          </a:p>
          <a:p>
            <a:pPr algn="l"/>
            <a:r>
              <a:rPr lang="en-US" sz="2800" b="1" dirty="0" smtClean="0">
                <a:hlinkClick r:id="rId4"/>
              </a:rPr>
              <a:t>LAUSD Teaching and Learning Framework</a:t>
            </a:r>
            <a:endParaRPr lang="en-US" sz="2800" dirty="0" smtClean="0"/>
          </a:p>
          <a:p>
            <a:pPr algn="l"/>
            <a:r>
              <a:rPr lang="en-US" sz="2800" b="1" dirty="0" smtClean="0">
                <a:hlinkClick r:id="rId5"/>
              </a:rPr>
              <a:t>Lesson Study Template (LAUSD)</a:t>
            </a:r>
            <a:endParaRPr lang="en-US" sz="2800" dirty="0" smtClean="0"/>
          </a:p>
          <a:p>
            <a:r>
              <a:rPr lang="en-US" sz="2800" dirty="0" smtClean="0"/>
              <a:t> </a:t>
            </a:r>
          </a:p>
          <a:p>
            <a:r>
              <a:rPr lang="en-US" sz="2800" dirty="0" smtClean="0"/>
              <a:t> 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Susan Belgrad   California State University Northridge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34034"/>
            <a:ext cx="8305800" cy="524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14400" y="3810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The Final Form is the D-1 Conversation to Promote Reflection on Teaching and Learning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093887"/>
            <a:ext cx="7162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Yourself –</a:t>
            </a:r>
            <a:endParaRPr lang="en-US" sz="1600" dirty="0" smtClean="0"/>
          </a:p>
          <a:p>
            <a:pPr lvl="0"/>
            <a:r>
              <a:rPr lang="en-US" dirty="0" smtClean="0"/>
              <a:t>What were your growth goals?</a:t>
            </a:r>
          </a:p>
          <a:p>
            <a:pPr lvl="0"/>
            <a:r>
              <a:rPr lang="en-US" dirty="0" smtClean="0"/>
              <a:t>How would you measure your progress toward meeting those goals?</a:t>
            </a:r>
          </a:p>
          <a:p>
            <a:r>
              <a:rPr lang="en-US" b="1" dirty="0" smtClean="0"/>
              <a:t>Your </a:t>
            </a:r>
            <a:r>
              <a:rPr lang="en-US" b="1" dirty="0" smtClean="0"/>
              <a:t>students –</a:t>
            </a:r>
            <a:endParaRPr lang="en-US" sz="1600" dirty="0" smtClean="0"/>
          </a:p>
          <a:p>
            <a:pPr lvl="0"/>
            <a:r>
              <a:rPr lang="en-US" dirty="0" smtClean="0"/>
              <a:t>What did you learn about your students’ needs? </a:t>
            </a:r>
          </a:p>
          <a:p>
            <a:pPr lvl="0"/>
            <a:r>
              <a:rPr lang="en-US" dirty="0" smtClean="0"/>
              <a:t>What did you learn about differentiating instruction?</a:t>
            </a:r>
          </a:p>
          <a:p>
            <a:pPr lvl="0"/>
            <a:r>
              <a:rPr lang="en-US" dirty="0" smtClean="0"/>
              <a:t>What did your student assessments tell you about your teaching?</a:t>
            </a:r>
          </a:p>
          <a:p>
            <a:r>
              <a:rPr lang="en-US" b="1" dirty="0" smtClean="0"/>
              <a:t>Evidence </a:t>
            </a:r>
            <a:r>
              <a:rPr lang="en-US" b="1" dirty="0" smtClean="0"/>
              <a:t>– </a:t>
            </a:r>
            <a:endParaRPr lang="en-US" sz="1600" dirty="0" smtClean="0"/>
          </a:p>
          <a:p>
            <a:pPr lvl="0"/>
            <a:r>
              <a:rPr lang="en-US" dirty="0" smtClean="0"/>
              <a:t>Reflect on evidence collected during the three modules (Context for Teaching and Learning, Assessment of Teaching and Learning, and Inquiry into Teaching and Learning) in the following areas:</a:t>
            </a:r>
          </a:p>
          <a:p>
            <a:pPr lvl="1"/>
            <a:r>
              <a:rPr lang="en-US" dirty="0" smtClean="0"/>
              <a:t>Focus students</a:t>
            </a:r>
          </a:p>
          <a:p>
            <a:pPr lvl="1"/>
            <a:r>
              <a:rPr lang="en-US" dirty="0" smtClean="0"/>
              <a:t>State-adopted Content and Common Core Standards </a:t>
            </a:r>
          </a:p>
          <a:p>
            <a:pPr lvl="1"/>
            <a:r>
              <a:rPr lang="en-US" dirty="0" smtClean="0"/>
              <a:t>Instructional strategies</a:t>
            </a:r>
          </a:p>
          <a:p>
            <a:pPr lvl="1"/>
            <a:r>
              <a:rPr lang="en-US" dirty="0" smtClean="0"/>
              <a:t>Assessments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19200" y="381001"/>
            <a:ext cx="678180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Culminating Questions and Reflections Guide (D-1)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1200"/>
          </a:xfrm>
        </p:spPr>
        <p:txBody>
          <a:bodyPr/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References</a:t>
            </a:r>
            <a:endParaRPr lang="en-US" sz="3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Susan Belgrad   California State University Northridge</a:t>
            </a: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685800" y="1143000"/>
            <a:ext cx="8077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latin typeface="Rockwell" pitchFamily="18" charset="0"/>
              </a:rPr>
              <a:t>Danielson, C. (2007)  Handbook  on the Framework for Professional Development. Arlington VA: ASCD.</a:t>
            </a:r>
          </a:p>
          <a:p>
            <a:endParaRPr lang="en-US" sz="1600" dirty="0">
              <a:latin typeface="Rockwell" pitchFamily="18" charset="0"/>
            </a:endParaRPr>
          </a:p>
          <a:p>
            <a:r>
              <a:rPr lang="en-US" sz="1400" dirty="0">
                <a:latin typeface="Rockwell" pitchFamily="18" charset="0"/>
              </a:rPr>
              <a:t>Marzano , R. and Waters,  T. (2009) </a:t>
            </a:r>
            <a:r>
              <a:rPr lang="en-US" sz="1400" b="1" dirty="0">
                <a:hlinkClick r:id="rId3"/>
              </a:rPr>
              <a:t>District Leadership That Works: Striking the Right Balance</a:t>
            </a:r>
            <a:r>
              <a:rPr lang="en-US" sz="1400" dirty="0"/>
              <a:t>. Bloomington, IN: Solution Tree.</a:t>
            </a:r>
          </a:p>
          <a:p>
            <a:r>
              <a:rPr lang="en-US" sz="1400" dirty="0" smtClean="0"/>
              <a:t>NPR-ED. 2015 </a:t>
            </a:r>
            <a:r>
              <a:rPr lang="en-US" sz="1400" dirty="0" smtClean="0">
                <a:hlinkClick r:id="rId4"/>
              </a:rPr>
              <a:t>http://www.npr.org/sections/ed/2015/03/21/393344523/with-fewer-new-teachers-why-do-some-stick-around</a:t>
            </a:r>
            <a:endParaRPr lang="en-US" sz="1400" dirty="0" smtClean="0"/>
          </a:p>
          <a:p>
            <a:endParaRPr lang="en-US" sz="1400" dirty="0"/>
          </a:p>
          <a:p>
            <a:r>
              <a:rPr lang="sv-SE" sz="1400" dirty="0"/>
              <a:t>Sanders, W.L. &amp; Horn, S.P. (1998). </a:t>
            </a:r>
            <a:r>
              <a:rPr lang="en-US" sz="1400" dirty="0"/>
              <a:t>Research Findings from the Tennessee Value-Added Assessment System (TVAAS) Database:</a:t>
            </a:r>
          </a:p>
          <a:p>
            <a:r>
              <a:rPr lang="en-US" sz="1400" dirty="0"/>
              <a:t>Implications for Educational Evaluation and Research. Journal of Personnel Evaluation in Education,12(3),247-256.</a:t>
            </a:r>
          </a:p>
          <a:p>
            <a:endParaRPr lang="en-US" sz="1400" dirty="0"/>
          </a:p>
          <a:p>
            <a:r>
              <a:rPr lang="en-US" sz="1400" dirty="0" err="1"/>
              <a:t>SandersW</a:t>
            </a:r>
            <a:r>
              <a:rPr lang="en-US" sz="1400" dirty="0"/>
              <a:t>. L, (2004) </a:t>
            </a:r>
            <a:r>
              <a:rPr lang="en-US" sz="1400" i="1" dirty="0"/>
              <a:t>A summary of conclusions drawn from longitudinal analysis of student achievement data over the past 22 years.</a:t>
            </a:r>
            <a:r>
              <a:rPr lang="en-US" sz="1400" dirty="0"/>
              <a:t>  Paper presented to Governors Education Symposium, Ashville, </a:t>
            </a:r>
            <a:r>
              <a:rPr lang="en-US" sz="1400" dirty="0" err="1"/>
              <a:t>NC.</a:t>
            </a:r>
            <a:r>
              <a:rPr lang="en-US" sz="1400" dirty="0" err="1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</a:t>
            </a:r>
            <a:r>
              <a:rPr lang="en-US" sz="1400" dirty="0" err="1">
                <a:hlinkClick r:id="rId5"/>
              </a:rPr>
              <a:t>www.sas.com</a:t>
            </a:r>
            <a:r>
              <a:rPr lang="en-US" sz="1400" dirty="0">
                <a:hlinkClick r:id="rId5"/>
              </a:rPr>
              <a:t>/</a:t>
            </a:r>
            <a:r>
              <a:rPr lang="en-US" sz="1400" dirty="0" err="1">
                <a:hlinkClick r:id="rId5"/>
              </a:rPr>
              <a:t>govedu</a:t>
            </a:r>
            <a:r>
              <a:rPr lang="en-US" sz="1400" dirty="0">
                <a:hlinkClick r:id="rId5"/>
              </a:rPr>
              <a:t>/</a:t>
            </a:r>
            <a:r>
              <a:rPr lang="en-US" sz="1400" dirty="0" err="1">
                <a:hlinkClick r:id="rId5"/>
              </a:rPr>
              <a:t>edu</a:t>
            </a:r>
            <a:r>
              <a:rPr lang="en-US" sz="1400" dirty="0">
                <a:hlinkClick r:id="rId5"/>
              </a:rPr>
              <a:t>/</a:t>
            </a:r>
            <a:r>
              <a:rPr lang="en-US" sz="1400" dirty="0" err="1">
                <a:hlinkClick r:id="rId5"/>
              </a:rPr>
              <a:t>hunt_summary.pdf</a:t>
            </a:r>
            <a:r>
              <a:rPr lang="en-US" sz="1400" dirty="0"/>
              <a:t> </a:t>
            </a:r>
          </a:p>
          <a:p>
            <a:endParaRPr lang="en-US" sz="1400" dirty="0"/>
          </a:p>
          <a:p>
            <a:r>
              <a:rPr lang="en-US" sz="1400" dirty="0"/>
              <a:t>S.M. Johnson, J.H. Berg, M.L. Donaldson. (2005, January). </a:t>
            </a:r>
          </a:p>
          <a:p>
            <a:r>
              <a:rPr lang="en-US" sz="1400" i="1" dirty="0"/>
              <a:t>Who Stays in Teaching and Why: A Review of the Literature on Teacher Retention</a:t>
            </a:r>
            <a:r>
              <a:rPr lang="en-US" sz="1400" dirty="0"/>
              <a:t>. The Project on the Next Generation of Teachers, Harvard Graduate School of Education</a:t>
            </a:r>
            <a:r>
              <a:rPr lang="en-US" sz="1200" dirty="0"/>
              <a:t>. </a:t>
            </a:r>
            <a:r>
              <a:rPr lang="en-US" sz="1400" dirty="0">
                <a:hlinkClick r:id="rId6"/>
              </a:rPr>
              <a:t>http://assets.aarp.org/www.aarp.org_/articles/NRTA/Harvard_report.pdf</a:t>
            </a:r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NPR ED http://www.npr.org/sections/ed/2015/03/21/393344523/with-fewer-new-teachers-why-do-some-stick-around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060448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/>
              <a:t>With Fewer New Teachers, Why Do Some Stick Around?</a:t>
            </a:r>
            <a:endParaRPr lang="en-US" sz="4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362200" y="838200"/>
            <a:ext cx="6278880" cy="670560"/>
          </a:xfrm>
        </p:spPr>
        <p:txBody>
          <a:bodyPr>
            <a:noAutofit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Teacher Evaluation Current Reality</a:t>
            </a:r>
            <a:endParaRPr lang="en-US" sz="2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33400" y="6096000"/>
            <a:ext cx="3886200" cy="28892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Dr. Susan Belgrad   California State University Northridge</a:t>
            </a:r>
          </a:p>
        </p:txBody>
      </p:sp>
      <p:pic>
        <p:nvPicPr>
          <p:cNvPr id="19459" name="Diagram 7"/>
          <p:cNvPicPr>
            <a:picLocks noChangeArrowheads="1"/>
          </p:cNvPicPr>
          <p:nvPr/>
        </p:nvPicPr>
        <p:blipFill>
          <a:blip r:embed="rId3" cstate="print"/>
          <a:srcRect l="-14313" t="-7317" r="-9814" b="-8537"/>
          <a:stretch>
            <a:fillRect/>
          </a:stretch>
        </p:blipFill>
        <p:spPr bwMode="auto">
          <a:xfrm>
            <a:off x="304800" y="1600200"/>
            <a:ext cx="3810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Diagram 2"/>
          <p:cNvPicPr>
            <a:picLocks noChangeArrowheads="1"/>
          </p:cNvPicPr>
          <p:nvPr/>
        </p:nvPicPr>
        <p:blipFill>
          <a:blip r:embed="rId4" cstate="print"/>
          <a:srcRect l="-9639" t="-4694" b="-705"/>
          <a:stretch>
            <a:fillRect/>
          </a:stretch>
        </p:blipFill>
        <p:spPr bwMode="auto">
          <a:xfrm>
            <a:off x="3276600" y="1524000"/>
            <a:ext cx="3429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Diagram 1"/>
          <p:cNvPicPr>
            <a:picLocks noChangeArrowheads="1"/>
          </p:cNvPicPr>
          <p:nvPr/>
        </p:nvPicPr>
        <p:blipFill>
          <a:blip r:embed="rId5" cstate="print"/>
          <a:srcRect l="-14799" t="-4532" r="-1273" b="-970"/>
          <a:stretch>
            <a:fillRect/>
          </a:stretch>
        </p:blipFill>
        <p:spPr bwMode="auto">
          <a:xfrm>
            <a:off x="5410200" y="3886200"/>
            <a:ext cx="31051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Box 14"/>
          <p:cNvSpPr txBox="1">
            <a:spLocks noChangeArrowheads="1"/>
          </p:cNvSpPr>
          <p:nvPr/>
        </p:nvSpPr>
        <p:spPr bwMode="auto">
          <a:xfrm>
            <a:off x="533400" y="5486400"/>
            <a:ext cx="2971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Rockwell" pitchFamily="18" charset="0"/>
              </a:rPr>
              <a:t>From C. Danielson Webinar Series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813582"/>
          </a:xfrm>
        </p:spPr>
        <p:txBody>
          <a:bodyPr>
            <a:normAutofit fontScale="90000"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en-US" sz="4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Lesson Study– Desired Result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11875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Dr. Susan Belgrad   California State University Northridge</a:t>
            </a:r>
          </a:p>
        </p:txBody>
      </p:sp>
      <p:pic>
        <p:nvPicPr>
          <p:cNvPr id="20483" name="Diagram 2"/>
          <p:cNvPicPr>
            <a:picLocks noChangeArrowheads="1"/>
          </p:cNvPicPr>
          <p:nvPr/>
        </p:nvPicPr>
        <p:blipFill>
          <a:blip r:embed="rId3" cstate="print">
            <a:lum bright="-20000"/>
          </a:blip>
          <a:srcRect l="-22147" t="-6145" r="-21362"/>
          <a:stretch>
            <a:fillRect/>
          </a:stretch>
        </p:blipFill>
        <p:spPr bwMode="auto">
          <a:xfrm>
            <a:off x="685800" y="685800"/>
            <a:ext cx="7772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533400" y="6248400"/>
            <a:ext cx="434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latin typeface="Rockwell" pitchFamily="18" charset="0"/>
              </a:rPr>
              <a:t>From C. Danielson Webinar Series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419600"/>
            <a:ext cx="7772400" cy="142036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It responds to the following concerns about promoting </a:t>
            </a:r>
            <a:r>
              <a:rPr lang="en-US" sz="2400" b="1" dirty="0" smtClean="0">
                <a:solidFill>
                  <a:schemeClr val="tx1"/>
                </a:solidFill>
              </a:rPr>
              <a:t>a highly-</a:t>
            </a:r>
            <a:r>
              <a:rPr lang="en-US" sz="2400" b="1" dirty="0" smtClean="0">
                <a:solidFill>
                  <a:schemeClr val="tx1"/>
                </a:solidFill>
              </a:rPr>
              <a:t>effective teaching workforce.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1846" y="1107743"/>
            <a:ext cx="75301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So why does lesson design study bridge our professional stages of growth and development?</a:t>
            </a:r>
            <a:endParaRPr lang="en-US" sz="32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114800" y="6096000"/>
            <a:ext cx="411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Dr. Susan Belgrad, November 4, 2015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183880" cy="89916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en-US" sz="36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en-US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Here’s What We Know about the </a:t>
            </a:r>
            <a:br>
              <a:rPr lang="en-US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en-US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Importance of Effective Teaching</a:t>
            </a:r>
            <a:endParaRPr lang="en-US" sz="36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8200" y="6019800"/>
            <a:ext cx="4191000" cy="365125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Dr. Susan Belgrad  Cal State University Northridge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914400" y="1444625"/>
            <a:ext cx="76962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Font typeface="Arial" charset="0"/>
              <a:buChar char="•"/>
            </a:pPr>
            <a:r>
              <a:rPr lang="en-US" sz="2000" dirty="0">
                <a:latin typeface="Rockwell" pitchFamily="18" charset="0"/>
              </a:rPr>
              <a:t>Student achievement will not improve unless teaching </a:t>
            </a:r>
            <a:r>
              <a:rPr lang="en-US" sz="2000" dirty="0" smtClean="0">
                <a:latin typeface="Rockwell" pitchFamily="18" charset="0"/>
              </a:rPr>
              <a:t/>
            </a:r>
            <a:br>
              <a:rPr lang="en-US" sz="2000" dirty="0" smtClean="0">
                <a:latin typeface="Rockwell" pitchFamily="18" charset="0"/>
              </a:rPr>
            </a:br>
            <a:r>
              <a:rPr lang="en-US" sz="2000" dirty="0" smtClean="0">
                <a:latin typeface="Rockwell" pitchFamily="18" charset="0"/>
              </a:rPr>
              <a:t>   improves</a:t>
            </a:r>
            <a:r>
              <a:rPr lang="en-US" sz="2000" dirty="0">
                <a:latin typeface="Rockwell" pitchFamily="18" charset="0"/>
              </a:rPr>
              <a:t>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Arial" charset="0"/>
              <a:buChar char="•"/>
            </a:pPr>
            <a:r>
              <a:rPr lang="en-US" sz="2000" dirty="0">
                <a:latin typeface="Rockwell" pitchFamily="18" charset="0"/>
              </a:rPr>
              <a:t>Teachers working alone without feedback will not be able to improve no matter how much professional development they receive.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Arial" charset="0"/>
              <a:buChar char="•"/>
            </a:pPr>
            <a:r>
              <a:rPr lang="en-US" sz="2000" dirty="0">
                <a:latin typeface="Rockwell" pitchFamily="18" charset="0"/>
              </a:rPr>
              <a:t>The challenge is to create a system of continuous improvement of instruction, supervision and instructional leadership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Arial" charset="0"/>
              <a:buChar char="•"/>
            </a:pPr>
            <a:r>
              <a:rPr lang="en-US" sz="2000" dirty="0" smtClean="0">
                <a:latin typeface="Rockwell" pitchFamily="18" charset="0"/>
              </a:rPr>
              <a:t>Collaboration/Supervision </a:t>
            </a:r>
            <a:r>
              <a:rPr lang="en-US" sz="2000" dirty="0">
                <a:latin typeface="Rockwell" pitchFamily="18" charset="0"/>
              </a:rPr>
              <a:t>needs to be frequent and focused on </a:t>
            </a:r>
            <a:r>
              <a:rPr lang="en-US" sz="2000" dirty="0" smtClean="0">
                <a:latin typeface="Rockwell" pitchFamily="18" charset="0"/>
              </a:rPr>
              <a:t>the teacher’s goals for </a:t>
            </a:r>
            <a:r>
              <a:rPr lang="en-US" sz="2000" dirty="0">
                <a:latin typeface="Rockwell" pitchFamily="18" charset="0"/>
              </a:rPr>
              <a:t>improvement of </a:t>
            </a:r>
            <a:r>
              <a:rPr lang="en-US" sz="2000" dirty="0" smtClean="0">
                <a:latin typeface="Rockwell" pitchFamily="18" charset="0"/>
              </a:rPr>
              <a:t>instruction.</a:t>
            </a:r>
            <a:endParaRPr lang="en-US" sz="2000" dirty="0">
              <a:latin typeface="Rockwell" pitchFamily="18" charset="0"/>
            </a:endParaRP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838200" y="6019800"/>
            <a:ext cx="32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err="1">
                <a:latin typeface="Rockwell" pitchFamily="18" charset="0"/>
              </a:rPr>
              <a:t>Marzano</a:t>
            </a:r>
            <a:r>
              <a:rPr lang="fr-FR" dirty="0">
                <a:latin typeface="Rockwell" pitchFamily="18" charset="0"/>
              </a:rPr>
              <a:t> Evaluation Model </a:t>
            </a:r>
            <a:r>
              <a:rPr lang="fr-FR" dirty="0" smtClean="0">
                <a:latin typeface="Rockwell" pitchFamily="18" charset="0"/>
              </a:rPr>
              <a:t> </a:t>
            </a:r>
            <a:endParaRPr lang="en-US" dirty="0"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183880" cy="670560"/>
          </a:xfrm>
        </p:spPr>
        <p:txBody>
          <a:bodyPr>
            <a:noAutofit/>
          </a:bodyPr>
          <a:lstStyle/>
          <a:p>
            <a:pPr marL="54864" indent="0"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Lesson Design Study’s Potential</a:t>
            </a:r>
            <a:endParaRPr lang="en-US" sz="24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8200" y="6111875"/>
            <a:ext cx="40386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Dr. Susan Belgrad   </a:t>
            </a:r>
            <a:r>
              <a:rPr lang="en-US" b="1" dirty="0" smtClean="0">
                <a:solidFill>
                  <a:schemeClr val="tx1"/>
                </a:solidFill>
              </a:rPr>
              <a:t>Cal State </a:t>
            </a:r>
            <a:r>
              <a:rPr lang="en-US" b="1" dirty="0">
                <a:solidFill>
                  <a:schemeClr val="tx1"/>
                </a:solidFill>
              </a:rPr>
              <a:t>University Northridge</a:t>
            </a: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457200" y="1600200"/>
            <a:ext cx="822960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FF0000"/>
              </a:buClr>
              <a:buFont typeface="Arial" charset="0"/>
              <a:buChar char="•"/>
            </a:pPr>
            <a:r>
              <a:rPr lang="en-US" sz="2200" dirty="0" smtClean="0">
                <a:latin typeface="Rockwell" pitchFamily="18" charset="0"/>
              </a:rPr>
              <a:t>Communicates </a:t>
            </a:r>
            <a:r>
              <a:rPr lang="en-US" sz="2200" dirty="0">
                <a:latin typeface="Rockwell" pitchFamily="18" charset="0"/>
              </a:rPr>
              <a:t>the </a:t>
            </a:r>
            <a:r>
              <a:rPr lang="en-US" sz="2200" u="sng" dirty="0">
                <a:latin typeface="Rockwell" pitchFamily="18" charset="0"/>
              </a:rPr>
              <a:t>common language  </a:t>
            </a:r>
            <a:r>
              <a:rPr lang="en-US" sz="2200" dirty="0">
                <a:latin typeface="Rockwell" pitchFamily="18" charset="0"/>
              </a:rPr>
              <a:t>of teaching efficiently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Arial" charset="0"/>
              <a:buChar char="•"/>
            </a:pPr>
            <a:r>
              <a:rPr lang="en-US" sz="2200" dirty="0" smtClean="0">
                <a:latin typeface="Rockwell" pitchFamily="18" charset="0"/>
              </a:rPr>
              <a:t>Facilitates </a:t>
            </a:r>
            <a:r>
              <a:rPr lang="en-US" sz="2200" dirty="0">
                <a:latin typeface="Rockwell" pitchFamily="18" charset="0"/>
              </a:rPr>
              <a:t>the observation and feedback </a:t>
            </a:r>
            <a:r>
              <a:rPr lang="en-US" sz="2200" dirty="0" smtClean="0">
                <a:latin typeface="Rockwell" pitchFamily="18" charset="0"/>
              </a:rPr>
              <a:t>cycle.</a:t>
            </a:r>
            <a:endParaRPr lang="en-US" sz="2200" dirty="0">
              <a:latin typeface="Rockwell" pitchFamily="18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Font typeface="Arial" charset="0"/>
              <a:buChar char="•"/>
            </a:pPr>
            <a:r>
              <a:rPr lang="en-US" sz="2200" dirty="0" smtClean="0">
                <a:latin typeface="Rockwell" pitchFamily="18" charset="0"/>
              </a:rPr>
              <a:t>Promotes </a:t>
            </a:r>
            <a:r>
              <a:rPr lang="en-US" sz="2200" dirty="0">
                <a:latin typeface="Rockwell" pitchFamily="18" charset="0"/>
              </a:rPr>
              <a:t>teacher </a:t>
            </a:r>
            <a:r>
              <a:rPr lang="en-US" sz="2200" u="sng" dirty="0">
                <a:latin typeface="Rockwell" pitchFamily="18" charset="0"/>
              </a:rPr>
              <a:t>reflection</a:t>
            </a:r>
            <a:r>
              <a:rPr lang="en-US" sz="2200" dirty="0">
                <a:latin typeface="Rockwell" pitchFamily="18" charset="0"/>
              </a:rPr>
              <a:t> and </a:t>
            </a:r>
            <a:r>
              <a:rPr lang="en-US" sz="2200" u="sng" dirty="0" smtClean="0">
                <a:latin typeface="Rockwell" pitchFamily="18" charset="0"/>
              </a:rPr>
              <a:t>collaboration.</a:t>
            </a:r>
            <a:endParaRPr lang="en-US" sz="2200" u="sng" dirty="0">
              <a:latin typeface="Rockwell" pitchFamily="18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Font typeface="Arial" charset="0"/>
              <a:buChar char="•"/>
            </a:pPr>
            <a:r>
              <a:rPr lang="en-US" sz="2200" dirty="0" smtClean="0">
                <a:latin typeface="Rockwell" pitchFamily="18" charset="0"/>
              </a:rPr>
              <a:t>Offers </a:t>
            </a:r>
            <a:r>
              <a:rPr lang="en-US" sz="2200" dirty="0">
                <a:latin typeface="Rockwell" pitchFamily="18" charset="0"/>
              </a:rPr>
              <a:t>targeted &amp; aligned professional development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Arial" charset="0"/>
              <a:buChar char="•"/>
            </a:pPr>
            <a:r>
              <a:rPr lang="en-US" sz="2200" dirty="0" smtClean="0">
                <a:latin typeface="Rockwell" pitchFamily="18" charset="0"/>
              </a:rPr>
              <a:t>Provides </a:t>
            </a:r>
            <a:r>
              <a:rPr lang="en-US" sz="2200" dirty="0">
                <a:latin typeface="Rockwell" pitchFamily="18" charset="0"/>
              </a:rPr>
              <a:t>conditions for </a:t>
            </a:r>
            <a:r>
              <a:rPr lang="en-US" sz="2200" u="sng" dirty="0">
                <a:latin typeface="Rockwell" pitchFamily="18" charset="0"/>
              </a:rPr>
              <a:t>deliberate</a:t>
            </a:r>
            <a:r>
              <a:rPr lang="en-US" sz="2200" dirty="0">
                <a:latin typeface="Rockwell" pitchFamily="18" charset="0"/>
              </a:rPr>
              <a:t> practice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Arial" charset="0"/>
              <a:buChar char="•"/>
            </a:pPr>
            <a:r>
              <a:rPr lang="en-US" sz="2200" dirty="0" smtClean="0">
                <a:latin typeface="Rockwell" pitchFamily="18" charset="0"/>
              </a:rPr>
              <a:t>Connects </a:t>
            </a:r>
            <a:r>
              <a:rPr lang="en-US" sz="2200" dirty="0">
                <a:latin typeface="Rockwell" pitchFamily="18" charset="0"/>
              </a:rPr>
              <a:t>growth, development and performance </a:t>
            </a:r>
            <a:r>
              <a:rPr lang="en-US" sz="2200" dirty="0" smtClean="0">
                <a:latin typeface="Rockwell" pitchFamily="18" charset="0"/>
              </a:rPr>
              <a:t/>
            </a:r>
            <a:br>
              <a:rPr lang="en-US" sz="2200" dirty="0" smtClean="0">
                <a:latin typeface="Rockwell" pitchFamily="18" charset="0"/>
              </a:rPr>
            </a:br>
            <a:r>
              <a:rPr lang="en-US" sz="2200" dirty="0" smtClean="0">
                <a:latin typeface="Rockwell" pitchFamily="18" charset="0"/>
              </a:rPr>
              <a:t>      management  for the individual practitioner.</a:t>
            </a:r>
            <a:endParaRPr lang="en-US" sz="2200" dirty="0">
              <a:latin typeface="Rockwell" pitchFamily="18" charset="0"/>
            </a:endParaRPr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762000" y="5638801"/>
            <a:ext cx="38862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dirty="0">
              <a:latin typeface="Rockwell" pitchFamily="18" charset="0"/>
            </a:endParaRPr>
          </a:p>
          <a:p>
            <a:r>
              <a:rPr lang="en-US" sz="14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Marzano</a:t>
            </a:r>
            <a:r>
              <a:rPr lang="en-US" sz="14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Causal Teacher Evaluation Model </a:t>
            </a:r>
            <a:r>
              <a:rPr lang="en-US" dirty="0" smtClean="0">
                <a:latin typeface="Rockwell" pitchFamily="18" charset="0"/>
              </a:rPr>
              <a:t> </a:t>
            </a:r>
            <a:r>
              <a:rPr lang="en-US" sz="1400" dirty="0" smtClean="0">
                <a:latin typeface="Rockwell" pitchFamily="18" charset="0"/>
              </a:rPr>
              <a:t>MarzanoEvaluation.com</a:t>
            </a:r>
            <a:endParaRPr lang="en-US" dirty="0">
              <a:latin typeface="Rockwell" pitchFamily="18" charset="0"/>
            </a:endParaRPr>
          </a:p>
          <a:p>
            <a:endParaRPr lang="en-US" dirty="0">
              <a:latin typeface="Rockwel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419600"/>
            <a:ext cx="7772400" cy="142036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Take a look at the FACT Organizer on the next slide.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1846" y="1107743"/>
            <a:ext cx="75301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So where do you begin the lesson design study process with your Induction Teacher?</a:t>
            </a:r>
            <a:endParaRPr lang="en-US" sz="32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114800" y="6096000"/>
            <a:ext cx="411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Dr. Susan Belgrad, November 4, 2015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1000"/>
            <a:ext cx="9296400" cy="5868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111</TotalTime>
  <Words>817</Words>
  <Application>Microsoft Office PowerPoint</Application>
  <PresentationFormat>On-screen Show (4:3)</PresentationFormat>
  <Paragraphs>142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Aspect</vt:lpstr>
      <vt:lpstr>LESSON DESIGN STUDY</vt:lpstr>
      <vt:lpstr>NPR ED http://www.npr.org/sections/ed/2015/03/21/393344523/with-fewer-new-teachers-why-do-some-stick-around</vt:lpstr>
      <vt:lpstr>Teacher Evaluation Current Reality</vt:lpstr>
      <vt:lpstr> Lesson Study– Desired Result</vt:lpstr>
      <vt:lpstr>Slide 5</vt:lpstr>
      <vt:lpstr> Here’s What We Know about the  Importance of Effective Teaching</vt:lpstr>
      <vt:lpstr>Lesson Design Study’s Potential</vt:lpstr>
      <vt:lpstr>Slide 8</vt:lpstr>
      <vt:lpstr>Slide 9</vt:lpstr>
      <vt:lpstr>Slide 10</vt:lpstr>
      <vt:lpstr>Slide 11</vt:lpstr>
      <vt:lpstr>Slide 12</vt:lpstr>
      <vt:lpstr>Slide 13</vt:lpstr>
      <vt:lpstr>Slide 14</vt:lpstr>
      <vt:lpstr>Next You will guide your Candidate into Lesson Study as Inquiry into Teaching and Learning  See FACT User’s Guide</vt:lpstr>
      <vt:lpstr>LAUSD Faculty   </vt:lpstr>
      <vt:lpstr>Slide 17</vt:lpstr>
      <vt:lpstr>Slide 18</vt:lpstr>
      <vt:lpstr>References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Study– Desired Result</dc:title>
  <dc:creator>Susan</dc:creator>
  <cp:lastModifiedBy>Susan Belgrad</cp:lastModifiedBy>
  <cp:revision>5</cp:revision>
  <dcterms:created xsi:type="dcterms:W3CDTF">2015-10-27T15:28:00Z</dcterms:created>
  <dcterms:modified xsi:type="dcterms:W3CDTF">2015-11-11T00:24:16Z</dcterms:modified>
</cp:coreProperties>
</file>