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41"/>
  </p:notesMasterIdLst>
  <p:handoutMasterIdLst>
    <p:handoutMasterId r:id="rId42"/>
  </p:handoutMasterIdLst>
  <p:sldIdLst>
    <p:sldId id="286" r:id="rId2"/>
    <p:sldId id="257" r:id="rId3"/>
    <p:sldId id="302" r:id="rId4"/>
    <p:sldId id="284" r:id="rId5"/>
    <p:sldId id="293" r:id="rId6"/>
    <p:sldId id="264" r:id="rId7"/>
    <p:sldId id="260" r:id="rId8"/>
    <p:sldId id="261" r:id="rId9"/>
    <p:sldId id="314" r:id="rId10"/>
    <p:sldId id="290" r:id="rId11"/>
    <p:sldId id="310" r:id="rId12"/>
    <p:sldId id="297" r:id="rId13"/>
    <p:sldId id="275" r:id="rId14"/>
    <p:sldId id="292" r:id="rId15"/>
    <p:sldId id="299" r:id="rId16"/>
    <p:sldId id="272" r:id="rId17"/>
    <p:sldId id="267" r:id="rId18"/>
    <p:sldId id="287" r:id="rId19"/>
    <p:sldId id="268" r:id="rId20"/>
    <p:sldId id="262" r:id="rId21"/>
    <p:sldId id="269" r:id="rId22"/>
    <p:sldId id="270" r:id="rId23"/>
    <p:sldId id="312" r:id="rId24"/>
    <p:sldId id="278" r:id="rId25"/>
    <p:sldId id="279" r:id="rId26"/>
    <p:sldId id="316" r:id="rId27"/>
    <p:sldId id="308" r:id="rId28"/>
    <p:sldId id="309" r:id="rId29"/>
    <p:sldId id="315" r:id="rId30"/>
    <p:sldId id="291" r:id="rId31"/>
    <p:sldId id="301" r:id="rId32"/>
    <p:sldId id="288" r:id="rId33"/>
    <p:sldId id="313" r:id="rId34"/>
    <p:sldId id="259" r:id="rId35"/>
    <p:sldId id="289" r:id="rId36"/>
    <p:sldId id="296" r:id="rId37"/>
    <p:sldId id="300" r:id="rId38"/>
    <p:sldId id="273" r:id="rId39"/>
    <p:sldId id="28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Default Section" id="{456F180F-A914-4D3A-9D39-7DE6260BE62F}">
          <p14:sldIdLst>
            <p14:sldId id="286"/>
            <p14:sldId id="257"/>
            <p14:sldId id="302"/>
            <p14:sldId id="284"/>
            <p14:sldId id="293"/>
            <p14:sldId id="264"/>
            <p14:sldId id="260"/>
            <p14:sldId id="261"/>
            <p14:sldId id="314"/>
            <p14:sldId id="290"/>
            <p14:sldId id="310"/>
            <p14:sldId id="297"/>
            <p14:sldId id="275"/>
            <p14:sldId id="292"/>
            <p14:sldId id="299"/>
            <p14:sldId id="272"/>
            <p14:sldId id="267"/>
            <p14:sldId id="287"/>
            <p14:sldId id="268"/>
            <p14:sldId id="262"/>
            <p14:sldId id="269"/>
            <p14:sldId id="270"/>
            <p14:sldId id="312"/>
            <p14:sldId id="278"/>
            <p14:sldId id="279"/>
            <p14:sldId id="316"/>
            <p14:sldId id="308"/>
            <p14:sldId id="309"/>
            <p14:sldId id="315"/>
          </p14:sldIdLst>
        </p14:section>
        <p14:section name="Untitled Section" id="{998B9628-4414-46BA-B3E7-9D69C6DA4C4C}">
          <p14:sldIdLst>
            <p14:sldId id="291"/>
            <p14:sldId id="301"/>
            <p14:sldId id="288"/>
            <p14:sldId id="313"/>
            <p14:sldId id="259"/>
            <p14:sldId id="289"/>
            <p14:sldId id="296"/>
            <p14:sldId id="300"/>
            <p14:sldId id="273"/>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558" y="-96"/>
      </p:cViewPr>
      <p:guideLst>
        <p:guide orient="horz" pos="2160"/>
        <p:guide pos="2880"/>
      </p:guideLst>
    </p:cSldViewPr>
  </p:slideViewPr>
  <p:notesTextViewPr>
    <p:cViewPr>
      <p:scale>
        <a:sx n="1" d="1"/>
        <a:sy n="1" d="1"/>
      </p:scale>
      <p:origin x="0" y="0"/>
    </p:cViewPr>
  </p:notesTextViewPr>
  <p:sorterViewPr>
    <p:cViewPr>
      <p:scale>
        <a:sx n="100" d="100"/>
        <a:sy n="100" d="100"/>
      </p:scale>
      <p:origin x="0" y="3474"/>
    </p:cViewPr>
  </p:sorterViewPr>
  <p:notesViewPr>
    <p:cSldViewPr>
      <p:cViewPr varScale="1">
        <p:scale>
          <a:sx n="56" d="100"/>
          <a:sy n="56" d="100"/>
        </p:scale>
        <p:origin x="-2838"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CDB6F2-A44F-43EC-93CC-5DB78357DD98}" type="datetimeFigureOut">
              <a:rPr lang="en-US" smtClean="0"/>
              <a:pPr/>
              <a:t>1/22/2013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037F4B1-4A8A-49F4-A2ED-6BB740B8BD82}" type="slidenum">
              <a:rPr lang="en-US" smtClean="0"/>
              <a:pPr/>
              <a:t>‹#›</a:t>
            </a:fld>
            <a:endParaRPr lang="en-US" dirty="0"/>
          </a:p>
        </p:txBody>
      </p:sp>
    </p:spTree>
    <p:extLst>
      <p:ext uri="{BB962C8B-B14F-4D97-AF65-F5344CB8AC3E}">
        <p14:creationId xmlns="" xmlns:p14="http://schemas.microsoft.com/office/powerpoint/2010/main" val="1118257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EE199B-32D3-4377-9D22-313E4B781507}" type="datetimeFigureOut">
              <a:rPr lang="en-US" smtClean="0"/>
              <a:pPr/>
              <a:t>1/22/2013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63BB8D-AF39-499C-97EE-4B4710557397}" type="slidenum">
              <a:rPr lang="en-US" smtClean="0"/>
              <a:pPr/>
              <a:t>‹#›</a:t>
            </a:fld>
            <a:endParaRPr lang="en-US" dirty="0"/>
          </a:p>
        </p:txBody>
      </p:sp>
    </p:spTree>
    <p:extLst>
      <p:ext uri="{BB962C8B-B14F-4D97-AF65-F5344CB8AC3E}">
        <p14:creationId xmlns="" xmlns:p14="http://schemas.microsoft.com/office/powerpoint/2010/main" val="312540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63BB8D-AF39-499C-97EE-4B4710557397}" type="slidenum">
              <a:rPr lang="en-US" smtClean="0"/>
              <a:pPr/>
              <a:t>1</a:t>
            </a:fld>
            <a:endParaRPr lang="en-US" dirty="0"/>
          </a:p>
        </p:txBody>
      </p:sp>
    </p:spTree>
    <p:extLst>
      <p:ext uri="{BB962C8B-B14F-4D97-AF65-F5344CB8AC3E}">
        <p14:creationId xmlns="" xmlns:p14="http://schemas.microsoft.com/office/powerpoint/2010/main" val="8756941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63BB8D-AF39-499C-97EE-4B4710557397}" type="slidenum">
              <a:rPr lang="en-US" smtClean="0"/>
              <a:pPr/>
              <a:t>2</a:t>
            </a:fld>
            <a:endParaRPr lang="en-US" dirty="0"/>
          </a:p>
        </p:txBody>
      </p:sp>
    </p:spTree>
    <p:extLst>
      <p:ext uri="{BB962C8B-B14F-4D97-AF65-F5344CB8AC3E}">
        <p14:creationId xmlns="" xmlns:p14="http://schemas.microsoft.com/office/powerpoint/2010/main" val="20755309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63BB8D-AF39-499C-97EE-4B4710557397}" type="slidenum">
              <a:rPr lang="en-US" smtClean="0"/>
              <a:pPr/>
              <a:t>28</a:t>
            </a:fld>
            <a:endParaRPr lang="en-US" dirty="0"/>
          </a:p>
        </p:txBody>
      </p:sp>
    </p:spTree>
    <p:extLst>
      <p:ext uri="{BB962C8B-B14F-4D97-AF65-F5344CB8AC3E}">
        <p14:creationId xmlns="" xmlns:p14="http://schemas.microsoft.com/office/powerpoint/2010/main" val="8813097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37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063BB8D-AF39-499C-97EE-4B4710557397}"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5C4E59C-57CB-48CA-8F8D-564C6B93C87E}" type="datetime1">
              <a:rPr lang="en-US" smtClean="0"/>
              <a:pPr/>
              <a:t>1/22/2013</a:t>
            </a:fld>
            <a:endParaRPr lang="en-US" dirty="0"/>
          </a:p>
        </p:txBody>
      </p:sp>
      <p:sp>
        <p:nvSpPr>
          <p:cNvPr id="19" name="Footer Placeholder 18"/>
          <p:cNvSpPr>
            <a:spLocks noGrp="1"/>
          </p:cNvSpPr>
          <p:nvPr>
            <p:ph type="ftr" sz="quarter" idx="11"/>
          </p:nvPr>
        </p:nvSpPr>
        <p:spPr/>
        <p:txBody>
          <a:bodyPr/>
          <a:lstStyle/>
          <a:p>
            <a:endParaRPr lang="en-US" dirty="0"/>
          </a:p>
        </p:txBody>
      </p:sp>
      <p:sp>
        <p:nvSpPr>
          <p:cNvPr id="27" name="Slide Number Placeholder 26"/>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11C6837-E0C0-4B55-967D-6AEDF396FABE}" type="datetime1">
              <a:rPr lang="en-US" smtClean="0"/>
              <a:pPr/>
              <a:t>1/22/2013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5BADEF-7183-43C5-A20F-ED595F223F10}" type="datetime1">
              <a:rPr lang="en-US" smtClean="0"/>
              <a:pPr/>
              <a:t>1/22/2013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8D5C84-A26F-4E73-9CE6-649B32316C9C}" type="datetime1">
              <a:rPr lang="en-US" smtClean="0"/>
              <a:pPr/>
              <a:t>1/22/2013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CA142CC-C43F-44EF-907D-4913539B4E27}" type="datetime1">
              <a:rPr lang="en-US" smtClean="0"/>
              <a:pPr/>
              <a:t>1/22/2013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CA8F853-82EE-4DC8-B76F-C1E574F1D161}" type="datetime1">
              <a:rPr lang="en-US" smtClean="0"/>
              <a:pPr/>
              <a:t>1/22/2013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FDAD90-12D0-4615-B26C-7F5736E51F1F}" type="datetime1">
              <a:rPr lang="en-US" smtClean="0"/>
              <a:pPr/>
              <a:t>1/22/2013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EA0FA73-E0EC-44EA-BE7B-607369C1FF09}" type="datetime1">
              <a:rPr lang="en-US" smtClean="0"/>
              <a:pPr/>
              <a:t>1/22/2013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422A0D-3900-418E-B849-9DF04E8D104B}" type="datetime1">
              <a:rPr lang="en-US" smtClean="0"/>
              <a:pPr/>
              <a:t>1/22/2013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1888266-CDBD-4383-A4A5-D9F505A0C5E7}" type="datetime1">
              <a:rPr lang="en-US" smtClean="0"/>
              <a:pPr/>
              <a:t>1/22/2013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8BCFC5C-ED73-4056-A374-BBAC23B21B2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5D7DCE3-ED1F-426E-8964-0754015EEA21}" type="datetime1">
              <a:rPr lang="en-US" smtClean="0"/>
              <a:pPr/>
              <a:t>1/22/2013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fld id="{F8BCFC5C-ED73-4056-A374-BBAC23B21B25}" type="slidenum">
              <a:rPr lang="en-US" smtClean="0"/>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D0B11D-0E0E-4D40-AAD6-62C2E2BDA284}" type="datetime1">
              <a:rPr lang="en-US" smtClean="0"/>
              <a:pPr/>
              <a:t>1/22/2013</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8BCFC5C-ED73-4056-A374-BBAC23B21B25}" type="slidenum">
              <a:rPr lang="en-US" smtClean="0"/>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smtClean="0"/>
              <a:t/>
            </a:r>
            <a:br>
              <a:rPr lang="en-US" dirty="0" smtClean="0"/>
            </a:br>
            <a:endParaRPr lang="en-US" dirty="0"/>
          </a:p>
        </p:txBody>
      </p:sp>
      <p:sp>
        <p:nvSpPr>
          <p:cNvPr id="5" name="Content Placeholder 4"/>
          <p:cNvSpPr>
            <a:spLocks noGrp="1"/>
          </p:cNvSpPr>
          <p:nvPr>
            <p:ph idx="1"/>
          </p:nvPr>
        </p:nvSpPr>
        <p:spPr>
          <a:xfrm>
            <a:off x="533400" y="1554162"/>
            <a:ext cx="8153400" cy="4525963"/>
          </a:xfrm>
        </p:spPr>
        <p:txBody>
          <a:bodyPr>
            <a:normAutofit/>
          </a:bodyPr>
          <a:lstStyle/>
          <a:p>
            <a:pPr marL="0" indent="0">
              <a:buNone/>
            </a:pPr>
            <a:endParaRPr lang="en-US" dirty="0" smtClean="0"/>
          </a:p>
          <a:p>
            <a:pPr marL="0" indent="0">
              <a:buNone/>
            </a:pPr>
            <a:endParaRPr lang="en-US" dirty="0" smtClean="0"/>
          </a:p>
          <a:p>
            <a:pPr marL="0" indent="0" algn="ctr">
              <a:buNone/>
            </a:pPr>
            <a:r>
              <a:rPr lang="en-US" sz="4000" b="1" dirty="0" smtClean="0"/>
              <a:t>CHANGE IS HAPPENING</a:t>
            </a:r>
            <a:endParaRPr lang="en-US" sz="4000" b="1" dirty="0"/>
          </a:p>
        </p:txBody>
      </p:sp>
    </p:spTree>
    <p:extLst>
      <p:ext uri="{BB962C8B-B14F-4D97-AF65-F5344CB8AC3E}">
        <p14:creationId xmlns="" xmlns:p14="http://schemas.microsoft.com/office/powerpoint/2010/main" val="21488529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dirty="0" smtClean="0"/>
              <a:t>To date, the CCSS have been adopted by 45 states and 3 territories.</a:t>
            </a:r>
          </a:p>
          <a:p>
            <a:pPr marL="0" indent="0">
              <a:buNone/>
            </a:pPr>
            <a:endParaRPr lang="en-US" sz="2000" dirty="0" smtClean="0"/>
          </a:p>
          <a:p>
            <a:r>
              <a:rPr lang="en-US" dirty="0" smtClean="0"/>
              <a:t>…all the states except Alaska, Minnesota, Nebraska, Virginia, and Texas.</a:t>
            </a:r>
            <a:endParaRPr lang="en-US" dirty="0"/>
          </a:p>
        </p:txBody>
      </p:sp>
    </p:spTree>
    <p:extLst>
      <p:ext uri="{BB962C8B-B14F-4D97-AF65-F5344CB8AC3E}">
        <p14:creationId xmlns="" xmlns:p14="http://schemas.microsoft.com/office/powerpoint/2010/main" val="3020832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sz="2000" dirty="0" smtClean="0"/>
          </a:p>
          <a:p>
            <a:r>
              <a:rPr lang="en-US" sz="3500" dirty="0" smtClean="0"/>
              <a:t>There are two parts to the standards</a:t>
            </a:r>
            <a:r>
              <a:rPr lang="en-US" dirty="0" smtClean="0"/>
              <a:t>:</a:t>
            </a:r>
          </a:p>
          <a:p>
            <a:pPr marL="0" indent="0">
              <a:buNone/>
            </a:pPr>
            <a:endParaRPr lang="en-US" sz="2000" dirty="0"/>
          </a:p>
          <a:p>
            <a:pPr lvl="1"/>
            <a:r>
              <a:rPr lang="en-US" sz="3200" dirty="0" smtClean="0"/>
              <a:t> English Language Arts &amp;</a:t>
            </a:r>
          </a:p>
          <a:p>
            <a:pPr marL="457200" lvl="1" indent="0">
              <a:buNone/>
            </a:pPr>
            <a:r>
              <a:rPr lang="en-US" sz="3200" dirty="0" smtClean="0"/>
              <a:t>    Literacy in History/ Social Studies, 	Science, and Technical Subjects</a:t>
            </a:r>
          </a:p>
          <a:p>
            <a:pPr marL="457200" lvl="1" indent="0">
              <a:buNone/>
            </a:pPr>
            <a:endParaRPr lang="en-US" sz="2000" dirty="0" smtClean="0"/>
          </a:p>
          <a:p>
            <a:pPr lvl="1"/>
            <a:r>
              <a:rPr lang="en-US" sz="3500" dirty="0" smtClean="0"/>
              <a:t> Mathematics</a:t>
            </a:r>
            <a:r>
              <a:rPr lang="en-US" dirty="0" smtClean="0"/>
              <a:t> </a:t>
            </a:r>
          </a:p>
          <a:p>
            <a:pPr marL="457200" lvl="1" indent="0">
              <a:buNone/>
            </a:pPr>
            <a:r>
              <a:rPr lang="en-US" dirty="0"/>
              <a:t> </a:t>
            </a:r>
            <a:r>
              <a:rPr lang="en-US" dirty="0" smtClean="0"/>
              <a:t>   </a:t>
            </a:r>
          </a:p>
          <a:p>
            <a:pPr lvl="1"/>
            <a:endParaRPr lang="en-US" dirty="0"/>
          </a:p>
        </p:txBody>
      </p:sp>
    </p:spTree>
    <p:extLst>
      <p:ext uri="{BB962C8B-B14F-4D97-AF65-F5344CB8AC3E}">
        <p14:creationId xmlns="" xmlns:p14="http://schemas.microsoft.com/office/powerpoint/2010/main" val="194190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 calcmode="lin" valueType="num">
                                      <p:cBhvr additive="base">
                                        <p:cTn id="1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r>
              <a:rPr lang="en-US" dirty="0" smtClean="0"/>
              <a:t>Both </a:t>
            </a:r>
            <a:r>
              <a:rPr lang="en-US" dirty="0"/>
              <a:t>parts have introductions that are rich with information about the thinking and intentions of the </a:t>
            </a:r>
            <a:r>
              <a:rPr lang="en-US" dirty="0" smtClean="0"/>
              <a:t>standards</a:t>
            </a:r>
            <a:r>
              <a:rPr lang="en-US" dirty="0"/>
              <a:t>’ writers</a:t>
            </a:r>
            <a:r>
              <a:rPr lang="en-US" dirty="0" smtClean="0"/>
              <a:t>.</a:t>
            </a:r>
          </a:p>
          <a:p>
            <a:pPr marL="0" indent="0">
              <a:buNone/>
            </a:pPr>
            <a:endParaRPr lang="en-US" sz="2200" dirty="0"/>
          </a:p>
          <a:p>
            <a:r>
              <a:rPr lang="en-US" dirty="0" smtClean="0"/>
              <a:t>Both parts have appendices. </a:t>
            </a:r>
            <a:endParaRPr lang="en-US" dirty="0"/>
          </a:p>
          <a:p>
            <a:pPr marL="0" indent="0">
              <a:buNone/>
            </a:pPr>
            <a:endParaRPr lang="en-US" sz="2200" dirty="0"/>
          </a:p>
          <a:p>
            <a:r>
              <a:rPr lang="en-US" dirty="0" smtClean="0"/>
              <a:t>California </a:t>
            </a:r>
            <a:r>
              <a:rPr lang="en-US" dirty="0"/>
              <a:t>did not adopt the </a:t>
            </a:r>
            <a:r>
              <a:rPr lang="en-US" dirty="0" smtClean="0"/>
              <a:t>appendices, but there is valuable information in them as well.</a:t>
            </a:r>
            <a:endParaRPr lang="en-US" dirty="0"/>
          </a:p>
          <a:p>
            <a:endParaRPr lang="en-US" dirty="0"/>
          </a:p>
        </p:txBody>
      </p:sp>
    </p:spTree>
    <p:extLst>
      <p:ext uri="{BB962C8B-B14F-4D97-AF65-F5344CB8AC3E}">
        <p14:creationId xmlns="" xmlns:p14="http://schemas.microsoft.com/office/powerpoint/2010/main" val="3772537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04800" y="1554162"/>
            <a:ext cx="8839200" cy="4999038"/>
          </a:xfrm>
        </p:spPr>
        <p:txBody>
          <a:bodyPr>
            <a:normAutofit fontScale="92500" lnSpcReduction="10000"/>
          </a:bodyPr>
          <a:lstStyle/>
          <a:p>
            <a:pPr marL="0" indent="0">
              <a:buNone/>
            </a:pPr>
            <a:endParaRPr lang="en-US" sz="1900" dirty="0" smtClean="0">
              <a:latin typeface="Calibri" pitchFamily="34" charset="0"/>
            </a:endParaRPr>
          </a:p>
          <a:p>
            <a:r>
              <a:rPr lang="en-US" sz="3500" dirty="0" smtClean="0">
                <a:latin typeface="Calibri" pitchFamily="34" charset="0"/>
              </a:rPr>
              <a:t>The English Language Arts &amp; Literacy in History/Social Studies, Science, and Technical Subjects has three main sections</a:t>
            </a:r>
            <a:endParaRPr lang="en-US" sz="3500" dirty="0">
              <a:latin typeface="Calibri" pitchFamily="34" charset="0"/>
            </a:endParaRPr>
          </a:p>
          <a:p>
            <a:pPr marL="857250" lvl="1" indent="-457200"/>
            <a:r>
              <a:rPr lang="en-US" sz="3500" dirty="0">
                <a:latin typeface="Calibri" pitchFamily="34" charset="0"/>
              </a:rPr>
              <a:t>K−5 </a:t>
            </a:r>
            <a:r>
              <a:rPr lang="en-US" sz="3500" dirty="0" smtClean="0">
                <a:latin typeface="Calibri" pitchFamily="34" charset="0"/>
              </a:rPr>
              <a:t>  English Language Arts &amp; </a:t>
            </a:r>
          </a:p>
          <a:p>
            <a:pPr marL="0" indent="0">
              <a:buNone/>
            </a:pPr>
            <a:r>
              <a:rPr lang="en-US" sz="3500" dirty="0">
                <a:latin typeface="Calibri" pitchFamily="34" charset="0"/>
              </a:rPr>
              <a:t>	 </a:t>
            </a:r>
            <a:r>
              <a:rPr lang="en-US" sz="3500" dirty="0" smtClean="0">
                <a:latin typeface="Calibri" pitchFamily="34" charset="0"/>
              </a:rPr>
              <a:t>        Literacy in History/Social Studies,   </a:t>
            </a:r>
          </a:p>
          <a:p>
            <a:pPr marL="0" indent="0">
              <a:buNone/>
            </a:pPr>
            <a:r>
              <a:rPr lang="en-US" sz="3500" dirty="0" smtClean="0">
                <a:latin typeface="Calibri" pitchFamily="34" charset="0"/>
              </a:rPr>
              <a:t>  		Science, and Technical Subjects</a:t>
            </a:r>
            <a:endParaRPr lang="en-US" sz="3500" dirty="0">
              <a:latin typeface="Calibri" pitchFamily="34" charset="0"/>
            </a:endParaRPr>
          </a:p>
          <a:p>
            <a:pPr marL="857250" lvl="1" indent="-457200"/>
            <a:r>
              <a:rPr lang="en-US" sz="3500" dirty="0">
                <a:latin typeface="Calibri" pitchFamily="34" charset="0"/>
              </a:rPr>
              <a:t>6−12 English Language Arts</a:t>
            </a:r>
          </a:p>
          <a:p>
            <a:pPr marL="857250" lvl="1" indent="-457200"/>
            <a:r>
              <a:rPr lang="en-US" sz="3500" dirty="0">
                <a:latin typeface="Calibri" pitchFamily="34" charset="0"/>
              </a:rPr>
              <a:t>6−12 Literacy in History/Social Studies</a:t>
            </a:r>
            <a:r>
              <a:rPr lang="en-US" sz="3500" dirty="0" smtClean="0">
                <a:latin typeface="Calibri" pitchFamily="34" charset="0"/>
              </a:rPr>
              <a:t>,</a:t>
            </a:r>
            <a:endParaRPr lang="en-US" sz="3500" dirty="0">
              <a:latin typeface="Calibri" pitchFamily="34" charset="0"/>
            </a:endParaRPr>
          </a:p>
          <a:p>
            <a:pPr marL="457200" indent="-457200">
              <a:buNone/>
            </a:pPr>
            <a:r>
              <a:rPr lang="en-US" sz="3500" dirty="0">
                <a:latin typeface="Calibri" pitchFamily="34" charset="0"/>
              </a:rPr>
              <a:t>	</a:t>
            </a:r>
            <a:r>
              <a:rPr lang="en-US" sz="3500" dirty="0" smtClean="0">
                <a:latin typeface="Calibri" pitchFamily="34" charset="0"/>
              </a:rPr>
              <a:t>               Science</a:t>
            </a:r>
            <a:r>
              <a:rPr lang="en-US" sz="3500" dirty="0">
                <a:latin typeface="Calibri" pitchFamily="34" charset="0"/>
              </a:rPr>
              <a:t>, and Technical </a:t>
            </a:r>
            <a:r>
              <a:rPr lang="en-US" sz="3500" dirty="0" smtClean="0">
                <a:latin typeface="Calibri" pitchFamily="34" charset="0"/>
              </a:rPr>
              <a:t>Subjects</a:t>
            </a:r>
            <a:endParaRPr lang="en-US" sz="3500" dirty="0"/>
          </a:p>
        </p:txBody>
      </p:sp>
    </p:spTree>
    <p:extLst>
      <p:ext uri="{BB962C8B-B14F-4D97-AF65-F5344CB8AC3E}">
        <p14:creationId xmlns="" xmlns:p14="http://schemas.microsoft.com/office/powerpoint/2010/main" val="2730226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04800" y="1752600"/>
            <a:ext cx="8686800" cy="4525963"/>
          </a:xfrm>
        </p:spPr>
        <p:txBody>
          <a:bodyPr>
            <a:normAutofit fontScale="70000" lnSpcReduction="20000"/>
          </a:bodyPr>
          <a:lstStyle/>
          <a:p>
            <a:r>
              <a:rPr lang="en-US" sz="4300" dirty="0" smtClean="0"/>
              <a:t>The writers of the Language Arts standards looked at the text complexity that students need to be able to read by the end of Grade 12 to be College and Career Ready (CCR). </a:t>
            </a:r>
          </a:p>
          <a:p>
            <a:pPr marL="0" indent="0">
              <a:buNone/>
            </a:pPr>
            <a:endParaRPr lang="en-US" sz="2300" dirty="0" smtClean="0"/>
          </a:p>
          <a:p>
            <a:r>
              <a:rPr lang="en-US" sz="4300" dirty="0" smtClean="0"/>
              <a:t>They then created a staircase of text complexity through the grades that students need to be able read with comprehension to reach this goal.</a:t>
            </a:r>
          </a:p>
          <a:p>
            <a:pPr marL="0" indent="0">
              <a:buNone/>
            </a:pPr>
            <a:endParaRPr lang="en-US" dirty="0" smtClean="0"/>
          </a:p>
          <a:p>
            <a:pPr marL="0" indent="0">
              <a:buNone/>
            </a:pPr>
            <a:endParaRPr lang="en-US" dirty="0"/>
          </a:p>
          <a:p>
            <a:pPr marL="0" indent="0">
              <a:buNone/>
            </a:pPr>
            <a:endParaRPr lang="en-US" dirty="0" smtClean="0"/>
          </a:p>
          <a:p>
            <a:r>
              <a:rPr lang="en-US" sz="4300" dirty="0" smtClean="0"/>
              <a:t>www.lexile.com</a:t>
            </a:r>
            <a:endParaRPr lang="en-US" sz="4300" dirty="0"/>
          </a:p>
        </p:txBody>
      </p:sp>
      <p:graphicFrame>
        <p:nvGraphicFramePr>
          <p:cNvPr id="4" name="Table 3"/>
          <p:cNvGraphicFramePr>
            <a:graphicFrameLocks noGrp="1"/>
          </p:cNvGraphicFramePr>
          <p:nvPr>
            <p:extLst>
              <p:ext uri="{D42A27DB-BD31-4B8C-83A1-F6EECF244321}">
                <p14:modId xmlns="" xmlns:p14="http://schemas.microsoft.com/office/powerpoint/2010/main" val="1251327821"/>
              </p:ext>
            </p:extLst>
          </p:nvPr>
        </p:nvGraphicFramePr>
        <p:xfrm>
          <a:off x="457200" y="4876800"/>
          <a:ext cx="8077202" cy="1021080"/>
        </p:xfrm>
        <a:graphic>
          <a:graphicData uri="http://schemas.openxmlformats.org/drawingml/2006/table">
            <a:tbl>
              <a:tblPr firstRow="1" bandRow="1">
                <a:tableStyleId>{5C22544A-7EE6-4342-B048-85BDC9FD1C3A}</a:tableStyleId>
              </a:tblPr>
              <a:tblGrid>
                <a:gridCol w="1371602"/>
                <a:gridCol w="685800"/>
                <a:gridCol w="1066800"/>
                <a:gridCol w="1066800"/>
                <a:gridCol w="1219200"/>
                <a:gridCol w="1371600"/>
                <a:gridCol w="1295400"/>
              </a:tblGrid>
              <a:tr h="381000">
                <a:tc>
                  <a:txBody>
                    <a:bodyPr/>
                    <a:lstStyle/>
                    <a:p>
                      <a:r>
                        <a:rPr lang="en-US" dirty="0" smtClean="0"/>
                        <a:t>Grade</a:t>
                      </a:r>
                      <a:endParaRPr lang="en-US" dirty="0"/>
                    </a:p>
                  </a:txBody>
                  <a:tcPr/>
                </a:tc>
                <a:tc>
                  <a:txBody>
                    <a:bodyPr/>
                    <a:lstStyle/>
                    <a:p>
                      <a:r>
                        <a:rPr lang="en-US" dirty="0" smtClean="0"/>
                        <a:t>K-1</a:t>
                      </a:r>
                      <a:endParaRPr lang="en-US" dirty="0"/>
                    </a:p>
                  </a:txBody>
                  <a:tcPr/>
                </a:tc>
                <a:tc>
                  <a:txBody>
                    <a:bodyPr/>
                    <a:lstStyle/>
                    <a:p>
                      <a:pPr algn="ctr"/>
                      <a:r>
                        <a:rPr lang="en-US" dirty="0" smtClean="0"/>
                        <a:t>2-3</a:t>
                      </a:r>
                      <a:endParaRPr lang="en-US" dirty="0"/>
                    </a:p>
                  </a:txBody>
                  <a:tcPr/>
                </a:tc>
                <a:tc>
                  <a:txBody>
                    <a:bodyPr/>
                    <a:lstStyle/>
                    <a:p>
                      <a:pPr algn="ctr"/>
                      <a:r>
                        <a:rPr lang="en-US" dirty="0" smtClean="0"/>
                        <a:t>4-5</a:t>
                      </a:r>
                      <a:endParaRPr lang="en-US" dirty="0"/>
                    </a:p>
                  </a:txBody>
                  <a:tcPr/>
                </a:tc>
                <a:tc>
                  <a:txBody>
                    <a:bodyPr/>
                    <a:lstStyle/>
                    <a:p>
                      <a:pPr algn="ctr"/>
                      <a:r>
                        <a:rPr lang="en-US" dirty="0" smtClean="0"/>
                        <a:t>6-8</a:t>
                      </a:r>
                      <a:endParaRPr lang="en-US" dirty="0"/>
                    </a:p>
                  </a:txBody>
                  <a:tcPr/>
                </a:tc>
                <a:tc>
                  <a:txBody>
                    <a:bodyPr/>
                    <a:lstStyle/>
                    <a:p>
                      <a:pPr algn="ctr"/>
                      <a:r>
                        <a:rPr lang="en-US" dirty="0" smtClean="0"/>
                        <a:t>9-10</a:t>
                      </a:r>
                      <a:endParaRPr lang="en-US" dirty="0"/>
                    </a:p>
                  </a:txBody>
                  <a:tcPr/>
                </a:tc>
                <a:tc>
                  <a:txBody>
                    <a:bodyPr/>
                    <a:lstStyle/>
                    <a:p>
                      <a:pPr algn="ctr"/>
                      <a:r>
                        <a:rPr lang="en-US" dirty="0" smtClean="0"/>
                        <a:t>11-CCR</a:t>
                      </a:r>
                      <a:endParaRPr lang="en-US" dirty="0"/>
                    </a:p>
                  </a:txBody>
                  <a:tcPr/>
                </a:tc>
              </a:tr>
              <a:tr h="381000">
                <a:tc>
                  <a:txBody>
                    <a:bodyPr/>
                    <a:lstStyle/>
                    <a:p>
                      <a:r>
                        <a:rPr lang="en-US" dirty="0" smtClean="0"/>
                        <a:t>Lexile rating</a:t>
                      </a:r>
                      <a:endParaRPr lang="en-US" dirty="0"/>
                    </a:p>
                  </a:txBody>
                  <a:tcPr/>
                </a:tc>
                <a:tc>
                  <a:txBody>
                    <a:bodyPr/>
                    <a:lstStyle/>
                    <a:p>
                      <a:r>
                        <a:rPr lang="en-US" dirty="0" smtClean="0"/>
                        <a:t>N/A</a:t>
                      </a:r>
                      <a:endParaRPr lang="en-US" dirty="0"/>
                    </a:p>
                  </a:txBody>
                  <a:tcPr/>
                </a:tc>
                <a:tc>
                  <a:txBody>
                    <a:bodyPr/>
                    <a:lstStyle/>
                    <a:p>
                      <a:pPr algn="ctr"/>
                      <a:r>
                        <a:rPr lang="en-US" dirty="0" smtClean="0"/>
                        <a:t>450-790</a:t>
                      </a:r>
                      <a:endParaRPr lang="en-US" dirty="0"/>
                    </a:p>
                  </a:txBody>
                  <a:tcPr/>
                </a:tc>
                <a:tc>
                  <a:txBody>
                    <a:bodyPr/>
                    <a:lstStyle/>
                    <a:p>
                      <a:pPr algn="ctr"/>
                      <a:r>
                        <a:rPr lang="en-US" dirty="0" smtClean="0"/>
                        <a:t>770-980</a:t>
                      </a:r>
                      <a:endParaRPr lang="en-US" dirty="0"/>
                    </a:p>
                  </a:txBody>
                  <a:tcPr/>
                </a:tc>
                <a:tc>
                  <a:txBody>
                    <a:bodyPr/>
                    <a:lstStyle/>
                    <a:p>
                      <a:pPr algn="ctr"/>
                      <a:r>
                        <a:rPr lang="en-US" dirty="0" smtClean="0"/>
                        <a:t>955-1155</a:t>
                      </a:r>
                      <a:endParaRPr lang="en-US" dirty="0"/>
                    </a:p>
                  </a:txBody>
                  <a:tcPr/>
                </a:tc>
                <a:tc>
                  <a:txBody>
                    <a:bodyPr/>
                    <a:lstStyle/>
                    <a:p>
                      <a:pPr algn="ctr"/>
                      <a:r>
                        <a:rPr lang="en-US" dirty="0" smtClean="0"/>
                        <a:t>1080-1305</a:t>
                      </a:r>
                      <a:endParaRPr lang="en-US" dirty="0"/>
                    </a:p>
                  </a:txBody>
                  <a:tcPr/>
                </a:tc>
                <a:tc>
                  <a:txBody>
                    <a:bodyPr/>
                    <a:lstStyle/>
                    <a:p>
                      <a:pPr algn="ctr"/>
                      <a:r>
                        <a:rPr lang="en-US" dirty="0" smtClean="0"/>
                        <a:t>1215-1355</a:t>
                      </a:r>
                      <a:endParaRPr lang="en-US" dirty="0"/>
                    </a:p>
                  </a:txBody>
                  <a:tcPr/>
                </a:tc>
              </a:tr>
            </a:tbl>
          </a:graphicData>
        </a:graphic>
      </p:graphicFrame>
    </p:spTree>
    <p:extLst>
      <p:ext uri="{BB962C8B-B14F-4D97-AF65-F5344CB8AC3E}">
        <p14:creationId xmlns="" xmlns:p14="http://schemas.microsoft.com/office/powerpoint/2010/main" val="2431233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197113425"/>
              </p:ext>
            </p:extLst>
          </p:nvPr>
        </p:nvGraphicFramePr>
        <p:xfrm>
          <a:off x="838200" y="2133600"/>
          <a:ext cx="7315200" cy="3403600"/>
        </p:xfrm>
        <a:graphic>
          <a:graphicData uri="http://schemas.openxmlformats.org/drawingml/2006/table">
            <a:tbl>
              <a:tblPr firstRow="1" bandRow="1">
                <a:tableStyleId>{5C22544A-7EE6-4342-B048-85BDC9FD1C3A}</a:tableStyleId>
              </a:tblPr>
              <a:tblGrid>
                <a:gridCol w="1143000"/>
                <a:gridCol w="1413769"/>
                <a:gridCol w="4758431"/>
              </a:tblGrid>
              <a:tr h="370840">
                <a:tc>
                  <a:txBody>
                    <a:bodyPr/>
                    <a:lstStyle/>
                    <a:p>
                      <a:r>
                        <a:rPr lang="en-US" dirty="0" smtClean="0"/>
                        <a:t>Grade</a:t>
                      </a:r>
                      <a:endParaRPr lang="en-US" dirty="0"/>
                    </a:p>
                  </a:txBody>
                  <a:tcPr/>
                </a:tc>
                <a:tc>
                  <a:txBody>
                    <a:bodyPr/>
                    <a:lstStyle/>
                    <a:p>
                      <a:r>
                        <a:rPr lang="en-US" dirty="0" smtClean="0"/>
                        <a:t>Lexile</a:t>
                      </a:r>
                      <a:endParaRPr lang="en-US" dirty="0"/>
                    </a:p>
                  </a:txBody>
                  <a:tcPr/>
                </a:tc>
                <a:tc>
                  <a:txBody>
                    <a:bodyPr/>
                    <a:lstStyle/>
                    <a:p>
                      <a:pPr algn="l"/>
                      <a:r>
                        <a:rPr lang="en-US" dirty="0" smtClean="0"/>
                        <a:t>Examples</a:t>
                      </a:r>
                      <a:r>
                        <a:rPr lang="en-US" baseline="0" dirty="0" smtClean="0"/>
                        <a:t> of n</a:t>
                      </a:r>
                      <a:r>
                        <a:rPr lang="en-US" dirty="0" smtClean="0"/>
                        <a:t>arrative</a:t>
                      </a:r>
                      <a:r>
                        <a:rPr lang="en-US" baseline="0" dirty="0" smtClean="0"/>
                        <a:t> t</a:t>
                      </a:r>
                      <a:r>
                        <a:rPr lang="en-US" dirty="0" smtClean="0"/>
                        <a:t>exts</a:t>
                      </a:r>
                      <a:r>
                        <a:rPr lang="en-US" baseline="0" dirty="0" smtClean="0"/>
                        <a:t> within each range</a:t>
                      </a:r>
                      <a:endParaRPr lang="en-US" dirty="0"/>
                    </a:p>
                  </a:txBody>
                  <a:tcPr/>
                </a:tc>
              </a:tr>
              <a:tr h="370840">
                <a:tc>
                  <a:txBody>
                    <a:bodyPr/>
                    <a:lstStyle/>
                    <a:p>
                      <a:r>
                        <a:rPr lang="en-US" dirty="0" smtClean="0"/>
                        <a:t>11-CCR</a:t>
                      </a:r>
                      <a:endParaRPr lang="en-US" dirty="0"/>
                    </a:p>
                  </a:txBody>
                  <a:tcPr/>
                </a:tc>
                <a:tc>
                  <a:txBody>
                    <a:bodyPr/>
                    <a:lstStyle/>
                    <a:p>
                      <a:pPr algn="l"/>
                      <a:r>
                        <a:rPr lang="en-US" dirty="0" smtClean="0"/>
                        <a:t> 1215-1355</a:t>
                      </a:r>
                      <a:endParaRPr lang="en-US" dirty="0"/>
                    </a:p>
                  </a:txBody>
                  <a:tcPr/>
                </a:tc>
                <a:tc>
                  <a:txBody>
                    <a:bodyPr/>
                    <a:lstStyle/>
                    <a:p>
                      <a:r>
                        <a:rPr lang="en-US" dirty="0" smtClean="0"/>
                        <a:t>1310:   War and Peace</a:t>
                      </a:r>
                      <a:endParaRPr lang="en-US" dirty="0"/>
                    </a:p>
                  </a:txBody>
                  <a:tcPr/>
                </a:tc>
              </a:tr>
              <a:tr h="370840">
                <a:tc>
                  <a:txBody>
                    <a:bodyPr/>
                    <a:lstStyle/>
                    <a:p>
                      <a:r>
                        <a:rPr lang="en-US" dirty="0" smtClean="0"/>
                        <a:t>  9-10</a:t>
                      </a:r>
                    </a:p>
                  </a:txBody>
                  <a:tcPr/>
                </a:tc>
                <a:tc>
                  <a:txBody>
                    <a:bodyPr/>
                    <a:lstStyle/>
                    <a:p>
                      <a:r>
                        <a:rPr lang="en-US" dirty="0" smtClean="0"/>
                        <a:t> 1080-1305</a:t>
                      </a:r>
                    </a:p>
                  </a:txBody>
                  <a:tcPr/>
                </a:tc>
                <a:tc>
                  <a:txBody>
                    <a:bodyPr/>
                    <a:lstStyle/>
                    <a:p>
                      <a:r>
                        <a:rPr lang="en-US" dirty="0" smtClean="0"/>
                        <a:t>1100:</a:t>
                      </a:r>
                      <a:r>
                        <a:rPr lang="en-US" baseline="0" dirty="0" smtClean="0"/>
                        <a:t>   Pride and Prejudice</a:t>
                      </a:r>
                    </a:p>
                  </a:txBody>
                  <a:tcPr/>
                </a:tc>
              </a:tr>
              <a:tr h="370840">
                <a:tc>
                  <a:txBody>
                    <a:bodyPr/>
                    <a:lstStyle/>
                    <a:p>
                      <a:r>
                        <a:rPr lang="en-US" dirty="0" smtClean="0"/>
                        <a:t>   6-8</a:t>
                      </a:r>
                      <a:endParaRPr lang="en-US" dirty="0"/>
                    </a:p>
                  </a:txBody>
                  <a:tcPr/>
                </a:tc>
                <a:tc>
                  <a:txBody>
                    <a:bodyPr/>
                    <a:lstStyle/>
                    <a:p>
                      <a:r>
                        <a:rPr lang="en-US" dirty="0" smtClean="0"/>
                        <a:t>   955-1155</a:t>
                      </a:r>
                      <a:endParaRPr lang="en-US" dirty="0"/>
                    </a:p>
                  </a:txBody>
                  <a:tcPr/>
                </a:tc>
                <a:tc>
                  <a:txBody>
                    <a:bodyPr/>
                    <a:lstStyle/>
                    <a:p>
                      <a:r>
                        <a:rPr lang="en-US" dirty="0" smtClean="0"/>
                        <a:t>1030:   Harry Potter and the Half Blood  </a:t>
                      </a:r>
                    </a:p>
                    <a:p>
                      <a:r>
                        <a:rPr lang="en-US" dirty="0" smtClean="0"/>
                        <a:t>  990:  Tale of Two Cities</a:t>
                      </a:r>
                    </a:p>
                  </a:txBody>
                  <a:tcPr/>
                </a:tc>
              </a:tr>
              <a:tr h="370840">
                <a:tc>
                  <a:txBody>
                    <a:bodyPr/>
                    <a:lstStyle/>
                    <a:p>
                      <a:r>
                        <a:rPr lang="en-US" dirty="0" smtClean="0"/>
                        <a:t>   4-5</a:t>
                      </a:r>
                      <a:endParaRPr lang="en-US" dirty="0"/>
                    </a:p>
                  </a:txBody>
                  <a:tcPr/>
                </a:tc>
                <a:tc>
                  <a:txBody>
                    <a:bodyPr/>
                    <a:lstStyle/>
                    <a:p>
                      <a:r>
                        <a:rPr lang="en-US" dirty="0" smtClean="0"/>
                        <a:t>  770-980</a:t>
                      </a:r>
                      <a:endParaRPr lang="en-US" dirty="0"/>
                    </a:p>
                  </a:txBody>
                  <a:tcPr/>
                </a:tc>
                <a:tc>
                  <a:txBody>
                    <a:bodyPr/>
                    <a:lstStyle/>
                    <a:p>
                      <a:r>
                        <a:rPr lang="en-US" dirty="0" smtClean="0"/>
                        <a:t>  880:   Harry Potter and the Sorcerer’s Stone</a:t>
                      </a:r>
                    </a:p>
                    <a:p>
                      <a:r>
                        <a:rPr lang="en-US" dirty="0" smtClean="0"/>
                        <a:t>  870:   James and</a:t>
                      </a:r>
                      <a:r>
                        <a:rPr lang="en-US" baseline="0" dirty="0" smtClean="0"/>
                        <a:t> the Giant Peach </a:t>
                      </a:r>
                      <a:endParaRPr lang="en-US" dirty="0"/>
                    </a:p>
                  </a:txBody>
                  <a:tcPr/>
                </a:tc>
              </a:tr>
              <a:tr h="370840">
                <a:tc>
                  <a:txBody>
                    <a:bodyPr/>
                    <a:lstStyle/>
                    <a:p>
                      <a:r>
                        <a:rPr lang="en-US" dirty="0" smtClean="0"/>
                        <a:t>   2-3</a:t>
                      </a:r>
                      <a:endParaRPr lang="en-US" dirty="0"/>
                    </a:p>
                  </a:txBody>
                  <a:tcPr/>
                </a:tc>
                <a:tc>
                  <a:txBody>
                    <a:bodyPr/>
                    <a:lstStyle/>
                    <a:p>
                      <a:r>
                        <a:rPr lang="en-US" dirty="0" smtClean="0"/>
                        <a:t>  450-790</a:t>
                      </a:r>
                      <a:endParaRPr lang="en-US" dirty="0"/>
                    </a:p>
                  </a:txBody>
                  <a:tcPr/>
                </a:tc>
                <a:tc>
                  <a:txBody>
                    <a:bodyPr/>
                    <a:lstStyle/>
                    <a:p>
                      <a:r>
                        <a:rPr lang="en-US" dirty="0" smtClean="0"/>
                        <a:t>  680:</a:t>
                      </a:r>
                      <a:r>
                        <a:rPr lang="en-US" baseline="0" dirty="0" smtClean="0"/>
                        <a:t>   Charlotte’s Web</a:t>
                      </a:r>
                    </a:p>
                  </a:txBody>
                  <a:tcPr/>
                </a:tc>
              </a:tr>
              <a:tr h="370840">
                <a:tc>
                  <a:txBody>
                    <a:bodyPr/>
                    <a:lstStyle/>
                    <a:p>
                      <a:r>
                        <a:rPr lang="en-US" dirty="0" smtClean="0"/>
                        <a:t>   K-1</a:t>
                      </a:r>
                      <a:endParaRPr lang="en-US" dirty="0"/>
                    </a:p>
                  </a:txBody>
                  <a:tcPr/>
                </a:tc>
                <a:tc>
                  <a:txBody>
                    <a:bodyPr/>
                    <a:lstStyle/>
                    <a:p>
                      <a:pPr algn="l"/>
                      <a:r>
                        <a:rPr lang="en-US" dirty="0" smtClean="0"/>
                        <a:t>    N/A</a:t>
                      </a:r>
                      <a:endParaRPr lang="en-US" dirty="0"/>
                    </a:p>
                  </a:txBody>
                  <a:tcPr/>
                </a:tc>
                <a:tc>
                  <a:txBody>
                    <a:bodyPr/>
                    <a:lstStyle/>
                    <a:p>
                      <a:r>
                        <a:rPr lang="en-US" dirty="0" smtClean="0"/>
                        <a:t>    60:   The</a:t>
                      </a:r>
                      <a:r>
                        <a:rPr lang="en-US" baseline="0" dirty="0" smtClean="0"/>
                        <a:t> </a:t>
                      </a:r>
                      <a:r>
                        <a:rPr lang="en-US" dirty="0" smtClean="0"/>
                        <a:t>Chick and the Duckling</a:t>
                      </a:r>
                      <a:endParaRPr lang="en-US" dirty="0"/>
                    </a:p>
                  </a:txBody>
                  <a:tcPr/>
                </a:tc>
              </a:tr>
            </a:tbl>
          </a:graphicData>
        </a:graphic>
      </p:graphicFrame>
    </p:spTree>
    <p:extLst>
      <p:ext uri="{BB962C8B-B14F-4D97-AF65-F5344CB8AC3E}">
        <p14:creationId xmlns="" xmlns:p14="http://schemas.microsoft.com/office/powerpoint/2010/main" val="8516123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sz="1900" dirty="0" smtClean="0"/>
          </a:p>
          <a:p>
            <a:r>
              <a:rPr lang="en-US" sz="3500" dirty="0" smtClean="0"/>
              <a:t>The Language Arts standards have separate, parallel strands for narrative and informational text, grades K-12.</a:t>
            </a:r>
          </a:p>
          <a:p>
            <a:pPr marL="0" indent="0">
              <a:buNone/>
            </a:pPr>
            <a:endParaRPr lang="en-US" sz="1900" dirty="0" smtClean="0"/>
          </a:p>
          <a:p>
            <a:r>
              <a:rPr lang="en-US" sz="3500" dirty="0" smtClean="0"/>
              <a:t>The standards expect teachers, beginning in kindergarten, to teach to both types of texts, 50/50</a:t>
            </a:r>
            <a:r>
              <a:rPr lang="en-US" dirty="0" smtClean="0"/>
              <a:t>.</a:t>
            </a:r>
          </a:p>
          <a:p>
            <a:pPr marL="0" indent="0">
              <a:buNone/>
            </a:pPr>
            <a:endParaRPr lang="en-US" sz="1900" dirty="0" smtClean="0"/>
          </a:p>
          <a:p>
            <a:r>
              <a:rPr lang="en-US" sz="3500" dirty="0" smtClean="0"/>
              <a:t>In grades 6-12 this is largely accomplished by content area teachers teaching reading and writing in their respective disciplines</a:t>
            </a:r>
            <a:r>
              <a:rPr lang="en-US" dirty="0" smtClean="0"/>
              <a:t>.</a:t>
            </a:r>
            <a:endParaRPr lang="en-US" dirty="0"/>
          </a:p>
        </p:txBody>
      </p:sp>
    </p:spTree>
    <p:extLst>
      <p:ext uri="{BB962C8B-B14F-4D97-AF65-F5344CB8AC3E}">
        <p14:creationId xmlns="" xmlns:p14="http://schemas.microsoft.com/office/powerpoint/2010/main" val="299533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04800" y="1554162"/>
            <a:ext cx="8686800" cy="4694238"/>
          </a:xfrm>
        </p:spPr>
        <p:txBody>
          <a:bodyPr>
            <a:normAutofit/>
          </a:bodyPr>
          <a:lstStyle/>
          <a:p>
            <a:pPr marL="0" indent="0">
              <a:buNone/>
            </a:pPr>
            <a:endParaRPr lang="en-US" sz="2200" dirty="0" smtClean="0"/>
          </a:p>
          <a:p>
            <a:r>
              <a:rPr lang="en-US" dirty="0" smtClean="0"/>
              <a:t>The </a:t>
            </a:r>
            <a:r>
              <a:rPr lang="en-US" dirty="0"/>
              <a:t>s</a:t>
            </a:r>
            <a:r>
              <a:rPr lang="en-US" dirty="0" smtClean="0"/>
              <a:t>tandards </a:t>
            </a:r>
            <a:r>
              <a:rPr lang="en-US" dirty="0"/>
              <a:t>insist that reading, writing, </a:t>
            </a:r>
            <a:r>
              <a:rPr lang="en-US" dirty="0" smtClean="0"/>
              <a:t>speaking, listening</a:t>
            </a:r>
            <a:r>
              <a:rPr lang="en-US" dirty="0"/>
              <a:t>, and language be a shared responsibility across the school. </a:t>
            </a:r>
            <a:endParaRPr lang="en-US" dirty="0" smtClean="0"/>
          </a:p>
          <a:p>
            <a:pPr marL="0" indent="0">
              <a:buNone/>
            </a:pPr>
            <a:endParaRPr lang="en-US" sz="2200" dirty="0"/>
          </a:p>
          <a:p>
            <a:r>
              <a:rPr lang="en-US" dirty="0" smtClean="0"/>
              <a:t>Beginning in grade 2, the standards expect students to read with comprehension: informational texts, including history/social studies, science, and technical texts, in their text level complexity grade band proficiently, with scaffolding as needed, at the high end of the range  by the end of the year. </a:t>
            </a:r>
            <a:endParaRPr lang="en-US" dirty="0"/>
          </a:p>
        </p:txBody>
      </p:sp>
    </p:spTree>
    <p:extLst>
      <p:ext uri="{BB962C8B-B14F-4D97-AF65-F5344CB8AC3E}">
        <p14:creationId xmlns="" xmlns:p14="http://schemas.microsoft.com/office/powerpoint/2010/main" val="378457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200" dirty="0" smtClean="0"/>
          </a:p>
          <a:p>
            <a:r>
              <a:rPr lang="en-US" dirty="0" smtClean="0"/>
              <a:t>The Language standards </a:t>
            </a:r>
            <a:r>
              <a:rPr lang="en-US" dirty="0"/>
              <a:t>have separate, parallel </a:t>
            </a:r>
            <a:r>
              <a:rPr lang="en-US" dirty="0" smtClean="0"/>
              <a:t>strands for three types of writing, K-12:</a:t>
            </a:r>
          </a:p>
          <a:p>
            <a:pPr lvl="1"/>
            <a:r>
              <a:rPr lang="en-US" sz="3200" dirty="0" smtClean="0"/>
              <a:t>Opinion/Argumentative</a:t>
            </a:r>
          </a:p>
          <a:p>
            <a:pPr lvl="1"/>
            <a:r>
              <a:rPr lang="en-US" sz="3200" dirty="0" smtClean="0"/>
              <a:t>Informative/Explanatory</a:t>
            </a:r>
          </a:p>
          <a:p>
            <a:pPr lvl="1"/>
            <a:r>
              <a:rPr lang="en-US" sz="3200" dirty="0" smtClean="0"/>
              <a:t>Narrative</a:t>
            </a:r>
          </a:p>
          <a:p>
            <a:pPr marL="0" indent="0">
              <a:buNone/>
            </a:pPr>
            <a:endParaRPr lang="en-US" sz="2200" dirty="0" smtClean="0"/>
          </a:p>
          <a:p>
            <a:r>
              <a:rPr lang="en-US" dirty="0" smtClean="0"/>
              <a:t>There are exemplars of children’s writing of each of these types of text for each grade in Appendix C.</a:t>
            </a:r>
          </a:p>
        </p:txBody>
      </p:sp>
    </p:spTree>
    <p:extLst>
      <p:ext uri="{BB962C8B-B14F-4D97-AF65-F5344CB8AC3E}">
        <p14:creationId xmlns="" xmlns:p14="http://schemas.microsoft.com/office/powerpoint/2010/main" val="155490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sz="3000" dirty="0" smtClean="0"/>
              <a:t>In </a:t>
            </a:r>
            <a:r>
              <a:rPr lang="en-US" sz="3000" dirty="0"/>
              <a:t>G</a:t>
            </a:r>
            <a:r>
              <a:rPr lang="en-US" sz="3000" dirty="0" smtClean="0"/>
              <a:t>rades 6-12, the standards require teachers of content areas to use “their content area expertise to help students with the particular challenges of reading, writing, speaking, listening, and language in their respective fields.” </a:t>
            </a:r>
            <a:r>
              <a:rPr lang="en-US" sz="2000" dirty="0" smtClean="0"/>
              <a:t>(CCSS, ELA, p. 3)</a:t>
            </a:r>
            <a:endParaRPr lang="en-US" sz="2000" dirty="0"/>
          </a:p>
        </p:txBody>
      </p:sp>
    </p:spTree>
    <p:extLst>
      <p:ext uri="{BB962C8B-B14F-4D97-AF65-F5344CB8AC3E}">
        <p14:creationId xmlns="" xmlns:p14="http://schemas.microsoft.com/office/powerpoint/2010/main" val="2005074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Common Core State Standards </a:t>
            </a:r>
            <a:br>
              <a:rPr lang="en-US" dirty="0" smtClean="0"/>
            </a:br>
            <a:r>
              <a:rPr lang="en-US" sz="3600" dirty="0" smtClean="0"/>
              <a:t>(CCSS)</a:t>
            </a:r>
            <a:endParaRPr lang="en-US" sz="3600" dirty="0"/>
          </a:p>
        </p:txBody>
      </p:sp>
      <p:sp>
        <p:nvSpPr>
          <p:cNvPr id="3" name="Content Placeholder 2"/>
          <p:cNvSpPr>
            <a:spLocks noGrp="1"/>
          </p:cNvSpPr>
          <p:nvPr>
            <p:ph idx="1"/>
          </p:nvPr>
        </p:nvSpPr>
        <p:spPr>
          <a:xfrm>
            <a:off x="304800" y="1554162"/>
            <a:ext cx="8229600" cy="4846638"/>
          </a:xfrm>
        </p:spPr>
        <p:txBody>
          <a:bodyPr>
            <a:normAutofit fontScale="40000" lnSpcReduction="20000"/>
          </a:bodyPr>
          <a:lstStyle/>
          <a:p>
            <a:pPr marL="0" indent="0">
              <a:buNone/>
            </a:pPr>
            <a:endParaRPr lang="en-US" sz="5000" dirty="0" smtClean="0"/>
          </a:p>
          <a:p>
            <a:pPr marL="0" indent="0">
              <a:buNone/>
            </a:pPr>
            <a:endParaRPr lang="en-US" sz="5000" dirty="0" smtClean="0"/>
          </a:p>
          <a:p>
            <a:r>
              <a:rPr lang="en-US" sz="7000" dirty="0" smtClean="0"/>
              <a:t>By 2013 all of California’s K-12 schools will be  implementing California’s CCSS.</a:t>
            </a:r>
          </a:p>
          <a:p>
            <a:pPr marL="0" indent="0">
              <a:buNone/>
            </a:pPr>
            <a:endParaRPr lang="en-US" sz="5000" dirty="0" smtClean="0"/>
          </a:p>
          <a:p>
            <a:r>
              <a:rPr lang="en-US" sz="7000" dirty="0" smtClean="0"/>
              <a:t>Some schools and school districts have already started implementing the new standards.</a:t>
            </a:r>
          </a:p>
          <a:p>
            <a:pPr marL="0" indent="0">
              <a:buNone/>
            </a:pPr>
            <a:endParaRPr lang="en-US" sz="5000" dirty="0" smtClean="0"/>
          </a:p>
          <a:p>
            <a:r>
              <a:rPr lang="en-US" sz="7000" dirty="0"/>
              <a:t>California’s Curriculum Frameworks and Teaching Performance Assessments (TPAs) are being changed to align with the </a:t>
            </a:r>
            <a:r>
              <a:rPr lang="en-US" sz="7000" dirty="0" smtClean="0"/>
              <a:t>new standards</a:t>
            </a:r>
            <a:r>
              <a:rPr lang="en-US" sz="5800" dirty="0" smtClean="0"/>
              <a:t>.</a:t>
            </a:r>
            <a:endParaRPr lang="en-US" sz="5800" dirty="0"/>
          </a:p>
          <a:p>
            <a:endParaRPr lang="en-US" dirty="0" smtClean="0"/>
          </a:p>
          <a:p>
            <a:pPr marL="0" indent="0">
              <a:buNone/>
            </a:pPr>
            <a:endParaRPr lang="en-US" sz="2000" dirty="0" smtClean="0"/>
          </a:p>
          <a:p>
            <a:pPr marL="0" indent="0">
              <a:buNone/>
            </a:pPr>
            <a:r>
              <a:rPr lang="en-US" dirty="0" smtClean="0"/>
              <a:t> </a:t>
            </a:r>
          </a:p>
          <a:p>
            <a:endParaRPr lang="en-US" dirty="0" smtClean="0"/>
          </a:p>
          <a:p>
            <a:endParaRPr lang="en-US" dirty="0"/>
          </a:p>
          <a:p>
            <a:endParaRPr lang="en-US" dirty="0" smtClean="0"/>
          </a:p>
          <a:p>
            <a:pPr marL="0" indent="0">
              <a:buNone/>
            </a:pPr>
            <a:endParaRPr lang="en-US" dirty="0" smtClean="0"/>
          </a:p>
          <a:p>
            <a:endParaRPr lang="en-US" dirty="0"/>
          </a:p>
        </p:txBody>
      </p:sp>
    </p:spTree>
    <p:extLst>
      <p:ext uri="{BB962C8B-B14F-4D97-AF65-F5344CB8AC3E}">
        <p14:creationId xmlns="" xmlns:p14="http://schemas.microsoft.com/office/powerpoint/2010/main" val="134375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200" dirty="0" smtClean="0"/>
          </a:p>
          <a:p>
            <a:r>
              <a:rPr lang="en-US" dirty="0" smtClean="0"/>
              <a:t>“While </a:t>
            </a:r>
            <a:r>
              <a:rPr lang="en-US" dirty="0"/>
              <a:t>the </a:t>
            </a:r>
            <a:r>
              <a:rPr lang="en-US" dirty="0" smtClean="0"/>
              <a:t>standards </a:t>
            </a:r>
            <a:r>
              <a:rPr lang="en-US" dirty="0"/>
              <a:t>delineate specific expectations in reading, writing, </a:t>
            </a:r>
            <a:r>
              <a:rPr lang="en-US" dirty="0" smtClean="0"/>
              <a:t>speaking,  </a:t>
            </a:r>
            <a:r>
              <a:rPr lang="en-US" dirty="0"/>
              <a:t>listening, and language, each standard need not be a separate focus for instruction and assessment</a:t>
            </a:r>
            <a:r>
              <a:rPr lang="en-US" dirty="0" smtClean="0"/>
              <a:t>.” </a:t>
            </a:r>
            <a:r>
              <a:rPr lang="en-US" sz="2200" dirty="0" smtClean="0"/>
              <a:t>(CCSS, ELA, p</a:t>
            </a:r>
            <a:r>
              <a:rPr lang="en-US" sz="2200" dirty="0"/>
              <a:t>. 5) </a:t>
            </a:r>
            <a:endParaRPr lang="en-US" sz="2200" dirty="0" smtClean="0"/>
          </a:p>
          <a:p>
            <a:pPr marL="0" indent="0">
              <a:buNone/>
            </a:pPr>
            <a:endParaRPr lang="en-US" sz="2200" dirty="0" smtClean="0"/>
          </a:p>
          <a:p>
            <a:r>
              <a:rPr lang="en-US" dirty="0" smtClean="0"/>
              <a:t>A given task can involve more than one aspect of literacy (e.g., writing about something one has read).</a:t>
            </a:r>
            <a:endParaRPr lang="en-US" dirty="0"/>
          </a:p>
        </p:txBody>
      </p:sp>
    </p:spTree>
    <p:extLst>
      <p:ext uri="{BB962C8B-B14F-4D97-AF65-F5344CB8AC3E}">
        <p14:creationId xmlns="" xmlns:p14="http://schemas.microsoft.com/office/powerpoint/2010/main" val="3170093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endParaRPr lang="en-US" sz="2000" dirty="0" smtClean="0"/>
          </a:p>
          <a:p>
            <a:pPr marL="0" indent="0">
              <a:buNone/>
            </a:pPr>
            <a:endParaRPr lang="en-US" sz="2000" dirty="0" smtClean="0"/>
          </a:p>
          <a:p>
            <a:r>
              <a:rPr lang="en-US" dirty="0" smtClean="0"/>
              <a:t>The CCSS do not replace California’s 1998 History-Social Science  and Science Standards, rather, they supplement them.</a:t>
            </a:r>
          </a:p>
        </p:txBody>
      </p:sp>
    </p:spTree>
    <p:extLst>
      <p:ext uri="{BB962C8B-B14F-4D97-AF65-F5344CB8AC3E}">
        <p14:creationId xmlns="" xmlns:p14="http://schemas.microsoft.com/office/powerpoint/2010/main" val="20153851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endParaRPr lang="en-US" dirty="0" smtClean="0"/>
          </a:p>
          <a:p>
            <a:r>
              <a:rPr lang="en-US" dirty="0" smtClean="0"/>
              <a:t>However</a:t>
            </a:r>
            <a:r>
              <a:rPr lang="en-US" dirty="0"/>
              <a:t>, this new emphasis on reading with </a:t>
            </a:r>
            <a:r>
              <a:rPr lang="en-US" dirty="0" smtClean="0"/>
              <a:t>comprehension and on writing </a:t>
            </a:r>
            <a:r>
              <a:rPr lang="en-US" dirty="0"/>
              <a:t>in History-Social </a:t>
            </a:r>
            <a:r>
              <a:rPr lang="en-US" dirty="0" smtClean="0"/>
              <a:t>Science and in Science </a:t>
            </a:r>
            <a:r>
              <a:rPr lang="en-US" dirty="0"/>
              <a:t>is a major change in the History-Social </a:t>
            </a:r>
            <a:r>
              <a:rPr lang="en-US" dirty="0" smtClean="0"/>
              <a:t>Science and the  Science Standards in California.</a:t>
            </a:r>
            <a:endParaRPr lang="en-US" dirty="0"/>
          </a:p>
          <a:p>
            <a:endParaRPr lang="en-US" dirty="0"/>
          </a:p>
        </p:txBody>
      </p:sp>
    </p:spTree>
    <p:extLst>
      <p:ext uri="{BB962C8B-B14F-4D97-AF65-F5344CB8AC3E}">
        <p14:creationId xmlns="" xmlns:p14="http://schemas.microsoft.com/office/powerpoint/2010/main" val="30478823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04800" y="1554162"/>
            <a:ext cx="8686800" cy="4694238"/>
          </a:xfrm>
        </p:spPr>
        <p:txBody>
          <a:bodyPr>
            <a:normAutofit/>
          </a:bodyPr>
          <a:lstStyle/>
          <a:p>
            <a:pPr marL="0" indent="0">
              <a:buNone/>
            </a:pPr>
            <a:endParaRPr lang="en-US" sz="2000" dirty="0" smtClean="0"/>
          </a:p>
          <a:p>
            <a:r>
              <a:rPr lang="en-US" dirty="0" smtClean="0"/>
              <a:t>While the CCSS do not replace California’s current Science standards, California is part of a national movement to adopt the “Next Generation of Science Standards.”  </a:t>
            </a:r>
          </a:p>
          <a:p>
            <a:pPr marL="0" indent="0">
              <a:buNone/>
            </a:pPr>
            <a:endParaRPr lang="en-US" sz="2000" dirty="0" smtClean="0"/>
          </a:p>
          <a:p>
            <a:r>
              <a:rPr lang="en-US" dirty="0" smtClean="0"/>
              <a:t>The “Next Generation of Science Standards” have already been approved by legislation.</a:t>
            </a:r>
          </a:p>
          <a:p>
            <a:pPr marL="0" indent="0">
              <a:buNone/>
            </a:pPr>
            <a:endParaRPr lang="en-US" sz="2100" dirty="0" smtClean="0"/>
          </a:p>
          <a:p>
            <a:r>
              <a:rPr lang="en-US" dirty="0" smtClean="0"/>
              <a:t>They will replace the current Science standards if approved by the State Board by fall 2012.</a:t>
            </a:r>
            <a:endParaRPr lang="en-US" dirty="0"/>
          </a:p>
        </p:txBody>
      </p:sp>
    </p:spTree>
    <p:extLst>
      <p:ext uri="{BB962C8B-B14F-4D97-AF65-F5344CB8AC3E}">
        <p14:creationId xmlns="" xmlns:p14="http://schemas.microsoft.com/office/powerpoint/2010/main" val="3204483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dirty="0" smtClean="0"/>
              <a:t>Mathematics is considered a technical subject.</a:t>
            </a:r>
          </a:p>
          <a:p>
            <a:pPr marL="0" indent="0">
              <a:buNone/>
            </a:pPr>
            <a:endParaRPr lang="en-US" sz="2000" dirty="0" smtClean="0"/>
          </a:p>
          <a:p>
            <a:r>
              <a:rPr lang="en-US" dirty="0" smtClean="0"/>
              <a:t>Therefore, teachers of mathematics are also expected to teach reading with comprehension and writing in their discipline. </a:t>
            </a:r>
          </a:p>
          <a:p>
            <a:pPr marL="0" indent="0">
              <a:buNone/>
            </a:pPr>
            <a:endParaRPr lang="en-US" dirty="0" smtClean="0"/>
          </a:p>
          <a:p>
            <a:endParaRPr lang="en-US" dirty="0"/>
          </a:p>
        </p:txBody>
      </p:sp>
    </p:spTree>
    <p:extLst>
      <p:ext uri="{BB962C8B-B14F-4D97-AF65-F5344CB8AC3E}">
        <p14:creationId xmlns="" xmlns:p14="http://schemas.microsoft.com/office/powerpoint/2010/main" val="309065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endParaRPr lang="en-US" sz="2000" dirty="0" smtClean="0"/>
          </a:p>
          <a:p>
            <a:r>
              <a:rPr lang="en-US" sz="3500" dirty="0" smtClean="0"/>
              <a:t>However, unlike History-Social Studies and Science, the CCSS for Mathematics </a:t>
            </a:r>
            <a:r>
              <a:rPr lang="en-US" sz="3500" i="1" dirty="0" smtClean="0"/>
              <a:t>will</a:t>
            </a:r>
            <a:r>
              <a:rPr lang="en-US" sz="3500" dirty="0" smtClean="0"/>
              <a:t> replace California’s current standards for mathematics</a:t>
            </a:r>
            <a:r>
              <a:rPr lang="en-US" dirty="0" smtClean="0"/>
              <a:t>.</a:t>
            </a:r>
          </a:p>
          <a:p>
            <a:pPr marL="0" indent="0">
              <a:buNone/>
            </a:pPr>
            <a:endParaRPr lang="en-US" sz="2200" dirty="0" smtClean="0"/>
          </a:p>
          <a:p>
            <a:r>
              <a:rPr lang="en-US" sz="3500" dirty="0" smtClean="0"/>
              <a:t>They </a:t>
            </a:r>
            <a:r>
              <a:rPr lang="en-US" sz="3500" dirty="0"/>
              <a:t>rely heavily on insights of the National Council of Teacher of Mathematics (NCTM) and the National Research Council’s report, </a:t>
            </a:r>
            <a:r>
              <a:rPr lang="en-US" sz="3500" i="1" dirty="0"/>
              <a:t>Adding</a:t>
            </a:r>
            <a:r>
              <a:rPr lang="en-US" sz="3500" dirty="0"/>
              <a:t> </a:t>
            </a:r>
            <a:r>
              <a:rPr lang="en-US" sz="3500" i="1" dirty="0"/>
              <a:t>It Up</a:t>
            </a:r>
            <a:r>
              <a:rPr lang="en-US" i="1" dirty="0"/>
              <a:t> </a:t>
            </a:r>
            <a:r>
              <a:rPr lang="en-US" sz="2000" dirty="0"/>
              <a:t>(CCSS, Mathematics, p. 6</a:t>
            </a:r>
            <a:r>
              <a:rPr lang="en-US" sz="2000" dirty="0" smtClean="0"/>
              <a:t>)</a:t>
            </a:r>
            <a:endParaRPr lang="en-US" sz="2000" dirty="0"/>
          </a:p>
        </p:txBody>
      </p:sp>
    </p:spTree>
    <p:extLst>
      <p:ext uri="{BB962C8B-B14F-4D97-AF65-F5344CB8AC3E}">
        <p14:creationId xmlns="" xmlns:p14="http://schemas.microsoft.com/office/powerpoint/2010/main" val="296130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04800" y="1554162"/>
            <a:ext cx="8686800" cy="4694238"/>
          </a:xfrm>
        </p:spPr>
        <p:txBody>
          <a:bodyPr>
            <a:normAutofit/>
          </a:bodyPr>
          <a:lstStyle/>
          <a:p>
            <a:pPr marL="0" indent="0">
              <a:buNone/>
            </a:pPr>
            <a:endParaRPr lang="en-US" sz="2000" dirty="0" smtClean="0"/>
          </a:p>
          <a:p>
            <a:r>
              <a:rPr lang="en-US" dirty="0"/>
              <a:t>They </a:t>
            </a:r>
            <a:r>
              <a:rPr lang="en-US" dirty="0" smtClean="0"/>
              <a:t>begin </a:t>
            </a:r>
            <a:r>
              <a:rPr lang="en-US" dirty="0"/>
              <a:t>with what is known about how students’ mathematical knowledge, </a:t>
            </a:r>
            <a:r>
              <a:rPr lang="en-US" dirty="0" smtClean="0"/>
              <a:t>skill, </a:t>
            </a:r>
            <a:r>
              <a:rPr lang="en-US" dirty="0"/>
              <a:t>and understanding develop over time. </a:t>
            </a:r>
            <a:r>
              <a:rPr lang="en-US" sz="2000" dirty="0"/>
              <a:t>(CCSS, Mathematics, p. 4)</a:t>
            </a:r>
          </a:p>
          <a:p>
            <a:pPr marL="0" indent="0">
              <a:buNone/>
            </a:pPr>
            <a:endParaRPr lang="en-US" sz="2200" dirty="0" smtClean="0"/>
          </a:p>
          <a:p>
            <a:r>
              <a:rPr lang="en-US" dirty="0" smtClean="0"/>
              <a:t>They stress conceptual understanding as well as procedural skills.</a:t>
            </a:r>
            <a:r>
              <a:rPr lang="en-US" sz="2000" dirty="0" smtClean="0"/>
              <a:t> (CCSS, Mathematics, p. </a:t>
            </a:r>
            <a:r>
              <a:rPr lang="en-US" sz="2000" dirty="0"/>
              <a:t>4</a:t>
            </a:r>
            <a:r>
              <a:rPr lang="en-US" sz="2000" dirty="0" smtClean="0"/>
              <a:t>)</a:t>
            </a:r>
            <a:endParaRPr lang="en-US" dirty="0" smtClean="0"/>
          </a:p>
          <a:p>
            <a:pPr marL="0" indent="0">
              <a:buNone/>
            </a:pPr>
            <a:endParaRPr lang="en-US" sz="2000" dirty="0" smtClean="0"/>
          </a:p>
          <a:p>
            <a:r>
              <a:rPr lang="en-US" dirty="0" smtClean="0"/>
              <a:t>They aim to counter the tendency for mathematics curriculum to be “a mile wide and an inch deep” by being focused and coherent. </a:t>
            </a:r>
            <a:r>
              <a:rPr lang="en-US" sz="2000" dirty="0" smtClean="0"/>
              <a:t>(CCSS, Mathematics, p. 3)</a:t>
            </a:r>
            <a:endParaRPr lang="en-US" sz="2000" dirty="0"/>
          </a:p>
        </p:txBody>
      </p:sp>
    </p:spTree>
    <p:extLst>
      <p:ext uri="{BB962C8B-B14F-4D97-AF65-F5344CB8AC3E}">
        <p14:creationId xmlns="" xmlns:p14="http://schemas.microsoft.com/office/powerpoint/2010/main" val="3694785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CCSS Highlights</a:t>
            </a:r>
            <a:endParaRPr lang="en-US" sz="4000" dirty="0"/>
          </a:p>
        </p:txBody>
      </p:sp>
      <p:sp>
        <p:nvSpPr>
          <p:cNvPr id="3" name="Content Placeholder 2"/>
          <p:cNvSpPr>
            <a:spLocks noGrp="1"/>
          </p:cNvSpPr>
          <p:nvPr>
            <p:ph idx="1"/>
          </p:nvPr>
        </p:nvSpPr>
        <p:spPr/>
        <p:txBody>
          <a:bodyPr/>
          <a:lstStyle/>
          <a:p>
            <a:r>
              <a:rPr lang="en-US" sz="2800" dirty="0" smtClean="0"/>
              <a:t>The Math standards for grades K-5 have four major strands (called </a:t>
            </a:r>
            <a:r>
              <a:rPr lang="en-US" sz="2800" dirty="0"/>
              <a:t>d</a:t>
            </a:r>
            <a:r>
              <a:rPr lang="en-US" sz="2800" dirty="0" smtClean="0"/>
              <a:t>omains) that continue throughout K-5, plus Counting in </a:t>
            </a:r>
            <a:r>
              <a:rPr lang="en-US" sz="2800" dirty="0"/>
              <a:t>K</a:t>
            </a:r>
            <a:r>
              <a:rPr lang="en-US" sz="2800" dirty="0" smtClean="0"/>
              <a:t>indergarten and Fractions in grades 4 </a:t>
            </a:r>
            <a:r>
              <a:rPr lang="en-US" sz="2800" dirty="0"/>
              <a:t>&amp;</a:t>
            </a:r>
            <a:r>
              <a:rPr lang="en-US" sz="2800" dirty="0" smtClean="0"/>
              <a:t> 5.</a:t>
            </a:r>
          </a:p>
          <a:p>
            <a:endParaRPr lang="en-US" sz="2800" dirty="0" smtClean="0"/>
          </a:p>
          <a:p>
            <a:pPr marL="0" indent="0">
              <a:buNone/>
            </a:pPr>
            <a:endParaRPr lang="en-US" sz="2400" dirty="0" smtClean="0"/>
          </a:p>
          <a:p>
            <a:endParaRPr lang="en-US" dirty="0" smtClean="0"/>
          </a:p>
          <a:p>
            <a:pPr marL="0" indent="0">
              <a:buNone/>
            </a:pPr>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1670898258"/>
              </p:ext>
            </p:extLst>
          </p:nvPr>
        </p:nvGraphicFramePr>
        <p:xfrm>
          <a:off x="762000" y="3581401"/>
          <a:ext cx="7772400" cy="2773679"/>
        </p:xfrm>
        <a:graphic>
          <a:graphicData uri="http://schemas.openxmlformats.org/drawingml/2006/table">
            <a:tbl>
              <a:tblPr firstRow="1" bandRow="1">
                <a:tableStyleId>{5C22544A-7EE6-4342-B048-85BDC9FD1C3A}</a:tableStyleId>
              </a:tblPr>
              <a:tblGrid>
                <a:gridCol w="3962400"/>
                <a:gridCol w="635000"/>
                <a:gridCol w="635000"/>
                <a:gridCol w="635000"/>
                <a:gridCol w="635000"/>
                <a:gridCol w="635000"/>
                <a:gridCol w="635000"/>
              </a:tblGrid>
              <a:tr h="387025">
                <a:tc>
                  <a:txBody>
                    <a:bodyPr/>
                    <a:lstStyle/>
                    <a:p>
                      <a:pPr algn="ctr"/>
                      <a:r>
                        <a:rPr lang="en-US" b="0" dirty="0" smtClean="0"/>
                        <a:t>Domain</a:t>
                      </a:r>
                      <a:endParaRPr lang="en-US" b="0" dirty="0"/>
                    </a:p>
                  </a:txBody>
                  <a:tcPr/>
                </a:tc>
                <a:tc>
                  <a:txBody>
                    <a:bodyPr/>
                    <a:lstStyle/>
                    <a:p>
                      <a:pPr algn="ctr"/>
                      <a:r>
                        <a:rPr lang="en-US" dirty="0" smtClean="0"/>
                        <a:t>K</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r>
              <a:tr h="387025">
                <a:tc>
                  <a:txBody>
                    <a:bodyPr/>
                    <a:lstStyle/>
                    <a:p>
                      <a:r>
                        <a:rPr lang="en-US" dirty="0" smtClean="0"/>
                        <a:t>Counting</a:t>
                      </a:r>
                      <a:r>
                        <a:rPr lang="en-US" baseline="0" dirty="0" smtClean="0"/>
                        <a:t> and Cardinality</a:t>
                      </a:r>
                      <a:endParaRPr lang="en-US" dirty="0"/>
                    </a:p>
                  </a:txBody>
                  <a:tcPr/>
                </a:tc>
                <a:tc>
                  <a:txBody>
                    <a:bodyPr/>
                    <a:lstStyle/>
                    <a:p>
                      <a:r>
                        <a:rPr lang="en-US" dirty="0" smtClean="0"/>
                        <a:t>√</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87025">
                <a:tc>
                  <a:txBody>
                    <a:bodyPr/>
                    <a:lstStyle/>
                    <a:p>
                      <a:r>
                        <a:rPr lang="en-US" dirty="0" smtClean="0"/>
                        <a:t>Operations and Algebraic Thinking</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451529">
                <a:tc>
                  <a:txBody>
                    <a:bodyPr/>
                    <a:lstStyle/>
                    <a:p>
                      <a:r>
                        <a:rPr lang="en-US" dirty="0" smtClean="0"/>
                        <a:t>Numbers and Operations in Base Ten</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87025">
                <a:tc>
                  <a:txBody>
                    <a:bodyPr/>
                    <a:lstStyle/>
                    <a:p>
                      <a:r>
                        <a:rPr lang="en-US" dirty="0" smtClean="0"/>
                        <a:t>Measurement and Data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87025">
                <a:tc>
                  <a:txBody>
                    <a:bodyPr/>
                    <a:lstStyle/>
                    <a:p>
                      <a:r>
                        <a:rPr lang="en-US" dirty="0" smtClean="0"/>
                        <a:t>Geometry</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87025">
                <a:tc>
                  <a:txBody>
                    <a:bodyPr/>
                    <a:lstStyle/>
                    <a:p>
                      <a:r>
                        <a:rPr lang="en-US" dirty="0" smtClean="0"/>
                        <a:t>Numbers and Operations:</a:t>
                      </a:r>
                      <a:r>
                        <a:rPr lang="en-US" baseline="0" dirty="0" smtClean="0"/>
                        <a:t> Fractions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bl>
          </a:graphicData>
        </a:graphic>
      </p:graphicFrame>
    </p:spTree>
    <p:extLst>
      <p:ext uri="{BB962C8B-B14F-4D97-AF65-F5344CB8AC3E}">
        <p14:creationId xmlns="" xmlns:p14="http://schemas.microsoft.com/office/powerpoint/2010/main" val="4704556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 Highlights</a:t>
            </a:r>
            <a:br>
              <a:rPr lang="en-US" dirty="0" smtClean="0"/>
            </a:br>
            <a:endParaRPr lang="en-US" dirty="0"/>
          </a:p>
        </p:txBody>
      </p:sp>
      <p:sp>
        <p:nvSpPr>
          <p:cNvPr id="3" name="Content Placeholder 2"/>
          <p:cNvSpPr>
            <a:spLocks noGrp="1"/>
          </p:cNvSpPr>
          <p:nvPr>
            <p:ph idx="1"/>
          </p:nvPr>
        </p:nvSpPr>
        <p:spPr>
          <a:xfrm>
            <a:off x="304800" y="1554162"/>
            <a:ext cx="8458200" cy="4525963"/>
          </a:xfrm>
        </p:spPr>
        <p:txBody>
          <a:bodyPr>
            <a:normAutofit/>
          </a:bodyPr>
          <a:lstStyle/>
          <a:p>
            <a:r>
              <a:rPr lang="en-US" sz="2800" dirty="0" smtClean="0"/>
              <a:t>Grades 6 through 12 have other domains.</a:t>
            </a:r>
          </a:p>
          <a:p>
            <a:endParaRPr lang="en-US" sz="2800" dirty="0" smtClean="0"/>
          </a:p>
          <a:p>
            <a:endParaRPr lang="en-US" sz="2800" dirty="0"/>
          </a:p>
          <a:p>
            <a:endParaRPr lang="en-US" sz="2800" dirty="0" smtClean="0"/>
          </a:p>
          <a:p>
            <a:endParaRPr lang="en-US" sz="2800" dirty="0"/>
          </a:p>
          <a:p>
            <a:endParaRPr lang="en-US" sz="2800" dirty="0" smtClean="0"/>
          </a:p>
          <a:p>
            <a:endParaRPr lang="en-US" sz="2800" dirty="0"/>
          </a:p>
          <a:p>
            <a:pPr marL="0" indent="0">
              <a:buNone/>
            </a:pPr>
            <a:endParaRPr lang="en-US" sz="2800" dirty="0" smtClean="0"/>
          </a:p>
          <a:p>
            <a:pPr algn="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2462694539"/>
              </p:ext>
            </p:extLst>
          </p:nvPr>
        </p:nvGraphicFramePr>
        <p:xfrm>
          <a:off x="914400" y="2667000"/>
          <a:ext cx="7543803" cy="3962400"/>
        </p:xfrm>
        <a:graphic>
          <a:graphicData uri="http://schemas.openxmlformats.org/drawingml/2006/table">
            <a:tbl>
              <a:tblPr firstRow="1" bandRow="1">
                <a:tableStyleId>{5C22544A-7EE6-4342-B048-85BDC9FD1C3A}</a:tableStyleId>
              </a:tblPr>
              <a:tblGrid>
                <a:gridCol w="4092913"/>
                <a:gridCol w="639797"/>
                <a:gridCol w="937031"/>
                <a:gridCol w="937031"/>
                <a:gridCol w="937031"/>
              </a:tblGrid>
              <a:tr h="396240">
                <a:tc>
                  <a:txBody>
                    <a:bodyPr/>
                    <a:lstStyle/>
                    <a:p>
                      <a:pPr algn="ctr"/>
                      <a:r>
                        <a:rPr lang="en-US" dirty="0" smtClean="0"/>
                        <a:t>Domain</a:t>
                      </a:r>
                      <a:endParaRPr lang="en-US" dirty="0"/>
                    </a:p>
                  </a:txBody>
                  <a:tcPr/>
                </a:tc>
                <a:tc>
                  <a:txBody>
                    <a:bodyPr/>
                    <a:lstStyle/>
                    <a:p>
                      <a:pPr algn="ctr"/>
                      <a:r>
                        <a:rPr lang="en-US" dirty="0" smtClean="0"/>
                        <a:t>6</a:t>
                      </a:r>
                      <a:endParaRPr lang="en-US" dirty="0"/>
                    </a:p>
                  </a:txBody>
                  <a:tcPr/>
                </a:tc>
                <a:tc>
                  <a:txBody>
                    <a:bodyPr/>
                    <a:lstStyle/>
                    <a:p>
                      <a:pPr algn="ctr"/>
                      <a:r>
                        <a:rPr lang="en-US" dirty="0" smtClean="0"/>
                        <a:t>7</a:t>
                      </a:r>
                      <a:endParaRPr lang="en-US" dirty="0"/>
                    </a:p>
                  </a:txBody>
                  <a:tcPr/>
                </a:tc>
                <a:tc>
                  <a:txBody>
                    <a:bodyPr/>
                    <a:lstStyle/>
                    <a:p>
                      <a:pPr algn="ctr"/>
                      <a:r>
                        <a:rPr lang="en-US" dirty="0" smtClean="0"/>
                        <a:t>8</a:t>
                      </a:r>
                      <a:endParaRPr lang="en-US" dirty="0"/>
                    </a:p>
                  </a:txBody>
                  <a:tcPr/>
                </a:tc>
                <a:tc>
                  <a:txBody>
                    <a:bodyPr/>
                    <a:lstStyle/>
                    <a:p>
                      <a:pPr algn="ctr"/>
                      <a:r>
                        <a:rPr lang="en-US" dirty="0" smtClean="0"/>
                        <a:t>H.S.</a:t>
                      </a:r>
                      <a:endParaRPr lang="en-US" dirty="0"/>
                    </a:p>
                  </a:txBody>
                  <a:tcPr/>
                </a:tc>
              </a:tr>
              <a:tr h="396240">
                <a:tc>
                  <a:txBody>
                    <a:bodyPr/>
                    <a:lstStyle/>
                    <a:p>
                      <a:r>
                        <a:rPr lang="en-US" dirty="0" smtClean="0"/>
                        <a:t>Ratios and Proportional Relationships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algn="ctr"/>
                      <a:endParaRPr lang="en-US" dirty="0"/>
                    </a:p>
                  </a:txBody>
                  <a:tcPr/>
                </a:tc>
                <a:tc>
                  <a:txBody>
                    <a:bodyPr/>
                    <a:lstStyle/>
                    <a:p>
                      <a:pPr algn="ctr"/>
                      <a:endParaRPr lang="en-US" dirty="0"/>
                    </a:p>
                  </a:txBody>
                  <a:tcPr/>
                </a:tc>
              </a:tr>
              <a:tr h="396240">
                <a:tc>
                  <a:txBody>
                    <a:bodyPr/>
                    <a:lstStyle/>
                    <a:p>
                      <a:r>
                        <a:rPr lang="en-US" dirty="0" smtClean="0"/>
                        <a:t>Expression and Equation</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algn="ctr"/>
                      <a:endParaRPr lang="en-US" dirty="0"/>
                    </a:p>
                  </a:txBody>
                  <a:tcPr/>
                </a:tc>
              </a:tr>
              <a:tr h="396240">
                <a:tc>
                  <a:txBody>
                    <a:bodyPr/>
                    <a:lstStyle/>
                    <a:p>
                      <a:r>
                        <a:rPr lang="en-US" dirty="0" smtClean="0"/>
                        <a:t>The Number System</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396240">
                <a:tc>
                  <a:txBody>
                    <a:bodyPr/>
                    <a:lstStyle/>
                    <a:p>
                      <a:r>
                        <a:rPr lang="en-US" dirty="0" smtClean="0"/>
                        <a:t>Geometry</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96240">
                <a:tc>
                  <a:txBody>
                    <a:bodyPr/>
                    <a:lstStyle/>
                    <a:p>
                      <a:r>
                        <a:rPr lang="en-US" dirty="0" smtClean="0"/>
                        <a:t>Statistics and Probability</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96240">
                <a:tc>
                  <a:txBody>
                    <a:bodyPr/>
                    <a:lstStyle/>
                    <a:p>
                      <a:r>
                        <a:rPr lang="en-US" dirty="0" smtClean="0"/>
                        <a:t>Functions (up to &amp; including Calculus)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96240">
                <a:tc>
                  <a:txBody>
                    <a:bodyPr/>
                    <a:lstStyle/>
                    <a:p>
                      <a:r>
                        <a:rPr lang="en-US" dirty="0" smtClean="0"/>
                        <a:t>Number and Quantity</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96240">
                <a:tc>
                  <a:txBody>
                    <a:bodyPr/>
                    <a:lstStyle/>
                    <a:p>
                      <a:r>
                        <a:rPr lang="en-US" dirty="0" smtClean="0"/>
                        <a:t>Algebra</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r h="396240">
                <a:tc>
                  <a:txBody>
                    <a:bodyPr/>
                    <a:lstStyle/>
                    <a:p>
                      <a:r>
                        <a:rPr lang="en-US" dirty="0" smtClean="0"/>
                        <a:t>Modeling</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t>
                      </a:r>
                    </a:p>
                  </a:txBody>
                  <a:tcPr/>
                </a:tc>
              </a:tr>
            </a:tbl>
          </a:graphicData>
        </a:graphic>
      </p:graphicFrame>
    </p:spTree>
    <p:extLst>
      <p:ext uri="{BB962C8B-B14F-4D97-AF65-F5344CB8AC3E}">
        <p14:creationId xmlns="" xmlns:p14="http://schemas.microsoft.com/office/powerpoint/2010/main" val="29724113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r>
              <a:rPr lang="en-US" dirty="0" smtClean="0"/>
              <a:t>The standards “do not dictate curriculum or teaching methods. For example, just because topic A appears before topic B in the standards in a given grade, it does not necessarily mean that topic A must be taught before topic B” </a:t>
            </a:r>
            <a:r>
              <a:rPr lang="en-US" sz="2000" dirty="0" smtClean="0"/>
              <a:t>(CCSS, Mathematics, p. </a:t>
            </a:r>
            <a:r>
              <a:rPr lang="en-US" sz="2000" dirty="0"/>
              <a:t>5</a:t>
            </a:r>
            <a:r>
              <a:rPr lang="en-US" sz="2000" dirty="0" smtClean="0"/>
              <a:t>) </a:t>
            </a:r>
          </a:p>
          <a:p>
            <a:pPr marL="0" indent="0">
              <a:buNone/>
            </a:pPr>
            <a:endParaRPr lang="en-US" sz="2000" dirty="0" smtClean="0"/>
          </a:p>
          <a:p>
            <a:r>
              <a:rPr lang="en-US" dirty="0" smtClean="0"/>
              <a:t>The standards say “…</a:t>
            </a:r>
            <a:r>
              <a:rPr lang="en-US" dirty="0"/>
              <a:t>educators should make every effort to meet the needs of individual students based on their current </a:t>
            </a:r>
            <a:r>
              <a:rPr lang="en-US" dirty="0" smtClean="0"/>
              <a:t>understanding</a:t>
            </a:r>
            <a:r>
              <a:rPr lang="en-US" sz="2000" dirty="0" smtClean="0"/>
              <a:t>”  </a:t>
            </a:r>
            <a:r>
              <a:rPr lang="en-US" sz="2000" dirty="0"/>
              <a:t>(</a:t>
            </a:r>
            <a:r>
              <a:rPr lang="en-US" sz="2000" dirty="0" smtClean="0"/>
              <a:t>CCSS, Mathematics, </a:t>
            </a:r>
            <a:r>
              <a:rPr lang="en-US" sz="2000" dirty="0"/>
              <a:t>p. 5)</a:t>
            </a:r>
          </a:p>
          <a:p>
            <a:pPr marL="0" indent="0">
              <a:buNone/>
            </a:pPr>
            <a:endParaRPr lang="en-US" dirty="0"/>
          </a:p>
        </p:txBody>
      </p:sp>
    </p:spTree>
    <p:extLst>
      <p:ext uri="{BB962C8B-B14F-4D97-AF65-F5344CB8AC3E}">
        <p14:creationId xmlns="" xmlns:p14="http://schemas.microsoft.com/office/powerpoint/2010/main" val="1317764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r>
              <a:rPr lang="en-US" dirty="0" smtClean="0"/>
              <a:t>At the end of the 2014-15 school year, students in Grades 3-8 and Grade 11 will be given summative assessments in English language arts and in mathematics aligned to the new standards.</a:t>
            </a:r>
          </a:p>
          <a:p>
            <a:pPr marL="0" indent="0">
              <a:buNone/>
            </a:pPr>
            <a:endParaRPr lang="en-US" sz="2000" dirty="0" smtClean="0"/>
          </a:p>
          <a:p>
            <a:endParaRPr lang="en-US" sz="2000" dirty="0" smtClean="0"/>
          </a:p>
          <a:p>
            <a:pPr marL="0" indent="0">
              <a:buNone/>
            </a:pPr>
            <a:endParaRPr lang="en-US" dirty="0"/>
          </a:p>
          <a:p>
            <a:endParaRPr lang="en-US" dirty="0"/>
          </a:p>
        </p:txBody>
      </p:sp>
    </p:spTree>
    <p:extLst>
      <p:ext uri="{BB962C8B-B14F-4D97-AF65-F5344CB8AC3E}">
        <p14:creationId xmlns="" xmlns:p14="http://schemas.microsoft.com/office/powerpoint/2010/main" val="27944239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r>
              <a:rPr lang="en-US" dirty="0" smtClean="0"/>
              <a:t>Two consortiums have been awarded Race to the Top grants to develop assessments for the CCSS.</a:t>
            </a:r>
          </a:p>
          <a:p>
            <a:pPr marL="0" indent="0">
              <a:buNone/>
            </a:pPr>
            <a:endParaRPr lang="en-US" sz="2000" dirty="0" smtClean="0"/>
          </a:p>
          <a:p>
            <a:r>
              <a:rPr lang="en-US" dirty="0" smtClean="0"/>
              <a:t>The SMARTER Balanced Assessment Consortium (SBAC)</a:t>
            </a:r>
          </a:p>
          <a:p>
            <a:pPr marL="0" indent="0">
              <a:buNone/>
            </a:pPr>
            <a:endParaRPr lang="en-US" sz="2200" dirty="0" smtClean="0"/>
          </a:p>
          <a:p>
            <a:r>
              <a:rPr lang="en-US" dirty="0" smtClean="0"/>
              <a:t>The Partnership for the Assessment of Readiness for College and Careers (PARCC)  </a:t>
            </a:r>
          </a:p>
          <a:p>
            <a:pPr marL="0" indent="0">
              <a:buNone/>
            </a:pPr>
            <a:endParaRPr lang="en-US" sz="2000" dirty="0"/>
          </a:p>
        </p:txBody>
      </p:sp>
    </p:spTree>
    <p:extLst>
      <p:ext uri="{BB962C8B-B14F-4D97-AF65-F5344CB8AC3E}">
        <p14:creationId xmlns="" xmlns:p14="http://schemas.microsoft.com/office/powerpoint/2010/main" val="81605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r>
              <a:rPr lang="en-US" sz="2400" dirty="0" smtClean="0"/>
              <a:t>States may join either or both consortia as “participating” members but only one consortium as a “governing” member.</a:t>
            </a:r>
          </a:p>
          <a:p>
            <a:pPr marL="0" indent="0">
              <a:buNone/>
            </a:pPr>
            <a:endParaRPr lang="en-US" sz="2000" dirty="0" smtClean="0"/>
          </a:p>
          <a:p>
            <a:r>
              <a:rPr lang="en-US" dirty="0"/>
              <a:t>California </a:t>
            </a:r>
            <a:r>
              <a:rPr lang="en-US" dirty="0" smtClean="0"/>
              <a:t>is a governing member of the SBAC.</a:t>
            </a:r>
          </a:p>
          <a:p>
            <a:pPr marL="0" indent="0">
              <a:buNone/>
            </a:pPr>
            <a:endParaRPr lang="en-US" sz="2200" dirty="0" smtClean="0"/>
          </a:p>
          <a:p>
            <a:r>
              <a:rPr lang="en-US" dirty="0" smtClean="0"/>
              <a:t>As a governing member, it has a leadership role and formal voting status.</a:t>
            </a:r>
            <a:endParaRPr lang="en-US" dirty="0"/>
          </a:p>
          <a:p>
            <a:endParaRPr lang="en-US" dirty="0" smtClean="0"/>
          </a:p>
          <a:p>
            <a:endParaRPr lang="en-US" dirty="0"/>
          </a:p>
        </p:txBody>
      </p:sp>
    </p:spTree>
    <p:extLst>
      <p:ext uri="{BB962C8B-B14F-4D97-AF65-F5344CB8AC3E}">
        <p14:creationId xmlns="" xmlns:p14="http://schemas.microsoft.com/office/powerpoint/2010/main" val="3011793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a:xfrm>
            <a:off x="381000" y="1524000"/>
            <a:ext cx="8686800" cy="4525963"/>
          </a:xfrm>
        </p:spPr>
        <p:txBody>
          <a:bodyPr>
            <a:normAutofit/>
          </a:bodyPr>
          <a:lstStyle/>
          <a:p>
            <a:pPr marL="0" indent="0">
              <a:buNone/>
            </a:pPr>
            <a:endParaRPr lang="en-US" dirty="0" smtClean="0"/>
          </a:p>
          <a:p>
            <a:r>
              <a:rPr lang="en-US" dirty="0" smtClean="0"/>
              <a:t>In both consortiums, students will be required to take the assessments using computer technology. </a:t>
            </a:r>
          </a:p>
          <a:p>
            <a:pPr marL="0" indent="0">
              <a:buNone/>
            </a:pPr>
            <a:endParaRPr lang="en-US" dirty="0"/>
          </a:p>
          <a:p>
            <a:r>
              <a:rPr lang="en-US" dirty="0" smtClean="0"/>
              <a:t>The types of computer technology allowed by SBAC are specified on its website. They include touch-based devices such as tablets (e.g., iPads).</a:t>
            </a:r>
            <a:endParaRPr lang="en-US" dirty="0"/>
          </a:p>
          <a:p>
            <a:pPr marL="0" indent="0">
              <a:buNone/>
            </a:pPr>
            <a:endParaRPr lang="en-US" sz="2000" dirty="0" smtClean="0"/>
          </a:p>
          <a:p>
            <a:endParaRPr lang="en-US" dirty="0" smtClean="0"/>
          </a:p>
          <a:p>
            <a:endParaRPr lang="en-US" dirty="0"/>
          </a:p>
          <a:p>
            <a:endParaRPr lang="en-US" dirty="0" smtClean="0"/>
          </a:p>
          <a:p>
            <a:pPr marL="0" indent="0">
              <a:buNone/>
            </a:pPr>
            <a:endParaRPr lang="en-US" sz="2000" dirty="0" smtClean="0"/>
          </a:p>
        </p:txBody>
      </p:sp>
    </p:spTree>
    <p:extLst>
      <p:ext uri="{BB962C8B-B14F-4D97-AF65-F5344CB8AC3E}">
        <p14:creationId xmlns="" xmlns:p14="http://schemas.microsoft.com/office/powerpoint/2010/main" val="191622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dirty="0" smtClean="0"/>
              <a:t>SBAC’s assessments </a:t>
            </a:r>
            <a:r>
              <a:rPr lang="en-US" dirty="0"/>
              <a:t>will be </a:t>
            </a:r>
            <a:r>
              <a:rPr lang="en-US" dirty="0" smtClean="0"/>
              <a:t>adaptive:</a:t>
            </a:r>
          </a:p>
          <a:p>
            <a:pPr>
              <a:buNone/>
            </a:pPr>
            <a:endParaRPr lang="en-US" dirty="0"/>
          </a:p>
          <a:p>
            <a:pPr lvl="1"/>
            <a:r>
              <a:rPr lang="en-US" dirty="0"/>
              <a:t>If a student answers a question correctly, he/she will be given a harder question.</a:t>
            </a:r>
          </a:p>
          <a:p>
            <a:pPr lvl="1"/>
            <a:r>
              <a:rPr lang="en-US" dirty="0"/>
              <a:t>If he/she answers a question incorrectly, he/she will be given an easier question.</a:t>
            </a:r>
          </a:p>
          <a:p>
            <a:endParaRPr lang="en-US" dirty="0"/>
          </a:p>
        </p:txBody>
      </p:sp>
    </p:spTree>
    <p:extLst>
      <p:ext uri="{BB962C8B-B14F-4D97-AF65-F5344CB8AC3E}">
        <p14:creationId xmlns="" xmlns:p14="http://schemas.microsoft.com/office/powerpoint/2010/main" val="1461406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a:t>
            </a:r>
            <a:br>
              <a:rPr lang="en-US" dirty="0" smtClean="0"/>
            </a:br>
            <a:r>
              <a:rPr lang="en-US" dirty="0" smtClean="0"/>
              <a:t>Read all about it</a:t>
            </a:r>
            <a:endParaRPr lang="en-US" dirty="0"/>
          </a:p>
        </p:txBody>
      </p:sp>
      <p:sp>
        <p:nvSpPr>
          <p:cNvPr id="3" name="Content Placeholder 2"/>
          <p:cNvSpPr>
            <a:spLocks noGrp="1"/>
          </p:cNvSpPr>
          <p:nvPr>
            <p:ph idx="1"/>
          </p:nvPr>
        </p:nvSpPr>
        <p:spPr>
          <a:xfrm>
            <a:off x="304800" y="1554162"/>
            <a:ext cx="8458200" cy="4525963"/>
          </a:xfrm>
        </p:spPr>
        <p:txBody>
          <a:bodyPr>
            <a:normAutofit/>
          </a:bodyPr>
          <a:lstStyle/>
          <a:p>
            <a:pPr marL="0" indent="0">
              <a:buNone/>
            </a:pPr>
            <a:endParaRPr lang="en-US" sz="2000" dirty="0"/>
          </a:p>
          <a:p>
            <a:r>
              <a:rPr lang="en-US" dirty="0" smtClean="0"/>
              <a:t>The CCSS are at </a:t>
            </a:r>
            <a:r>
              <a:rPr lang="en-US" u="sng" dirty="0" smtClean="0"/>
              <a:t>www.corestandards.org/the-standards   </a:t>
            </a:r>
          </a:p>
          <a:p>
            <a:pPr marL="0" indent="0">
              <a:buNone/>
            </a:pPr>
            <a:endParaRPr lang="en-US" sz="2000" u="sng" dirty="0"/>
          </a:p>
          <a:p>
            <a:r>
              <a:rPr lang="en-US" dirty="0"/>
              <a:t>California’s augmented </a:t>
            </a:r>
            <a:r>
              <a:rPr lang="en-US" dirty="0" smtClean="0"/>
              <a:t>CCSS </a:t>
            </a:r>
            <a:r>
              <a:rPr lang="en-US" dirty="0"/>
              <a:t>are at </a:t>
            </a:r>
            <a:r>
              <a:rPr lang="en-US" u="sng" dirty="0" smtClean="0"/>
              <a:t>www.cde.ca.gov/ci/cc</a:t>
            </a:r>
            <a:endParaRPr lang="en-US" u="sng" dirty="0"/>
          </a:p>
          <a:p>
            <a:endParaRPr lang="en-US" u="sng" dirty="0" smtClean="0"/>
          </a:p>
          <a:p>
            <a:pPr marL="0" indent="0">
              <a:buNone/>
            </a:pPr>
            <a:endParaRPr lang="en-US" sz="2600" dirty="0" smtClean="0"/>
          </a:p>
          <a:p>
            <a:pPr marL="0" indent="0">
              <a:buNone/>
            </a:pPr>
            <a:endParaRPr lang="en-US" dirty="0"/>
          </a:p>
          <a:p>
            <a:endParaRPr lang="en-US" dirty="0" smtClean="0"/>
          </a:p>
        </p:txBody>
      </p:sp>
    </p:spTree>
    <p:extLst>
      <p:ext uri="{BB962C8B-B14F-4D97-AF65-F5344CB8AC3E}">
        <p14:creationId xmlns="" xmlns:p14="http://schemas.microsoft.com/office/powerpoint/2010/main" val="181146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a:t>
            </a:r>
            <a:br>
              <a:rPr lang="en-US" dirty="0" smtClean="0"/>
            </a:br>
            <a:r>
              <a:rPr lang="en-US" dirty="0" smtClean="0"/>
              <a:t>Read all about it</a:t>
            </a:r>
            <a:endParaRPr lang="en-US" dirty="0"/>
          </a:p>
        </p:txBody>
      </p:sp>
      <p:sp>
        <p:nvSpPr>
          <p:cNvPr id="3" name="Content Placeholder 2"/>
          <p:cNvSpPr>
            <a:spLocks noGrp="1"/>
          </p:cNvSpPr>
          <p:nvPr>
            <p:ph idx="1"/>
          </p:nvPr>
        </p:nvSpPr>
        <p:spPr/>
        <p:txBody>
          <a:bodyPr>
            <a:noAutofit/>
          </a:bodyPr>
          <a:lstStyle/>
          <a:p>
            <a:pPr marL="0" indent="0">
              <a:buNone/>
            </a:pPr>
            <a:endParaRPr lang="en-US" sz="1800" dirty="0" smtClean="0"/>
          </a:p>
          <a:p>
            <a:r>
              <a:rPr lang="en-US" dirty="0"/>
              <a:t>C</a:t>
            </a:r>
            <a:r>
              <a:rPr lang="en-US" dirty="0" smtClean="0"/>
              <a:t>alifornia’s augmentations in California’s CCSS are underlined. For example:</a:t>
            </a:r>
          </a:p>
          <a:p>
            <a:pPr marL="0" indent="0">
              <a:buNone/>
            </a:pPr>
            <a:r>
              <a:rPr lang="en-US" sz="3000" dirty="0" smtClean="0"/>
              <a:t>    </a:t>
            </a:r>
            <a:r>
              <a:rPr lang="en-US" sz="2400" dirty="0" smtClean="0"/>
              <a:t>Grade 1: Measurement and Data</a:t>
            </a:r>
          </a:p>
          <a:p>
            <a:pPr marL="0" indent="-457200">
              <a:buNone/>
            </a:pPr>
            <a:r>
              <a:rPr lang="en-US" sz="2400" dirty="0" smtClean="0"/>
              <a:t>        3. Tell and write time in hours and half-hours</a:t>
            </a:r>
          </a:p>
          <a:p>
            <a:pPr marL="0" indent="-457200">
              <a:buNone/>
            </a:pPr>
            <a:r>
              <a:rPr lang="en-US" sz="2400" dirty="0"/>
              <a:t> </a:t>
            </a:r>
            <a:r>
              <a:rPr lang="en-US" sz="2400" dirty="0" smtClean="0"/>
              <a:t>            using analog and digital clocks.</a:t>
            </a:r>
          </a:p>
          <a:p>
            <a:pPr marL="0" indent="-457200">
              <a:buNone/>
            </a:pPr>
            <a:r>
              <a:rPr lang="en-US" sz="2400" b="1" i="1" dirty="0" smtClean="0"/>
              <a:t>             </a:t>
            </a:r>
            <a:r>
              <a:rPr lang="en-US" sz="2400" b="1" i="1" u="sng" dirty="0" smtClean="0"/>
              <a:t>3.1 Relate time to events (e.g., before/after, </a:t>
            </a:r>
          </a:p>
          <a:p>
            <a:pPr marL="0" indent="-457200">
              <a:buNone/>
            </a:pPr>
            <a:r>
              <a:rPr lang="en-US" sz="2400" b="1" i="1" dirty="0"/>
              <a:t> </a:t>
            </a:r>
            <a:r>
              <a:rPr lang="en-US" sz="2400" b="1" i="1" dirty="0" smtClean="0"/>
              <a:t>                  </a:t>
            </a:r>
            <a:r>
              <a:rPr lang="en-US" sz="2400" b="1" i="1" u="sng" dirty="0" smtClean="0"/>
              <a:t>shorter/longer)</a:t>
            </a:r>
            <a:r>
              <a:rPr lang="en-US" sz="2400" b="1" i="1" dirty="0" smtClean="0"/>
              <a:t>.</a:t>
            </a:r>
            <a:endParaRPr lang="en-US" sz="2400" b="1" i="1" dirty="0"/>
          </a:p>
        </p:txBody>
      </p:sp>
    </p:spTree>
    <p:extLst>
      <p:ext uri="{BB962C8B-B14F-4D97-AF65-F5344CB8AC3E}">
        <p14:creationId xmlns="" xmlns:p14="http://schemas.microsoft.com/office/powerpoint/2010/main" val="248141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a:t>
            </a:r>
            <a:br>
              <a:rPr lang="en-US" dirty="0" smtClean="0"/>
            </a:br>
            <a:r>
              <a:rPr lang="en-US" dirty="0" smtClean="0"/>
              <a:t>Read all about it</a:t>
            </a:r>
            <a:endParaRPr lang="en-US" dirty="0"/>
          </a:p>
        </p:txBody>
      </p:sp>
      <p:sp>
        <p:nvSpPr>
          <p:cNvPr id="3" name="Content Placeholder 2"/>
          <p:cNvSpPr>
            <a:spLocks noGrp="1"/>
          </p:cNvSpPr>
          <p:nvPr>
            <p:ph idx="1"/>
          </p:nvPr>
        </p:nvSpPr>
        <p:spPr>
          <a:xfrm>
            <a:off x="228600" y="1554162"/>
            <a:ext cx="8763000" cy="4525963"/>
          </a:xfrm>
        </p:spPr>
        <p:txBody>
          <a:bodyPr>
            <a:normAutofit/>
          </a:bodyPr>
          <a:lstStyle/>
          <a:p>
            <a:pPr marL="0" indent="0">
              <a:buNone/>
            </a:pPr>
            <a:endParaRPr lang="en-US" sz="2000" dirty="0" smtClean="0"/>
          </a:p>
          <a:p>
            <a:r>
              <a:rPr lang="en-US" dirty="0" smtClean="0"/>
              <a:t>SBAC provides information about itself and its plans </a:t>
            </a:r>
            <a:r>
              <a:rPr lang="en-US" dirty="0" smtClean="0">
                <a:solidFill>
                  <a:schemeClr val="tx1"/>
                </a:solidFill>
              </a:rPr>
              <a:t>at </a:t>
            </a:r>
            <a:r>
              <a:rPr lang="en-US" u="sng" dirty="0" smtClean="0">
                <a:solidFill>
                  <a:schemeClr val="tx1"/>
                </a:solidFill>
              </a:rPr>
              <a:t>www.smarterbalanced.org </a:t>
            </a:r>
            <a:endParaRPr lang="en-US" u="sng" dirty="0" smtClean="0"/>
          </a:p>
          <a:p>
            <a:pPr marL="0" indent="0">
              <a:buNone/>
            </a:pPr>
            <a:endParaRPr lang="en-US" sz="2000" u="sng" dirty="0" smtClean="0"/>
          </a:p>
          <a:p>
            <a:r>
              <a:rPr lang="en-US" dirty="0" smtClean="0"/>
              <a:t>The California Dept. of Education’s SBAC page is at www.cde.ca.gov/ta/tg/sa/smarterbalanced.asp</a:t>
            </a:r>
            <a:endParaRPr lang="en-US" dirty="0"/>
          </a:p>
        </p:txBody>
      </p:sp>
    </p:spTree>
    <p:extLst>
      <p:ext uri="{BB962C8B-B14F-4D97-AF65-F5344CB8AC3E}">
        <p14:creationId xmlns="" xmlns:p14="http://schemas.microsoft.com/office/powerpoint/2010/main" val="29722631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a:t>
            </a:r>
            <a:br>
              <a:rPr lang="en-US" dirty="0" smtClean="0"/>
            </a:br>
            <a:r>
              <a:rPr lang="en-US" dirty="0" smtClean="0"/>
              <a:t>Read all about it</a:t>
            </a:r>
            <a:br>
              <a:rPr lang="en-US" dirty="0" smtClean="0"/>
            </a:b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dirty="0" smtClean="0"/>
              <a:t>Recommended Readings:</a:t>
            </a:r>
            <a:r>
              <a:rPr lang="en-US" i="1" dirty="0" smtClean="0"/>
              <a:t> </a:t>
            </a:r>
          </a:p>
          <a:p>
            <a:pPr lvl="1"/>
            <a:r>
              <a:rPr lang="en-US" i="1" dirty="0" smtClean="0"/>
              <a:t>Pathways to the Common Core: Accelerating Achievement </a:t>
            </a:r>
            <a:r>
              <a:rPr lang="en-US" dirty="0" smtClean="0"/>
              <a:t>by Calkins, Ehrenworth, and Lehman (Heinemann, 2012). [This book discusses the English Language Arts part of the CCSS.]</a:t>
            </a:r>
          </a:p>
        </p:txBody>
      </p:sp>
    </p:spTree>
    <p:extLst>
      <p:ext uri="{BB962C8B-B14F-4D97-AF65-F5344CB8AC3E}">
        <p14:creationId xmlns="" xmlns:p14="http://schemas.microsoft.com/office/powerpoint/2010/main" val="27860819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CCSS</a:t>
            </a:r>
            <a:br>
              <a:rPr lang="en-US" dirty="0" smtClean="0"/>
            </a:br>
            <a:r>
              <a:rPr lang="en-US" dirty="0" smtClean="0"/>
              <a:t>Our part. . .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What changes do we need to make in our various credential programs?</a:t>
            </a:r>
          </a:p>
          <a:p>
            <a:pPr lvl="1"/>
            <a:endParaRPr lang="en-US" dirty="0" smtClean="0"/>
          </a:p>
          <a:p>
            <a:pPr lvl="1"/>
            <a:r>
              <a:rPr lang="en-US" dirty="0" smtClean="0"/>
              <a:t>Individually?</a:t>
            </a:r>
          </a:p>
          <a:p>
            <a:pPr lvl="1"/>
            <a:endParaRPr lang="en-US" dirty="0" smtClean="0"/>
          </a:p>
          <a:p>
            <a:pPr lvl="1"/>
            <a:r>
              <a:rPr lang="en-US" dirty="0" smtClean="0"/>
              <a:t>Collectively?</a:t>
            </a:r>
          </a:p>
          <a:p>
            <a:pPr lvl="1"/>
            <a:endParaRPr lang="en-US" dirty="0" smtClean="0"/>
          </a:p>
          <a:p>
            <a:pPr lvl="1"/>
            <a:r>
              <a:rPr lang="en-US" dirty="0" smtClean="0"/>
              <a:t>Within our respective disciplines?</a:t>
            </a:r>
          </a:p>
          <a:p>
            <a:endParaRPr lang="en-US" dirty="0"/>
          </a:p>
        </p:txBody>
      </p:sp>
    </p:spTree>
    <p:extLst>
      <p:ext uri="{BB962C8B-B14F-4D97-AF65-F5344CB8AC3E}">
        <p14:creationId xmlns="" xmlns:p14="http://schemas.microsoft.com/office/powerpoint/2010/main" val="2789231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a:t>
            </a:r>
            <a:endParaRPr lang="en-US" dirty="0"/>
          </a:p>
        </p:txBody>
      </p:sp>
      <p:sp>
        <p:nvSpPr>
          <p:cNvPr id="3" name="Content Placeholder 2"/>
          <p:cNvSpPr>
            <a:spLocks noGrp="1"/>
          </p:cNvSpPr>
          <p:nvPr>
            <p:ph idx="1"/>
          </p:nvPr>
        </p:nvSpPr>
        <p:spPr>
          <a:xfrm>
            <a:off x="304800" y="1600200"/>
            <a:ext cx="8686800" cy="4770438"/>
          </a:xfrm>
        </p:spPr>
        <p:txBody>
          <a:bodyPr>
            <a:normAutofit/>
          </a:bodyPr>
          <a:lstStyle/>
          <a:p>
            <a:pPr marL="0" indent="0">
              <a:buNone/>
            </a:pPr>
            <a:endParaRPr lang="en-US" sz="2200" dirty="0" smtClean="0"/>
          </a:p>
          <a:p>
            <a:pPr marL="0" indent="0">
              <a:buNone/>
            </a:pPr>
            <a:r>
              <a:rPr lang="en-US" sz="2200" dirty="0" smtClean="0"/>
              <a:t>Questions we might ask:</a:t>
            </a:r>
          </a:p>
          <a:p>
            <a:pPr marL="0" indent="0">
              <a:buNone/>
            </a:pPr>
            <a:endParaRPr lang="en-US" sz="2200" dirty="0" smtClean="0"/>
          </a:p>
          <a:p>
            <a:r>
              <a:rPr lang="en-US" sz="2200" dirty="0" smtClean="0"/>
              <a:t>Will all our credential candidates understand the CCSS?</a:t>
            </a:r>
          </a:p>
          <a:p>
            <a:pPr marL="0" indent="0">
              <a:buNone/>
            </a:pPr>
            <a:endParaRPr lang="en-US" sz="2200" dirty="0" smtClean="0"/>
          </a:p>
          <a:p>
            <a:r>
              <a:rPr lang="en-US" sz="2200" dirty="0" smtClean="0"/>
              <a:t>Will all our </a:t>
            </a:r>
            <a:r>
              <a:rPr lang="en-US" sz="2200" dirty="0"/>
              <a:t>credential candidates understand </a:t>
            </a:r>
            <a:r>
              <a:rPr lang="en-US" sz="2200" dirty="0" smtClean="0"/>
              <a:t>the </a:t>
            </a:r>
            <a:r>
              <a:rPr lang="en-US" sz="2200" dirty="0"/>
              <a:t>role of background knowledge in making sense of print and in the writing process</a:t>
            </a:r>
            <a:r>
              <a:rPr lang="en-US" sz="2200" dirty="0" smtClean="0"/>
              <a:t>?</a:t>
            </a:r>
          </a:p>
          <a:p>
            <a:pPr marL="0" indent="0">
              <a:buNone/>
            </a:pPr>
            <a:endParaRPr lang="en-US" sz="2200" dirty="0"/>
          </a:p>
          <a:p>
            <a:r>
              <a:rPr lang="en-US" sz="2200" dirty="0" smtClean="0"/>
              <a:t>Will all our credential candidates be prepared to help their students with the technology required to take the assessments?</a:t>
            </a:r>
          </a:p>
          <a:p>
            <a:endParaRPr lang="en-US" sz="2200" dirty="0" smtClean="0"/>
          </a:p>
          <a:p>
            <a:r>
              <a:rPr lang="en-US" sz="2200" dirty="0" smtClean="0"/>
              <a:t>Will all our credential candidates. . .?</a:t>
            </a:r>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 xmlns:p14="http://schemas.microsoft.com/office/powerpoint/2010/main" val="105636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CCSS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r>
              <a:rPr lang="en-US" dirty="0" smtClean="0"/>
              <a:t>By the time students who are now entering our credential programs finish our programs, all of California’s K-12 schools will be implementing the CCSS.</a:t>
            </a:r>
          </a:p>
          <a:p>
            <a:pPr marL="0" indent="0">
              <a:buNone/>
            </a:pPr>
            <a:endParaRPr lang="en-US" sz="2400" dirty="0" smtClean="0"/>
          </a:p>
          <a:p>
            <a:r>
              <a:rPr lang="en-US" dirty="0"/>
              <a:t>Will our credential candidates </a:t>
            </a:r>
            <a:r>
              <a:rPr lang="en-US" dirty="0" smtClean="0"/>
              <a:t>be prepared </a:t>
            </a:r>
            <a:r>
              <a:rPr lang="en-US" dirty="0"/>
              <a:t>to work in a Common Core </a:t>
            </a:r>
            <a:r>
              <a:rPr lang="en-US" dirty="0" smtClean="0"/>
              <a:t>environment</a:t>
            </a:r>
            <a:r>
              <a:rPr lang="en-US" dirty="0"/>
              <a:t>?</a:t>
            </a:r>
          </a:p>
          <a:p>
            <a:endParaRPr lang="en-US" dirty="0"/>
          </a:p>
        </p:txBody>
      </p:sp>
    </p:spTree>
    <p:extLst>
      <p:ext uri="{BB962C8B-B14F-4D97-AF65-F5344CB8AC3E}">
        <p14:creationId xmlns="" xmlns:p14="http://schemas.microsoft.com/office/powerpoint/2010/main" val="251261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dirty="0" smtClean="0"/>
              <a:t/>
            </a:r>
            <a:br>
              <a:rPr lang="en-US" dirty="0" smtClean="0"/>
            </a:br>
            <a:r>
              <a:rPr lang="en-US" dirty="0" smtClean="0"/>
              <a:t>CCSS</a:t>
            </a:r>
            <a:br>
              <a:rPr lang="en-US" dirty="0" smtClean="0"/>
            </a:b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How about our . . . .</a:t>
            </a:r>
          </a:p>
          <a:p>
            <a:r>
              <a:rPr lang="en-US" dirty="0" smtClean="0"/>
              <a:t>Multiple Subject </a:t>
            </a:r>
            <a:r>
              <a:rPr lang="en-US" dirty="0"/>
              <a:t>C</a:t>
            </a:r>
            <a:r>
              <a:rPr lang="en-US" dirty="0" smtClean="0"/>
              <a:t>redential candidates?</a:t>
            </a:r>
          </a:p>
          <a:p>
            <a:r>
              <a:rPr lang="en-US" dirty="0" smtClean="0"/>
              <a:t>Single Subject Credential candidates?</a:t>
            </a:r>
          </a:p>
          <a:p>
            <a:r>
              <a:rPr lang="en-US" dirty="0" smtClean="0"/>
              <a:t>Education Specialist Credential candidates?</a:t>
            </a:r>
          </a:p>
          <a:p>
            <a:r>
              <a:rPr lang="en-US" dirty="0" smtClean="0"/>
              <a:t>Reading and Literacy Leadership Specialist Credential candidates?</a:t>
            </a:r>
          </a:p>
          <a:p>
            <a:r>
              <a:rPr lang="en-US" dirty="0" smtClean="0"/>
              <a:t>Educational Administration Credential candidates?</a:t>
            </a:r>
            <a:endParaRPr lang="en-US" dirty="0"/>
          </a:p>
        </p:txBody>
      </p:sp>
    </p:spTree>
    <p:extLst>
      <p:ext uri="{BB962C8B-B14F-4D97-AF65-F5344CB8AC3E}">
        <p14:creationId xmlns="" xmlns:p14="http://schemas.microsoft.com/office/powerpoint/2010/main" val="145943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r>
              <a:rPr lang="en-US" dirty="0" smtClean="0"/>
              <a:t>The standards were developed by first asking “What do students need to know or understand and be able to do to be College and </a:t>
            </a:r>
            <a:r>
              <a:rPr lang="en-US" dirty="0"/>
              <a:t>C</a:t>
            </a:r>
            <a:r>
              <a:rPr lang="en-US" dirty="0" smtClean="0"/>
              <a:t>areer Ready by the end of grade 12?”</a:t>
            </a:r>
          </a:p>
          <a:p>
            <a:pPr marL="0" indent="0">
              <a:buNone/>
            </a:pPr>
            <a:endParaRPr lang="en-US" sz="2000" dirty="0" smtClean="0"/>
          </a:p>
          <a:p>
            <a:r>
              <a:rPr lang="en-US" dirty="0"/>
              <a:t>Then the writers built a staircase of knowledge and skills that students need to acquire by the end of each grade, K through 12, to be College and Career Ready by the end of </a:t>
            </a:r>
            <a:r>
              <a:rPr lang="en-US" dirty="0" smtClean="0"/>
              <a:t>grade </a:t>
            </a:r>
            <a:r>
              <a:rPr lang="en-US" dirty="0"/>
              <a:t>12.</a:t>
            </a:r>
          </a:p>
          <a:p>
            <a:endParaRPr lang="en-US" dirty="0" smtClean="0"/>
          </a:p>
        </p:txBody>
      </p:sp>
    </p:spTree>
    <p:extLst>
      <p:ext uri="{BB962C8B-B14F-4D97-AF65-F5344CB8AC3E}">
        <p14:creationId xmlns="" xmlns:p14="http://schemas.microsoft.com/office/powerpoint/2010/main" val="2447518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r>
              <a:rPr lang="en-US" dirty="0" smtClean="0"/>
              <a:t>For each grade, the standards</a:t>
            </a:r>
          </a:p>
          <a:p>
            <a:pPr marL="0" indent="0">
              <a:buNone/>
            </a:pPr>
            <a:endParaRPr lang="en-US" sz="2000" dirty="0" smtClean="0"/>
          </a:p>
          <a:p>
            <a:r>
              <a:rPr lang="en-US" dirty="0" smtClean="0"/>
              <a:t>“define end-of-year expectations” </a:t>
            </a:r>
            <a:r>
              <a:rPr lang="en-US" sz="2000" dirty="0" smtClean="0"/>
              <a:t>(CCSS, ELA, p. 4) </a:t>
            </a:r>
          </a:p>
          <a:p>
            <a:pPr marL="0" indent="0">
              <a:buNone/>
            </a:pPr>
            <a:endParaRPr lang="en-US" sz="2000" dirty="0" smtClean="0"/>
          </a:p>
          <a:p>
            <a:r>
              <a:rPr lang="en-US" dirty="0" smtClean="0"/>
              <a:t>“define what all students are expected to know and be able to do, </a:t>
            </a:r>
            <a:r>
              <a:rPr lang="en-US" b="1" u="sng" dirty="0" smtClean="0"/>
              <a:t>not</a:t>
            </a:r>
            <a:r>
              <a:rPr lang="en-US" u="sng" dirty="0" smtClean="0"/>
              <a:t> how teachers should teach</a:t>
            </a:r>
            <a:r>
              <a:rPr lang="en-US" dirty="0" smtClean="0"/>
              <a:t>” </a:t>
            </a:r>
            <a:r>
              <a:rPr lang="en-US" sz="2000" dirty="0" smtClean="0"/>
              <a:t>(CCSS, ELA, p. 6, emphasis added) </a:t>
            </a:r>
          </a:p>
        </p:txBody>
      </p:sp>
    </p:spTree>
    <p:extLst>
      <p:ext uri="{BB962C8B-B14F-4D97-AF65-F5344CB8AC3E}">
        <p14:creationId xmlns="" xmlns:p14="http://schemas.microsoft.com/office/powerpoint/2010/main" val="413414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r>
              <a:rPr lang="en-US" dirty="0" smtClean="0"/>
              <a:t>“</a:t>
            </a:r>
            <a:r>
              <a:rPr lang="en-US" dirty="0"/>
              <a:t>Teachers are thus free to provide students with whatever tools and knowledge their professional judgment and experience identify as most helpful for meeting the goals set out in the </a:t>
            </a:r>
            <a:r>
              <a:rPr lang="en-US" dirty="0" smtClean="0"/>
              <a:t>standards.” </a:t>
            </a:r>
            <a:r>
              <a:rPr lang="en-US" sz="2000" dirty="0" smtClean="0"/>
              <a:t>(CCSS, ELA, p. </a:t>
            </a:r>
            <a:r>
              <a:rPr lang="en-US" sz="2000" dirty="0"/>
              <a:t>4</a:t>
            </a:r>
            <a:r>
              <a:rPr lang="en-US" sz="2000" dirty="0" smtClean="0"/>
              <a:t>)</a:t>
            </a:r>
          </a:p>
          <a:p>
            <a:endParaRPr lang="en-US" sz="2000" dirty="0" smtClean="0"/>
          </a:p>
          <a:p>
            <a:pPr marL="0" indent="0" algn="ctr">
              <a:buNone/>
            </a:pPr>
            <a:endParaRPr lang="en-US" dirty="0"/>
          </a:p>
        </p:txBody>
      </p:sp>
    </p:spTree>
    <p:extLst>
      <p:ext uri="{BB962C8B-B14F-4D97-AF65-F5344CB8AC3E}">
        <p14:creationId xmlns="" xmlns:p14="http://schemas.microsoft.com/office/powerpoint/2010/main" val="41048258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686800" cy="838200"/>
          </a:xfrm>
        </p:spPr>
        <p:txBody>
          <a:bodyPr>
            <a:normAutofit/>
          </a:bodyPr>
          <a:lstStyle/>
          <a:p>
            <a:pPr algn="ctr"/>
            <a:r>
              <a:rPr lang="en-US" dirty="0" smtClean="0"/>
              <a:t>CCSS Highlights</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r>
              <a:rPr lang="en-US" dirty="0" smtClean="0"/>
              <a:t>The </a:t>
            </a:r>
            <a:r>
              <a:rPr lang="en-US" dirty="0"/>
              <a:t>s</a:t>
            </a:r>
            <a:r>
              <a:rPr lang="en-US" dirty="0" smtClean="0"/>
              <a:t>tandards </a:t>
            </a:r>
            <a:r>
              <a:rPr lang="en-US" dirty="0"/>
              <a:t>are intended to be a living work: as new and better evidence emerges, the </a:t>
            </a:r>
            <a:r>
              <a:rPr lang="en-US" dirty="0" smtClean="0"/>
              <a:t>standards </a:t>
            </a:r>
            <a:r>
              <a:rPr lang="en-US" dirty="0"/>
              <a:t>will be revised accordingly” </a:t>
            </a:r>
            <a:r>
              <a:rPr lang="en-US" sz="2000" dirty="0"/>
              <a:t>(CCSS, ELA, p. 3</a:t>
            </a:r>
            <a:r>
              <a:rPr lang="en-US" sz="2000" dirty="0" smtClean="0"/>
              <a:t>)</a:t>
            </a:r>
          </a:p>
          <a:p>
            <a:pPr marL="0" indent="0">
              <a:buNone/>
            </a:pPr>
            <a:endParaRPr lang="en-US" sz="2000" dirty="0" smtClean="0"/>
          </a:p>
          <a:p>
            <a:r>
              <a:rPr lang="en-US" dirty="0" smtClean="0"/>
              <a:t>Such changes in California will, however, require another adoption cycle.</a:t>
            </a:r>
            <a:endParaRPr lang="en-US" dirty="0"/>
          </a:p>
          <a:p>
            <a:pPr marL="0" indent="0">
              <a:buNone/>
            </a:pPr>
            <a:endParaRPr lang="en-US" dirty="0"/>
          </a:p>
        </p:txBody>
      </p:sp>
    </p:spTree>
    <p:extLst>
      <p:ext uri="{BB962C8B-B14F-4D97-AF65-F5344CB8AC3E}">
        <p14:creationId xmlns="" xmlns:p14="http://schemas.microsoft.com/office/powerpoint/2010/main" val="28320534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4329</TotalTime>
  <Words>1913</Words>
  <Application>Microsoft Office PowerPoint</Application>
  <PresentationFormat>On-screen Show (4:3)</PresentationFormat>
  <Paragraphs>380</Paragraphs>
  <Slides>39</Slides>
  <Notes>25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Flow</vt:lpstr>
      <vt:lpstr> </vt:lpstr>
      <vt:lpstr>Common Core State Standards  (CCSS)</vt:lpstr>
      <vt:lpstr>CCSS</vt:lpstr>
      <vt:lpstr>CCSS</vt:lpstr>
      <vt:lpstr>  CCSS </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vt:lpstr>
      <vt:lpstr>CCSS Highlights </vt:lpstr>
      <vt:lpstr>CCSS Highlights</vt:lpstr>
      <vt:lpstr>CCSS Highlights</vt:lpstr>
      <vt:lpstr>CCSS Highlights</vt:lpstr>
      <vt:lpstr>CCSS Highlights</vt:lpstr>
      <vt:lpstr>CCSS Highlights</vt:lpstr>
      <vt:lpstr>CCSS Read all about it</vt:lpstr>
      <vt:lpstr>CCSS Read all about it</vt:lpstr>
      <vt:lpstr>CCSS Read all about it</vt:lpstr>
      <vt:lpstr>CCSS Read all about it </vt:lpstr>
      <vt:lpstr>CCSS Our part. . . . </vt:lpstr>
      <vt:lpstr>CCSS</vt:lpstr>
    </vt:vector>
  </TitlesOfParts>
  <Company>Simon Fraser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Core State Standards</dc:title>
  <dc:creator>MM</dc:creator>
  <cp:lastModifiedBy>Susan Belgrad</cp:lastModifiedBy>
  <cp:revision>294</cp:revision>
  <dcterms:created xsi:type="dcterms:W3CDTF">2012-06-23T12:08:04Z</dcterms:created>
  <dcterms:modified xsi:type="dcterms:W3CDTF">2013-01-24T17:28:25Z</dcterms:modified>
</cp:coreProperties>
</file>