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70" r:id="rId5"/>
    <p:sldId id="259" r:id="rId6"/>
    <p:sldId id="260" r:id="rId7"/>
    <p:sldId id="261"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FD5E5-1F75-5448-9DB4-6E24BD5847B2}" type="datetimeFigureOut">
              <a:rPr lang="en-US" smtClean="0"/>
              <a:pPr/>
              <a:t>11/13/2017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E8462-9BCA-9648-B4C5-FBA8AD5E75DA}" type="slidenum">
              <a:rPr lang="en-US" smtClean="0"/>
              <a:pPr/>
              <a:t>‹#›</a:t>
            </a:fld>
            <a:endParaRPr lang="en-US" dirty="0"/>
          </a:p>
        </p:txBody>
      </p:sp>
    </p:spTree>
    <p:extLst>
      <p:ext uri="{BB962C8B-B14F-4D97-AF65-F5344CB8AC3E}">
        <p14:creationId xmlns:p14="http://schemas.microsoft.com/office/powerpoint/2010/main" xmlns="" val="25981224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E8462-9BCA-9648-B4C5-FBA8AD5E75DA}" type="slidenum">
              <a:rPr lang="en-US" smtClean="0"/>
              <a:pPr/>
              <a:t>2</a:t>
            </a:fld>
            <a:endParaRPr lang="en-US" dirty="0"/>
          </a:p>
        </p:txBody>
      </p:sp>
    </p:spTree>
    <p:extLst>
      <p:ext uri="{BB962C8B-B14F-4D97-AF65-F5344CB8AC3E}">
        <p14:creationId xmlns:p14="http://schemas.microsoft.com/office/powerpoint/2010/main" xmlns="" val="327046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11/13/2017</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11/13/2017</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11/13/2017</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11/13/2017</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941687"/>
          </a:xfrm>
        </p:spPr>
        <p:txBody>
          <a:bodyPr>
            <a:normAutofit fontScale="90000"/>
          </a:bodyPr>
          <a:lstStyle/>
          <a:p>
            <a:r>
              <a:rPr lang="en-US" dirty="0" smtClean="0"/>
              <a:t>How to Help Children Develop a Resilient Attitude </a:t>
            </a:r>
            <a:endParaRPr lang="en-US" dirty="0"/>
          </a:p>
        </p:txBody>
      </p:sp>
      <p:sp>
        <p:nvSpPr>
          <p:cNvPr id="3" name="Subtitle 2"/>
          <p:cNvSpPr>
            <a:spLocks noGrp="1"/>
          </p:cNvSpPr>
          <p:nvPr>
            <p:ph type="subTitle" idx="1"/>
          </p:nvPr>
        </p:nvSpPr>
        <p:spPr>
          <a:xfrm>
            <a:off x="1727200" y="3736621"/>
            <a:ext cx="5712179" cy="2444375"/>
          </a:xfrm>
        </p:spPr>
        <p:txBody>
          <a:bodyPr>
            <a:normAutofit/>
          </a:bodyPr>
          <a:lstStyle/>
          <a:p>
            <a:pPr marL="342900" indent="-342900" algn="l">
              <a:buFont typeface="Arial"/>
              <a:buChar char="•"/>
            </a:pPr>
            <a:r>
              <a:rPr lang="en-US" dirty="0" smtClean="0"/>
              <a:t>Diana Orellana</a:t>
            </a:r>
          </a:p>
          <a:p>
            <a:pPr marL="342900" indent="-342900" algn="l">
              <a:buFont typeface="Arial"/>
              <a:buChar char="•"/>
            </a:pPr>
            <a:r>
              <a:rPr lang="en-US" dirty="0" smtClean="0"/>
              <a:t>Karla Mercado</a:t>
            </a:r>
          </a:p>
          <a:p>
            <a:pPr marL="342900" indent="-342900" algn="l">
              <a:buFont typeface="Arial"/>
              <a:buChar char="•"/>
            </a:pPr>
            <a:r>
              <a:rPr lang="en-US" dirty="0" smtClean="0"/>
              <a:t>Hillary Sampson</a:t>
            </a:r>
          </a:p>
          <a:p>
            <a:pPr marL="342900" indent="-342900" algn="l">
              <a:buFont typeface="Arial"/>
              <a:buChar char="•"/>
            </a:pPr>
            <a:r>
              <a:rPr lang="en-US" dirty="0"/>
              <a:t> </a:t>
            </a:r>
            <a:endParaRPr lang="en-US" dirty="0" smtClean="0"/>
          </a:p>
          <a:p>
            <a:pPr marL="342900" indent="-342900" algn="l">
              <a:buFont typeface="Arial"/>
              <a:buChar char="•"/>
            </a:pPr>
            <a:endParaRPr lang="en-US" dirty="0" smtClean="0"/>
          </a:p>
          <a:p>
            <a:pPr marL="342900" indent="-342900" algn="l">
              <a:buFont typeface="Arial"/>
              <a:buChar char="•"/>
            </a:pPr>
            <a:endParaRPr lang="en-US" dirty="0" smtClean="0"/>
          </a:p>
        </p:txBody>
      </p:sp>
      <p:pic>
        <p:nvPicPr>
          <p:cNvPr id="9" name="Picture 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0991" y="3736621"/>
            <a:ext cx="2601096" cy="2444375"/>
          </a:xfrm>
          <a:prstGeom prst="rect">
            <a:avLst/>
          </a:prstGeom>
          <a:noFill/>
          <a:ln>
            <a:noFill/>
          </a:ln>
        </p:spPr>
      </p:pic>
    </p:spTree>
    <p:extLst>
      <p:ext uri="{BB962C8B-B14F-4D97-AF65-F5344CB8AC3E}">
        <p14:creationId xmlns:p14="http://schemas.microsoft.com/office/powerpoint/2010/main" xmlns="" val="1962843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0635" y="152995"/>
            <a:ext cx="6196405" cy="6471688"/>
          </a:xfrm>
        </p:spPr>
        <p:txBody>
          <a:bodyPr>
            <a:normAutofit/>
          </a:bodyPr>
          <a:lstStyle/>
          <a:p>
            <a:pPr marL="0" indent="0">
              <a:buNone/>
            </a:pPr>
            <a:r>
              <a:rPr lang="en-US" dirty="0" smtClean="0"/>
              <a:t>How can we develop the 7 C’s?</a:t>
            </a:r>
          </a:p>
          <a:p>
            <a:pPr marL="0" indent="0">
              <a:buNone/>
            </a:pPr>
            <a:r>
              <a:rPr lang="en-US" u="sng" dirty="0" smtClean="0"/>
              <a:t>Competence</a:t>
            </a:r>
          </a:p>
          <a:p>
            <a:r>
              <a:rPr lang="en-US" dirty="0" smtClean="0"/>
              <a:t>Have children focus on individual strengths.</a:t>
            </a:r>
          </a:p>
          <a:p>
            <a:r>
              <a:rPr lang="en-US" dirty="0" smtClean="0"/>
              <a:t>Allow children to make their own decisions.</a:t>
            </a:r>
          </a:p>
          <a:p>
            <a:pPr marL="0" indent="0">
              <a:buNone/>
            </a:pPr>
            <a:endParaRPr lang="en-US" dirty="0" smtClean="0"/>
          </a:p>
          <a:p>
            <a:pPr marL="0" indent="0">
              <a:buNone/>
            </a:pPr>
            <a:r>
              <a:rPr lang="en-US" u="sng" dirty="0" smtClean="0"/>
              <a:t>Confidence</a:t>
            </a:r>
          </a:p>
          <a:p>
            <a:r>
              <a:rPr lang="en-US" dirty="0" smtClean="0"/>
              <a:t>Allow students to complete what they can realistically handle.</a:t>
            </a:r>
          </a:p>
          <a:p>
            <a:r>
              <a:rPr lang="en-US" dirty="0" smtClean="0"/>
              <a:t>Praise them honestly and individually.</a:t>
            </a:r>
            <a:br>
              <a:rPr lang="en-US" dirty="0" smtClean="0"/>
            </a:br>
            <a:endParaRPr lang="en-US" dirty="0" smtClean="0"/>
          </a:p>
          <a:p>
            <a:pPr marL="0" indent="0">
              <a:buNone/>
            </a:pPr>
            <a:r>
              <a:rPr lang="en-US" u="sng" dirty="0" smtClean="0"/>
              <a:t>Connections</a:t>
            </a:r>
            <a:endParaRPr lang="en-US" u="sng" dirty="0"/>
          </a:p>
          <a:p>
            <a:r>
              <a:rPr lang="en-US" dirty="0" smtClean="0"/>
              <a:t>Have a caring classroom community.</a:t>
            </a:r>
          </a:p>
          <a:p>
            <a:r>
              <a:rPr lang="en-US" dirty="0" smtClean="0"/>
              <a:t>Allow students to express their emotions without any condescending responses.</a:t>
            </a:r>
            <a:endParaRPr lang="en-US" dirty="0"/>
          </a:p>
          <a:p>
            <a:pPr marL="0" indent="0">
              <a:buNone/>
            </a:pPr>
            <a:endParaRPr lang="en-US" dirty="0"/>
          </a:p>
        </p:txBody>
      </p:sp>
    </p:spTree>
    <p:extLst>
      <p:ext uri="{BB962C8B-B14F-4D97-AF65-F5344CB8AC3E}">
        <p14:creationId xmlns:p14="http://schemas.microsoft.com/office/powerpoint/2010/main" xmlns="" val="634246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028" y="642578"/>
            <a:ext cx="7512578" cy="5829109"/>
          </a:xfrm>
        </p:spPr>
        <p:txBody>
          <a:bodyPr>
            <a:normAutofit/>
          </a:bodyPr>
          <a:lstStyle/>
          <a:p>
            <a:pPr marL="0" indent="0">
              <a:buNone/>
            </a:pPr>
            <a:r>
              <a:rPr lang="en-US" sz="2000" u="sng" dirty="0" smtClean="0"/>
              <a:t>Character</a:t>
            </a:r>
          </a:p>
          <a:p>
            <a:r>
              <a:rPr lang="en-US" sz="2000" dirty="0" smtClean="0"/>
              <a:t>Discuss how individual behaviors affect others.</a:t>
            </a:r>
          </a:p>
          <a:p>
            <a:r>
              <a:rPr lang="en-US" sz="2000" dirty="0" smtClean="0"/>
              <a:t>Discuss the importance of being a team and seeing your classmates as team members and not competition. </a:t>
            </a:r>
          </a:p>
          <a:p>
            <a:pPr marL="0" indent="0">
              <a:buNone/>
            </a:pPr>
            <a:r>
              <a:rPr lang="en-US" sz="2000" u="sng" dirty="0" smtClean="0"/>
              <a:t>Contribution</a:t>
            </a:r>
            <a:endParaRPr lang="en-US" sz="2000" u="sng" dirty="0"/>
          </a:p>
          <a:p>
            <a:r>
              <a:rPr lang="en-US" sz="2000" dirty="0" smtClean="0"/>
              <a:t>Allow all students to contribute to the class in one way or another. </a:t>
            </a:r>
          </a:p>
          <a:p>
            <a:pPr marL="0" indent="0">
              <a:buNone/>
            </a:pPr>
            <a:r>
              <a:rPr lang="en-US" sz="2000" u="sng" dirty="0" smtClean="0"/>
              <a:t>Coping</a:t>
            </a:r>
          </a:p>
          <a:p>
            <a:r>
              <a:rPr lang="en-US" sz="2000" dirty="0" smtClean="0"/>
              <a:t>Model and offer positive coping mechanisms. For example, if a child is angry allow them to be able to go for a run instead of impulsively lashing out at their peers. </a:t>
            </a:r>
          </a:p>
          <a:p>
            <a:pPr marL="0" indent="0">
              <a:buNone/>
            </a:pPr>
            <a:r>
              <a:rPr lang="en-US" sz="2000" u="sng" dirty="0" smtClean="0"/>
              <a:t>Control</a:t>
            </a:r>
          </a:p>
          <a:p>
            <a:r>
              <a:rPr lang="en-US" sz="2000" dirty="0" smtClean="0"/>
              <a:t>Use discipline to TEACH not to control behavior. </a:t>
            </a:r>
          </a:p>
          <a:p>
            <a:pPr marL="0" indent="0">
              <a:buNone/>
            </a:pPr>
            <a:r>
              <a:rPr lang="en-US" sz="2000" dirty="0" smtClean="0"/>
              <a:t>We want our students to learn and grow from mistakes not feel humiliated or less than. </a:t>
            </a:r>
            <a:endParaRPr lang="en-US" sz="2000" dirty="0"/>
          </a:p>
        </p:txBody>
      </p:sp>
    </p:spTree>
    <p:extLst>
      <p:ext uri="{BB962C8B-B14F-4D97-AF65-F5344CB8AC3E}">
        <p14:creationId xmlns:p14="http://schemas.microsoft.com/office/powerpoint/2010/main" xmlns="" val="3447068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But </a:t>
            </a:r>
            <a:r>
              <a:rPr lang="en-US" sz="2400" b="1" dirty="0" smtClean="0"/>
              <a:t>HOW</a:t>
            </a:r>
            <a:r>
              <a:rPr lang="en-US" sz="2400" dirty="0" smtClean="0"/>
              <a:t> do we do all that AND teach the curriculum? </a:t>
            </a:r>
            <a:endParaRPr lang="en-US" sz="2400" dirty="0"/>
          </a:p>
        </p:txBody>
      </p:sp>
      <p:sp>
        <p:nvSpPr>
          <p:cNvPr id="3" name="Content Placeholder 2"/>
          <p:cNvSpPr>
            <a:spLocks noGrp="1"/>
          </p:cNvSpPr>
          <p:nvPr>
            <p:ph idx="1"/>
          </p:nvPr>
        </p:nvSpPr>
        <p:spPr/>
        <p:txBody>
          <a:bodyPr/>
          <a:lstStyle/>
          <a:p>
            <a:pPr marL="0" indent="0">
              <a:buNone/>
            </a:pPr>
            <a:r>
              <a:rPr lang="en-US" dirty="0" smtClean="0"/>
              <a:t>Developing resilient attitudes is not an overnight task! It is impossible for us as educators to go through each of the 7 C’s while teaching the curriculum. However, resilient attitudes</a:t>
            </a:r>
            <a:r>
              <a:rPr lang="en-US" i="1" dirty="0" smtClean="0"/>
              <a:t> can </a:t>
            </a:r>
            <a:r>
              <a:rPr lang="en-US" dirty="0" smtClean="0"/>
              <a:t>be developed a little bit every day </a:t>
            </a:r>
            <a:r>
              <a:rPr lang="en-US" i="1" dirty="0" smtClean="0"/>
              <a:t>if</a:t>
            </a:r>
            <a:r>
              <a:rPr lang="en-US" dirty="0" smtClean="0"/>
              <a:t> we seek the opportunities we do have and use them to our advantage to model resiliency! </a:t>
            </a:r>
          </a:p>
          <a:p>
            <a:pPr marL="0" indent="0">
              <a:buNone/>
            </a:pPr>
            <a:endParaRPr lang="en-US" dirty="0"/>
          </a:p>
        </p:txBody>
      </p:sp>
    </p:spTree>
    <p:extLst>
      <p:ext uri="{BB962C8B-B14F-4D97-AF65-F5344CB8AC3E}">
        <p14:creationId xmlns:p14="http://schemas.microsoft.com/office/powerpoint/2010/main" xmlns="" val="688851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318" y="550515"/>
            <a:ext cx="6965245" cy="979701"/>
          </a:xfrm>
        </p:spPr>
        <p:txBody>
          <a:bodyPr>
            <a:normAutofit/>
          </a:bodyPr>
          <a:lstStyle/>
          <a:p>
            <a:r>
              <a:rPr lang="en-US" dirty="0" smtClean="0"/>
              <a:t>My Gifts and Qualities</a:t>
            </a:r>
            <a:endParaRPr lang="en-US" dirty="0"/>
          </a:p>
        </p:txBody>
      </p:sp>
      <p:sp>
        <p:nvSpPr>
          <p:cNvPr id="3" name="Content Placeholder 2"/>
          <p:cNvSpPr>
            <a:spLocks noGrp="1"/>
          </p:cNvSpPr>
          <p:nvPr>
            <p:ph idx="1"/>
          </p:nvPr>
        </p:nvSpPr>
        <p:spPr>
          <a:xfrm>
            <a:off x="1463040" y="1744676"/>
            <a:ext cx="6196405" cy="4099732"/>
          </a:xfrm>
        </p:spPr>
        <p:txBody>
          <a:bodyPr>
            <a:normAutofit fontScale="62500" lnSpcReduction="20000"/>
          </a:bodyPr>
          <a:lstStyle/>
          <a:p>
            <a:pPr marL="0" indent="0" algn="ctr">
              <a:buNone/>
            </a:pPr>
            <a:r>
              <a:rPr lang="en-US" sz="3600" b="1" dirty="0"/>
              <a:t>T</a:t>
            </a:r>
            <a:r>
              <a:rPr lang="en-US" sz="3600" b="1" dirty="0" smtClean="0"/>
              <a:t>his exercise will focus on who you are inside.</a:t>
            </a:r>
          </a:p>
          <a:p>
            <a:pPr marL="0" indent="0" algn="ctr">
              <a:buNone/>
            </a:pPr>
            <a:r>
              <a:rPr lang="en-US" sz="2800" b="1" dirty="0" smtClean="0"/>
              <a:t>  </a:t>
            </a:r>
          </a:p>
          <a:p>
            <a:r>
              <a:rPr lang="en-US" sz="3400" dirty="0" smtClean="0"/>
              <a:t>Identify qualities from the worksheet that you feel you have.</a:t>
            </a:r>
          </a:p>
          <a:p>
            <a:r>
              <a:rPr lang="en-US" sz="3400" dirty="0" smtClean="0"/>
              <a:t> Cut those qualities out.  </a:t>
            </a:r>
          </a:p>
          <a:p>
            <a:r>
              <a:rPr lang="en-US" sz="3400" dirty="0" smtClean="0"/>
              <a:t>Share qualities with the class. </a:t>
            </a:r>
          </a:p>
          <a:p>
            <a:pPr marL="0" indent="0">
              <a:buNone/>
            </a:pPr>
            <a:r>
              <a:rPr lang="en-US" sz="3400" dirty="0"/>
              <a:t>E</a:t>
            </a:r>
            <a:r>
              <a:rPr lang="en-US" sz="3400" dirty="0" smtClean="0"/>
              <a:t>xplain why you chose certain qualities. </a:t>
            </a:r>
          </a:p>
          <a:p>
            <a:r>
              <a:rPr lang="en-US" sz="3400" dirty="0" smtClean="0"/>
              <a:t>Decorate your gift box and glue it. </a:t>
            </a:r>
          </a:p>
          <a:p>
            <a:pPr marL="0" indent="0">
              <a:buNone/>
            </a:pPr>
            <a:r>
              <a:rPr lang="en-US" sz="3400" dirty="0" smtClean="0"/>
              <a:t>Make it look great!</a:t>
            </a:r>
          </a:p>
          <a:p>
            <a:r>
              <a:rPr lang="en-US" sz="3400" dirty="0" smtClean="0"/>
              <a:t>These gift boxes are gifts that you each have inside.  They make each one of you special and unique. </a:t>
            </a:r>
            <a:endParaRPr lang="en-US" sz="3400" dirty="0"/>
          </a:p>
        </p:txBody>
      </p:sp>
    </p:spTree>
    <p:extLst>
      <p:ext uri="{BB962C8B-B14F-4D97-AF65-F5344CB8AC3E}">
        <p14:creationId xmlns:p14="http://schemas.microsoft.com/office/powerpoint/2010/main" xmlns="" val="198564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r>
              <a:rPr lang="mr-IN" dirty="0" smtClean="0"/>
              <a:t>…</a:t>
            </a:r>
            <a:endParaRPr lang="en-US" dirty="0"/>
          </a:p>
        </p:txBody>
      </p:sp>
      <p:sp>
        <p:nvSpPr>
          <p:cNvPr id="3" name="Content Placeholder 2"/>
          <p:cNvSpPr>
            <a:spLocks noGrp="1"/>
          </p:cNvSpPr>
          <p:nvPr>
            <p:ph idx="1"/>
          </p:nvPr>
        </p:nvSpPr>
        <p:spPr>
          <a:xfrm>
            <a:off x="1463040" y="1912437"/>
            <a:ext cx="6196405" cy="3810632"/>
          </a:xfrm>
        </p:spPr>
        <p:txBody>
          <a:bodyPr>
            <a:normAutofit lnSpcReduction="10000"/>
          </a:bodyPr>
          <a:lstStyle/>
          <a:p>
            <a:r>
              <a:rPr lang="en-US" dirty="0" smtClean="0"/>
              <a:t>Helping our students develop a resilient attitude can be done in the everyday moments that we share with them in class or with activities like “My Gifts and Qualities”. </a:t>
            </a:r>
          </a:p>
          <a:p>
            <a:endParaRPr lang="en-US" dirty="0" smtClean="0"/>
          </a:p>
          <a:p>
            <a:r>
              <a:rPr lang="en-US" dirty="0" smtClean="0"/>
              <a:t>Using these moments as opportunities to model resiliency and mold our students is how we help them to become resilient children and face adversity head on!    </a:t>
            </a:r>
            <a:endParaRPr lang="en-US" dirty="0"/>
          </a:p>
        </p:txBody>
      </p:sp>
    </p:spTree>
    <p:extLst>
      <p:ext uri="{BB962C8B-B14F-4D97-AF65-F5344CB8AC3E}">
        <p14:creationId xmlns:p14="http://schemas.microsoft.com/office/powerpoint/2010/main" xmlns="" val="45971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4045" y="1147462"/>
            <a:ext cx="6762850" cy="3046988"/>
          </a:xfrm>
          <a:prstGeom prst="rect">
            <a:avLst/>
          </a:prstGeom>
          <a:noFill/>
        </p:spPr>
        <p:txBody>
          <a:bodyPr wrap="square" rtlCol="0">
            <a:spAutoFit/>
          </a:bodyPr>
          <a:lstStyle/>
          <a:p>
            <a:pPr algn="ctr"/>
            <a:r>
              <a:rPr lang="en-US" sz="2800" dirty="0">
                <a:latin typeface="Bradley Hand Bold"/>
                <a:cs typeface="Bradley Hand Bold"/>
              </a:rPr>
              <a:t> </a:t>
            </a:r>
            <a:r>
              <a:rPr lang="en-US" sz="4800" dirty="0">
                <a:solidFill>
                  <a:srgbClr val="660066"/>
                </a:solidFill>
                <a:latin typeface="Bradley Hand Bold"/>
                <a:cs typeface="Bradley Hand Bold"/>
              </a:rPr>
              <a:t>“Don’t </a:t>
            </a:r>
            <a:r>
              <a:rPr lang="en-US" sz="4800" dirty="0" smtClean="0">
                <a:solidFill>
                  <a:srgbClr val="660066"/>
                </a:solidFill>
                <a:latin typeface="Bradley Hand Bold"/>
                <a:cs typeface="Bradley Hand Bold"/>
              </a:rPr>
              <a:t>handicap </a:t>
            </a:r>
            <a:r>
              <a:rPr lang="en-US" sz="4800" dirty="0">
                <a:solidFill>
                  <a:srgbClr val="660066"/>
                </a:solidFill>
                <a:latin typeface="Bradley Hand Bold"/>
                <a:cs typeface="Bradley Hand Bold"/>
              </a:rPr>
              <a:t>your children by making their lives easy</a:t>
            </a:r>
            <a:r>
              <a:rPr lang="en-US" sz="4800" dirty="0" smtClean="0">
                <a:solidFill>
                  <a:srgbClr val="660066"/>
                </a:solidFill>
                <a:latin typeface="Bradley Hand Bold"/>
                <a:cs typeface="Bradley Hand Bold"/>
              </a:rPr>
              <a:t>.” </a:t>
            </a:r>
          </a:p>
          <a:p>
            <a:pPr algn="ctr"/>
            <a:r>
              <a:rPr lang="en-US" sz="4800" dirty="0" smtClean="0">
                <a:solidFill>
                  <a:srgbClr val="660066"/>
                </a:solidFill>
                <a:latin typeface="Bradley Hand Bold"/>
                <a:cs typeface="Bradley Hand Bold"/>
              </a:rPr>
              <a:t>-</a:t>
            </a:r>
            <a:r>
              <a:rPr lang="en-US" sz="4800" dirty="0">
                <a:solidFill>
                  <a:srgbClr val="660066"/>
                </a:solidFill>
                <a:latin typeface="Bradley Hand Bold"/>
                <a:cs typeface="Bradley Hand Bold"/>
              </a:rPr>
              <a:t>Robert A. Heinlein</a:t>
            </a:r>
          </a:p>
        </p:txBody>
      </p:sp>
    </p:spTree>
    <p:extLst>
      <p:ext uri="{BB962C8B-B14F-4D97-AF65-F5344CB8AC3E}">
        <p14:creationId xmlns:p14="http://schemas.microsoft.com/office/powerpoint/2010/main" xmlns="" val="2741440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resilient child?</a:t>
            </a:r>
            <a:endParaRPr lang="en-US" dirty="0"/>
          </a:p>
        </p:txBody>
      </p:sp>
      <p:sp>
        <p:nvSpPr>
          <p:cNvPr id="3" name="Content Placeholder 2"/>
          <p:cNvSpPr>
            <a:spLocks noGrp="1"/>
          </p:cNvSpPr>
          <p:nvPr>
            <p:ph idx="1"/>
          </p:nvPr>
        </p:nvSpPr>
        <p:spPr/>
        <p:txBody>
          <a:bodyPr/>
          <a:lstStyle/>
          <a:p>
            <a:pPr marL="0" indent="0">
              <a:buNone/>
            </a:pPr>
            <a:r>
              <a:rPr lang="en-US" dirty="0" smtClean="0"/>
              <a:t>A resilient child is one who:</a:t>
            </a:r>
          </a:p>
          <a:p>
            <a:r>
              <a:rPr lang="en-US" dirty="0" smtClean="0"/>
              <a:t> Overcomes obstacles </a:t>
            </a:r>
          </a:p>
          <a:p>
            <a:r>
              <a:rPr lang="en-US" dirty="0" smtClean="0"/>
              <a:t>Perseveres through hardships (academic and social)</a:t>
            </a:r>
          </a:p>
          <a:p>
            <a:r>
              <a:rPr lang="en-US" dirty="0" smtClean="0"/>
              <a:t> A child who adapts and bounces back quickly</a:t>
            </a:r>
          </a:p>
          <a:p>
            <a:r>
              <a:rPr lang="en-US" dirty="0" smtClean="0"/>
              <a:t>A child who does not allow their mistakes to define them</a:t>
            </a:r>
          </a:p>
          <a:p>
            <a:endParaRPr lang="en-US" dirty="0"/>
          </a:p>
        </p:txBody>
      </p:sp>
    </p:spTree>
    <p:extLst>
      <p:ext uri="{BB962C8B-B14F-4D97-AF65-F5344CB8AC3E}">
        <p14:creationId xmlns:p14="http://schemas.microsoft.com/office/powerpoint/2010/main" xmlns="" val="1230250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obstacles do children face?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Obstacles that children face can range from:</a:t>
            </a:r>
          </a:p>
          <a:p>
            <a:r>
              <a:rPr lang="en-US" sz="1800" dirty="0" smtClean="0"/>
              <a:t> </a:t>
            </a:r>
            <a:r>
              <a:rPr lang="en-US" dirty="0" smtClean="0"/>
              <a:t>Being lonely during recess/lunch. </a:t>
            </a:r>
            <a:endParaRPr lang="en-US" dirty="0"/>
          </a:p>
          <a:p>
            <a:r>
              <a:rPr lang="en-US" dirty="0"/>
              <a:t>T</a:t>
            </a:r>
            <a:r>
              <a:rPr lang="en-US" dirty="0" smtClean="0"/>
              <a:t>he death of a parent or close family member. </a:t>
            </a:r>
          </a:p>
          <a:p>
            <a:r>
              <a:rPr lang="en-US" dirty="0" smtClean="0"/>
              <a:t>A bad score on an assignment or test.</a:t>
            </a:r>
          </a:p>
          <a:p>
            <a:r>
              <a:rPr lang="en-US" dirty="0" smtClean="0"/>
              <a:t>Not making a sports team.</a:t>
            </a:r>
          </a:p>
          <a:p>
            <a:r>
              <a:rPr lang="en-US" dirty="0" smtClean="0"/>
              <a:t>Being new to a school.</a:t>
            </a:r>
          </a:p>
          <a:p>
            <a:r>
              <a:rPr lang="en-US" dirty="0" smtClean="0"/>
              <a:t>Divorce in the family.</a:t>
            </a:r>
          </a:p>
          <a:p>
            <a:pPr marL="0" indent="0">
              <a:buNone/>
            </a:pPr>
            <a:endParaRPr lang="en-US" dirty="0" smtClean="0"/>
          </a:p>
          <a:p>
            <a:pPr marL="0" indent="0">
              <a:buNone/>
            </a:pPr>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xmlns="" val="4086532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it Important?</a:t>
            </a:r>
            <a:endParaRPr lang="en-US" dirty="0"/>
          </a:p>
        </p:txBody>
      </p:sp>
      <p:sp>
        <p:nvSpPr>
          <p:cNvPr id="3" name="Content Placeholder 2"/>
          <p:cNvSpPr>
            <a:spLocks noGrp="1"/>
          </p:cNvSpPr>
          <p:nvPr>
            <p:ph idx="1"/>
          </p:nvPr>
        </p:nvSpPr>
        <p:spPr/>
        <p:txBody>
          <a:bodyPr/>
          <a:lstStyle/>
          <a:p>
            <a:pPr marL="0" indent="0" algn="ctr">
              <a:buNone/>
            </a:pPr>
            <a:r>
              <a:rPr lang="en-US" dirty="0" smtClean="0"/>
              <a:t>Throughout life we all experience hardships and it is crucial for students to learn to not let these hardships define them.  We want children to learn to “dust themselves off and try again” and again and again without feeling defeated or less than. </a:t>
            </a:r>
          </a:p>
        </p:txBody>
      </p:sp>
    </p:spTree>
    <p:extLst>
      <p:ext uri="{BB962C8B-B14F-4D97-AF65-F5344CB8AC3E}">
        <p14:creationId xmlns:p14="http://schemas.microsoft.com/office/powerpoint/2010/main" xmlns="" val="1787676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Resiliency and Growth Mindset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Helping children to develop a resilient attitude goes hand in hand with Carol Dweck’s concept of Growth </a:t>
            </a:r>
            <a:r>
              <a:rPr lang="en-US" dirty="0"/>
              <a:t>M</a:t>
            </a:r>
            <a:r>
              <a:rPr lang="en-US" dirty="0" smtClean="0"/>
              <a:t>indset. </a:t>
            </a:r>
          </a:p>
          <a:p>
            <a:r>
              <a:rPr lang="en-US" dirty="0" smtClean="0"/>
              <a:t>Practicing a growth mindset in our classrooms will help our students be: Be more confident, risk takers, less stressed out, embrace imperfections, create individual goals, and persevere through obstacles feeling proud of themselves and not defeated. This will lead to resilient attitudes. </a:t>
            </a:r>
          </a:p>
          <a:p>
            <a:endParaRPr lang="en-US" dirty="0"/>
          </a:p>
        </p:txBody>
      </p:sp>
    </p:spTree>
    <p:extLst>
      <p:ext uri="{BB962C8B-B14F-4D97-AF65-F5344CB8AC3E}">
        <p14:creationId xmlns:p14="http://schemas.microsoft.com/office/powerpoint/2010/main" xmlns="" val="613460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as teachers help to develop resilient attitudes?</a:t>
            </a:r>
            <a:endParaRPr lang="en-US" dirty="0"/>
          </a:p>
        </p:txBody>
      </p:sp>
      <p:sp>
        <p:nvSpPr>
          <p:cNvPr id="3" name="Content Placeholder 2"/>
          <p:cNvSpPr>
            <a:spLocks noGrp="1"/>
          </p:cNvSpPr>
          <p:nvPr>
            <p:ph idx="1"/>
          </p:nvPr>
        </p:nvSpPr>
        <p:spPr>
          <a:xfrm>
            <a:off x="1463040" y="2547643"/>
            <a:ext cx="6196405" cy="3603812"/>
          </a:xfrm>
        </p:spPr>
        <p:txBody>
          <a:bodyPr>
            <a:normAutofit/>
          </a:bodyPr>
          <a:lstStyle/>
          <a:p>
            <a:r>
              <a:rPr lang="en-US" dirty="0" smtClean="0"/>
              <a:t>We develop a relationship with each of our students! </a:t>
            </a:r>
          </a:p>
          <a:p>
            <a:r>
              <a:rPr lang="en-US" dirty="0" smtClean="0"/>
              <a:t>We ask our students to try </a:t>
            </a:r>
            <a:r>
              <a:rPr lang="en-US" i="1" dirty="0" smtClean="0"/>
              <a:t>their</a:t>
            </a:r>
            <a:r>
              <a:rPr lang="en-US" dirty="0" smtClean="0"/>
              <a:t> best. </a:t>
            </a:r>
          </a:p>
          <a:p>
            <a:r>
              <a:rPr lang="en-US" dirty="0" smtClean="0"/>
              <a:t>We monitor their individual progress throughout the year. This will help our students see their own personal growth and achievements. </a:t>
            </a:r>
            <a:endParaRPr lang="en-US" dirty="0"/>
          </a:p>
        </p:txBody>
      </p:sp>
    </p:spTree>
    <p:extLst>
      <p:ext uri="{BB962C8B-B14F-4D97-AF65-F5344CB8AC3E}">
        <p14:creationId xmlns:p14="http://schemas.microsoft.com/office/powerpoint/2010/main" xmlns="" val="4214224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132" y="841473"/>
            <a:ext cx="6196405" cy="3549483"/>
          </a:xfrm>
        </p:spPr>
        <p:txBody>
          <a:bodyPr>
            <a:normAutofit/>
          </a:bodyPr>
          <a:lstStyle/>
          <a:p>
            <a:r>
              <a:rPr lang="en-US" dirty="0" smtClean="0"/>
              <a:t>We encourage and do not scold!</a:t>
            </a:r>
          </a:p>
          <a:p>
            <a:r>
              <a:rPr lang="en-US" dirty="0" smtClean="0"/>
              <a:t>We teach children that their weaknesses are goals to overcome! </a:t>
            </a:r>
          </a:p>
          <a:p>
            <a:r>
              <a:rPr lang="en-US" dirty="0" smtClean="0"/>
              <a:t> We teach students to self-reflect:</a:t>
            </a:r>
          </a:p>
          <a:p>
            <a:pPr marL="0" indent="0">
              <a:buNone/>
            </a:pPr>
            <a:r>
              <a:rPr lang="en-US" dirty="0" smtClean="0"/>
              <a:t>What are you most proud of?</a:t>
            </a:r>
          </a:p>
          <a:p>
            <a:pPr marL="0" indent="0">
              <a:buNone/>
            </a:pPr>
            <a:r>
              <a:rPr lang="en-US" dirty="0" smtClean="0"/>
              <a:t>What was the most difficult? </a:t>
            </a:r>
            <a:endParaRPr lang="en-US" dirty="0"/>
          </a:p>
          <a:p>
            <a:pPr marL="0" indent="0">
              <a:buNone/>
            </a:pPr>
            <a:r>
              <a:rPr lang="en-US" dirty="0" smtClean="0"/>
              <a:t>How did you feel while completing the assignment/assessment/activity, etc.?</a:t>
            </a:r>
          </a:p>
          <a:p>
            <a:pPr marL="0" indent="0">
              <a:buNone/>
            </a:pPr>
            <a:endParaRPr lang="en-US" dirty="0" smtClean="0"/>
          </a:p>
        </p:txBody>
      </p:sp>
      <p:pic>
        <p:nvPicPr>
          <p:cNvPr id="7" name="Picture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3991" y="4390957"/>
            <a:ext cx="5486400" cy="1875022"/>
          </a:xfrm>
          <a:prstGeom prst="rect">
            <a:avLst/>
          </a:prstGeom>
          <a:noFill/>
          <a:ln>
            <a:noFill/>
          </a:ln>
        </p:spPr>
      </p:pic>
    </p:spTree>
    <p:extLst>
      <p:ext uri="{BB962C8B-B14F-4D97-AF65-F5344CB8AC3E}">
        <p14:creationId xmlns:p14="http://schemas.microsoft.com/office/powerpoint/2010/main" xmlns="" val="1129568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7 C’s </a:t>
            </a:r>
            <a:endParaRPr lang="en-US" dirty="0"/>
          </a:p>
        </p:txBody>
      </p:sp>
      <p:sp>
        <p:nvSpPr>
          <p:cNvPr id="3" name="Content Placeholder 2"/>
          <p:cNvSpPr>
            <a:spLocks noGrp="1"/>
          </p:cNvSpPr>
          <p:nvPr>
            <p:ph idx="1"/>
          </p:nvPr>
        </p:nvSpPr>
        <p:spPr>
          <a:xfrm>
            <a:off x="1463040" y="1728843"/>
            <a:ext cx="3280135" cy="3916672"/>
          </a:xfrm>
        </p:spPr>
        <p:txBody>
          <a:bodyPr>
            <a:normAutofit fontScale="92500"/>
          </a:bodyPr>
          <a:lstStyle/>
          <a:p>
            <a:pPr marL="0" indent="0">
              <a:buNone/>
            </a:pPr>
            <a:r>
              <a:rPr lang="en-US" dirty="0" smtClean="0"/>
              <a:t>Building resilience in children is an ongoing process but the lifetime benefits are great! In an article from HealthyChildren.Org we found “The 7 C’s of Resilience” created by Dr. Kenneth Gisnburg from The Children's Hospital of Philadelphia . </a:t>
            </a:r>
          </a:p>
          <a:p>
            <a:pPr marL="0" indent="0">
              <a:buNone/>
            </a:pPr>
            <a:endParaRPr lang="en-US" dirty="0" smtClean="0"/>
          </a:p>
        </p:txBody>
      </p:sp>
      <p:sp>
        <p:nvSpPr>
          <p:cNvPr id="4" name="TextBox 3"/>
          <p:cNvSpPr txBox="1"/>
          <p:nvPr/>
        </p:nvSpPr>
        <p:spPr>
          <a:xfrm>
            <a:off x="5248094" y="1851773"/>
            <a:ext cx="3317093" cy="2954655"/>
          </a:xfrm>
          <a:prstGeom prst="rect">
            <a:avLst/>
          </a:prstGeom>
          <a:noFill/>
        </p:spPr>
        <p:txBody>
          <a:bodyPr wrap="square" rtlCol="0">
            <a:spAutoFit/>
          </a:bodyPr>
          <a:lstStyle/>
          <a:p>
            <a:pPr marL="342900" indent="-342900">
              <a:buFont typeface="+mj-lt"/>
              <a:buAutoNum type="arabicPeriod"/>
            </a:pPr>
            <a:r>
              <a:rPr lang="en-US" sz="2400" dirty="0" smtClean="0">
                <a:solidFill>
                  <a:srgbClr val="660066"/>
                </a:solidFill>
              </a:rPr>
              <a:t>Competence</a:t>
            </a:r>
          </a:p>
          <a:p>
            <a:pPr marL="342900" indent="-342900">
              <a:buFont typeface="+mj-lt"/>
              <a:buAutoNum type="arabicPeriod"/>
            </a:pPr>
            <a:r>
              <a:rPr lang="en-US" sz="2400" dirty="0" smtClean="0">
                <a:solidFill>
                  <a:srgbClr val="660066"/>
                </a:solidFill>
              </a:rPr>
              <a:t>Confidence</a:t>
            </a:r>
          </a:p>
          <a:p>
            <a:pPr marL="342900" indent="-342900">
              <a:buFont typeface="+mj-lt"/>
              <a:buAutoNum type="arabicPeriod"/>
            </a:pPr>
            <a:r>
              <a:rPr lang="en-US" sz="2400" dirty="0" smtClean="0">
                <a:solidFill>
                  <a:srgbClr val="660066"/>
                </a:solidFill>
              </a:rPr>
              <a:t>Connections</a:t>
            </a:r>
          </a:p>
          <a:p>
            <a:pPr marL="342900" indent="-342900">
              <a:buFont typeface="+mj-lt"/>
              <a:buAutoNum type="arabicPeriod"/>
            </a:pPr>
            <a:r>
              <a:rPr lang="en-US" sz="2400" dirty="0" smtClean="0">
                <a:solidFill>
                  <a:srgbClr val="660066"/>
                </a:solidFill>
              </a:rPr>
              <a:t>Character</a:t>
            </a:r>
          </a:p>
          <a:p>
            <a:pPr marL="342900" indent="-342900">
              <a:buFont typeface="+mj-lt"/>
              <a:buAutoNum type="arabicPeriod"/>
            </a:pPr>
            <a:r>
              <a:rPr lang="en-US" sz="2400" dirty="0" smtClean="0">
                <a:solidFill>
                  <a:srgbClr val="660066"/>
                </a:solidFill>
              </a:rPr>
              <a:t>Contribution</a:t>
            </a:r>
          </a:p>
          <a:p>
            <a:pPr marL="342900" indent="-342900">
              <a:buFont typeface="+mj-lt"/>
              <a:buAutoNum type="arabicPeriod"/>
            </a:pPr>
            <a:r>
              <a:rPr lang="en-US" sz="2400" dirty="0" smtClean="0">
                <a:solidFill>
                  <a:srgbClr val="660066"/>
                </a:solidFill>
              </a:rPr>
              <a:t>Coping </a:t>
            </a:r>
          </a:p>
          <a:p>
            <a:pPr marL="342900" indent="-342900">
              <a:buFont typeface="+mj-lt"/>
              <a:buAutoNum type="arabicPeriod"/>
            </a:pPr>
            <a:r>
              <a:rPr lang="en-US" sz="2400" dirty="0" smtClean="0">
                <a:solidFill>
                  <a:srgbClr val="660066"/>
                </a:solidFill>
              </a:rPr>
              <a:t>Control </a:t>
            </a:r>
          </a:p>
          <a:p>
            <a:pPr marL="342900" indent="-342900">
              <a:buFont typeface="+mj-lt"/>
              <a:buAutoNum type="arabicPeriod"/>
            </a:pPr>
            <a:endParaRPr lang="en-US" dirty="0"/>
          </a:p>
        </p:txBody>
      </p:sp>
      <p:sp>
        <p:nvSpPr>
          <p:cNvPr id="5" name="TextBox 4"/>
          <p:cNvSpPr txBox="1"/>
          <p:nvPr/>
        </p:nvSpPr>
        <p:spPr>
          <a:xfrm>
            <a:off x="853702" y="6196294"/>
            <a:ext cx="7711485" cy="523220"/>
          </a:xfrm>
          <a:prstGeom prst="rect">
            <a:avLst/>
          </a:prstGeom>
          <a:noFill/>
        </p:spPr>
        <p:txBody>
          <a:bodyPr wrap="square" rtlCol="0">
            <a:spAutoFit/>
          </a:bodyPr>
          <a:lstStyle/>
          <a:p>
            <a:r>
              <a:rPr lang="en-US" sz="1400" dirty="0">
                <a:solidFill>
                  <a:schemeClr val="bg1"/>
                </a:solidFill>
              </a:rPr>
              <a:t>https://healthychildren.org/English/healthy-living/emotional-wellness/Building-Resilience/Pages/Building-Resilience-in-Children.aspx</a:t>
            </a:r>
          </a:p>
        </p:txBody>
      </p:sp>
    </p:spTree>
    <p:extLst>
      <p:ext uri="{BB962C8B-B14F-4D97-AF65-F5344CB8AC3E}">
        <p14:creationId xmlns:p14="http://schemas.microsoft.com/office/powerpoint/2010/main" xmlns="" val="36073297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217</TotalTime>
  <Words>752</Words>
  <Application>Microsoft Office PowerPoint</Application>
  <PresentationFormat>On-screen Show (4:3)</PresentationFormat>
  <Paragraphs>87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How to Help Children Develop a Resilient Attitude </vt:lpstr>
      <vt:lpstr>Slide 2</vt:lpstr>
      <vt:lpstr>What is a resilient child?</vt:lpstr>
      <vt:lpstr>What obstacles do children face?</vt:lpstr>
      <vt:lpstr>Why is it Important?</vt:lpstr>
      <vt:lpstr>Resiliency and Growth Mindset</vt:lpstr>
      <vt:lpstr>How do we as teachers help to develop resilient attitudes?</vt:lpstr>
      <vt:lpstr>Slide 8</vt:lpstr>
      <vt:lpstr>The 7 C’s </vt:lpstr>
      <vt:lpstr>Slide 10</vt:lpstr>
      <vt:lpstr>Slide 11</vt:lpstr>
      <vt:lpstr>But HOW do we do all that AND teach the curriculum? </vt:lpstr>
      <vt:lpstr>My Gifts and Qualities</vt:lpstr>
      <vt:lpstr>In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Children Develop a Resilient Attitude</dc:title>
  <dc:creator>Hector Orellana</dc:creator>
  <cp:lastModifiedBy>Susan</cp:lastModifiedBy>
  <cp:revision>28</cp:revision>
  <dcterms:created xsi:type="dcterms:W3CDTF">2017-11-06T23:42:56Z</dcterms:created>
  <dcterms:modified xsi:type="dcterms:W3CDTF">2017-11-13T22:04:14Z</dcterms:modified>
</cp:coreProperties>
</file>