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matic SC" charset="-79"/>
      <p:bold r:id="rId13"/>
    </p:embeddedFont>
    <p:embeddedFont>
      <p:font typeface="Syncopate"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22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app.gonoodle.com/channels/flow/from-mindfulness-to-mindful?s=category&amp;t=Enhance%20Foc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endParaRPr/>
          </a:p>
        </p:txBody>
      </p:sp>
      <p:sp>
        <p:nvSpPr>
          <p:cNvPr id="55" name="Shape 5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endParaRPr/>
          </a:p>
        </p:txBody>
      </p:sp>
      <p:pic>
        <p:nvPicPr>
          <p:cNvPr id="56" name="Shape 56"/>
          <p:cNvPicPr preferRelativeResize="0"/>
          <p:nvPr/>
        </p:nvPicPr>
        <p:blipFill>
          <a:blip r:embed="rId3">
            <a:alphaModFix/>
          </a:blip>
          <a:stretch>
            <a:fillRect/>
          </a:stretch>
        </p:blipFill>
        <p:spPr>
          <a:xfrm>
            <a:off x="1" y="0"/>
            <a:ext cx="9143999" cy="5143500"/>
          </a:xfrm>
          <a:prstGeom prst="rect">
            <a:avLst/>
          </a:prstGeom>
          <a:noFill/>
          <a:ln>
            <a:noFill/>
          </a:ln>
        </p:spPr>
      </p:pic>
      <p:sp>
        <p:nvSpPr>
          <p:cNvPr id="57" name="Shape 57"/>
          <p:cNvSpPr txBox="1"/>
          <p:nvPr/>
        </p:nvSpPr>
        <p:spPr>
          <a:xfrm>
            <a:off x="0" y="105675"/>
            <a:ext cx="5232000" cy="872100"/>
          </a:xfrm>
          <a:prstGeom prst="rect">
            <a:avLst/>
          </a:prstGeom>
          <a:noFill/>
          <a:ln>
            <a:noFill/>
          </a:ln>
        </p:spPr>
        <p:txBody>
          <a:bodyPr wrap="square" lIns="91425" tIns="91425" rIns="91425" bIns="91425" anchor="t" anchorCtr="0">
            <a:noAutofit/>
          </a:bodyPr>
          <a:lstStyle/>
          <a:p>
            <a:pPr lvl="0" algn="ctr" rtl="0">
              <a:spcBef>
                <a:spcPts val="0"/>
              </a:spcBef>
              <a:buNone/>
            </a:pPr>
            <a:r>
              <a:rPr lang="en" sz="8800" dirty="0">
                <a:solidFill>
                  <a:srgbClr val="FFFFFF"/>
                </a:solidFill>
                <a:latin typeface="Amatic SC"/>
                <a:ea typeface="Amatic SC"/>
                <a:cs typeface="Amatic SC"/>
                <a:sym typeface="Amatic SC"/>
              </a:rPr>
              <a:t>MINDFU</a:t>
            </a:r>
            <a:r>
              <a:rPr lang="en" sz="9600" dirty="0">
                <a:solidFill>
                  <a:srgbClr val="FFFFFF"/>
                </a:solidFill>
                <a:latin typeface="Amatic SC"/>
                <a:ea typeface="Amatic SC"/>
                <a:cs typeface="Amatic SC"/>
                <a:sym typeface="Amatic SC"/>
              </a:rPr>
              <a:t>LNESS</a:t>
            </a:r>
          </a:p>
        </p:txBody>
      </p:sp>
      <p:sp>
        <p:nvSpPr>
          <p:cNvPr id="58" name="Shape 58"/>
          <p:cNvSpPr txBox="1"/>
          <p:nvPr/>
        </p:nvSpPr>
        <p:spPr>
          <a:xfrm>
            <a:off x="593925" y="4502725"/>
            <a:ext cx="4499100" cy="1099500"/>
          </a:xfrm>
          <a:prstGeom prst="rect">
            <a:avLst/>
          </a:prstGeom>
          <a:noFill/>
          <a:ln>
            <a:noFill/>
          </a:ln>
        </p:spPr>
        <p:txBody>
          <a:bodyPr wrap="square" lIns="91425" tIns="91425" rIns="91425" bIns="91425" anchor="t" anchorCtr="0">
            <a:noAutofit/>
          </a:bodyPr>
          <a:lstStyle/>
          <a:p>
            <a:pPr lvl="0">
              <a:spcBef>
                <a:spcPts val="0"/>
              </a:spcBef>
              <a:buNone/>
            </a:pPr>
            <a:r>
              <a:rPr lang="en" sz="2400">
                <a:latin typeface="Amatic SC"/>
                <a:ea typeface="Amatic SC"/>
                <a:cs typeface="Amatic SC"/>
                <a:sym typeface="Amatic SC"/>
              </a:rPr>
              <a:t>Anna Arakelian, Melody Lin, Shanilla Natanzi</a:t>
            </a:r>
          </a:p>
        </p:txBody>
      </p:sp>
      <p:pic>
        <p:nvPicPr>
          <p:cNvPr id="59" name="Shape 59"/>
          <p:cNvPicPr preferRelativeResize="0"/>
          <p:nvPr/>
        </p:nvPicPr>
        <p:blipFill>
          <a:blip r:embed="rId4">
            <a:alphaModFix/>
          </a:blip>
          <a:stretch>
            <a:fillRect/>
          </a:stretch>
        </p:blipFill>
        <p:spPr>
          <a:xfrm>
            <a:off x="311700" y="1545873"/>
            <a:ext cx="4355076" cy="28037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144" name="Shape 144"/>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45" name="Shape 14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6" name="Shape 146"/>
          <p:cNvSpPr txBox="1"/>
          <p:nvPr/>
        </p:nvSpPr>
        <p:spPr>
          <a:xfrm>
            <a:off x="358075" y="211625"/>
            <a:ext cx="7769700" cy="1100400"/>
          </a:xfrm>
          <a:prstGeom prst="rect">
            <a:avLst/>
          </a:prstGeom>
          <a:noFill/>
          <a:ln>
            <a:noFill/>
          </a:ln>
        </p:spPr>
        <p:txBody>
          <a:bodyPr wrap="square" lIns="91425" tIns="91425" rIns="91425" bIns="91425" anchor="t" anchorCtr="0">
            <a:noAutofit/>
          </a:bodyPr>
          <a:lstStyle/>
          <a:p>
            <a:pPr lvl="0" algn="ctr" rtl="0">
              <a:spcBef>
                <a:spcPts val="0"/>
              </a:spcBef>
              <a:buNone/>
            </a:pPr>
            <a:r>
              <a:rPr lang="en" sz="2200">
                <a:latin typeface="Syncopate"/>
                <a:ea typeface="Syncopate"/>
                <a:cs typeface="Syncopate"/>
                <a:sym typeface="Syncopate"/>
              </a:rPr>
              <a:t>(possible)</a:t>
            </a:r>
            <a:r>
              <a:rPr lang="en" sz="4800">
                <a:latin typeface="Syncopate"/>
                <a:ea typeface="Syncopate"/>
                <a:cs typeface="Syncopate"/>
                <a:sym typeface="Syncopate"/>
              </a:rPr>
              <a:t> PRocedure</a:t>
            </a:r>
          </a:p>
        </p:txBody>
      </p:sp>
      <p:sp>
        <p:nvSpPr>
          <p:cNvPr id="147" name="Shape 147"/>
          <p:cNvSpPr txBox="1"/>
          <p:nvPr/>
        </p:nvSpPr>
        <p:spPr>
          <a:xfrm>
            <a:off x="188625" y="1312025"/>
            <a:ext cx="8463600" cy="3345300"/>
          </a:xfrm>
          <a:prstGeom prst="rect">
            <a:avLst/>
          </a:prstGeom>
          <a:noFill/>
          <a:ln>
            <a:noFill/>
          </a:ln>
        </p:spPr>
        <p:txBody>
          <a:bodyPr wrap="square" lIns="91425" tIns="91425" rIns="91425" bIns="91425" anchor="t" anchorCtr="0">
            <a:noAutofit/>
          </a:bodyPr>
          <a:lstStyle/>
          <a:p>
            <a:pPr marL="457200" lvl="0" indent="-314325" rtl="0">
              <a:lnSpc>
                <a:spcPct val="115000"/>
              </a:lnSpc>
              <a:spcBef>
                <a:spcPts val="0"/>
              </a:spcBef>
              <a:spcAft>
                <a:spcPts val="1800"/>
              </a:spcAft>
              <a:buSzPct val="100000"/>
              <a:buFont typeface="Syncopate"/>
              <a:buChar char="●"/>
            </a:pPr>
            <a:r>
              <a:rPr lang="en" sz="1350" b="1">
                <a:latin typeface="Syncopate"/>
                <a:ea typeface="Syncopate"/>
                <a:cs typeface="Syncopate"/>
                <a:sym typeface="Syncopate"/>
              </a:rPr>
              <a:t>Greeting: </a:t>
            </a:r>
            <a:r>
              <a:rPr lang="en" sz="1350">
                <a:latin typeface="Syncopate"/>
                <a:ea typeface="Syncopate"/>
                <a:cs typeface="Syncopate"/>
                <a:sym typeface="Syncopate"/>
              </a:rPr>
              <a:t>Students and teachers greet one another by name.</a:t>
            </a:r>
          </a:p>
          <a:p>
            <a:pPr marL="457200" lvl="0" indent="-314325" rtl="0">
              <a:lnSpc>
                <a:spcPct val="115000"/>
              </a:lnSpc>
              <a:spcBef>
                <a:spcPts val="0"/>
              </a:spcBef>
              <a:spcAft>
                <a:spcPts val="1800"/>
              </a:spcAft>
              <a:buSzPct val="100000"/>
              <a:buFont typeface="Syncopate"/>
              <a:buChar char="●"/>
            </a:pPr>
            <a:r>
              <a:rPr lang="en" sz="1350" b="1">
                <a:latin typeface="Syncopate"/>
                <a:ea typeface="Syncopate"/>
                <a:cs typeface="Syncopate"/>
                <a:sym typeface="Syncopate"/>
              </a:rPr>
              <a:t>Sharing</a:t>
            </a:r>
            <a:r>
              <a:rPr lang="en" sz="1350">
                <a:latin typeface="Syncopate"/>
                <a:ea typeface="Syncopate"/>
                <a:cs typeface="Syncopate"/>
                <a:sym typeface="Syncopate"/>
              </a:rPr>
              <a:t>: Students share information about important events in their lives. Listeners often offer empathetic comments or ask clarifying questions.</a:t>
            </a:r>
          </a:p>
          <a:p>
            <a:pPr marL="457200" lvl="0" indent="-314325" rtl="0">
              <a:lnSpc>
                <a:spcPct val="115000"/>
              </a:lnSpc>
              <a:spcBef>
                <a:spcPts val="0"/>
              </a:spcBef>
              <a:spcAft>
                <a:spcPts val="1800"/>
              </a:spcAft>
              <a:buSzPct val="100000"/>
              <a:buFont typeface="Syncopate"/>
              <a:buChar char="●"/>
            </a:pPr>
            <a:r>
              <a:rPr lang="en" sz="1350" b="1">
                <a:latin typeface="Syncopate"/>
                <a:ea typeface="Syncopate"/>
                <a:cs typeface="Syncopate"/>
                <a:sym typeface="Syncopate"/>
              </a:rPr>
              <a:t>Group Activity:</a:t>
            </a:r>
            <a:r>
              <a:rPr lang="en" sz="1350">
                <a:latin typeface="Syncopate"/>
                <a:ea typeface="Syncopate"/>
                <a:cs typeface="Syncopate"/>
                <a:sym typeface="Syncopate"/>
              </a:rPr>
              <a:t> Everyone participates in a brief, lively activity that fosters group cohesion and helps students practice social and academic skills (for example, reciting a poem, dancing, singing, or playing a game).</a:t>
            </a:r>
          </a:p>
          <a:p>
            <a:pPr marL="457200" lvl="0" indent="-314325" rtl="0">
              <a:lnSpc>
                <a:spcPct val="115000"/>
              </a:lnSpc>
              <a:spcBef>
                <a:spcPts val="0"/>
              </a:spcBef>
              <a:spcAft>
                <a:spcPts val="1800"/>
              </a:spcAft>
              <a:buSzPct val="100000"/>
              <a:buFont typeface="Syncopate"/>
              <a:buChar char="●"/>
            </a:pPr>
            <a:r>
              <a:rPr lang="en" sz="1350" b="1">
                <a:latin typeface="Syncopate"/>
                <a:ea typeface="Syncopate"/>
                <a:cs typeface="Syncopate"/>
                <a:sym typeface="Syncopate"/>
              </a:rPr>
              <a:t>Morning Message: </a:t>
            </a:r>
            <a:r>
              <a:rPr lang="en" sz="1350">
                <a:latin typeface="Syncopate"/>
                <a:ea typeface="Syncopate"/>
                <a:cs typeface="Syncopate"/>
                <a:sym typeface="Syncopate"/>
              </a:rPr>
              <a:t>Students read and interact with a short message written by their teacher. The message is crafted to help students focus on the work they’ll do in school that day.</a:t>
            </a:r>
          </a:p>
          <a:p>
            <a:pPr lvl="0" rtl="0">
              <a:spcBef>
                <a:spcPts val="0"/>
              </a:spcBef>
              <a:buNone/>
            </a:pPr>
            <a:endParaRPr sz="2300">
              <a:latin typeface="Syncopate"/>
              <a:ea typeface="Syncopate"/>
              <a:cs typeface="Syncopate"/>
              <a:sym typeface="Syncopate"/>
            </a:endParaRPr>
          </a:p>
        </p:txBody>
      </p:sp>
      <p:sp>
        <p:nvSpPr>
          <p:cNvPr id="148" name="Shape 148"/>
          <p:cNvSpPr txBox="1"/>
          <p:nvPr/>
        </p:nvSpPr>
        <p:spPr>
          <a:xfrm>
            <a:off x="311700" y="4834075"/>
            <a:ext cx="7140000" cy="379800"/>
          </a:xfrm>
          <a:prstGeom prst="rect">
            <a:avLst/>
          </a:prstGeom>
          <a:noFill/>
          <a:ln>
            <a:noFill/>
          </a:ln>
        </p:spPr>
        <p:txBody>
          <a:bodyPr wrap="square" lIns="91425" tIns="91425" rIns="91425" bIns="91425" anchor="t" anchorCtr="0">
            <a:noAutofit/>
          </a:bodyPr>
          <a:lstStyle/>
          <a:p>
            <a:pPr lvl="0" rtl="0">
              <a:spcBef>
                <a:spcPts val="0"/>
              </a:spcBef>
              <a:buNone/>
            </a:pPr>
            <a:r>
              <a:rPr lang="en" sz="1000">
                <a:latin typeface="Syncopate"/>
                <a:ea typeface="Syncopate"/>
                <a:cs typeface="Syncopate"/>
                <a:sym typeface="Syncopate"/>
              </a:rPr>
              <a:t>Source: https://www.responsiveclassroom.org/what-is-morning-meeting/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65" name="Shape 6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66" name="Shape 66"/>
          <p:cNvPicPr preferRelativeResize="0"/>
          <p:nvPr/>
        </p:nvPicPr>
        <p:blipFill>
          <a:blip r:embed="rId3">
            <a:alphaModFix/>
          </a:blip>
          <a:stretch>
            <a:fillRect/>
          </a:stretch>
        </p:blipFill>
        <p:spPr>
          <a:xfrm>
            <a:off x="1" y="0"/>
            <a:ext cx="9143999" cy="5143500"/>
          </a:xfrm>
          <a:prstGeom prst="rect">
            <a:avLst/>
          </a:prstGeom>
          <a:noFill/>
          <a:ln>
            <a:noFill/>
          </a:ln>
        </p:spPr>
      </p:pic>
      <p:sp>
        <p:nvSpPr>
          <p:cNvPr id="67" name="Shape 67"/>
          <p:cNvSpPr txBox="1"/>
          <p:nvPr/>
        </p:nvSpPr>
        <p:spPr>
          <a:xfrm>
            <a:off x="176925" y="518150"/>
            <a:ext cx="5232000" cy="872100"/>
          </a:xfrm>
          <a:prstGeom prst="rect">
            <a:avLst/>
          </a:prstGeom>
          <a:noFill/>
          <a:ln>
            <a:noFill/>
          </a:ln>
        </p:spPr>
        <p:txBody>
          <a:bodyPr wrap="square" lIns="91425" tIns="91425" rIns="91425" bIns="91425" anchor="t" anchorCtr="0">
            <a:noAutofit/>
          </a:bodyPr>
          <a:lstStyle/>
          <a:p>
            <a:pPr lvl="0" algn="ctr" rtl="0">
              <a:spcBef>
                <a:spcPts val="0"/>
              </a:spcBef>
              <a:buNone/>
            </a:pPr>
            <a:r>
              <a:rPr lang="en" sz="6000">
                <a:solidFill>
                  <a:srgbClr val="FFFFFF"/>
                </a:solidFill>
                <a:latin typeface="Amatic SC"/>
                <a:ea typeface="Amatic SC"/>
                <a:cs typeface="Amatic SC"/>
                <a:sym typeface="Amatic SC"/>
              </a:rPr>
              <a:t>What is MINDFULNESS?</a:t>
            </a:r>
          </a:p>
        </p:txBody>
      </p:sp>
      <p:sp>
        <p:nvSpPr>
          <p:cNvPr id="68" name="Shape 68"/>
          <p:cNvSpPr txBox="1"/>
          <p:nvPr/>
        </p:nvSpPr>
        <p:spPr>
          <a:xfrm>
            <a:off x="404400" y="1832450"/>
            <a:ext cx="4562100" cy="1857600"/>
          </a:xfrm>
          <a:prstGeom prst="rect">
            <a:avLst/>
          </a:prstGeom>
          <a:noFill/>
          <a:ln>
            <a:noFill/>
          </a:ln>
        </p:spPr>
        <p:txBody>
          <a:bodyPr wrap="square" lIns="91425" tIns="91425" rIns="91425" bIns="91425" anchor="t" anchorCtr="0">
            <a:noAutofit/>
          </a:bodyPr>
          <a:lstStyle/>
          <a:p>
            <a:pPr lvl="0">
              <a:spcBef>
                <a:spcPts val="0"/>
              </a:spcBef>
              <a:buNone/>
            </a:pPr>
            <a:r>
              <a:rPr lang="en" sz="3000">
                <a:latin typeface="Amatic SC"/>
                <a:ea typeface="Amatic SC"/>
                <a:cs typeface="Amatic SC"/>
                <a:sym typeface="Amatic SC"/>
              </a:rPr>
              <a:t>“Mindfulness is the basic human ability to be fully present, aware of where we are and what we’re doing, and not overly reactive or overwhelmed by what’s going on around us.”</a:t>
            </a:r>
          </a:p>
        </p:txBody>
      </p:sp>
      <p:sp>
        <p:nvSpPr>
          <p:cNvPr id="69" name="Shape 69"/>
          <p:cNvSpPr txBox="1"/>
          <p:nvPr/>
        </p:nvSpPr>
        <p:spPr>
          <a:xfrm>
            <a:off x="63200" y="4789650"/>
            <a:ext cx="6432600" cy="353700"/>
          </a:xfrm>
          <a:prstGeom prst="rect">
            <a:avLst/>
          </a:prstGeom>
          <a:noFill/>
          <a:ln>
            <a:noFill/>
          </a:ln>
        </p:spPr>
        <p:txBody>
          <a:bodyPr wrap="square" lIns="91425" tIns="91425" rIns="91425" bIns="91425" anchor="t" anchorCtr="0">
            <a:noAutofit/>
          </a:bodyPr>
          <a:lstStyle/>
          <a:p>
            <a:pPr lvl="0">
              <a:spcBef>
                <a:spcPts val="0"/>
              </a:spcBef>
              <a:buNone/>
            </a:pPr>
            <a:r>
              <a:rPr lang="en">
                <a:latin typeface="Amatic SC"/>
                <a:ea typeface="Amatic SC"/>
                <a:cs typeface="Amatic SC"/>
                <a:sym typeface="Amatic SC"/>
              </a:rPr>
              <a:t>Source: https://www.mindful.org/what-is-mindfulness/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75" name="Shape 7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76" name="Shape 76"/>
          <p:cNvPicPr preferRelativeResize="0"/>
          <p:nvPr/>
        </p:nvPicPr>
        <p:blipFill>
          <a:blip r:embed="rId3">
            <a:alphaModFix/>
          </a:blip>
          <a:stretch>
            <a:fillRect/>
          </a:stretch>
        </p:blipFill>
        <p:spPr>
          <a:xfrm>
            <a:off x="1" y="0"/>
            <a:ext cx="9143999" cy="5143500"/>
          </a:xfrm>
          <a:prstGeom prst="rect">
            <a:avLst/>
          </a:prstGeom>
          <a:noFill/>
          <a:ln>
            <a:noFill/>
          </a:ln>
        </p:spPr>
      </p:pic>
      <p:sp>
        <p:nvSpPr>
          <p:cNvPr id="77" name="Shape 77"/>
          <p:cNvSpPr txBox="1"/>
          <p:nvPr/>
        </p:nvSpPr>
        <p:spPr>
          <a:xfrm>
            <a:off x="176925" y="126375"/>
            <a:ext cx="5232000" cy="872100"/>
          </a:xfrm>
          <a:prstGeom prst="rect">
            <a:avLst/>
          </a:prstGeom>
          <a:noFill/>
          <a:ln>
            <a:noFill/>
          </a:ln>
        </p:spPr>
        <p:txBody>
          <a:bodyPr wrap="square" lIns="91425" tIns="91425" rIns="91425" bIns="91425" anchor="t" anchorCtr="0">
            <a:noAutofit/>
          </a:bodyPr>
          <a:lstStyle/>
          <a:p>
            <a:pPr lvl="0" algn="ctr" rtl="0">
              <a:spcBef>
                <a:spcPts val="0"/>
              </a:spcBef>
              <a:buNone/>
            </a:pPr>
            <a:r>
              <a:rPr lang="en" sz="6000">
                <a:solidFill>
                  <a:srgbClr val="FFFFFF"/>
                </a:solidFill>
                <a:latin typeface="Amatic SC"/>
                <a:ea typeface="Amatic SC"/>
                <a:cs typeface="Amatic SC"/>
                <a:sym typeface="Amatic SC"/>
              </a:rPr>
              <a:t>Mindful meditation</a:t>
            </a:r>
          </a:p>
        </p:txBody>
      </p:sp>
      <p:sp>
        <p:nvSpPr>
          <p:cNvPr id="78" name="Shape 78"/>
          <p:cNvSpPr txBox="1"/>
          <p:nvPr/>
        </p:nvSpPr>
        <p:spPr>
          <a:xfrm>
            <a:off x="311700" y="2894025"/>
            <a:ext cx="4562100" cy="1857600"/>
          </a:xfrm>
          <a:prstGeom prst="rect">
            <a:avLst/>
          </a:prstGeom>
          <a:noFill/>
          <a:ln>
            <a:noFill/>
          </a:ln>
        </p:spPr>
        <p:txBody>
          <a:bodyPr wrap="square" lIns="91425" tIns="91425" rIns="91425" bIns="91425" anchor="t" anchorCtr="0">
            <a:noAutofit/>
          </a:bodyPr>
          <a:lstStyle/>
          <a:p>
            <a:pPr lvl="0">
              <a:spcBef>
                <a:spcPts val="0"/>
              </a:spcBef>
              <a:buNone/>
            </a:pPr>
            <a:r>
              <a:rPr lang="en" sz="3600" u="sng">
                <a:solidFill>
                  <a:srgbClr val="FFFFFF"/>
                </a:solidFill>
                <a:latin typeface="Amatic SC"/>
                <a:ea typeface="Amatic SC"/>
                <a:cs typeface="Amatic SC"/>
                <a:sym typeface="Amatic SC"/>
              </a:rPr>
              <a:t>Important things to remember:</a:t>
            </a:r>
          </a:p>
          <a:p>
            <a:pPr lvl="0">
              <a:spcBef>
                <a:spcPts val="0"/>
              </a:spcBef>
              <a:buNone/>
            </a:pPr>
            <a:r>
              <a:rPr lang="en" sz="3000">
                <a:latin typeface="Amatic SC"/>
                <a:ea typeface="Amatic SC"/>
                <a:cs typeface="Amatic SC"/>
                <a:sym typeface="Amatic SC"/>
              </a:rPr>
              <a:t>1, Posture</a:t>
            </a:r>
          </a:p>
          <a:p>
            <a:pPr lvl="0">
              <a:spcBef>
                <a:spcPts val="0"/>
              </a:spcBef>
              <a:buNone/>
            </a:pPr>
            <a:r>
              <a:rPr lang="en" sz="3000">
                <a:latin typeface="Amatic SC"/>
                <a:ea typeface="Amatic SC"/>
                <a:cs typeface="Amatic SC"/>
                <a:sym typeface="Amatic SC"/>
              </a:rPr>
              <a:t>2. Breathe</a:t>
            </a:r>
          </a:p>
          <a:p>
            <a:pPr lvl="0">
              <a:spcBef>
                <a:spcPts val="0"/>
              </a:spcBef>
              <a:buNone/>
            </a:pPr>
            <a:r>
              <a:rPr lang="en" sz="3000">
                <a:latin typeface="Amatic SC"/>
                <a:ea typeface="Amatic SC"/>
                <a:cs typeface="Amatic SC"/>
                <a:sym typeface="Amatic SC"/>
              </a:rPr>
              <a:t>3. Be present in the moment</a:t>
            </a:r>
          </a:p>
          <a:p>
            <a:pPr lvl="0" rtl="0">
              <a:spcBef>
                <a:spcPts val="0"/>
              </a:spcBef>
              <a:buNone/>
            </a:pPr>
            <a:endParaRPr sz="2400">
              <a:latin typeface="Amatic SC"/>
              <a:ea typeface="Amatic SC"/>
              <a:cs typeface="Amatic SC"/>
              <a:sym typeface="Amatic SC"/>
            </a:endParaRPr>
          </a:p>
        </p:txBody>
      </p:sp>
      <p:sp>
        <p:nvSpPr>
          <p:cNvPr id="79" name="Shape 79"/>
          <p:cNvSpPr txBox="1"/>
          <p:nvPr/>
        </p:nvSpPr>
        <p:spPr>
          <a:xfrm>
            <a:off x="404400" y="1036425"/>
            <a:ext cx="5076900" cy="1857600"/>
          </a:xfrm>
          <a:prstGeom prst="rect">
            <a:avLst/>
          </a:prstGeom>
          <a:noFill/>
          <a:ln>
            <a:noFill/>
          </a:ln>
        </p:spPr>
        <p:txBody>
          <a:bodyPr wrap="square" lIns="91425" tIns="91425" rIns="91425" bIns="91425" anchor="t" anchorCtr="0">
            <a:noAutofit/>
          </a:bodyPr>
          <a:lstStyle/>
          <a:p>
            <a:pPr lvl="0" rtl="0">
              <a:spcBef>
                <a:spcPts val="0"/>
              </a:spcBef>
              <a:buNone/>
            </a:pPr>
            <a:r>
              <a:rPr lang="en" sz="3000">
                <a:solidFill>
                  <a:srgbClr val="2E2E2E"/>
                </a:solidFill>
                <a:latin typeface="Amatic SC"/>
                <a:ea typeface="Amatic SC"/>
                <a:cs typeface="Amatic SC"/>
                <a:sym typeface="Amatic SC"/>
              </a:rPr>
              <a:t>“Meditation begins and ends in the body. It involves taking the time to pay attention to where we are and what’s going on, and that starts with being aware of our body.”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85" name="Shape 8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86" name="Shape 86"/>
          <p:cNvPicPr preferRelativeResize="0"/>
          <p:nvPr/>
        </p:nvPicPr>
        <p:blipFill>
          <a:blip r:embed="rId3">
            <a:alphaModFix/>
          </a:blip>
          <a:stretch>
            <a:fillRect/>
          </a:stretch>
        </p:blipFill>
        <p:spPr>
          <a:xfrm>
            <a:off x="1" y="0"/>
            <a:ext cx="9143999" cy="5143500"/>
          </a:xfrm>
          <a:prstGeom prst="rect">
            <a:avLst/>
          </a:prstGeom>
          <a:noFill/>
          <a:ln>
            <a:noFill/>
          </a:ln>
        </p:spPr>
      </p:pic>
      <p:sp>
        <p:nvSpPr>
          <p:cNvPr id="87" name="Shape 87"/>
          <p:cNvSpPr txBox="1"/>
          <p:nvPr/>
        </p:nvSpPr>
        <p:spPr>
          <a:xfrm>
            <a:off x="205650" y="164275"/>
            <a:ext cx="4761000" cy="872100"/>
          </a:xfrm>
          <a:prstGeom prst="rect">
            <a:avLst/>
          </a:prstGeom>
          <a:noFill/>
          <a:ln>
            <a:noFill/>
          </a:ln>
        </p:spPr>
        <p:txBody>
          <a:bodyPr wrap="square" lIns="91425" tIns="91425" rIns="91425" bIns="91425" anchor="t" anchorCtr="0">
            <a:noAutofit/>
          </a:bodyPr>
          <a:lstStyle/>
          <a:p>
            <a:pPr lvl="0" algn="ctr" rtl="0">
              <a:spcBef>
                <a:spcPts val="0"/>
              </a:spcBef>
              <a:buNone/>
            </a:pPr>
            <a:r>
              <a:rPr lang="en" sz="6000">
                <a:solidFill>
                  <a:srgbClr val="FFFFFF"/>
                </a:solidFill>
                <a:latin typeface="Amatic SC"/>
                <a:ea typeface="Amatic SC"/>
                <a:cs typeface="Amatic SC"/>
                <a:sym typeface="Amatic SC"/>
              </a:rPr>
              <a:t>MINDFUL meditation</a:t>
            </a:r>
          </a:p>
          <a:p>
            <a:pPr lvl="0" algn="ctr" rtl="0">
              <a:spcBef>
                <a:spcPts val="0"/>
              </a:spcBef>
              <a:buNone/>
            </a:pPr>
            <a:endParaRPr sz="6000">
              <a:solidFill>
                <a:srgbClr val="FFFFFF"/>
              </a:solidFill>
              <a:latin typeface="Amatic SC"/>
              <a:ea typeface="Amatic SC"/>
              <a:cs typeface="Amatic SC"/>
              <a:sym typeface="Amatic SC"/>
            </a:endParaRPr>
          </a:p>
        </p:txBody>
      </p:sp>
      <p:sp>
        <p:nvSpPr>
          <p:cNvPr id="88" name="Shape 88"/>
          <p:cNvSpPr txBox="1"/>
          <p:nvPr/>
        </p:nvSpPr>
        <p:spPr>
          <a:xfrm>
            <a:off x="404400" y="1832450"/>
            <a:ext cx="4562100" cy="1857600"/>
          </a:xfrm>
          <a:prstGeom prst="rect">
            <a:avLst/>
          </a:prstGeom>
          <a:noFill/>
          <a:ln>
            <a:noFill/>
          </a:ln>
        </p:spPr>
        <p:txBody>
          <a:bodyPr wrap="square" lIns="91425" tIns="91425" rIns="91425" bIns="91425" anchor="t" anchorCtr="0">
            <a:noAutofit/>
          </a:bodyPr>
          <a:lstStyle/>
          <a:p>
            <a:pPr lvl="0" rtl="0">
              <a:spcBef>
                <a:spcPts val="0"/>
              </a:spcBef>
              <a:buNone/>
            </a:pPr>
            <a:endParaRPr sz="2400">
              <a:latin typeface="Amatic SC"/>
              <a:ea typeface="Amatic SC"/>
              <a:cs typeface="Amatic SC"/>
              <a:sym typeface="Amatic SC"/>
            </a:endParaRPr>
          </a:p>
        </p:txBody>
      </p:sp>
      <p:sp>
        <p:nvSpPr>
          <p:cNvPr id="89" name="Shape 89"/>
          <p:cNvSpPr txBox="1"/>
          <p:nvPr/>
        </p:nvSpPr>
        <p:spPr>
          <a:xfrm>
            <a:off x="418800" y="1146350"/>
            <a:ext cx="4334700" cy="2368500"/>
          </a:xfrm>
          <a:prstGeom prst="rect">
            <a:avLst/>
          </a:prstGeom>
          <a:noFill/>
          <a:ln>
            <a:noFill/>
          </a:ln>
        </p:spPr>
        <p:txBody>
          <a:bodyPr wrap="square" lIns="91425" tIns="91425" rIns="91425" bIns="91425" anchor="t" anchorCtr="0">
            <a:noAutofit/>
          </a:bodyPr>
          <a:lstStyle/>
          <a:p>
            <a:pPr lvl="0" algn="ctr" rtl="0">
              <a:spcBef>
                <a:spcPts val="0"/>
              </a:spcBef>
              <a:buNone/>
            </a:pPr>
            <a:r>
              <a:rPr lang="en" sz="3600">
                <a:latin typeface="Amatic SC"/>
                <a:ea typeface="Amatic SC"/>
                <a:cs typeface="Amatic SC"/>
                <a:sym typeface="Amatic SC"/>
              </a:rPr>
              <a:t>I’ve got my feet on the floor</a:t>
            </a:r>
          </a:p>
          <a:p>
            <a:pPr lvl="0" algn="ctr" rtl="0">
              <a:spcBef>
                <a:spcPts val="0"/>
              </a:spcBef>
              <a:buNone/>
            </a:pPr>
            <a:r>
              <a:rPr lang="en" sz="3600">
                <a:latin typeface="Amatic SC"/>
                <a:ea typeface="Amatic SC"/>
                <a:cs typeface="Amatic SC"/>
                <a:sym typeface="Amatic SC"/>
              </a:rPr>
              <a:t>I’ve got my spine in a line</a:t>
            </a:r>
          </a:p>
          <a:p>
            <a:pPr lvl="0" algn="ctr" rtl="0">
              <a:spcBef>
                <a:spcPts val="0"/>
              </a:spcBef>
              <a:buNone/>
            </a:pPr>
            <a:r>
              <a:rPr lang="en" sz="3600">
                <a:latin typeface="Amatic SC"/>
                <a:ea typeface="Amatic SC"/>
                <a:cs typeface="Amatic SC"/>
                <a:sym typeface="Amatic SC"/>
              </a:rPr>
              <a:t>I’ve got my hands in my lap </a:t>
            </a:r>
          </a:p>
          <a:p>
            <a:pPr lvl="0" algn="ctr" rtl="0">
              <a:spcBef>
                <a:spcPts val="0"/>
              </a:spcBef>
              <a:buNone/>
            </a:pPr>
            <a:r>
              <a:rPr lang="en" sz="3600">
                <a:latin typeface="Amatic SC"/>
                <a:ea typeface="Amatic SC"/>
                <a:cs typeface="Amatic SC"/>
                <a:sym typeface="Amatic SC"/>
              </a:rPr>
              <a:t>I’ve got my heart to the sky</a:t>
            </a:r>
          </a:p>
          <a:p>
            <a:pPr lvl="0" algn="ctr">
              <a:spcBef>
                <a:spcPts val="0"/>
              </a:spcBef>
              <a:buNone/>
            </a:pPr>
            <a:r>
              <a:rPr lang="en" sz="3600">
                <a:latin typeface="Amatic SC"/>
                <a:ea typeface="Amatic SC"/>
                <a:cs typeface="Amatic SC"/>
                <a:sym typeface="Amatic SC"/>
              </a:rPr>
              <a:t>Now close your eyes</a:t>
            </a:r>
          </a:p>
        </p:txBody>
      </p:sp>
      <p:sp>
        <p:nvSpPr>
          <p:cNvPr id="90" name="Shape 90"/>
          <p:cNvSpPr txBox="1"/>
          <p:nvPr/>
        </p:nvSpPr>
        <p:spPr>
          <a:xfrm>
            <a:off x="629400" y="4166200"/>
            <a:ext cx="3787200" cy="872100"/>
          </a:xfrm>
          <a:prstGeom prst="rect">
            <a:avLst/>
          </a:prstGeom>
          <a:noFill/>
          <a:ln>
            <a:noFill/>
          </a:ln>
        </p:spPr>
        <p:txBody>
          <a:bodyPr wrap="square" lIns="91425" tIns="91425" rIns="91425" bIns="91425" anchor="t" anchorCtr="0">
            <a:noAutofit/>
          </a:bodyPr>
          <a:lstStyle/>
          <a:p>
            <a:pPr lvl="0" algn="ctr">
              <a:spcBef>
                <a:spcPts val="0"/>
              </a:spcBef>
              <a:buNone/>
            </a:pPr>
            <a:r>
              <a:rPr lang="en" sz="5200" b="1" u="sng">
                <a:solidFill>
                  <a:schemeClr val="hlink"/>
                </a:solidFill>
                <a:latin typeface="Amatic SC"/>
                <a:ea typeface="Amatic SC"/>
                <a:cs typeface="Amatic SC"/>
                <a:sym typeface="Amatic SC"/>
                <a:hlinkClick r:id="rId4"/>
              </a:rPr>
              <a:t>Let's try it!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96" name="Shape 96"/>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97" name="Shape 97"/>
          <p:cNvPicPr preferRelativeResize="0"/>
          <p:nvPr/>
        </p:nvPicPr>
        <p:blipFill>
          <a:blip r:embed="rId3">
            <a:alphaModFix/>
          </a:blip>
          <a:stretch>
            <a:fillRect/>
          </a:stretch>
        </p:blipFill>
        <p:spPr>
          <a:xfrm>
            <a:off x="1" y="0"/>
            <a:ext cx="9143999" cy="5143500"/>
          </a:xfrm>
          <a:prstGeom prst="rect">
            <a:avLst/>
          </a:prstGeom>
          <a:noFill/>
          <a:ln>
            <a:noFill/>
          </a:ln>
        </p:spPr>
      </p:pic>
      <p:sp>
        <p:nvSpPr>
          <p:cNvPr id="98" name="Shape 98"/>
          <p:cNvSpPr txBox="1"/>
          <p:nvPr/>
        </p:nvSpPr>
        <p:spPr>
          <a:xfrm>
            <a:off x="205650" y="164275"/>
            <a:ext cx="8732700" cy="872100"/>
          </a:xfrm>
          <a:prstGeom prst="rect">
            <a:avLst/>
          </a:prstGeom>
          <a:noFill/>
          <a:ln>
            <a:noFill/>
          </a:ln>
        </p:spPr>
        <p:txBody>
          <a:bodyPr wrap="square" lIns="91425" tIns="91425" rIns="91425" bIns="91425" anchor="t" anchorCtr="0">
            <a:noAutofit/>
          </a:bodyPr>
          <a:lstStyle/>
          <a:p>
            <a:pPr lvl="0" algn="ctr" rtl="0">
              <a:spcBef>
                <a:spcPts val="0"/>
              </a:spcBef>
              <a:buNone/>
            </a:pPr>
            <a:r>
              <a:rPr lang="en" sz="6000">
                <a:solidFill>
                  <a:srgbClr val="FFFFFF"/>
                </a:solidFill>
                <a:latin typeface="Amatic SC"/>
                <a:ea typeface="Amatic SC"/>
                <a:cs typeface="Amatic SC"/>
                <a:sym typeface="Amatic SC"/>
              </a:rPr>
              <a:t>MINDFULNESS in the classroom</a:t>
            </a:r>
          </a:p>
        </p:txBody>
      </p:sp>
      <p:sp>
        <p:nvSpPr>
          <p:cNvPr id="99" name="Shape 99"/>
          <p:cNvSpPr txBox="1"/>
          <p:nvPr/>
        </p:nvSpPr>
        <p:spPr>
          <a:xfrm>
            <a:off x="436950" y="1865000"/>
            <a:ext cx="4562100" cy="1857600"/>
          </a:xfrm>
          <a:prstGeom prst="rect">
            <a:avLst/>
          </a:prstGeom>
          <a:noFill/>
          <a:ln>
            <a:noFill/>
          </a:ln>
        </p:spPr>
        <p:txBody>
          <a:bodyPr wrap="square" lIns="91425" tIns="91425" rIns="91425" bIns="91425" anchor="t" anchorCtr="0">
            <a:noAutofit/>
          </a:bodyPr>
          <a:lstStyle/>
          <a:p>
            <a:pPr lvl="0" rtl="0">
              <a:spcBef>
                <a:spcPts val="0"/>
              </a:spcBef>
              <a:buNone/>
            </a:pPr>
            <a:endParaRPr sz="2400">
              <a:latin typeface="Amatic SC"/>
              <a:ea typeface="Amatic SC"/>
              <a:cs typeface="Amatic SC"/>
              <a:sym typeface="Amatic SC"/>
            </a:endParaRPr>
          </a:p>
        </p:txBody>
      </p:sp>
      <p:sp>
        <p:nvSpPr>
          <p:cNvPr id="100" name="Shape 100"/>
          <p:cNvSpPr txBox="1"/>
          <p:nvPr/>
        </p:nvSpPr>
        <p:spPr>
          <a:xfrm>
            <a:off x="683700" y="1361675"/>
            <a:ext cx="4666200" cy="1605900"/>
          </a:xfrm>
          <a:prstGeom prst="rect">
            <a:avLst/>
          </a:prstGeom>
          <a:noFill/>
          <a:ln>
            <a:noFill/>
          </a:ln>
        </p:spPr>
        <p:txBody>
          <a:bodyPr wrap="square" lIns="91425" tIns="91425" rIns="91425" bIns="91425" anchor="t" anchorCtr="0">
            <a:noAutofit/>
          </a:bodyPr>
          <a:lstStyle/>
          <a:p>
            <a:pPr lvl="0" rtl="0">
              <a:spcBef>
                <a:spcPts val="0"/>
              </a:spcBef>
              <a:buNone/>
            </a:pPr>
            <a:r>
              <a:rPr lang="en" sz="3000" b="1">
                <a:latin typeface="Amatic SC"/>
                <a:ea typeface="Amatic SC"/>
                <a:cs typeface="Amatic SC"/>
                <a:sym typeface="Amatic SC"/>
              </a:rPr>
              <a:t>When to do it?</a:t>
            </a:r>
          </a:p>
          <a:p>
            <a:pPr marL="457200" lvl="0" indent="-419100" rtl="0">
              <a:spcBef>
                <a:spcPts val="0"/>
              </a:spcBef>
              <a:spcAft>
                <a:spcPts val="0"/>
              </a:spcAft>
              <a:buSzPct val="100000"/>
              <a:buFont typeface="Amatic SC"/>
              <a:buChar char="●"/>
            </a:pPr>
            <a:r>
              <a:rPr lang="en" sz="3000">
                <a:latin typeface="Amatic SC"/>
                <a:ea typeface="Amatic SC"/>
                <a:cs typeface="Amatic SC"/>
                <a:sym typeface="Amatic SC"/>
              </a:rPr>
              <a:t>Start of a day (Mindful Monday) </a:t>
            </a:r>
          </a:p>
          <a:p>
            <a:pPr marL="457200" lvl="0" indent="-419100" rtl="0">
              <a:spcBef>
                <a:spcPts val="0"/>
              </a:spcBef>
              <a:spcAft>
                <a:spcPts val="0"/>
              </a:spcAft>
              <a:buSzPct val="100000"/>
              <a:buFont typeface="Amatic SC"/>
              <a:buChar char="●"/>
            </a:pPr>
            <a:r>
              <a:rPr lang="en" sz="3000">
                <a:latin typeface="Amatic SC"/>
                <a:ea typeface="Amatic SC"/>
                <a:cs typeface="Amatic SC"/>
                <a:sym typeface="Amatic SC"/>
              </a:rPr>
              <a:t>Before a test </a:t>
            </a:r>
          </a:p>
          <a:p>
            <a:pPr marL="457200" lvl="0" indent="-419100" rtl="0">
              <a:spcBef>
                <a:spcPts val="0"/>
              </a:spcBef>
              <a:buSzPct val="100000"/>
              <a:buFont typeface="Amatic SC"/>
              <a:buChar char="●"/>
            </a:pPr>
            <a:r>
              <a:rPr lang="en" sz="3000">
                <a:latin typeface="Amatic SC"/>
                <a:ea typeface="Amatic SC"/>
                <a:cs typeface="Amatic SC"/>
                <a:sym typeface="Amatic SC"/>
              </a:rPr>
              <a:t>Brain break  </a:t>
            </a:r>
          </a:p>
          <a:p>
            <a:pPr lvl="0" rtl="0">
              <a:spcBef>
                <a:spcPts val="0"/>
              </a:spcBef>
              <a:buNone/>
            </a:pPr>
            <a:endParaRPr sz="2300">
              <a:latin typeface="Amatic SC"/>
              <a:ea typeface="Amatic SC"/>
              <a:cs typeface="Amatic SC"/>
              <a:sym typeface="Amatic SC"/>
            </a:endParaRPr>
          </a:p>
        </p:txBody>
      </p:sp>
      <p:sp>
        <p:nvSpPr>
          <p:cNvPr id="101" name="Shape 101"/>
          <p:cNvSpPr txBox="1"/>
          <p:nvPr/>
        </p:nvSpPr>
        <p:spPr>
          <a:xfrm>
            <a:off x="173550" y="3542800"/>
            <a:ext cx="4666200" cy="976500"/>
          </a:xfrm>
          <a:prstGeom prst="rect">
            <a:avLst/>
          </a:prstGeom>
          <a:noFill/>
          <a:ln>
            <a:noFill/>
          </a:ln>
        </p:spPr>
        <p:txBody>
          <a:bodyPr wrap="square" lIns="91425" tIns="91425" rIns="91425" bIns="91425" anchor="t" anchorCtr="0">
            <a:noAutofit/>
          </a:bodyPr>
          <a:lstStyle/>
          <a:p>
            <a:pPr lvl="0" algn="ctr">
              <a:spcBef>
                <a:spcPts val="0"/>
              </a:spcBef>
              <a:buNone/>
            </a:pPr>
            <a:r>
              <a:rPr lang="en" sz="3200" b="1" i="1">
                <a:latin typeface="Amatic SC"/>
                <a:ea typeface="Amatic SC"/>
                <a:cs typeface="Amatic SC"/>
                <a:sym typeface="Amatic SC"/>
              </a:rPr>
              <a:t>It can be as short and simple 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107" name="Shape 107"/>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08" name="Shape 108"/>
          <p:cNvPicPr preferRelativeResize="0"/>
          <p:nvPr/>
        </p:nvPicPr>
        <p:blipFill>
          <a:blip r:embed="rId3">
            <a:alphaModFix/>
          </a:blip>
          <a:stretch>
            <a:fillRect/>
          </a:stretch>
        </p:blipFill>
        <p:spPr>
          <a:xfrm>
            <a:off x="1" y="0"/>
            <a:ext cx="9143999" cy="5143500"/>
          </a:xfrm>
          <a:prstGeom prst="rect">
            <a:avLst/>
          </a:prstGeom>
          <a:noFill/>
          <a:ln>
            <a:noFill/>
          </a:ln>
        </p:spPr>
      </p:pic>
      <p:sp>
        <p:nvSpPr>
          <p:cNvPr id="109" name="Shape 109"/>
          <p:cNvSpPr txBox="1"/>
          <p:nvPr/>
        </p:nvSpPr>
        <p:spPr>
          <a:xfrm>
            <a:off x="436950" y="1865000"/>
            <a:ext cx="4562100" cy="1857600"/>
          </a:xfrm>
          <a:prstGeom prst="rect">
            <a:avLst/>
          </a:prstGeom>
          <a:noFill/>
          <a:ln>
            <a:noFill/>
          </a:ln>
        </p:spPr>
        <p:txBody>
          <a:bodyPr wrap="square" lIns="91425" tIns="91425" rIns="91425" bIns="91425" anchor="t" anchorCtr="0">
            <a:noAutofit/>
          </a:bodyPr>
          <a:lstStyle/>
          <a:p>
            <a:pPr lvl="0" rtl="0">
              <a:spcBef>
                <a:spcPts val="0"/>
              </a:spcBef>
              <a:buNone/>
            </a:pPr>
            <a:endParaRPr sz="2400">
              <a:latin typeface="Amatic SC"/>
              <a:ea typeface="Amatic SC"/>
              <a:cs typeface="Amatic SC"/>
              <a:sym typeface="Amatic SC"/>
            </a:endParaRPr>
          </a:p>
        </p:txBody>
      </p:sp>
      <p:pic>
        <p:nvPicPr>
          <p:cNvPr id="110" name="Shape 110"/>
          <p:cNvPicPr preferRelativeResize="0"/>
          <p:nvPr/>
        </p:nvPicPr>
        <p:blipFill>
          <a:blip r:embed="rId4">
            <a:alphaModFix/>
          </a:blip>
          <a:stretch>
            <a:fillRect/>
          </a:stretch>
        </p:blipFill>
        <p:spPr>
          <a:xfrm>
            <a:off x="500125" y="184850"/>
            <a:ext cx="3088951" cy="4773801"/>
          </a:xfrm>
          <a:prstGeom prst="rect">
            <a:avLst/>
          </a:prstGeom>
          <a:noFill/>
          <a:ln>
            <a:noFill/>
          </a:ln>
        </p:spPr>
      </p:pic>
      <p:sp>
        <p:nvSpPr>
          <p:cNvPr id="111" name="Shape 111"/>
          <p:cNvSpPr txBox="1"/>
          <p:nvPr/>
        </p:nvSpPr>
        <p:spPr>
          <a:xfrm>
            <a:off x="3715450" y="164275"/>
            <a:ext cx="5223000" cy="872100"/>
          </a:xfrm>
          <a:prstGeom prst="rect">
            <a:avLst/>
          </a:prstGeom>
          <a:noFill/>
          <a:ln>
            <a:noFill/>
          </a:ln>
        </p:spPr>
        <p:txBody>
          <a:bodyPr wrap="square" lIns="91425" tIns="91425" rIns="91425" bIns="91425" anchor="t" anchorCtr="0">
            <a:noAutofit/>
          </a:bodyPr>
          <a:lstStyle/>
          <a:p>
            <a:pPr lvl="0" algn="ctr" rtl="0">
              <a:spcBef>
                <a:spcPts val="0"/>
              </a:spcBef>
              <a:buNone/>
            </a:pPr>
            <a:r>
              <a:rPr lang="en" sz="6000">
                <a:solidFill>
                  <a:srgbClr val="FFFFFF"/>
                </a:solidFill>
                <a:latin typeface="Amatic SC"/>
                <a:ea typeface="Amatic SC"/>
                <a:cs typeface="Amatic SC"/>
                <a:sym typeface="Amatic SC"/>
              </a:rPr>
              <a:t>Learn More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endParaRPr/>
          </a:p>
        </p:txBody>
      </p:sp>
      <p:sp>
        <p:nvSpPr>
          <p:cNvPr id="117" name="Shape 117"/>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endParaRPr/>
          </a:p>
        </p:txBody>
      </p:sp>
      <p:pic>
        <p:nvPicPr>
          <p:cNvPr id="118" name="Shape 1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9" name="Shape 119"/>
          <p:cNvSpPr txBox="1"/>
          <p:nvPr/>
        </p:nvSpPr>
        <p:spPr>
          <a:xfrm>
            <a:off x="681900" y="1470225"/>
            <a:ext cx="7780200" cy="1584300"/>
          </a:xfrm>
          <a:prstGeom prst="rect">
            <a:avLst/>
          </a:prstGeom>
          <a:noFill/>
          <a:ln>
            <a:noFill/>
          </a:ln>
        </p:spPr>
        <p:txBody>
          <a:bodyPr wrap="square" lIns="91425" tIns="91425" rIns="91425" bIns="91425" anchor="t" anchorCtr="0">
            <a:noAutofit/>
          </a:bodyPr>
          <a:lstStyle/>
          <a:p>
            <a:pPr lvl="0" algn="ctr">
              <a:spcBef>
                <a:spcPts val="0"/>
              </a:spcBef>
              <a:buNone/>
            </a:pPr>
            <a:r>
              <a:rPr lang="en" sz="6300">
                <a:latin typeface="Syncopate"/>
                <a:ea typeface="Syncopate"/>
                <a:cs typeface="Syncopate"/>
                <a:sym typeface="Syncopate"/>
              </a:rPr>
              <a:t>Morning Meetings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125" name="Shape 12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26" name="Shape 1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7" name="Shape 127"/>
          <p:cNvSpPr txBox="1"/>
          <p:nvPr/>
        </p:nvSpPr>
        <p:spPr>
          <a:xfrm>
            <a:off x="629375" y="265725"/>
            <a:ext cx="4210200" cy="1100400"/>
          </a:xfrm>
          <a:prstGeom prst="rect">
            <a:avLst/>
          </a:prstGeom>
          <a:noFill/>
          <a:ln>
            <a:noFill/>
          </a:ln>
        </p:spPr>
        <p:txBody>
          <a:bodyPr wrap="square" lIns="91425" tIns="91425" rIns="91425" bIns="91425" anchor="t" anchorCtr="0">
            <a:noAutofit/>
          </a:bodyPr>
          <a:lstStyle/>
          <a:p>
            <a:pPr lvl="0" algn="ctr" rtl="0">
              <a:spcBef>
                <a:spcPts val="0"/>
              </a:spcBef>
              <a:buNone/>
            </a:pPr>
            <a:r>
              <a:rPr lang="en" sz="4800">
                <a:latin typeface="Syncopate"/>
                <a:ea typeface="Syncopate"/>
                <a:cs typeface="Syncopate"/>
                <a:sym typeface="Syncopate"/>
              </a:rPr>
              <a:t>Purpose</a:t>
            </a:r>
          </a:p>
          <a:p>
            <a:pPr lvl="0" algn="ctr" rtl="0">
              <a:spcBef>
                <a:spcPts val="0"/>
              </a:spcBef>
              <a:buNone/>
            </a:pPr>
            <a:endParaRPr sz="4800">
              <a:latin typeface="Syncopate"/>
              <a:ea typeface="Syncopate"/>
              <a:cs typeface="Syncopate"/>
              <a:sym typeface="Syncopate"/>
            </a:endParaRPr>
          </a:p>
          <a:p>
            <a:pPr lvl="0" algn="ctr" rtl="0">
              <a:spcBef>
                <a:spcPts val="0"/>
              </a:spcBef>
              <a:buNone/>
            </a:pPr>
            <a:endParaRPr sz="4800">
              <a:latin typeface="Syncopate"/>
              <a:ea typeface="Syncopate"/>
              <a:cs typeface="Syncopate"/>
              <a:sym typeface="Syncopate"/>
            </a:endParaRPr>
          </a:p>
        </p:txBody>
      </p:sp>
      <p:sp>
        <p:nvSpPr>
          <p:cNvPr id="128" name="Shape 128"/>
          <p:cNvSpPr txBox="1"/>
          <p:nvPr/>
        </p:nvSpPr>
        <p:spPr>
          <a:xfrm>
            <a:off x="1650425" y="1377125"/>
            <a:ext cx="7084800" cy="2888100"/>
          </a:xfrm>
          <a:prstGeom prst="rect">
            <a:avLst/>
          </a:prstGeom>
          <a:noFill/>
          <a:ln>
            <a:noFill/>
          </a:ln>
        </p:spPr>
        <p:txBody>
          <a:bodyPr wrap="square" lIns="91425" tIns="91425" rIns="91425" bIns="91425" anchor="t" anchorCtr="0">
            <a:noAutofit/>
          </a:bodyPr>
          <a:lstStyle/>
          <a:p>
            <a:pPr marL="457200" lvl="0" indent="-355600" rtl="0">
              <a:spcBef>
                <a:spcPts val="0"/>
              </a:spcBef>
              <a:spcAft>
                <a:spcPts val="0"/>
              </a:spcAft>
              <a:buSzPct val="100000"/>
              <a:buFont typeface="Syncopate"/>
              <a:buChar char="●"/>
            </a:pPr>
            <a:r>
              <a:rPr lang="en" sz="2000">
                <a:latin typeface="Syncopate"/>
                <a:ea typeface="Syncopate"/>
                <a:cs typeface="Syncopate"/>
                <a:sym typeface="Syncopate"/>
              </a:rPr>
              <a:t>Sets the tone for a respectful learning environment and establishes a climate of trust</a:t>
            </a:r>
          </a:p>
          <a:p>
            <a:pPr marL="457200" lvl="0" indent="-355600" rtl="0">
              <a:spcBef>
                <a:spcPts val="0"/>
              </a:spcBef>
              <a:spcAft>
                <a:spcPts val="0"/>
              </a:spcAft>
              <a:buSzPct val="100000"/>
              <a:buFont typeface="Syncopate"/>
              <a:buChar char="●"/>
            </a:pPr>
            <a:r>
              <a:rPr lang="en" sz="2000">
                <a:latin typeface="Syncopate"/>
                <a:ea typeface="Syncopate"/>
                <a:cs typeface="Syncopate"/>
                <a:sym typeface="Syncopate"/>
              </a:rPr>
              <a:t>Motivates children by addressing two human needs: a sense of significance and belonging &amp; the need to have fun </a:t>
            </a:r>
          </a:p>
          <a:p>
            <a:pPr marL="457200" lvl="0" indent="-355600">
              <a:spcBef>
                <a:spcPts val="0"/>
              </a:spcBef>
              <a:buSzPct val="100000"/>
              <a:buFont typeface="Syncopate"/>
              <a:buChar char="●"/>
            </a:pPr>
            <a:r>
              <a:rPr lang="en" sz="2000">
                <a:latin typeface="Syncopate"/>
                <a:ea typeface="Syncopate"/>
                <a:cs typeface="Syncopate"/>
                <a:sym typeface="Syncopate"/>
              </a:rPr>
              <a:t>repetitive routine </a:t>
            </a:r>
          </a:p>
        </p:txBody>
      </p:sp>
      <p:sp>
        <p:nvSpPr>
          <p:cNvPr id="129" name="Shape 129"/>
          <p:cNvSpPr txBox="1"/>
          <p:nvPr/>
        </p:nvSpPr>
        <p:spPr>
          <a:xfrm>
            <a:off x="314750" y="4476000"/>
            <a:ext cx="7140000" cy="379800"/>
          </a:xfrm>
          <a:prstGeom prst="rect">
            <a:avLst/>
          </a:prstGeom>
          <a:noFill/>
          <a:ln>
            <a:noFill/>
          </a:ln>
        </p:spPr>
        <p:txBody>
          <a:bodyPr wrap="square" lIns="91425" tIns="91425" rIns="91425" bIns="91425" anchor="t" anchorCtr="0">
            <a:noAutofit/>
          </a:bodyPr>
          <a:lstStyle/>
          <a:p>
            <a:pPr lvl="0">
              <a:spcBef>
                <a:spcPts val="0"/>
              </a:spcBef>
              <a:buNone/>
            </a:pPr>
            <a:r>
              <a:rPr lang="en" sz="1000">
                <a:latin typeface="Syncopate"/>
                <a:ea typeface="Syncopate"/>
                <a:cs typeface="Syncopate"/>
                <a:sym typeface="Syncopate"/>
              </a:rPr>
              <a:t>Source: http://images.slideplayer.com/20/6024873/slides/slide_4.jpg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135" name="Shape 13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36" name="Shape 13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7" name="Shape 137"/>
          <p:cNvSpPr txBox="1"/>
          <p:nvPr/>
        </p:nvSpPr>
        <p:spPr>
          <a:xfrm>
            <a:off x="629375" y="265725"/>
            <a:ext cx="6055200" cy="1100400"/>
          </a:xfrm>
          <a:prstGeom prst="rect">
            <a:avLst/>
          </a:prstGeom>
          <a:noFill/>
          <a:ln>
            <a:noFill/>
          </a:ln>
        </p:spPr>
        <p:txBody>
          <a:bodyPr wrap="square" lIns="91425" tIns="91425" rIns="91425" bIns="91425" anchor="t" anchorCtr="0">
            <a:noAutofit/>
          </a:bodyPr>
          <a:lstStyle/>
          <a:p>
            <a:pPr lvl="0" algn="ctr" rtl="0">
              <a:spcBef>
                <a:spcPts val="0"/>
              </a:spcBef>
              <a:buNone/>
            </a:pPr>
            <a:r>
              <a:rPr lang="en" sz="4800">
                <a:latin typeface="Syncopate"/>
                <a:ea typeface="Syncopate"/>
                <a:cs typeface="Syncopate"/>
                <a:sym typeface="Syncopate"/>
              </a:rPr>
              <a:t>May Include:</a:t>
            </a:r>
          </a:p>
        </p:txBody>
      </p:sp>
      <p:sp>
        <p:nvSpPr>
          <p:cNvPr id="138" name="Shape 138"/>
          <p:cNvSpPr txBox="1"/>
          <p:nvPr/>
        </p:nvSpPr>
        <p:spPr>
          <a:xfrm>
            <a:off x="1204575" y="1203525"/>
            <a:ext cx="7563300" cy="2888100"/>
          </a:xfrm>
          <a:prstGeom prst="rect">
            <a:avLst/>
          </a:prstGeom>
          <a:noFill/>
          <a:ln>
            <a:noFill/>
          </a:ln>
        </p:spPr>
        <p:txBody>
          <a:bodyPr wrap="square" lIns="91425" tIns="91425" rIns="91425" bIns="91425" anchor="t" anchorCtr="0">
            <a:noAutofit/>
          </a:bodyPr>
          <a:lstStyle/>
          <a:p>
            <a:pPr marL="457200" lvl="0" indent="-374650" rtl="0">
              <a:spcBef>
                <a:spcPts val="0"/>
              </a:spcBef>
              <a:spcAft>
                <a:spcPts val="0"/>
              </a:spcAft>
              <a:buSzPct val="100000"/>
              <a:buFont typeface="Syncopate"/>
              <a:buChar char="●"/>
            </a:pPr>
            <a:r>
              <a:rPr lang="en" sz="2300">
                <a:latin typeface="Syncopate"/>
                <a:ea typeface="Syncopate"/>
                <a:cs typeface="Syncopate"/>
                <a:sym typeface="Syncopate"/>
              </a:rPr>
              <a:t>Unpacking routine </a:t>
            </a:r>
          </a:p>
          <a:p>
            <a:pPr marL="457200" lvl="0" indent="-374650" rtl="0">
              <a:spcBef>
                <a:spcPts val="0"/>
              </a:spcBef>
              <a:spcAft>
                <a:spcPts val="0"/>
              </a:spcAft>
              <a:buSzPct val="100000"/>
              <a:buFont typeface="Syncopate"/>
              <a:buChar char="●"/>
            </a:pPr>
            <a:r>
              <a:rPr lang="en" sz="2300">
                <a:latin typeface="Syncopate"/>
                <a:ea typeface="Syncopate"/>
                <a:cs typeface="Syncopate"/>
                <a:sym typeface="Syncopate"/>
              </a:rPr>
              <a:t>Morning question to take attendance</a:t>
            </a:r>
          </a:p>
          <a:p>
            <a:pPr marL="457200" lvl="0" indent="-374650" rtl="0">
              <a:spcBef>
                <a:spcPts val="0"/>
              </a:spcBef>
              <a:spcAft>
                <a:spcPts val="0"/>
              </a:spcAft>
              <a:buSzPct val="100000"/>
              <a:buFont typeface="Syncopate"/>
              <a:buChar char="●"/>
            </a:pPr>
            <a:r>
              <a:rPr lang="en" sz="2300">
                <a:latin typeface="Syncopate"/>
                <a:ea typeface="Syncopate"/>
                <a:cs typeface="Syncopate"/>
                <a:sym typeface="Syncopate"/>
              </a:rPr>
              <a:t>Daily agenda </a:t>
            </a:r>
          </a:p>
          <a:p>
            <a:pPr marL="457200" lvl="0" indent="-374650" rtl="0">
              <a:spcBef>
                <a:spcPts val="0"/>
              </a:spcBef>
              <a:spcAft>
                <a:spcPts val="0"/>
              </a:spcAft>
              <a:buSzPct val="100000"/>
              <a:buFont typeface="Syncopate"/>
              <a:buChar char="●"/>
            </a:pPr>
            <a:r>
              <a:rPr lang="en" sz="2300">
                <a:latin typeface="Syncopate"/>
                <a:ea typeface="Syncopate"/>
                <a:cs typeface="Syncopate"/>
                <a:sym typeface="Syncopate"/>
              </a:rPr>
              <a:t>Goal setting </a:t>
            </a:r>
          </a:p>
          <a:p>
            <a:pPr marL="457200" lvl="0" indent="-374650" rtl="0">
              <a:spcBef>
                <a:spcPts val="0"/>
              </a:spcBef>
              <a:spcAft>
                <a:spcPts val="0"/>
              </a:spcAft>
              <a:buSzPct val="100000"/>
              <a:buFont typeface="Syncopate"/>
              <a:buChar char="●"/>
            </a:pPr>
            <a:r>
              <a:rPr lang="en" sz="2300">
                <a:latin typeface="Syncopate"/>
                <a:ea typeface="Syncopate"/>
                <a:cs typeface="Syncopate"/>
                <a:sym typeface="Syncopate"/>
              </a:rPr>
              <a:t>Pledge of allegiance</a:t>
            </a:r>
          </a:p>
          <a:p>
            <a:pPr marL="457200" lvl="0" indent="-374650" rtl="0">
              <a:spcBef>
                <a:spcPts val="0"/>
              </a:spcBef>
              <a:spcAft>
                <a:spcPts val="0"/>
              </a:spcAft>
              <a:buSzPct val="100000"/>
              <a:buFont typeface="Syncopate"/>
              <a:buChar char="●"/>
            </a:pPr>
            <a:r>
              <a:rPr lang="en" sz="2300">
                <a:latin typeface="Syncopate"/>
                <a:ea typeface="Syncopate"/>
                <a:cs typeface="Syncopate"/>
                <a:sym typeface="Syncopate"/>
              </a:rPr>
              <a:t>Journal quick write </a:t>
            </a:r>
          </a:p>
          <a:p>
            <a:pPr marL="457200" lvl="0" indent="-374650" rtl="0">
              <a:spcBef>
                <a:spcPts val="0"/>
              </a:spcBef>
              <a:spcAft>
                <a:spcPts val="0"/>
              </a:spcAft>
              <a:buSzPct val="100000"/>
              <a:buFont typeface="Syncopate"/>
              <a:buChar char="●"/>
            </a:pPr>
            <a:r>
              <a:rPr lang="en" sz="2300">
                <a:latin typeface="Syncopate"/>
                <a:ea typeface="Syncopate"/>
                <a:cs typeface="Syncopate"/>
                <a:sym typeface="Syncopate"/>
              </a:rPr>
              <a:t>Morning message (proofreading)</a:t>
            </a:r>
          </a:p>
          <a:p>
            <a:pPr marL="457200" lvl="0" indent="-374650" rtl="0">
              <a:spcBef>
                <a:spcPts val="0"/>
              </a:spcBef>
              <a:buSzPct val="100000"/>
              <a:buFont typeface="Syncopate"/>
              <a:buChar char="●"/>
            </a:pPr>
            <a:r>
              <a:rPr lang="en" sz="2300">
                <a:latin typeface="Syncopate"/>
                <a:ea typeface="Syncopate"/>
                <a:cs typeface="Syncopate"/>
                <a:sym typeface="Syncopate"/>
              </a:rPr>
              <a:t>School/ Classroom messages   </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On-screen Show (16:9)</PresentationFormat>
  <Paragraphs>46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Amatic SC</vt:lpstr>
      <vt:lpstr>Syncopate</vt:lpstr>
      <vt:lpstr>Simple Light</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Susan</cp:lastModifiedBy>
  <cp:revision>1</cp:revision>
  <dcterms:modified xsi:type="dcterms:W3CDTF">2017-11-14T23:23:44Z</dcterms:modified>
</cp:coreProperties>
</file>