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Nunito" charset="0"/>
      <p:regular r:id="rId15"/>
      <p:bold r:id="rId16"/>
      <p:italic r:id="rId17"/>
      <p:boldItalic r:id="rId18"/>
    </p:embeddedFont>
    <p:embeddedFont>
      <p:font typeface="Calibri" pitchFamily="34" charset="0"/>
      <p:regular r:id="rId19"/>
      <p:bold r:id="rId20"/>
      <p:italic r:id="rId21"/>
      <p:boldItalic r:id="rId22"/>
    </p:embeddedFont>
    <p:embeddedFont>
      <p:font typeface="Georgia" pitchFamily="18"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17500" rtl="0">
              <a:spcBef>
                <a:spcPts val="0"/>
              </a:spcBef>
              <a:spcAft>
                <a:spcPts val="0"/>
              </a:spcAft>
              <a:buSzPct val="127272"/>
              <a:buChar char="-"/>
            </a:pPr>
            <a:r>
              <a:rPr lang="en"/>
              <a:t>Increases student engagement- many of the activities in inquiry based learning involves student participation</a:t>
            </a:r>
          </a:p>
          <a:p>
            <a:pPr marL="457200" lvl="0" indent="-317500" rtl="0">
              <a:spcBef>
                <a:spcPts val="0"/>
              </a:spcBef>
              <a:spcAft>
                <a:spcPts val="0"/>
              </a:spcAft>
              <a:buSzPct val="127272"/>
              <a:buChar char="-"/>
            </a:pPr>
            <a:r>
              <a:rPr lang="en"/>
              <a:t> Students are more motivated as they take more of in interest in what they are learning</a:t>
            </a:r>
          </a:p>
          <a:p>
            <a:pPr marL="457200" lvl="0" indent="-317500" rtl="0">
              <a:spcBef>
                <a:spcPts val="0"/>
              </a:spcBef>
              <a:spcAft>
                <a:spcPts val="0"/>
              </a:spcAft>
              <a:buSzPct val="127272"/>
              <a:buChar char="-"/>
            </a:pPr>
            <a:r>
              <a:rPr lang="en"/>
              <a:t>They learn that there is more than one way to approach a problem and they  are able to apply this knowledge to real world applications</a:t>
            </a:r>
          </a:p>
          <a:p>
            <a:pPr marL="457200" lvl="0" indent="-317500">
              <a:spcBef>
                <a:spcPts val="0"/>
              </a:spcBef>
              <a:buSzPct val="127272"/>
              <a:buChar char="-"/>
            </a:pPr>
            <a:r>
              <a:rPr lang="en"/>
              <a:t>Discovery learning is versatile. It doesn’t need to be an intense lesson that requires of preparation it can be as simple as a problem of the day or an inference based activity. The activities may also be done whole group or independently.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188"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 name="Shape 1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pPr lvl="0">
                <a:spcBef>
                  <a:spcPts val="0"/>
                </a:spcBef>
                <a:buNone/>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pPr lvl="0" algn="r">
                <a:spcBef>
                  <a:spcPts val="0"/>
                </a:spcBef>
                <a:buNone/>
              </a:pPr>
              <a:t>‹#›</a:t>
            </a:fld>
            <a:endParaRPr lang="en"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435225" y="1847700"/>
            <a:ext cx="6159600" cy="1448100"/>
          </a:xfrm>
          <a:prstGeom prst="rect">
            <a:avLst/>
          </a:prstGeom>
        </p:spPr>
        <p:txBody>
          <a:bodyPr wrap="square" lIns="91425" tIns="91425" rIns="91425" bIns="91425" anchor="ctr" anchorCtr="0">
            <a:noAutofit/>
          </a:bodyPr>
          <a:lstStyle/>
          <a:p>
            <a:pPr lvl="0">
              <a:spcBef>
                <a:spcPts val="0"/>
              </a:spcBef>
              <a:buNone/>
            </a:pPr>
            <a:r>
              <a:rPr lang="en" sz="4800"/>
              <a:t>Discovery Learning</a:t>
            </a:r>
          </a:p>
        </p:txBody>
      </p:sp>
      <p:sp>
        <p:nvSpPr>
          <p:cNvPr id="129" name="Shape 129"/>
          <p:cNvSpPr txBox="1">
            <a:spLocks noGrp="1"/>
          </p:cNvSpPr>
          <p:nvPr>
            <p:ph type="subTitle" idx="1"/>
          </p:nvPr>
        </p:nvSpPr>
        <p:spPr>
          <a:xfrm>
            <a:off x="1346075" y="2988625"/>
            <a:ext cx="6471900" cy="947100"/>
          </a:xfrm>
          <a:prstGeom prst="rect">
            <a:avLst/>
          </a:prstGeom>
        </p:spPr>
        <p:txBody>
          <a:bodyPr wrap="square" lIns="91425" tIns="91425" rIns="91425" bIns="91425" anchor="t" anchorCtr="0">
            <a:noAutofit/>
          </a:bodyPr>
          <a:lstStyle/>
          <a:p>
            <a:pPr lvl="0">
              <a:spcBef>
                <a:spcPts val="0"/>
              </a:spcBef>
              <a:buNone/>
            </a:pPr>
            <a:r>
              <a:rPr lang="en" sz="1800"/>
              <a:t>By: Anush Akopian, David Dombroski, Jayne Min, Stephanie Ellerbe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04750" y="400475"/>
            <a:ext cx="6424200" cy="705000"/>
          </a:xfrm>
          <a:prstGeom prst="rect">
            <a:avLst/>
          </a:prstGeom>
        </p:spPr>
        <p:txBody>
          <a:bodyPr wrap="square" lIns="91425" tIns="91425" rIns="91425" bIns="91425" anchor="t" anchorCtr="0">
            <a:noAutofit/>
          </a:bodyPr>
          <a:lstStyle/>
          <a:p>
            <a:pPr lvl="0" rtl="0">
              <a:spcBef>
                <a:spcPts val="0"/>
              </a:spcBef>
              <a:buNone/>
            </a:pPr>
            <a:r>
              <a:rPr lang="en"/>
              <a:t>Jayne</a:t>
            </a:r>
          </a:p>
        </p:txBody>
      </p:sp>
      <p:sp>
        <p:nvSpPr>
          <p:cNvPr id="181" name="Shape 181"/>
          <p:cNvSpPr txBox="1">
            <a:spLocks noGrp="1"/>
          </p:cNvSpPr>
          <p:nvPr>
            <p:ph type="subTitle" idx="1"/>
          </p:nvPr>
        </p:nvSpPr>
        <p:spPr>
          <a:xfrm>
            <a:off x="704750" y="854275"/>
            <a:ext cx="5859900" cy="393600"/>
          </a:xfrm>
          <a:prstGeom prst="rect">
            <a:avLst/>
          </a:prstGeom>
        </p:spPr>
        <p:txBody>
          <a:bodyPr wrap="square" lIns="91425" tIns="91425" rIns="91425" bIns="91425" anchor="t" anchorCtr="0">
            <a:noAutofit/>
          </a:bodyPr>
          <a:lstStyle/>
          <a:p>
            <a:pPr lvl="0" rtl="0">
              <a:spcBef>
                <a:spcPts val="0"/>
              </a:spcBef>
              <a:buNone/>
            </a:pPr>
            <a:r>
              <a:rPr lang="en"/>
              <a:t>Pros and Cons of Discovery Learning </a:t>
            </a:r>
          </a:p>
        </p:txBody>
      </p:sp>
      <p:sp>
        <p:nvSpPr>
          <p:cNvPr id="182" name="Shape 182"/>
          <p:cNvSpPr txBox="1"/>
          <p:nvPr/>
        </p:nvSpPr>
        <p:spPr>
          <a:xfrm>
            <a:off x="519300" y="1446625"/>
            <a:ext cx="3795600" cy="3177600"/>
          </a:xfrm>
          <a:prstGeom prst="rect">
            <a:avLst/>
          </a:prstGeom>
          <a:noFill/>
          <a:ln>
            <a:noFill/>
          </a:ln>
        </p:spPr>
        <p:txBody>
          <a:bodyPr wrap="square" lIns="91425" tIns="91425" rIns="91425" bIns="91425" anchor="t" anchorCtr="0">
            <a:noAutofit/>
          </a:bodyPr>
          <a:lstStyle/>
          <a:p>
            <a:pPr lvl="0">
              <a:spcBef>
                <a:spcPts val="0"/>
              </a:spcBef>
              <a:buNone/>
            </a:pPr>
            <a:r>
              <a:rPr lang="en" sz="1800">
                <a:solidFill>
                  <a:srgbClr val="222222"/>
                </a:solidFill>
                <a:highlight>
                  <a:srgbClr val="FFFFFF"/>
                </a:highlight>
              </a:rPr>
              <a:t>Why choose Discovery Learning?</a:t>
            </a:r>
          </a:p>
          <a:p>
            <a:pPr lvl="0">
              <a:spcBef>
                <a:spcPts val="0"/>
              </a:spcBef>
              <a:buNone/>
            </a:pPr>
            <a:endParaRPr sz="1800">
              <a:solidFill>
                <a:srgbClr val="222222"/>
              </a:solidFill>
              <a:highlight>
                <a:srgbClr val="FFFFFF"/>
              </a:highlight>
            </a:endParaRPr>
          </a:p>
          <a:p>
            <a:pPr marL="0" lvl="0" indent="457200">
              <a:spcBef>
                <a:spcPts val="0"/>
              </a:spcBef>
              <a:buNone/>
            </a:pPr>
            <a:r>
              <a:rPr lang="en" sz="1800">
                <a:solidFill>
                  <a:srgbClr val="222222"/>
                </a:solidFill>
                <a:highlight>
                  <a:srgbClr val="FFFFFF"/>
                </a:highlight>
              </a:rPr>
              <a:t>Discovery learning promotes student exploration and collaboration with teachers and peers to solve problems. Children are also able to direct their own inquiry and be actively involved in the learning process which helps with student motivation.</a:t>
            </a:r>
          </a:p>
        </p:txBody>
      </p:sp>
      <p:sp>
        <p:nvSpPr>
          <p:cNvPr id="183" name="Shape 183"/>
          <p:cNvSpPr/>
          <p:nvPr/>
        </p:nvSpPr>
        <p:spPr>
          <a:xfrm>
            <a:off x="420375" y="1877350"/>
            <a:ext cx="593400" cy="482100"/>
          </a:xfrm>
          <a:prstGeom prst="mathPlus">
            <a:avLst>
              <a:gd name="adj1" fmla="val 23520"/>
            </a:avLst>
          </a:prstGeom>
          <a:solidFill>
            <a:srgbClr val="00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4" name="Shape 184"/>
          <p:cNvSpPr txBox="1"/>
          <p:nvPr/>
        </p:nvSpPr>
        <p:spPr>
          <a:xfrm>
            <a:off x="4828400" y="904625"/>
            <a:ext cx="3924900" cy="3177600"/>
          </a:xfrm>
          <a:prstGeom prst="rect">
            <a:avLst/>
          </a:prstGeom>
          <a:noFill/>
          <a:ln>
            <a:noFill/>
          </a:ln>
        </p:spPr>
        <p:txBody>
          <a:bodyPr wrap="square" lIns="91425" tIns="91425" rIns="91425" bIns="91425" anchor="t" anchorCtr="0">
            <a:noAutofit/>
          </a:bodyPr>
          <a:lstStyle/>
          <a:p>
            <a:pPr lvl="0" rtl="0">
              <a:spcBef>
                <a:spcPts val="0"/>
              </a:spcBef>
              <a:buNone/>
            </a:pPr>
            <a:r>
              <a:rPr lang="en" sz="1800">
                <a:solidFill>
                  <a:srgbClr val="222222"/>
                </a:solidFill>
                <a:highlight>
                  <a:srgbClr val="FFFFFF"/>
                </a:highlight>
              </a:rPr>
              <a:t>Why steer away from it?</a:t>
            </a:r>
          </a:p>
          <a:p>
            <a:pPr lvl="0" rtl="0">
              <a:spcBef>
                <a:spcPts val="0"/>
              </a:spcBef>
              <a:buNone/>
            </a:pPr>
            <a:endParaRPr sz="1800">
              <a:solidFill>
                <a:srgbClr val="222222"/>
              </a:solidFill>
              <a:highlight>
                <a:srgbClr val="FFFFFF"/>
              </a:highlight>
            </a:endParaRPr>
          </a:p>
          <a:p>
            <a:pPr marL="0" lvl="0" indent="457200" rtl="0">
              <a:spcBef>
                <a:spcPts val="0"/>
              </a:spcBef>
              <a:buNone/>
            </a:pPr>
            <a:r>
              <a:rPr lang="en" sz="1800">
                <a:solidFill>
                  <a:srgbClr val="222222"/>
                </a:solidFill>
                <a:highlight>
                  <a:srgbClr val="FFFFFF"/>
                </a:highlight>
              </a:rPr>
              <a:t> Students who are presented with problems without foundational knowledge may not have the ability to work through solutions.   In fact, any learning taking place may have errors, misconceptions, or be confusing/frustrating to the learner.  Students are left to self-discover the topics.</a:t>
            </a:r>
          </a:p>
        </p:txBody>
      </p:sp>
      <p:sp>
        <p:nvSpPr>
          <p:cNvPr id="185" name="Shape 185"/>
          <p:cNvSpPr/>
          <p:nvPr/>
        </p:nvSpPr>
        <p:spPr>
          <a:xfrm rot="10800000">
            <a:off x="4739825" y="1288501"/>
            <a:ext cx="642900" cy="494700"/>
          </a:xfrm>
          <a:prstGeom prst="mathMinus">
            <a:avLst>
              <a:gd name="adj1" fmla="val 23520"/>
            </a:avLst>
          </a:prstGeom>
          <a:solidFill>
            <a:srgbClr val="FF00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
              <a:t>Conclusion</a:t>
            </a:r>
          </a:p>
        </p:txBody>
      </p:sp>
      <p:sp>
        <p:nvSpPr>
          <p:cNvPr id="191" name="Shape 191"/>
          <p:cNvSpPr txBox="1">
            <a:spLocks noGrp="1"/>
          </p:cNvSpPr>
          <p:nvPr>
            <p:ph type="body" idx="1"/>
          </p:nvPr>
        </p:nvSpPr>
        <p:spPr>
          <a:xfrm>
            <a:off x="819150" y="1347750"/>
            <a:ext cx="7505700" cy="3373200"/>
          </a:xfrm>
          <a:prstGeom prst="rect">
            <a:avLst/>
          </a:prstGeom>
        </p:spPr>
        <p:txBody>
          <a:bodyPr wrap="square" lIns="91425" tIns="91425" rIns="91425" bIns="91425" anchor="t" anchorCtr="0">
            <a:noAutofit/>
          </a:bodyPr>
          <a:lstStyle/>
          <a:p>
            <a:pPr lvl="0">
              <a:spcBef>
                <a:spcPts val="0"/>
              </a:spcBef>
              <a:buNone/>
            </a:pPr>
            <a:r>
              <a:rPr lang="en"/>
              <a:t>When used appropriately discovery learning allows students to take an active role in their learning.</a:t>
            </a:r>
          </a:p>
          <a:p>
            <a:pPr lvl="0">
              <a:spcBef>
                <a:spcPts val="0"/>
              </a:spcBef>
              <a:buNone/>
            </a:pPr>
            <a:r>
              <a:rPr lang="en"/>
              <a:t>Students are actively applying their problem solving skills to make connections and solutions using past experiences or prior knowledge. This constructivist theory is based on the idea that by completing inquiry-based projects or assignments will help the students form a deeper understanding of the concepts being taught.</a:t>
            </a:r>
          </a:p>
          <a:p>
            <a:pPr lvl="0">
              <a:spcBef>
                <a:spcPts val="0"/>
              </a:spcBef>
              <a:buNone/>
            </a:pPr>
            <a:r>
              <a:rPr lang="en"/>
              <a:t>- Student engagement</a:t>
            </a:r>
          </a:p>
          <a:p>
            <a:pPr lvl="0">
              <a:spcBef>
                <a:spcPts val="0"/>
              </a:spcBef>
              <a:buNone/>
            </a:pPr>
            <a:r>
              <a:rPr lang="en"/>
              <a:t>-Motivation</a:t>
            </a:r>
          </a:p>
          <a:p>
            <a:pPr lvl="0">
              <a:spcBef>
                <a:spcPts val="0"/>
              </a:spcBef>
              <a:buNone/>
            </a:pPr>
            <a:r>
              <a:rPr lang="en"/>
              <a:t>- Develops creativity and problem-solving skills</a:t>
            </a:r>
          </a:p>
          <a:p>
            <a:pPr lvl="0">
              <a:spcBef>
                <a:spcPts val="0"/>
              </a:spcBef>
              <a:buNone/>
            </a:pPr>
            <a:r>
              <a:rPr lang="en"/>
              <a:t>- collaboration/independence</a:t>
            </a:r>
          </a:p>
          <a:p>
            <a:pPr lvl="0">
              <a:spcBef>
                <a:spcPts val="0"/>
              </a:spcBef>
              <a:buNone/>
            </a:pPr>
            <a:endParaRPr/>
          </a:p>
          <a:p>
            <a:pPr lvl="0">
              <a:spcBef>
                <a:spcPts val="0"/>
              </a:spcBef>
              <a:buNone/>
            </a:pPr>
            <a:endParaRPr/>
          </a:p>
        </p:txBody>
      </p:sp>
      <p:sp>
        <p:nvSpPr>
          <p:cNvPr id="192" name="Shape 192"/>
          <p:cNvSpPr txBox="1"/>
          <p:nvPr/>
        </p:nvSpPr>
        <p:spPr>
          <a:xfrm>
            <a:off x="224725" y="226375"/>
            <a:ext cx="6810600" cy="794700"/>
          </a:xfrm>
          <a:prstGeom prst="rect">
            <a:avLst/>
          </a:prstGeom>
          <a:noFill/>
          <a:ln>
            <a:noFill/>
          </a:ln>
        </p:spPr>
        <p:txBody>
          <a:bodyPr wrap="square" lIns="91425" tIns="91425" rIns="91425" bIns="91425" anchor="t" anchorCtr="0">
            <a:noAutofit/>
          </a:bodyPr>
          <a:lstStyle/>
          <a:p>
            <a:pPr lvl="0">
              <a:spcBef>
                <a:spcPts val="0"/>
              </a:spcBef>
              <a:buNone/>
            </a:pPr>
            <a:r>
              <a:rPr lang="en"/>
              <a:t>Stephanie Ellerbe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2210975" y="1000587"/>
            <a:ext cx="4722050" cy="3142325"/>
          </a:xfrm>
          <a:prstGeom prst="rect">
            <a:avLst/>
          </a:prstGeom>
          <a:noFill/>
          <a:ln>
            <a:noFill/>
          </a:ln>
        </p:spPr>
      </p:pic>
      <p:sp>
        <p:nvSpPr>
          <p:cNvPr id="198" name="Shape 198"/>
          <p:cNvSpPr txBox="1"/>
          <p:nvPr/>
        </p:nvSpPr>
        <p:spPr>
          <a:xfrm>
            <a:off x="224725" y="226375"/>
            <a:ext cx="6810600" cy="794700"/>
          </a:xfrm>
          <a:prstGeom prst="rect">
            <a:avLst/>
          </a:prstGeom>
          <a:noFill/>
          <a:ln>
            <a:noFill/>
          </a:ln>
        </p:spPr>
        <p:txBody>
          <a:bodyPr wrap="square" lIns="91425" tIns="91425" rIns="91425" bIns="91425" anchor="t" anchorCtr="0">
            <a:noAutofit/>
          </a:bodyPr>
          <a:lstStyle/>
          <a:p>
            <a:pPr lvl="0" rtl="0">
              <a:spcBef>
                <a:spcPts val="0"/>
              </a:spcBef>
              <a:buNone/>
            </a:pPr>
            <a:r>
              <a:rPr lang="en"/>
              <a:t>Stephanie Ellerbe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888684" y="1746100"/>
            <a:ext cx="5377500" cy="1646100"/>
          </a:xfrm>
          <a:prstGeom prst="rect">
            <a:avLst/>
          </a:prstGeom>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828050" y="390975"/>
            <a:ext cx="6424200" cy="705000"/>
          </a:xfrm>
          <a:prstGeom prst="rect">
            <a:avLst/>
          </a:prstGeom>
        </p:spPr>
        <p:txBody>
          <a:bodyPr wrap="square" lIns="91425" tIns="91425" rIns="91425" bIns="91425" anchor="t" anchorCtr="0">
            <a:noAutofit/>
          </a:bodyPr>
          <a:lstStyle/>
          <a:p>
            <a:pPr lvl="0">
              <a:spcBef>
                <a:spcPts val="0"/>
              </a:spcBef>
              <a:buNone/>
            </a:pPr>
            <a:r>
              <a:rPr lang="en" sz="2400">
                <a:latin typeface="Calibri"/>
                <a:ea typeface="Calibri"/>
                <a:cs typeface="Calibri"/>
                <a:sym typeface="Calibri"/>
              </a:rPr>
              <a:t>What is discovery learning?</a:t>
            </a:r>
          </a:p>
        </p:txBody>
      </p:sp>
      <p:sp>
        <p:nvSpPr>
          <p:cNvPr id="140" name="Shape 140"/>
          <p:cNvSpPr txBox="1">
            <a:spLocks noGrp="1"/>
          </p:cNvSpPr>
          <p:nvPr>
            <p:ph type="body" idx="2"/>
          </p:nvPr>
        </p:nvSpPr>
        <p:spPr>
          <a:xfrm>
            <a:off x="756750" y="1095975"/>
            <a:ext cx="5859900" cy="3568500"/>
          </a:xfrm>
          <a:prstGeom prst="rect">
            <a:avLst/>
          </a:prstGeom>
        </p:spPr>
        <p:txBody>
          <a:bodyPr wrap="square" lIns="91425" tIns="91425" rIns="91425" bIns="91425" anchor="t" anchorCtr="0">
            <a:noAutofit/>
          </a:bodyPr>
          <a:lstStyle/>
          <a:p>
            <a:pPr lvl="0" rtl="0">
              <a:spcBef>
                <a:spcPts val="0"/>
              </a:spcBef>
              <a:spcAft>
                <a:spcPts val="800"/>
              </a:spcAft>
              <a:buNone/>
            </a:pPr>
            <a:r>
              <a:rPr lang="en" sz="1400">
                <a:solidFill>
                  <a:srgbClr val="424B52"/>
                </a:solidFill>
                <a:latin typeface="Times New Roman"/>
                <a:ea typeface="Times New Roman"/>
                <a:cs typeface="Times New Roman"/>
                <a:sym typeface="Times New Roman"/>
              </a:rPr>
              <a:t>Discovery learning is an inquiry-based, learning theory in which the students depend on their past experiences and current knowledge to discover facts and relationships about new concepts.</a:t>
            </a:r>
          </a:p>
          <a:p>
            <a:pPr lvl="0" rtl="0">
              <a:spcBef>
                <a:spcPts val="0"/>
              </a:spcBef>
              <a:spcAft>
                <a:spcPts val="800"/>
              </a:spcAft>
              <a:buNone/>
            </a:pPr>
            <a:r>
              <a:rPr lang="en" sz="1400">
                <a:solidFill>
                  <a:srgbClr val="424B52"/>
                </a:solidFill>
                <a:latin typeface="Times New Roman"/>
                <a:ea typeface="Times New Roman"/>
                <a:cs typeface="Times New Roman"/>
                <a:sym typeface="Times New Roman"/>
              </a:rPr>
              <a:t>Students look for solutions by exploring and manipulating objects, grappling with questions and performing experiments.</a:t>
            </a:r>
          </a:p>
          <a:p>
            <a:pPr lvl="0" rtl="0">
              <a:spcBef>
                <a:spcPts val="0"/>
              </a:spcBef>
              <a:spcAft>
                <a:spcPts val="0"/>
              </a:spcAft>
              <a:buNone/>
            </a:pPr>
            <a:r>
              <a:rPr lang="en" sz="1400">
                <a:solidFill>
                  <a:srgbClr val="424B52"/>
                </a:solidFill>
                <a:highlight>
                  <a:srgbClr val="FFFFFF"/>
                </a:highlight>
                <a:latin typeface="Times New Roman"/>
                <a:ea typeface="Times New Roman"/>
                <a:cs typeface="Times New Roman"/>
                <a:sym typeface="Times New Roman"/>
              </a:rPr>
              <a:t>As a result of this hands-on approach to learning, students are more likely to internalize concepts with deeper understanding.  </a:t>
            </a:r>
          </a:p>
          <a:p>
            <a:pPr lvl="0">
              <a:spcBef>
                <a:spcPts val="0"/>
              </a:spcBef>
              <a:buNone/>
            </a:pPr>
            <a:r>
              <a:rPr lang="en" sz="1400">
                <a:solidFill>
                  <a:srgbClr val="424B52"/>
                </a:solidFill>
                <a:highlight>
                  <a:srgbClr val="FFFFFF"/>
                </a:highlight>
                <a:latin typeface="Times New Roman"/>
                <a:ea typeface="Times New Roman"/>
                <a:cs typeface="Times New Roman"/>
                <a:sym typeface="Times New Roman"/>
              </a:rPr>
              <a:t>Models that are based upon discovery learning model include:</a:t>
            </a:r>
          </a:p>
          <a:p>
            <a:pPr marL="457200" lvl="0" indent="-317500" rtl="0">
              <a:spcBef>
                <a:spcPts val="0"/>
              </a:spcBef>
              <a:spcAft>
                <a:spcPts val="0"/>
              </a:spcAft>
              <a:buSzPct val="100000"/>
              <a:buFont typeface="Times New Roman"/>
              <a:buChar char="●"/>
            </a:pPr>
            <a:r>
              <a:rPr lang="en" sz="1400">
                <a:solidFill>
                  <a:srgbClr val="000000"/>
                </a:solidFill>
                <a:latin typeface="Times New Roman"/>
                <a:ea typeface="Times New Roman"/>
                <a:cs typeface="Times New Roman"/>
                <a:sym typeface="Times New Roman"/>
              </a:rPr>
              <a:t> </a:t>
            </a:r>
            <a:r>
              <a:rPr lang="en" sz="1400">
                <a:solidFill>
                  <a:srgbClr val="424B52"/>
                </a:solidFill>
                <a:highlight>
                  <a:srgbClr val="FFFFFF"/>
                </a:highlight>
                <a:latin typeface="Times New Roman"/>
                <a:ea typeface="Times New Roman"/>
                <a:cs typeface="Times New Roman"/>
                <a:sym typeface="Times New Roman"/>
              </a:rPr>
              <a:t>guided discovery,</a:t>
            </a:r>
          </a:p>
          <a:p>
            <a:pPr marL="457200" lvl="0" indent="-317500" rtl="0">
              <a:spcBef>
                <a:spcPts val="0"/>
              </a:spcBef>
              <a:spcAft>
                <a:spcPts val="0"/>
              </a:spcAft>
              <a:buSzPct val="100000"/>
              <a:buFont typeface="Times New Roman"/>
              <a:buChar char="●"/>
            </a:pPr>
            <a:r>
              <a:rPr lang="en" sz="1400">
                <a:solidFill>
                  <a:srgbClr val="000000"/>
                </a:solidFill>
                <a:latin typeface="Times New Roman"/>
                <a:ea typeface="Times New Roman"/>
                <a:cs typeface="Times New Roman"/>
                <a:sym typeface="Times New Roman"/>
              </a:rPr>
              <a:t> </a:t>
            </a:r>
            <a:r>
              <a:rPr lang="en" sz="1400">
                <a:solidFill>
                  <a:srgbClr val="424B52"/>
                </a:solidFill>
                <a:highlight>
                  <a:srgbClr val="FFFFFF"/>
                </a:highlight>
                <a:latin typeface="Times New Roman"/>
                <a:ea typeface="Times New Roman"/>
                <a:cs typeface="Times New Roman"/>
                <a:sym typeface="Times New Roman"/>
              </a:rPr>
              <a:t>problem-based learning</a:t>
            </a:r>
          </a:p>
          <a:p>
            <a:pPr marL="457200" lvl="0" indent="-317500" rtl="0">
              <a:spcBef>
                <a:spcPts val="0"/>
              </a:spcBef>
              <a:spcAft>
                <a:spcPts val="0"/>
              </a:spcAft>
              <a:buSzPct val="100000"/>
              <a:buFont typeface="Times New Roman"/>
              <a:buChar char="●"/>
            </a:pPr>
            <a:r>
              <a:rPr lang="en" sz="1400">
                <a:solidFill>
                  <a:srgbClr val="000000"/>
                </a:solidFill>
                <a:latin typeface="Times New Roman"/>
                <a:ea typeface="Times New Roman"/>
                <a:cs typeface="Times New Roman"/>
                <a:sym typeface="Times New Roman"/>
              </a:rPr>
              <a:t> </a:t>
            </a:r>
            <a:r>
              <a:rPr lang="en" sz="1400">
                <a:solidFill>
                  <a:srgbClr val="424B52"/>
                </a:solidFill>
                <a:highlight>
                  <a:srgbClr val="FFFFFF"/>
                </a:highlight>
                <a:latin typeface="Times New Roman"/>
                <a:ea typeface="Times New Roman"/>
                <a:cs typeface="Times New Roman"/>
                <a:sym typeface="Times New Roman"/>
              </a:rPr>
              <a:t>simulation-based learning,</a:t>
            </a:r>
          </a:p>
          <a:p>
            <a:pPr marL="457200" lvl="0" indent="-317500" rtl="0">
              <a:spcBef>
                <a:spcPts val="0"/>
              </a:spcBef>
              <a:buSzPct val="100000"/>
              <a:buFont typeface="Times New Roman"/>
              <a:buChar char="●"/>
            </a:pPr>
            <a:r>
              <a:rPr lang="en" sz="1400">
                <a:solidFill>
                  <a:srgbClr val="424B52"/>
                </a:solidFill>
                <a:highlight>
                  <a:srgbClr val="FFFFFF"/>
                </a:highlight>
                <a:latin typeface="Times New Roman"/>
                <a:ea typeface="Times New Roman"/>
                <a:cs typeface="Times New Roman"/>
                <a:sym typeface="Times New Roman"/>
              </a:rPr>
              <a:t> case-based learning, etc</a:t>
            </a:r>
          </a:p>
          <a:p>
            <a:pPr lvl="0">
              <a:spcBef>
                <a:spcPts val="0"/>
              </a:spcBef>
              <a:buNone/>
            </a:pPr>
            <a:endParaRPr>
              <a:solidFill>
                <a:srgbClr val="424B52"/>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19150" y="355175"/>
            <a:ext cx="6424200" cy="705000"/>
          </a:xfrm>
          <a:prstGeom prst="rect">
            <a:avLst/>
          </a:prstGeom>
        </p:spPr>
        <p:txBody>
          <a:bodyPr wrap="square" lIns="91425" tIns="91425" rIns="91425" bIns="91425" anchor="t" anchorCtr="0">
            <a:noAutofit/>
          </a:bodyPr>
          <a:lstStyle/>
          <a:p>
            <a:pPr lvl="0" rtl="0">
              <a:spcBef>
                <a:spcPts val="0"/>
              </a:spcBef>
              <a:buNone/>
            </a:pPr>
            <a:r>
              <a:rPr lang="en"/>
              <a:t>David: </a:t>
            </a:r>
            <a:r>
              <a:rPr lang="en" sz="1600">
                <a:latin typeface="Calibri"/>
                <a:ea typeface="Calibri"/>
                <a:cs typeface="Calibri"/>
                <a:sym typeface="Calibri"/>
              </a:rPr>
              <a:t>Discovery learning strategies</a:t>
            </a:r>
          </a:p>
        </p:txBody>
      </p:sp>
      <p:sp>
        <p:nvSpPr>
          <p:cNvPr id="146" name="Shape 146"/>
          <p:cNvSpPr txBox="1">
            <a:spLocks noGrp="1"/>
          </p:cNvSpPr>
          <p:nvPr>
            <p:ph type="body" idx="2"/>
          </p:nvPr>
        </p:nvSpPr>
        <p:spPr>
          <a:xfrm>
            <a:off x="819150" y="2467050"/>
            <a:ext cx="5859900" cy="2095500"/>
          </a:xfrm>
          <a:prstGeom prst="rect">
            <a:avLst/>
          </a:prstGeom>
        </p:spPr>
        <p:txBody>
          <a:bodyPr wrap="square" lIns="91425" tIns="91425" rIns="91425" bIns="91425" anchor="t" anchorCtr="0">
            <a:noAutofit/>
          </a:bodyPr>
          <a:lstStyle/>
          <a:p>
            <a:pPr marL="457200" lvl="0" indent="-311150" rtl="0">
              <a:spcBef>
                <a:spcPts val="0"/>
              </a:spcBef>
              <a:buSzPct val="100000"/>
            </a:pPr>
            <a:endParaRPr/>
          </a:p>
        </p:txBody>
      </p:sp>
      <p:pic>
        <p:nvPicPr>
          <p:cNvPr id="147" name="Shape 147" descr="Screen shot 2017-11-13 at 12.43.00 AM.png"/>
          <p:cNvPicPr preferRelativeResize="0"/>
          <p:nvPr/>
        </p:nvPicPr>
        <p:blipFill>
          <a:blip r:embed="rId3">
            <a:alphaModFix/>
          </a:blip>
          <a:stretch>
            <a:fillRect/>
          </a:stretch>
        </p:blipFill>
        <p:spPr>
          <a:xfrm>
            <a:off x="639050" y="913100"/>
            <a:ext cx="7865899" cy="388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2"/>
          </p:nvPr>
        </p:nvSpPr>
        <p:spPr>
          <a:xfrm>
            <a:off x="699525" y="888125"/>
            <a:ext cx="5859900" cy="2095500"/>
          </a:xfrm>
          <a:prstGeom prst="rect">
            <a:avLst/>
          </a:prstGeom>
        </p:spPr>
        <p:txBody>
          <a:bodyPr wrap="square" lIns="91425" tIns="91425" rIns="91425" bIns="91425" anchor="t" anchorCtr="0">
            <a:noAutofit/>
          </a:bodyPr>
          <a:lstStyle/>
          <a:p>
            <a:pPr marL="457200" lvl="0" indent="-311150" rtl="0">
              <a:spcBef>
                <a:spcPts val="0"/>
              </a:spcBef>
              <a:buSzPct val="100000"/>
            </a:pPr>
            <a:endParaRPr/>
          </a:p>
        </p:txBody>
      </p:sp>
      <p:pic>
        <p:nvPicPr>
          <p:cNvPr id="153" name="Shape 153" descr="Screen shot 2017-11-13 at 12.43.21 AM.png"/>
          <p:cNvPicPr preferRelativeResize="0"/>
          <p:nvPr/>
        </p:nvPicPr>
        <p:blipFill>
          <a:blip r:embed="rId3">
            <a:alphaModFix/>
          </a:blip>
          <a:stretch>
            <a:fillRect/>
          </a:stretch>
        </p:blipFill>
        <p:spPr>
          <a:xfrm>
            <a:off x="699525" y="432675"/>
            <a:ext cx="5940501" cy="4432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2"/>
          </p:nvPr>
        </p:nvSpPr>
        <p:spPr>
          <a:xfrm>
            <a:off x="735425" y="696725"/>
            <a:ext cx="5859900" cy="2095500"/>
          </a:xfrm>
          <a:prstGeom prst="rect">
            <a:avLst/>
          </a:prstGeom>
        </p:spPr>
        <p:txBody>
          <a:bodyPr wrap="square" lIns="91425" tIns="91425" rIns="91425" bIns="91425" anchor="t" anchorCtr="0">
            <a:noAutofit/>
          </a:bodyPr>
          <a:lstStyle/>
          <a:p>
            <a:pPr marL="457200" lvl="0" indent="-311150" rtl="0">
              <a:spcBef>
                <a:spcPts val="0"/>
              </a:spcBef>
              <a:buSzPct val="100000"/>
            </a:pPr>
            <a:endParaRPr/>
          </a:p>
        </p:txBody>
      </p:sp>
      <p:pic>
        <p:nvPicPr>
          <p:cNvPr id="159" name="Shape 159" descr="Screen shot 2017-11-13 at 12.43.51 AM.png"/>
          <p:cNvPicPr preferRelativeResize="0"/>
          <p:nvPr/>
        </p:nvPicPr>
        <p:blipFill>
          <a:blip r:embed="rId3">
            <a:alphaModFix/>
          </a:blip>
          <a:stretch>
            <a:fillRect/>
          </a:stretch>
        </p:blipFill>
        <p:spPr>
          <a:xfrm>
            <a:off x="511250" y="396800"/>
            <a:ext cx="7347550" cy="43754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Shape 164" descr="Screen shot 2017-11-13 at 12.48.04 AM.png"/>
          <p:cNvPicPr preferRelativeResize="0"/>
          <p:nvPr/>
        </p:nvPicPr>
        <p:blipFill>
          <a:blip r:embed="rId3">
            <a:alphaModFix/>
          </a:blip>
          <a:stretch>
            <a:fillRect/>
          </a:stretch>
        </p:blipFill>
        <p:spPr>
          <a:xfrm>
            <a:off x="1281250" y="328050"/>
            <a:ext cx="5883750" cy="44873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body" idx="2"/>
          </p:nvPr>
        </p:nvSpPr>
        <p:spPr>
          <a:xfrm>
            <a:off x="807175" y="481425"/>
            <a:ext cx="5859900" cy="2095500"/>
          </a:xfrm>
          <a:prstGeom prst="rect">
            <a:avLst/>
          </a:prstGeom>
        </p:spPr>
        <p:txBody>
          <a:bodyPr wrap="square" lIns="91425" tIns="91425" rIns="91425" bIns="91425" anchor="t" anchorCtr="0">
            <a:noAutofit/>
          </a:bodyPr>
          <a:lstStyle/>
          <a:p>
            <a:pPr marL="457200" lvl="0" indent="-311150" rtl="0">
              <a:spcBef>
                <a:spcPts val="0"/>
              </a:spcBef>
              <a:buSzPct val="100000"/>
            </a:pPr>
            <a:endParaRPr/>
          </a:p>
        </p:txBody>
      </p:sp>
      <p:pic>
        <p:nvPicPr>
          <p:cNvPr id="170" name="Shape 170" descr="Screen shot 2017-11-13 at 12.48.37 AM.png"/>
          <p:cNvPicPr preferRelativeResize="0"/>
          <p:nvPr/>
        </p:nvPicPr>
        <p:blipFill>
          <a:blip r:embed="rId3">
            <a:alphaModFix/>
          </a:blip>
          <a:stretch>
            <a:fillRect/>
          </a:stretch>
        </p:blipFill>
        <p:spPr>
          <a:xfrm>
            <a:off x="807175" y="384725"/>
            <a:ext cx="6848276" cy="4374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Shape 175" descr="Screen shot 2015-11-04 at 3.44.11 AM.png"/>
          <p:cNvPicPr preferRelativeResize="0"/>
          <p:nvPr/>
        </p:nvPicPr>
        <p:blipFill>
          <a:blip r:embed="rId3">
            <a:alphaModFix/>
          </a:blip>
          <a:stretch>
            <a:fillRect/>
          </a:stretch>
        </p:blipFill>
        <p:spPr>
          <a:xfrm>
            <a:off x="2039250" y="326725"/>
            <a:ext cx="4539650" cy="44900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406</Words>
  <Application>Microsoft Office PowerPoint</Application>
  <PresentationFormat>On-screen Show (16:9)</PresentationFormat>
  <Paragraphs>33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Nunito</vt:lpstr>
      <vt:lpstr>Calibri</vt:lpstr>
      <vt:lpstr>Times New Roman</vt:lpstr>
      <vt:lpstr>Georgia</vt:lpstr>
      <vt:lpstr>Shift</vt:lpstr>
      <vt:lpstr>Discovery Learning</vt:lpstr>
      <vt:lpstr>Slide 2</vt:lpstr>
      <vt:lpstr>What is discovery learning?</vt:lpstr>
      <vt:lpstr>David: Discovery learning strategies</vt:lpstr>
      <vt:lpstr>Slide 5</vt:lpstr>
      <vt:lpstr>Slide 6</vt:lpstr>
      <vt:lpstr>Slide 7</vt:lpstr>
      <vt:lpstr>Slide 8</vt:lpstr>
      <vt:lpstr>Slide 9</vt:lpstr>
      <vt:lpstr>Jayne</vt:lpstr>
      <vt:lpstr>Conclusion</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Learning</dc:title>
  <dc:creator>Susan</dc:creator>
  <cp:lastModifiedBy>Susan</cp:lastModifiedBy>
  <cp:revision>1</cp:revision>
  <dcterms:modified xsi:type="dcterms:W3CDTF">2017-11-14T23:20:59Z</dcterms:modified>
</cp:coreProperties>
</file>