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7"/>
  </p:notesMasterIdLst>
  <p:sldIdLst>
    <p:sldId id="256" r:id="rId5"/>
    <p:sldId id="279" r:id="rId6"/>
    <p:sldId id="278" r:id="rId7"/>
    <p:sldId id="264" r:id="rId8"/>
    <p:sldId id="280" r:id="rId9"/>
    <p:sldId id="265" r:id="rId10"/>
    <p:sldId id="275" r:id="rId11"/>
    <p:sldId id="267" r:id="rId12"/>
    <p:sldId id="266" r:id="rId13"/>
    <p:sldId id="273" r:id="rId14"/>
    <p:sldId id="276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079" autoAdjust="0"/>
  </p:normalViewPr>
  <p:slideViewPr>
    <p:cSldViewPr snapToGrid="0">
      <p:cViewPr varScale="1">
        <p:scale>
          <a:sx n="95" d="100"/>
          <a:sy n="95" d="100"/>
        </p:scale>
        <p:origin x="3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7D380-4C05-4780-9174-83F571E8A2D2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A9ABD-3165-41F1-8E66-4A9EA1AFF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01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31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01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A9ABD-3165-41F1-8E66-4A9EA1AFF39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94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83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7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7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0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7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9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7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6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7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2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8A4D5-F691-4BDA-A75F-0E9A997BA2F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6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8A4D5-F691-4BDA-A75F-0E9A997BA2F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C4467-C472-4D78-BBB0-4951DFDD2C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0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usan.belgrad@csun.edu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n.edu/~sb4310/480%20COURSE%20ASSESSMENTS.htm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ngss.nsta.org/AccessStandardsByTopic.aspx" TargetMode="External"/><Relationship Id="rId4" Type="http://schemas.openxmlformats.org/officeDocument/2006/relationships/hyperlink" Target="http://www.csun.edu/~sb4310/EED480Coursepage.ht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un.edu/~sb4310/The%20Amazing%20Egg%20Drop.htm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4" name="Rectangle 83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1" y="4776880"/>
            <a:ext cx="2797838" cy="1501300"/>
          </a:xfrm>
        </p:spPr>
        <p:txBody>
          <a:bodyPr anchor="ctr">
            <a:normAutofit fontScale="90000"/>
          </a:bodyPr>
          <a:lstStyle/>
          <a:p>
            <a:pPr algn="r"/>
            <a:r>
              <a:rPr lang="en-US" sz="2900" b="1" dirty="0"/>
              <a:t>E ED 480 Science and Social Studies Curriculum Methods </a:t>
            </a:r>
            <a:br>
              <a:rPr lang="en-US" sz="2900" b="1" dirty="0"/>
            </a:br>
            <a:r>
              <a:rPr lang="en-US" sz="2900" b="1" dirty="0"/>
              <a:t>FALL, 2019</a:t>
            </a:r>
            <a:br>
              <a:rPr lang="en-US" sz="2900" b="1" dirty="0"/>
            </a:br>
            <a:r>
              <a:rPr lang="en-US" sz="2900" b="1" dirty="0"/>
              <a:t>Dr. Susan Belgrad</a:t>
            </a:r>
            <a:endParaRPr lang="en-US" sz="2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6968" y="4555055"/>
            <a:ext cx="2537450" cy="1723125"/>
          </a:xfrm>
        </p:spPr>
        <p:txBody>
          <a:bodyPr anchor="ctr">
            <a:normAutofit/>
          </a:bodyPr>
          <a:lstStyle/>
          <a:p>
            <a:pPr algn="l"/>
            <a:r>
              <a:rPr lang="en-US" b="1" dirty="0"/>
              <a:t>WEEK THREE</a:t>
            </a:r>
          </a:p>
          <a:p>
            <a:pPr algn="l"/>
            <a:r>
              <a:rPr lang="en-US" b="1" dirty="0"/>
              <a:t> </a:t>
            </a:r>
            <a:endParaRPr lang="en-US" b="1" dirty="0">
              <a:cs typeface="Calibri"/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425" y="1322610"/>
            <a:ext cx="1682850" cy="16828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6253" y="2707205"/>
            <a:ext cx="721796" cy="7217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4374" y="2603243"/>
            <a:ext cx="220271" cy="2202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29087" y="0"/>
            <a:ext cx="4814914" cy="3429000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9834" y="4776880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indoor, table, sitting&#10;&#10;Description automatically generated">
            <a:extLst>
              <a:ext uri="{FF2B5EF4-FFF2-40B4-BE49-F238E27FC236}">
                <a16:creationId xmlns:a16="http://schemas.microsoft.com/office/drawing/2014/main" id="{9D33D0EB-8BDF-4B84-B174-309A6437C2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133" y="4665967"/>
            <a:ext cx="2001733" cy="15013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464" y="826680"/>
            <a:ext cx="812608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500" b="1" dirty="0">
                <a:solidFill>
                  <a:srgbClr val="FFFFFF"/>
                </a:solidFill>
                <a:latin typeface="Californian FB" pitchFamily="18" charset="0"/>
              </a:rPr>
              <a:t>PREPARING FOR THE ACTIVITY</a:t>
            </a:r>
            <a:endParaRPr lang="en-US" sz="3500" b="1" kern="1200" dirty="0">
              <a:solidFill>
                <a:srgbClr val="FFFFFF"/>
              </a:solidFill>
              <a:latin typeface="Californian FB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542417"/>
              </p:ext>
            </p:extLst>
          </p:nvPr>
        </p:nvGraphicFramePr>
        <p:xfrm>
          <a:off x="888521" y="2897997"/>
          <a:ext cx="722031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97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800" b="1" kern="1200" dirty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CSSS</a:t>
                      </a:r>
                    </a:p>
                    <a:p>
                      <a:pPr algn="ctr"/>
                      <a:endParaRPr lang="en-US" sz="2800" b="1" kern="1200" dirty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800" b="1" kern="1200" dirty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CCSS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000" b="1" kern="1200" dirty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LEARNING COMMUNITY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397" y="631371"/>
            <a:ext cx="7375161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Cooperative Learning Template</a:t>
            </a: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Following statement of Learning Outcomes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Include Social Studies and Common Core Standards</a:t>
            </a: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2C6F57-479E-453E-9927-5EE03A629911}"/>
              </a:ext>
            </a:extLst>
          </p:cNvPr>
          <p:cNvSpPr txBox="1"/>
          <p:nvPr/>
        </p:nvSpPr>
        <p:spPr>
          <a:xfrm>
            <a:off x="381740" y="2753936"/>
            <a:ext cx="125526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I.  Formation of Groups:  ( e.g. Human Graph-Knowledge) ___________________________</a:t>
            </a:r>
          </a:p>
          <a:p>
            <a:r>
              <a:rPr lang="en-US" sz="1400" dirty="0"/>
              <a:t>II. Role Assignments:  Beginning with the Checker all roles are assigned to the right (clockwise)</a:t>
            </a:r>
            <a:br>
              <a:rPr lang="en-US" sz="1400" dirty="0"/>
            </a:br>
            <a:r>
              <a:rPr lang="en-US" sz="1400" dirty="0"/>
              <a:t> Materials Manager/ Encourager:  ________________________________</a:t>
            </a:r>
          </a:p>
          <a:p>
            <a:r>
              <a:rPr lang="en-US" sz="1400" dirty="0"/>
              <a:t>         Checker/Timekeeper:     _____________________________________________</a:t>
            </a:r>
          </a:p>
          <a:p>
            <a:r>
              <a:rPr lang="en-US" sz="1400" dirty="0"/>
              <a:t>         Data Recorder:     _____________________________________________ </a:t>
            </a:r>
          </a:p>
          <a:p>
            <a:r>
              <a:rPr lang="en-US" sz="1400" dirty="0"/>
              <a:t>         Observer/Reporter:    _____________________________________________</a:t>
            </a:r>
          </a:p>
          <a:p>
            <a:r>
              <a:rPr lang="en-US" sz="1400" dirty="0"/>
              <a:t>         Other:  Traveler/Spy:     Can be the checker ________________________  </a:t>
            </a:r>
          </a:p>
          <a:p>
            <a:r>
              <a:rPr lang="en-US" sz="1400" dirty="0"/>
              <a:t>III. Task (See element 1):____________________________________________________________</a:t>
            </a:r>
            <a:br>
              <a:rPr lang="en-US" sz="1400" dirty="0"/>
            </a:br>
            <a:r>
              <a:rPr lang="en-US" sz="1400" dirty="0"/>
              <a:t>IV. Time Limits:  </a:t>
            </a:r>
            <a:r>
              <a:rPr lang="en-US" sz="1400" u="sng" dirty="0"/>
              <a:t>__________</a:t>
            </a:r>
            <a:endParaRPr lang="en-US" sz="1400" dirty="0"/>
          </a:p>
          <a:p>
            <a:r>
              <a:rPr lang="en-US" sz="1400" dirty="0"/>
              <a:t> V. Social Skills and or Habits of Mind to Engage/Assess:  </a:t>
            </a:r>
            <a:br>
              <a:rPr lang="en-US" sz="1400" dirty="0"/>
            </a:br>
            <a:r>
              <a:rPr lang="en-US" sz="1400" dirty="0"/>
              <a:t>         (</a:t>
            </a:r>
            <a:r>
              <a:rPr lang="en-US" sz="1400" u="sng" dirty="0"/>
              <a:t>Attentive Listening;  Disagree with Idea- Not the Person; Flexibility in Thinking; Perseverance; Team Work)</a:t>
            </a:r>
            <a:br>
              <a:rPr lang="en-US" sz="1400" dirty="0"/>
            </a:br>
            <a:r>
              <a:rPr lang="en-US" sz="1400" dirty="0"/>
              <a:t>VI  Level of Voice:  (</a:t>
            </a:r>
            <a:r>
              <a:rPr lang="en-US" sz="1400" u="sng" dirty="0"/>
              <a:t>Classroom Level 2 – Normal  Voice Table Talk)</a:t>
            </a:r>
            <a:br>
              <a:rPr lang="en-US" sz="1400" dirty="0"/>
            </a:br>
            <a:r>
              <a:rPr lang="en-US" sz="1400" dirty="0"/>
              <a:t>VII. Processing--Questions for groups and individual reflections:</a:t>
            </a:r>
          </a:p>
          <a:p>
            <a:r>
              <a:rPr lang="en-US" sz="1400" dirty="0"/>
              <a:t>VIII. Assessment Content:</a:t>
            </a:r>
          </a:p>
          <a:p>
            <a:r>
              <a:rPr lang="en-US" sz="1400" dirty="0"/>
              <a:t>        Assessment of Cooperation/Collaboration and Student </a:t>
            </a:r>
            <a:r>
              <a:rPr lang="en-US" sz="1400" u="sng" dirty="0"/>
              <a:t>Self-Assessment of Collaborative Performance</a:t>
            </a:r>
            <a:endParaRPr lang="en-US" sz="1400" dirty="0"/>
          </a:p>
          <a:p>
            <a:r>
              <a:rPr lang="en-US" sz="1400" dirty="0"/>
              <a:t>	(</a:t>
            </a:r>
            <a:r>
              <a:rPr lang="en-US" sz="1400" u="sng" dirty="0"/>
              <a:t>Rate Your Mates)</a:t>
            </a:r>
            <a:endParaRPr lang="en-US" sz="1400" dirty="0"/>
          </a:p>
          <a:p>
            <a:r>
              <a:rPr lang="en-US" sz="1400" dirty="0"/>
              <a:t> VIII. Encouraging Energizer:  </a:t>
            </a:r>
            <a:r>
              <a:rPr lang="en-US" sz="1400" u="sng" dirty="0"/>
              <a:t>Varied: Team selected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4375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60045"/>
            <a:ext cx="4694659" cy="573405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99"/>
          <a:stretch/>
        </p:blipFill>
        <p:spPr>
          <a:xfrm>
            <a:off x="-1" y="857250"/>
            <a:ext cx="9144001" cy="57340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8420A9-13A6-4A5A-BD09-76C4D25A2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9101" y="859735"/>
            <a:ext cx="5380326" cy="136870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  <a:cs typeface="Calibri Light"/>
              </a:rPr>
              <a:t>Contacting Dr. </a:t>
            </a:r>
            <a:r>
              <a:rPr lang="en-US" b="1" dirty="0" err="1">
                <a:solidFill>
                  <a:schemeClr val="accent1"/>
                </a:solidFill>
                <a:cs typeface="Calibri Light"/>
              </a:rPr>
              <a:t>Belgrad</a:t>
            </a:r>
            <a:endParaRPr lang="en-US" b="1" dirty="0" err="1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283E4-2AF3-412F-A6D4-84C8FB268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949" y="2152130"/>
            <a:ext cx="4202396" cy="430624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  <a:cs typeface="Calibri" panose="020F0502020204030204"/>
              </a:rPr>
              <a:t>The best way to contact Dr. </a:t>
            </a:r>
            <a:r>
              <a:rPr lang="en-US" sz="2000" b="1" dirty="0" err="1">
                <a:solidFill>
                  <a:srgbClr val="000000"/>
                </a:solidFill>
                <a:cs typeface="Calibri" panose="020F0502020204030204"/>
              </a:rPr>
              <a:t>Belgrad</a:t>
            </a:r>
            <a:r>
              <a:rPr lang="en-US" sz="2000" b="1" dirty="0">
                <a:solidFill>
                  <a:srgbClr val="000000"/>
                </a:solidFill>
                <a:cs typeface="Calibri" panose="020F0502020204030204"/>
              </a:rPr>
              <a:t> is via email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  <a:cs typeface="Calibri" panose="020F0502020204030204"/>
                <a:hlinkClick r:id="rId3"/>
              </a:rPr>
              <a:t>susan.belgrad@csun.edu</a:t>
            </a:r>
            <a:endParaRPr lang="en-US" sz="2000" b="1" dirty="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US" sz="2000" b="1" dirty="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  <a:cs typeface="Calibri" panose="020F0502020204030204"/>
              </a:rPr>
              <a:t>You may also leave a voicemail at campus phone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  <a:cs typeface="Calibri" panose="020F0502020204030204"/>
              </a:rPr>
              <a:t>#818-677-4901</a:t>
            </a:r>
          </a:p>
          <a:p>
            <a:pPr marL="0" indent="0">
              <a:buNone/>
            </a:pPr>
            <a:endParaRPr lang="en-US" sz="2000" b="1" dirty="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  <a:cs typeface="Calibri" panose="020F0502020204030204"/>
              </a:rPr>
              <a:t>You may also arrange for an individual meeting in Dr. </a:t>
            </a:r>
            <a:r>
              <a:rPr lang="en-US" sz="2000" b="1" dirty="0" err="1">
                <a:solidFill>
                  <a:srgbClr val="000000"/>
                </a:solidFill>
                <a:cs typeface="Calibri" panose="020F0502020204030204"/>
              </a:rPr>
              <a:t>Belgrad's</a:t>
            </a:r>
            <a:r>
              <a:rPr lang="en-US" sz="2000" b="1" dirty="0">
                <a:solidFill>
                  <a:srgbClr val="000000"/>
                </a:solidFill>
                <a:cs typeface="Calibri" panose="020F0502020204030204"/>
              </a:rPr>
              <a:t> Office ED 4901 or during office hours—2-3:30 PM Mondays and Wednesdays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525" y="1468363"/>
            <a:ext cx="4180922" cy="4515805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7" name="Graphic 6" descr="Receiver">
            <a:extLst>
              <a:ext uri="{FF2B5EF4-FFF2-40B4-BE49-F238E27FC236}">
                <a16:creationId xmlns:a16="http://schemas.microsoft.com/office/drawing/2014/main" id="{9C7AA309-0D45-4FDB-A307-C417722CA1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53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, table, sitting&#10;&#10;Description automatically generated">
            <a:extLst>
              <a:ext uri="{FF2B5EF4-FFF2-40B4-BE49-F238E27FC236}">
                <a16:creationId xmlns:a16="http://schemas.microsoft.com/office/drawing/2014/main" id="{715BB2DB-734F-41C3-9C93-0C0150E02F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857500"/>
            <a:ext cx="1524000" cy="1143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8B8CFC-1F40-4494-BE92-540BB58F0C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5" y="0"/>
            <a:ext cx="90021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467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FBFD804-3552-463C-8B88-9579A2173009}"/>
              </a:ext>
            </a:extLst>
          </p:cNvPr>
          <p:cNvSpPr txBox="1"/>
          <p:nvPr/>
        </p:nvSpPr>
        <p:spPr>
          <a:xfrm>
            <a:off x="2160396" y="1095270"/>
            <a:ext cx="437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WEDNESDAY, SEPTEMBER 18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BDB0A7F-24DF-4F6F-94D8-4F621712CA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319571"/>
              </p:ext>
            </p:extLst>
          </p:nvPr>
        </p:nvGraphicFramePr>
        <p:xfrm>
          <a:off x="994787" y="1879042"/>
          <a:ext cx="7130038" cy="4191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3058">
                  <a:extLst>
                    <a:ext uri="{9D8B030D-6E8A-4147-A177-3AD203B41FA5}">
                      <a16:colId xmlns:a16="http://schemas.microsoft.com/office/drawing/2014/main" val="2082400522"/>
                    </a:ext>
                  </a:extLst>
                </a:gridCol>
                <a:gridCol w="3856980">
                  <a:extLst>
                    <a:ext uri="{9D8B030D-6E8A-4147-A177-3AD203B41FA5}">
                      <a16:colId xmlns:a16="http://schemas.microsoft.com/office/drawing/2014/main" val="3323778615"/>
                    </a:ext>
                  </a:extLst>
                </a:gridCol>
              </a:tblGrid>
              <a:tr h="3349072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Blip>
                          <a:blip r:embed="rId2"/>
                        </a:buBlip>
                        <a:tabLst>
                          <a:tab pos="160020" algn="l"/>
                        </a:tabLst>
                      </a:pP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Blip>
                          <a:blip r:embed="rId2"/>
                        </a:buBlip>
                        <a:tabLst>
                          <a:tab pos="160020" algn="l"/>
                        </a:tabLst>
                      </a:pPr>
                      <a:r>
                        <a:rPr lang="en-US" sz="1100" dirty="0">
                          <a:effectLst/>
                        </a:rPr>
                        <a:t>Sharing Cooperative Learning Lessons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Blip>
                          <a:blip r:embed="rId2"/>
                        </a:buBlip>
                        <a:tabLst>
                          <a:tab pos="160020" algn="l"/>
                        </a:tabLst>
                      </a:pPr>
                      <a:endParaRPr lang="en-US" sz="11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Blip>
                          <a:blip r:embed="rId2"/>
                        </a:buBlip>
                        <a:tabLst>
                          <a:tab pos="160020" algn="l"/>
                        </a:tabLst>
                      </a:pPr>
                      <a:r>
                        <a:rPr lang="en-US" sz="1100" dirty="0">
                          <a:effectLst/>
                        </a:rPr>
                        <a:t>ACTIVITY FIVE:  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Kahoot JIGSAW Presentations:  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CA K-5 Social Science Studies Content Standards</a:t>
                      </a:r>
                      <a:r>
                        <a:rPr lang="en-US" sz="1100" u="sng" dirty="0">
                          <a:effectLst/>
                        </a:rPr>
                        <a:t> 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16002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Blip>
                          <a:blip r:embed="rId2"/>
                        </a:buBlip>
                        <a:tabLst>
                          <a:tab pos="160020" algn="l"/>
                        </a:tabLst>
                      </a:pPr>
                      <a:r>
                        <a:rPr lang="en-US" sz="1100" dirty="0">
                          <a:effectLst/>
                        </a:rPr>
                        <a:t>ACTIVITY SIX: Global Awareness and 21st Century Citizenship--Social Studies Standards in Action for a Sustainable Planet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160020" algn="l"/>
                        </a:tabLst>
                      </a:pPr>
                      <a:br>
                        <a:rPr lang="en-US" sz="1100" dirty="0">
                          <a:effectLst/>
                        </a:rPr>
                      </a:br>
                      <a:endParaRPr lang="en-US" sz="1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60020" algn="l"/>
                        </a:tabLst>
                      </a:pPr>
                      <a:r>
                        <a:rPr lang="en-US" sz="1100" dirty="0">
                          <a:effectLst/>
                        </a:rPr>
                        <a:t>          Complete Session Log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  <a:sym typeface="Wingdings" panose="05000000000000000000" pitchFamily="2" charset="2"/>
                        </a:rPr>
                        <a:t></a:t>
                      </a:r>
                      <a:r>
                        <a:rPr lang="en-US" sz="1100" dirty="0">
                          <a:effectLst/>
                        </a:rPr>
                        <a:t> Review – the script and structure of the Amazing 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         Egg Drop -- noting the format of cooperative learning, 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         formative and summative assessment. </a:t>
                      </a:r>
                      <a:br>
                        <a:rPr lang="en-US" sz="1100" dirty="0">
                          <a:effectLst/>
                        </a:rPr>
                      </a:br>
                      <a:endParaRPr lang="en-US" sz="1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sym typeface="Wingdings" panose="05000000000000000000" pitchFamily="2" charset="2"/>
                        </a:rPr>
                        <a:t></a:t>
                      </a:r>
                      <a:r>
                        <a:rPr lang="en-US" sz="1100" dirty="0">
                          <a:effectLst/>
                        </a:rPr>
                        <a:t> Review the Social Studies Planning Template in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     Course Documents and Rubric in </a:t>
                      </a:r>
                      <a:r>
                        <a:rPr lang="en-US" sz="1100" u="sng" dirty="0">
                          <a:effectLst/>
                          <a:hlinkClick r:id="rId3"/>
                        </a:rPr>
                        <a:t>Course Assessments</a:t>
                      </a:r>
                      <a:br>
                        <a:rPr lang="en-US" sz="1100" u="sng" dirty="0">
                          <a:effectLst/>
                        </a:rPr>
                      </a:br>
                      <a:endParaRPr lang="en-US" sz="1100" dirty="0">
                        <a:effectLst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&amp;"/>
                      </a:pPr>
                      <a:r>
                        <a:rPr lang="en-US" sz="1100" dirty="0">
                          <a:effectLst/>
                        </a:rPr>
                        <a:t>Read Packet: Creating Rubrics and Checklists in 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      </a:t>
                      </a:r>
                      <a:r>
                        <a:rPr lang="en-US" sz="1100" u="sng" dirty="0">
                          <a:effectLst/>
                          <a:hlinkClick r:id="rId4"/>
                        </a:rPr>
                        <a:t>Course Documents</a:t>
                      </a:r>
                      <a:r>
                        <a:rPr lang="en-US" sz="1100" dirty="0">
                          <a:effectLst/>
                        </a:rPr>
                        <a:t> --Authentic Assessments FOR 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      Student Learning. Assessment FOR Learning</a:t>
                      </a:r>
                      <a:br>
                        <a:rPr lang="en-US" sz="1100" dirty="0">
                          <a:effectLst/>
                        </a:rPr>
                      </a:br>
                      <a:endParaRPr lang="en-US" sz="11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sym typeface="Wingdings" panose="05000000000000000000" pitchFamily="2" charset="2"/>
                        </a:rPr>
                        <a:t></a:t>
                      </a:r>
                      <a:r>
                        <a:rPr lang="en-US" sz="1100" dirty="0">
                          <a:effectLst/>
                        </a:rPr>
                        <a:t> Read K-6 </a:t>
                      </a:r>
                      <a:r>
                        <a:rPr lang="en-US" sz="1100" u="sng" dirty="0">
                          <a:effectLst/>
                          <a:hlinkClick r:id="rId5"/>
                        </a:rPr>
                        <a:t>Next Generation Science Standards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     Be prepared to discuss how to use the NGSS 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      Placemat next session.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&amp;"/>
                      </a:pPr>
                      <a:endParaRPr lang="en-US" sz="1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?"/>
                      </a:pPr>
                      <a:r>
                        <a:rPr lang="en-US" sz="1100" dirty="0">
                          <a:effectLst/>
                        </a:rPr>
                        <a:t>Reflective Journal 2: How does assessment FOR learning result in more student engagement and goal setting for successful achievement in global citizenship for a sustainable planet?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?"/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?"/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?"/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?"/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244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141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Social Studies</a:t>
            </a:r>
            <a:b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Lesson Planning</a:t>
            </a:r>
            <a:endParaRPr lang="en-US" b="1" kern="1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692860" y="1431733"/>
            <a:ext cx="4951562" cy="47617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Identify the discipline you wish to teach: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Big Idea: “How will it promote citizenship in a global community”?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   Each team will begin to plan a social studies lesson that addresses a National Theme and an elementary grade-level standard. The lesson should meet each of the criteria of the Social Studies Rubric.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Social Studies</a:t>
            </a:r>
            <a:b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Lesson Planning</a:t>
            </a:r>
            <a:endParaRPr lang="en-US" b="1" kern="1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0CF4AE25-59AE-498E-96CF-16E7B947EC8C}"/>
              </a:ext>
            </a:extLst>
          </p:cNvPr>
          <p:cNvSpPr/>
          <p:nvPr/>
        </p:nvSpPr>
        <p:spPr>
          <a:xfrm>
            <a:off x="3943350" y="1107281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hangingPunct="0"/>
            <a:r>
              <a:rPr lang="en-US" b="1" dirty="0"/>
              <a:t>ORGANIZATION</a:t>
            </a:r>
          </a:p>
          <a:p>
            <a:pPr lvl="0" hangingPunct="0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Hook</a:t>
            </a:r>
          </a:p>
          <a:p>
            <a:pPr lvl="0" hangingPunct="0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Engagement</a:t>
            </a:r>
          </a:p>
          <a:p>
            <a:pPr lvl="0" hangingPunct="0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Reflection</a:t>
            </a:r>
          </a:p>
          <a:p>
            <a:pPr lvl="0" hangingPunct="0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Self-Assessment  </a:t>
            </a:r>
          </a:p>
          <a:p>
            <a:pPr lvl="0" hangingPunct="0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Dimensionality</a:t>
            </a:r>
          </a:p>
          <a:p>
            <a:pPr hangingPunct="0"/>
            <a:r>
              <a:rPr lang="en-US" b="1" dirty="0"/>
              <a:t>COOPERATION</a:t>
            </a:r>
            <a:endParaRPr lang="en-US" dirty="0"/>
          </a:p>
          <a:p>
            <a:pPr hangingPunct="0"/>
            <a:r>
              <a:rPr lang="en-US" dirty="0"/>
              <a:t>Plan for Assigning Teams</a:t>
            </a:r>
          </a:p>
          <a:p>
            <a:pPr hangingPunct="0"/>
            <a:r>
              <a:rPr lang="en-US" dirty="0"/>
              <a:t>Plan for Defining Group Roles</a:t>
            </a:r>
          </a:p>
          <a:p>
            <a:pPr hangingPunct="0"/>
            <a:endParaRPr lang="en-US" dirty="0"/>
          </a:p>
          <a:p>
            <a:pPr hangingPunct="0"/>
            <a:r>
              <a:rPr lang="en-US" b="1" dirty="0"/>
              <a:t>ASSESSMENT</a:t>
            </a:r>
          </a:p>
          <a:p>
            <a:pPr hangingPunct="0"/>
            <a:r>
              <a:rPr lang="en-US" b="1" dirty="0"/>
              <a:t> </a:t>
            </a:r>
            <a:r>
              <a:rPr lang="en-US" dirty="0"/>
              <a:t>Plan for Assessing Group Performance</a:t>
            </a:r>
            <a:br>
              <a:rPr lang="en-US" dirty="0"/>
            </a:br>
            <a:r>
              <a:rPr lang="en-US" dirty="0"/>
              <a:t>Assessment FOR Learning Plan</a:t>
            </a:r>
            <a:br>
              <a:rPr lang="en-US" dirty="0"/>
            </a:br>
            <a:r>
              <a:rPr lang="en-US" dirty="0"/>
              <a:t>Assessment of Individual Learning Plan</a:t>
            </a:r>
          </a:p>
          <a:p>
            <a:pPr hangingPunct="0"/>
            <a:endParaRPr lang="en-US" dirty="0"/>
          </a:p>
          <a:p>
            <a:pPr hangingPunct="0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08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60045"/>
            <a:ext cx="4694659" cy="573405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99"/>
          <a:stretch/>
        </p:blipFill>
        <p:spPr>
          <a:xfrm>
            <a:off x="-1" y="857250"/>
            <a:ext cx="9144001" cy="5734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7567" y="536713"/>
            <a:ext cx="4417912" cy="138112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Beginning your group planning of social studies lessons</a:t>
            </a:r>
            <a:endParaRPr lang="en-US" b="1" kern="1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525" y="1468363"/>
            <a:ext cx="4180922" cy="4515805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7" name="Graphic 6" descr="Teacher">
            <a:extLst>
              <a:ext uri="{FF2B5EF4-FFF2-40B4-BE49-F238E27FC236}">
                <a16:creationId xmlns:a16="http://schemas.microsoft.com/office/drawing/2014/main" id="{BA7E9DEC-EA7E-4F69-8AE9-F13B8DCE3B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21828" y="1811547"/>
            <a:ext cx="4339087" cy="440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800" b="1" dirty="0">
              <a:solidFill>
                <a:srgbClr val="000000"/>
              </a:solidFill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 panose="020F0502020204030204"/>
              </a:rPr>
              <a:t>Big Ideas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 panose="020F0502020204030204"/>
              </a:rPr>
              <a:t>What is a big idea? A big idea is exactly what it sounds like: a major question or view or belief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anose="020F0502020204030204"/>
              </a:rPr>
              <a:t> </a:t>
            </a:r>
            <a:endParaRPr lang="en-US" sz="3200" dirty="0">
              <a:solidFill>
                <a:schemeClr val="accent4">
                  <a:lumMod val="60000"/>
                  <a:lumOff val="40000"/>
                </a:schemeClr>
              </a:solidFill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60045"/>
            <a:ext cx="4694659" cy="573405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99"/>
          <a:stretch/>
        </p:blipFill>
        <p:spPr>
          <a:xfrm>
            <a:off x="-1" y="857250"/>
            <a:ext cx="9144001" cy="5734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1876" y="470517"/>
            <a:ext cx="5695629" cy="144732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Beginning your group planning of social studies lessons</a:t>
            </a:r>
            <a:endParaRPr lang="en-US" sz="3600" b="1" kern="1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525" y="1468363"/>
            <a:ext cx="4180922" cy="4515805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7" name="Graphic 6" descr="Teacher">
            <a:extLst>
              <a:ext uri="{FF2B5EF4-FFF2-40B4-BE49-F238E27FC236}">
                <a16:creationId xmlns:a16="http://schemas.microsoft.com/office/drawing/2014/main" id="{BA7E9DEC-EA7E-4F69-8AE9-F13B8DCE3B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52404" y="1712980"/>
            <a:ext cx="4355101" cy="46745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dirty="0">
                <a:solidFill>
                  <a:schemeClr val="accent4">
                    <a:lumMod val="60000"/>
                    <a:lumOff val="40000"/>
                  </a:schemeClr>
                </a:solidFill>
                <a:cs typeface="Calibri" panose="020F0502020204030204"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1" dirty="0">
              <a:solidFill>
                <a:schemeClr val="accent4">
                  <a:lumMod val="60000"/>
                  <a:lumOff val="40000"/>
                </a:schemeClr>
              </a:solidFill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1" dirty="0">
              <a:solidFill>
                <a:schemeClr val="accent4">
                  <a:lumMod val="60000"/>
                  <a:lumOff val="40000"/>
                </a:schemeClr>
              </a:solidFill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 panose="020F0502020204030204"/>
              </a:rPr>
              <a:t>How might we incorporate a BIG IDEA in social studies that engages students in a variety of content areas as they pursue understanding of the ten themes of social science?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 panose="020F0502020204030204"/>
              </a:rPr>
              <a:t>      </a:t>
            </a:r>
            <a:r>
              <a: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 panose="020F0502020204030204"/>
              </a:rPr>
              <a:t>Visual Arts: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 panose="020F0502020204030204"/>
              </a:rPr>
              <a:t>       Language Arts: </a:t>
            </a:r>
            <a:br>
              <a: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 panose="020F0502020204030204"/>
              </a:rPr>
            </a:br>
            <a:r>
              <a: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 panose="020F0502020204030204"/>
              </a:rPr>
              <a:t>       Music: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 panose="020F0502020204030204"/>
              </a:rPr>
              <a:t>       Math: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 panose="020F0502020204030204"/>
              </a:rPr>
              <a:t>       Science, Technology, Engineering.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i="1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i="1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458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827088"/>
            <a:ext cx="7375525" cy="13255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           </a:t>
            </a:r>
            <a:r>
              <a:rPr lang="en-US" sz="3500" b="1" dirty="0">
                <a:solidFill>
                  <a:srgbClr val="FFFFFF"/>
                </a:solidFill>
              </a:rPr>
              <a:t>Creating a cooperative learning </a:t>
            </a:r>
            <a:br>
              <a:rPr lang="en-US" sz="3500" b="1" dirty="0">
                <a:solidFill>
                  <a:srgbClr val="FFFFFF"/>
                </a:solidFill>
              </a:rPr>
            </a:br>
            <a:r>
              <a:rPr lang="en-US" sz="3500" b="1" dirty="0">
                <a:solidFill>
                  <a:srgbClr val="FFFFFF"/>
                </a:solidFill>
              </a:rPr>
              <a:t>             social studies lesson plan</a:t>
            </a:r>
            <a:endParaRPr lang="en-US" sz="35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5523" y="2816505"/>
            <a:ext cx="8170291" cy="30693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   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b="1" dirty="0"/>
              <a:t>Review the structures of the STEM-Workshop</a:t>
            </a:r>
            <a:br>
              <a:rPr lang="en-US" sz="3200" b="1" dirty="0"/>
            </a:br>
            <a:r>
              <a:rPr lang="en-US" sz="3200" b="1" dirty="0">
                <a:hlinkClick r:id="rId3"/>
              </a:rPr>
              <a:t>THE AMAZING EGG DROP</a:t>
            </a:r>
            <a:endParaRPr lang="en-US" sz="3200" dirty="0"/>
          </a:p>
          <a:p>
            <a:pPr algn="ctr"/>
            <a:endParaRPr lang="en-US" sz="3200" b="1" dirty="0"/>
          </a:p>
          <a:p>
            <a:pPr algn="ctr"/>
            <a:r>
              <a:rPr lang="en-US" sz="2800" b="1" dirty="0"/>
              <a:t>Examine How Cooperative Learning promoted Constructivist Practices and Participant Engagement and Utilize the Lesson as a Template for Planning.</a:t>
            </a:r>
            <a:endParaRPr lang="en-US" sz="2800" dirty="0">
              <a:solidFill>
                <a:srgbClr val="000000"/>
              </a:solidFill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464" y="826680"/>
            <a:ext cx="812608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500" b="1" dirty="0">
                <a:solidFill>
                  <a:srgbClr val="FFFFFF"/>
                </a:solidFill>
                <a:latin typeface="Californian FB" pitchFamily="18" charset="0"/>
              </a:rPr>
              <a:t>THE FOUR ELEMENTS OF NATURE</a:t>
            </a:r>
            <a:endParaRPr lang="en-US" sz="3500" b="1" kern="1200" dirty="0">
              <a:solidFill>
                <a:srgbClr val="FFFFFF"/>
              </a:solidFill>
              <a:latin typeface="Californian FB" pitchFamily="18" charset="0"/>
            </a:endParaRPr>
          </a:p>
        </p:txBody>
      </p:sp>
      <p:pic>
        <p:nvPicPr>
          <p:cNvPr id="9" name="Picture 8" descr="EART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82614" y="2846716"/>
            <a:ext cx="1522563" cy="1522563"/>
          </a:xfrm>
          <a:prstGeom prst="rect">
            <a:avLst/>
          </a:prstGeom>
        </p:spPr>
      </p:pic>
      <p:pic>
        <p:nvPicPr>
          <p:cNvPr id="11" name="Picture 10" descr="AI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39680" y="2853735"/>
            <a:ext cx="1837426" cy="1485352"/>
          </a:xfrm>
          <a:prstGeom prst="rect">
            <a:avLst/>
          </a:prstGeom>
        </p:spPr>
      </p:pic>
      <p:pic>
        <p:nvPicPr>
          <p:cNvPr id="13" name="Picture 12" descr="WAT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15924" y="2881223"/>
            <a:ext cx="1600199" cy="1462176"/>
          </a:xfrm>
          <a:prstGeom prst="rect">
            <a:avLst/>
          </a:prstGeom>
        </p:spPr>
      </p:pic>
      <p:pic>
        <p:nvPicPr>
          <p:cNvPr id="14" name="Picture 13" descr="FIR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08840" y="2898476"/>
            <a:ext cx="2061044" cy="1414732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086929" y="4511136"/>
          <a:ext cx="722031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3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34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800" b="1" kern="1200" dirty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EARTH</a:t>
                      </a:r>
                    </a:p>
                    <a:p>
                      <a:pPr algn="ctr"/>
                      <a:endParaRPr lang="en-US" sz="2800" b="1" kern="1200" dirty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800" b="1" kern="1200" dirty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800" b="1" kern="1200" dirty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b="1" kern="1200" dirty="0">
                        <a:solidFill>
                          <a:srgbClr val="FFFFFF"/>
                        </a:solidFill>
                        <a:latin typeface="Californian FB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r>
                        <a:rPr lang="en-US" sz="2800" b="1" kern="1200" dirty="0">
                          <a:solidFill>
                            <a:srgbClr val="FFFFFF"/>
                          </a:solidFill>
                          <a:latin typeface="Californian FB" pitchFamily="18" charset="0"/>
                          <a:ea typeface="+mj-ea"/>
                          <a:cs typeface="+mj-cs"/>
                        </a:rPr>
                        <a:t>FIRE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E786F326123745BEF56A2992C55CDD" ma:contentTypeVersion="13" ma:contentTypeDescription="Create a new document." ma:contentTypeScope="" ma:versionID="58c137cb62df10fb6ff032c621b0fe73">
  <xsd:schema xmlns:xsd="http://www.w3.org/2001/XMLSchema" xmlns:xs="http://www.w3.org/2001/XMLSchema" xmlns:p="http://schemas.microsoft.com/office/2006/metadata/properties" xmlns:ns3="8cc2d3e7-99ae-4424-a7ed-9a4dc9b2d520" xmlns:ns4="289fd4eb-68f8-4d2e-b768-bd76e667a18e" targetNamespace="http://schemas.microsoft.com/office/2006/metadata/properties" ma:root="true" ma:fieldsID="59b50bf1192bc756f4b3c84ceeeea4e3" ns3:_="" ns4:_="">
    <xsd:import namespace="8cc2d3e7-99ae-4424-a7ed-9a4dc9b2d520"/>
    <xsd:import namespace="289fd4eb-68f8-4d2e-b768-bd76e667a18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c2d3e7-99ae-4424-a7ed-9a4dc9b2d5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fd4eb-68f8-4d2e-b768-bd76e667a1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2E3561-8E00-46FE-AAF5-D0389DDEB4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c2d3e7-99ae-4424-a7ed-9a4dc9b2d520"/>
    <ds:schemaRef ds:uri="289fd4eb-68f8-4d2e-b768-bd76e667a1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696452-E708-4C13-9AC8-D816B3389E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BF3912-68E3-4453-9AB9-4CFA74E173B7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289fd4eb-68f8-4d2e-b768-bd76e667a18e"/>
    <ds:schemaRef ds:uri="http://www.w3.org/XML/1998/namespace"/>
    <ds:schemaRef ds:uri="http://schemas.microsoft.com/office/2006/metadata/properties"/>
    <ds:schemaRef ds:uri="8cc2d3e7-99ae-4424-a7ed-9a4dc9b2d520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247</Words>
  <Application>Microsoft Office PowerPoint</Application>
  <PresentationFormat>On-screen Show (4:3)</PresentationFormat>
  <Paragraphs>106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Californian FB</vt:lpstr>
      <vt:lpstr>Symbol</vt:lpstr>
      <vt:lpstr>Times New Roman</vt:lpstr>
      <vt:lpstr>Wingdings</vt:lpstr>
      <vt:lpstr>Office Theme</vt:lpstr>
      <vt:lpstr>E ED 480 Science and Social Studies Curriculum Methods  FALL, 2019 Dr. Susan Belgrad</vt:lpstr>
      <vt:lpstr>PowerPoint Presentation</vt:lpstr>
      <vt:lpstr>PowerPoint Presentation</vt:lpstr>
      <vt:lpstr>Social Studies Lesson Planning</vt:lpstr>
      <vt:lpstr>Social Studies Lesson Planning</vt:lpstr>
      <vt:lpstr>Beginning your group planning of social studies lessons</vt:lpstr>
      <vt:lpstr>Beginning your group planning of social studies lessons</vt:lpstr>
      <vt:lpstr>              Creating a cooperative learning               social studies lesson plan</vt:lpstr>
      <vt:lpstr>THE FOUR ELEMENTS OF NATURE</vt:lpstr>
      <vt:lpstr>PREPARING FOR THE ACTIVITY</vt:lpstr>
      <vt:lpstr>Cooperative Learning Template Following statement of Learning Outcomes Include Social Studies and Common Core Standards </vt:lpstr>
      <vt:lpstr>Contacting Dr. Belgrad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ED 480 Science and Social Studies Curriculum Methods  FALL, 2019 Dr. Susan Belgrad</dc:title>
  <dc:creator>Belgrad, Susan F</dc:creator>
  <cp:lastModifiedBy>Belgrad, Susan F</cp:lastModifiedBy>
  <cp:revision>1</cp:revision>
  <dcterms:created xsi:type="dcterms:W3CDTF">2019-09-18T03:30:27Z</dcterms:created>
  <dcterms:modified xsi:type="dcterms:W3CDTF">2019-09-18T17:16:05Z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0x010100E5E786F326123745BEF56A2992C55CDD</vt:lpwstr>
  </property>
</Properties>
</file>