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Default Extension="svg" ContentType="image/svg+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diagrams/layout5.xml" ContentType="application/vnd.openxmlformats-officedocument.drawingml.diagramLayout+xml"/>
  <Override PartName="/ppt/notesSlides/notesSlide9.xml" ContentType="application/vnd.openxmlformats-officedocument.presentationml.notesSlide+xml"/>
  <Override PartName="/ppt/notesSlides/notesSlide12.xml" ContentType="application/vnd.openxmlformats-officedocument.presentationml.notesSlide+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ppt/diagrams/drawing5.xml" ContentType="application/vnd.ms-office.drawingml.diagramDrawing+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revisionInfo.xml" ContentType="application/vnd.ms-powerpoint.revisioninfo+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notesSlides/notesSlide13.xml" ContentType="application/vnd.openxmlformats-officedocument.presentationml.notesSlide+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diagrams/data5.xml" ContentType="application/vnd.openxmlformats-officedocument.drawingml.diagramData+xml"/>
  <Override PartName="/ppt/notesSlides/notesSlide6.xml" ContentType="application/vnd.openxmlformats-officedocument.presentationml.notesSlide+xml"/>
  <Override PartName="/ppt/diagrams/data3.xml" ContentType="application/vnd.openxmlformats-officedocument.drawingml.diagramData+xml"/>
  <Override PartName="/ppt/diagrams/colors5.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19"/>
  </p:notesMasterIdLst>
  <p:sldIdLst>
    <p:sldId id="256" r:id="rId2"/>
    <p:sldId id="257" r:id="rId3"/>
    <p:sldId id="258" r:id="rId4"/>
    <p:sldId id="259" r:id="rId5"/>
    <p:sldId id="260" r:id="rId6"/>
    <p:sldId id="262" r:id="rId7"/>
    <p:sldId id="263" r:id="rId8"/>
    <p:sldId id="272" r:id="rId9"/>
    <p:sldId id="273" r:id="rId10"/>
    <p:sldId id="271" r:id="rId11"/>
    <p:sldId id="264" r:id="rId12"/>
    <p:sldId id="265" r:id="rId13"/>
    <p:sldId id="267" r:id="rId14"/>
    <p:sldId id="266" r:id="rId15"/>
    <p:sldId id="268" r:id="rId16"/>
    <p:sldId id="269" r:id="rId17"/>
    <p:sldId id="270"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15FCC1C-5697-09D4-20DE-6BF0F7FB1B1A}" v="1" dt="2019-01-20T19:27:00.126"/>
    <p1510:client id="{5605FDB0-F38D-61E7-5A76-F902B2AE58EC}" v="2" dt="2019-01-20T19:38:36.43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107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lgrad, Susan F" userId="S::susan.belgrad@csun.edu::c348eea9-5660-4b2f-8090-bc59b0eae43b" providerId="AD" clId="Web-{3FEBC5CA-880A-4CBC-8B1C-44195F90D1FD}"/>
    <pc:docChg chg="addSld delSld modSld sldOrd">
      <pc:chgData name="Belgrad, Susan F" userId="S::susan.belgrad@csun.edu::c348eea9-5660-4b2f-8090-bc59b0eae43b" providerId="AD" clId="Web-{3FEBC5CA-880A-4CBC-8B1C-44195F90D1FD}" dt="2019-01-21T20:50:10.470" v="785"/>
      <pc:docMkLst>
        <pc:docMk/>
      </pc:docMkLst>
      <pc:sldChg chg="addSp delSp modSp delDesignElem">
        <pc:chgData name="Belgrad, Susan F" userId="S::susan.belgrad@csun.edu::c348eea9-5660-4b2f-8090-bc59b0eae43b" providerId="AD" clId="Web-{3FEBC5CA-880A-4CBC-8B1C-44195F90D1FD}" dt="2019-01-21T20:05:58.630" v="222"/>
        <pc:sldMkLst>
          <pc:docMk/>
          <pc:sldMk cId="0" sldId="256"/>
        </pc:sldMkLst>
        <pc:spChg chg="mod">
          <ac:chgData name="Belgrad, Susan F" userId="S::susan.belgrad@csun.edu::c348eea9-5660-4b2f-8090-bc59b0eae43b" providerId="AD" clId="Web-{3FEBC5CA-880A-4CBC-8B1C-44195F90D1FD}" dt="2019-01-21T20:05:58.630" v="222"/>
          <ac:spMkLst>
            <pc:docMk/>
            <pc:sldMk cId="0" sldId="256"/>
            <ac:spMk id="2" creationId="{00000000-0000-0000-0000-000000000000}"/>
          </ac:spMkLst>
        </pc:spChg>
        <pc:spChg chg="mod">
          <ac:chgData name="Belgrad, Susan F" userId="S::susan.belgrad@csun.edu::c348eea9-5660-4b2f-8090-bc59b0eae43b" providerId="AD" clId="Web-{3FEBC5CA-880A-4CBC-8B1C-44195F90D1FD}" dt="2019-01-21T20:05:58.630" v="222"/>
          <ac:spMkLst>
            <pc:docMk/>
            <pc:sldMk cId="0" sldId="256"/>
            <ac:spMk id="3" creationId="{00000000-0000-0000-0000-000000000000}"/>
          </ac:spMkLst>
        </pc:spChg>
        <pc:spChg chg="del">
          <ac:chgData name="Belgrad, Susan F" userId="S::susan.belgrad@csun.edu::c348eea9-5660-4b2f-8090-bc59b0eae43b" providerId="AD" clId="Web-{3FEBC5CA-880A-4CBC-8B1C-44195F90D1FD}" dt="2019-01-21T20:05:58.630" v="222"/>
          <ac:spMkLst>
            <pc:docMk/>
            <pc:sldMk cId="0" sldId="256"/>
            <ac:spMk id="53" creationId="{A495F8E3-5243-4F02-AC53-F05721B35358}"/>
          </ac:spMkLst>
        </pc:spChg>
        <pc:spChg chg="add">
          <ac:chgData name="Belgrad, Susan F" userId="S::susan.belgrad@csun.edu::c348eea9-5660-4b2f-8090-bc59b0eae43b" providerId="AD" clId="Web-{3FEBC5CA-880A-4CBC-8B1C-44195F90D1FD}" dt="2019-01-21T20:05:58.630" v="222"/>
          <ac:spMkLst>
            <pc:docMk/>
            <pc:sldMk cId="0" sldId="256"/>
            <ac:spMk id="84" creationId="{559AE206-7EBA-4D33-8BC9-9D8158553F0E}"/>
          </ac:spMkLst>
        </pc:spChg>
        <pc:spChg chg="add">
          <ac:chgData name="Belgrad, Susan F" userId="S::susan.belgrad@csun.edu::c348eea9-5660-4b2f-8090-bc59b0eae43b" providerId="AD" clId="Web-{3FEBC5CA-880A-4CBC-8B1C-44195F90D1FD}" dt="2019-01-21T20:05:58.630" v="222"/>
          <ac:spMkLst>
            <pc:docMk/>
            <pc:sldMk cId="0" sldId="256"/>
            <ac:spMk id="86" creationId="{6437D937-A7F1-4011-92B4-328E5BE1B166}"/>
          </ac:spMkLst>
        </pc:spChg>
        <pc:spChg chg="add">
          <ac:chgData name="Belgrad, Susan F" userId="S::susan.belgrad@csun.edu::c348eea9-5660-4b2f-8090-bc59b0eae43b" providerId="AD" clId="Web-{3FEBC5CA-880A-4CBC-8B1C-44195F90D1FD}" dt="2019-01-21T20:05:58.630" v="222"/>
          <ac:spMkLst>
            <pc:docMk/>
            <pc:sldMk cId="0" sldId="256"/>
            <ac:spMk id="88" creationId="{B672F332-AF08-46C6-94F0-77684310D7B7}"/>
          </ac:spMkLst>
        </pc:spChg>
        <pc:spChg chg="add">
          <ac:chgData name="Belgrad, Susan F" userId="S::susan.belgrad@csun.edu::c348eea9-5660-4b2f-8090-bc59b0eae43b" providerId="AD" clId="Web-{3FEBC5CA-880A-4CBC-8B1C-44195F90D1FD}" dt="2019-01-21T20:05:58.630" v="222"/>
          <ac:spMkLst>
            <pc:docMk/>
            <pc:sldMk cId="0" sldId="256"/>
            <ac:spMk id="90" creationId="{34244EF8-D73A-40E1-BE73-D46E6B4B04ED}"/>
          </ac:spMkLst>
        </pc:spChg>
        <pc:spChg chg="add">
          <ac:chgData name="Belgrad, Susan F" userId="S::susan.belgrad@csun.edu::c348eea9-5660-4b2f-8090-bc59b0eae43b" providerId="AD" clId="Web-{3FEBC5CA-880A-4CBC-8B1C-44195F90D1FD}" dt="2019-01-21T20:05:58.630" v="222"/>
          <ac:spMkLst>
            <pc:docMk/>
            <pc:sldMk cId="0" sldId="256"/>
            <ac:spMk id="92" creationId="{AB84D7E8-4ECB-42D7-ADBF-01689B0F24AE}"/>
          </ac:spMkLst>
        </pc:spChg>
        <pc:grpChg chg="del">
          <ac:chgData name="Belgrad, Susan F" userId="S::susan.belgrad@csun.edu::c348eea9-5660-4b2f-8090-bc59b0eae43b" providerId="AD" clId="Web-{3FEBC5CA-880A-4CBC-8B1C-44195F90D1FD}" dt="2019-01-21T20:05:58.630" v="222"/>
          <ac:grpSpMkLst>
            <pc:docMk/>
            <pc:sldMk cId="0" sldId="256"/>
            <ac:grpSpMk id="55" creationId="{45280F9F-2129-4B35-86B4-8A4267DFA30E}"/>
          </ac:grpSpMkLst>
        </pc:grpChg>
        <pc:grpChg chg="del">
          <ac:chgData name="Belgrad, Susan F" userId="S::susan.belgrad@csun.edu::c348eea9-5660-4b2f-8090-bc59b0eae43b" providerId="AD" clId="Web-{3FEBC5CA-880A-4CBC-8B1C-44195F90D1FD}" dt="2019-01-21T20:05:58.630" v="222"/>
          <ac:grpSpMkLst>
            <pc:docMk/>
            <pc:sldMk cId="0" sldId="256"/>
            <ac:grpSpMk id="76" creationId="{EF79D782-A9ED-4AEE-B67D-DDD6F1CB5260}"/>
          </ac:grpSpMkLst>
        </pc:grpChg>
        <pc:cxnChg chg="add">
          <ac:chgData name="Belgrad, Susan F" userId="S::susan.belgrad@csun.edu::c348eea9-5660-4b2f-8090-bc59b0eae43b" providerId="AD" clId="Web-{3FEBC5CA-880A-4CBC-8B1C-44195F90D1FD}" dt="2019-01-21T20:05:58.630" v="222"/>
          <ac:cxnSpMkLst>
            <pc:docMk/>
            <pc:sldMk cId="0" sldId="256"/>
            <ac:cxnSpMk id="94" creationId="{9E8E38ED-369A-44C2-B635-0BED0E48A6E8}"/>
          </ac:cxnSpMkLst>
        </pc:cxnChg>
      </pc:sldChg>
      <pc:sldChg chg="addSp delSp modSp delDesignElem">
        <pc:chgData name="Belgrad, Susan F" userId="S::susan.belgrad@csun.edu::c348eea9-5660-4b2f-8090-bc59b0eae43b" providerId="AD" clId="Web-{3FEBC5CA-880A-4CBC-8B1C-44195F90D1FD}" dt="2019-01-21T20:05:41.988" v="221" actId="14100"/>
        <pc:sldMkLst>
          <pc:docMk/>
          <pc:sldMk cId="0" sldId="257"/>
        </pc:sldMkLst>
        <pc:spChg chg="mod">
          <ac:chgData name="Belgrad, Susan F" userId="S::susan.belgrad@csun.edu::c348eea9-5660-4b2f-8090-bc59b0eae43b" providerId="AD" clId="Web-{3FEBC5CA-880A-4CBC-8B1C-44195F90D1FD}" dt="2019-01-21T20:05:41.988" v="221" actId="14100"/>
          <ac:spMkLst>
            <pc:docMk/>
            <pc:sldMk cId="0" sldId="257"/>
            <ac:spMk id="6" creationId="{00000000-0000-0000-0000-000000000000}"/>
          </ac:spMkLst>
        </pc:spChg>
        <pc:spChg chg="del">
          <ac:chgData name="Belgrad, Susan F" userId="S::susan.belgrad@csun.edu::c348eea9-5660-4b2f-8090-bc59b0eae43b" providerId="AD" clId="Web-{3FEBC5CA-880A-4CBC-8B1C-44195F90D1FD}" dt="2019-01-21T20:04:28.720" v="183"/>
          <ac:spMkLst>
            <pc:docMk/>
            <pc:sldMk cId="0" sldId="257"/>
            <ac:spMk id="11" creationId="{A495F8E3-5243-4F02-AC53-F05721B35358}"/>
          </ac:spMkLst>
        </pc:spChg>
        <pc:grpChg chg="del">
          <ac:chgData name="Belgrad, Susan F" userId="S::susan.belgrad@csun.edu::c348eea9-5660-4b2f-8090-bc59b0eae43b" providerId="AD" clId="Web-{3FEBC5CA-880A-4CBC-8B1C-44195F90D1FD}" dt="2019-01-21T20:04:28.720" v="183"/>
          <ac:grpSpMkLst>
            <pc:docMk/>
            <pc:sldMk cId="0" sldId="257"/>
            <ac:grpSpMk id="13" creationId="{45280F9F-2129-4B35-86B4-8A4267DFA30E}"/>
          </ac:grpSpMkLst>
        </pc:grpChg>
        <pc:grpChg chg="del">
          <ac:chgData name="Belgrad, Susan F" userId="S::susan.belgrad@csun.edu::c348eea9-5660-4b2f-8090-bc59b0eae43b" providerId="AD" clId="Web-{3FEBC5CA-880A-4CBC-8B1C-44195F90D1FD}" dt="2019-01-21T20:04:28.720" v="183"/>
          <ac:grpSpMkLst>
            <pc:docMk/>
            <pc:sldMk cId="0" sldId="257"/>
            <ac:grpSpMk id="34" creationId="{EF79D782-A9ED-4AEE-B67D-DDD6F1CB5260}"/>
          </ac:grpSpMkLst>
        </pc:grpChg>
        <pc:picChg chg="add">
          <ac:chgData name="Belgrad, Susan F" userId="S::susan.belgrad@csun.edu::c348eea9-5660-4b2f-8090-bc59b0eae43b" providerId="AD" clId="Web-{3FEBC5CA-880A-4CBC-8B1C-44195F90D1FD}" dt="2019-01-21T20:04:28.720" v="183"/>
          <ac:picMkLst>
            <pc:docMk/>
            <pc:sldMk cId="0" sldId="257"/>
            <ac:picMk id="41" creationId="{20539EF2-E312-4E21-BCC6-C5673A5F08C2}"/>
          </ac:picMkLst>
        </pc:picChg>
        <pc:picChg chg="add">
          <ac:chgData name="Belgrad, Susan F" userId="S::susan.belgrad@csun.edu::c348eea9-5660-4b2f-8090-bc59b0eae43b" providerId="AD" clId="Web-{3FEBC5CA-880A-4CBC-8B1C-44195F90D1FD}" dt="2019-01-21T20:04:28.720" v="183"/>
          <ac:picMkLst>
            <pc:docMk/>
            <pc:sldMk cId="0" sldId="257"/>
            <ac:picMk id="43" creationId="{5B2D1A47-1A64-4964-BEDD-ED2E918DB0EA}"/>
          </ac:picMkLst>
        </pc:picChg>
      </pc:sldChg>
      <pc:sldChg chg="modSp delDesignElem">
        <pc:chgData name="Belgrad, Susan F" userId="S::susan.belgrad@csun.edu::c348eea9-5660-4b2f-8090-bc59b0eae43b" providerId="AD" clId="Web-{3FEBC5CA-880A-4CBC-8B1C-44195F90D1FD}" dt="2019-01-21T20:01:28.150" v="179" actId="14100"/>
        <pc:sldMkLst>
          <pc:docMk/>
          <pc:sldMk cId="0" sldId="258"/>
        </pc:sldMkLst>
        <pc:spChg chg="mod">
          <ac:chgData name="Belgrad, Susan F" userId="S::susan.belgrad@csun.edu::c348eea9-5660-4b2f-8090-bc59b0eae43b" providerId="AD" clId="Web-{3FEBC5CA-880A-4CBC-8B1C-44195F90D1FD}" dt="2019-01-21T19:39:01.502" v="12"/>
          <ac:spMkLst>
            <pc:docMk/>
            <pc:sldMk cId="0" sldId="258"/>
            <ac:spMk id="2" creationId="{00000000-0000-0000-0000-000000000000}"/>
          </ac:spMkLst>
        </pc:spChg>
        <pc:graphicFrameChg chg="mod modGraphic">
          <ac:chgData name="Belgrad, Susan F" userId="S::susan.belgrad@csun.edu::c348eea9-5660-4b2f-8090-bc59b0eae43b" providerId="AD" clId="Web-{3FEBC5CA-880A-4CBC-8B1C-44195F90D1FD}" dt="2019-01-21T20:01:28.150" v="179" actId="14100"/>
          <ac:graphicFrameMkLst>
            <pc:docMk/>
            <pc:sldMk cId="0" sldId="258"/>
            <ac:graphicFrameMk id="5" creationId="{D1C7B0DF-D6C7-4A56-A72D-773CD1C96E41}"/>
          </ac:graphicFrameMkLst>
        </pc:graphicFrameChg>
      </pc:sldChg>
      <pc:sldChg chg="addSp delSp modSp mod modClrScheme delDesignElem chgLayout">
        <pc:chgData name="Belgrad, Susan F" userId="S::susan.belgrad@csun.edu::c348eea9-5660-4b2f-8090-bc59b0eae43b" providerId="AD" clId="Web-{3FEBC5CA-880A-4CBC-8B1C-44195F90D1FD}" dt="2019-01-21T20:41:08.808" v="716" actId="20577"/>
        <pc:sldMkLst>
          <pc:docMk/>
          <pc:sldMk cId="0" sldId="259"/>
        </pc:sldMkLst>
        <pc:spChg chg="mod ord">
          <ac:chgData name="Belgrad, Susan F" userId="S::susan.belgrad@csun.edu::c348eea9-5660-4b2f-8090-bc59b0eae43b" providerId="AD" clId="Web-{3FEBC5CA-880A-4CBC-8B1C-44195F90D1FD}" dt="2019-01-21T20:36:23.968" v="668"/>
          <ac:spMkLst>
            <pc:docMk/>
            <pc:sldMk cId="0" sldId="259"/>
            <ac:spMk id="2" creationId="{00000000-0000-0000-0000-000000000000}"/>
          </ac:spMkLst>
        </pc:spChg>
        <pc:spChg chg="mod">
          <ac:chgData name="Belgrad, Susan F" userId="S::susan.belgrad@csun.edu::c348eea9-5660-4b2f-8090-bc59b0eae43b" providerId="AD" clId="Web-{3FEBC5CA-880A-4CBC-8B1C-44195F90D1FD}" dt="2019-01-21T20:41:08.808" v="716" actId="20577"/>
          <ac:spMkLst>
            <pc:docMk/>
            <pc:sldMk cId="0" sldId="259"/>
            <ac:spMk id="3" creationId="{00000000-0000-0000-0000-000000000000}"/>
          </ac:spMkLst>
        </pc:spChg>
        <pc:spChg chg="add del mod ord">
          <ac:chgData name="Belgrad, Susan F" userId="S::susan.belgrad@csun.edu::c348eea9-5660-4b2f-8090-bc59b0eae43b" providerId="AD" clId="Web-{3FEBC5CA-880A-4CBC-8B1C-44195F90D1FD}" dt="2019-01-21T19:45:18.580" v="31"/>
          <ac:spMkLst>
            <pc:docMk/>
            <pc:sldMk cId="0" sldId="259"/>
            <ac:spMk id="4" creationId="{39B07E9E-57DD-4BD5-9562-E2CCC06219B7}"/>
          </ac:spMkLst>
        </pc:spChg>
        <pc:spChg chg="add">
          <ac:chgData name="Belgrad, Susan F" userId="S::susan.belgrad@csun.edu::c348eea9-5660-4b2f-8090-bc59b0eae43b" providerId="AD" clId="Web-{3FEBC5CA-880A-4CBC-8B1C-44195F90D1FD}" dt="2019-01-21T20:36:23.968" v="668"/>
          <ac:spMkLst>
            <pc:docMk/>
            <pc:sldMk cId="0" sldId="259"/>
            <ac:spMk id="5" creationId="{8D70B121-56F4-4848-B38B-182089D909FA}"/>
          </ac:spMkLst>
        </pc:spChg>
        <pc:spChg chg="del">
          <ac:chgData name="Belgrad, Susan F" userId="S::susan.belgrad@csun.edu::c348eea9-5660-4b2f-8090-bc59b0eae43b" providerId="AD" clId="Web-{3FEBC5CA-880A-4CBC-8B1C-44195F90D1FD}" dt="2019-01-21T19:44:42.875" v="23"/>
          <ac:spMkLst>
            <pc:docMk/>
            <pc:sldMk cId="0" sldId="259"/>
            <ac:spMk id="8" creationId="{4351DFE5-F63D-4BE0-BDA9-E3EB88F01AA5}"/>
          </ac:spMkLst>
        </pc:spChg>
        <pc:picChg chg="del">
          <ac:chgData name="Belgrad, Susan F" userId="S::susan.belgrad@csun.edu::c348eea9-5660-4b2f-8090-bc59b0eae43b" providerId="AD" clId="Web-{3FEBC5CA-880A-4CBC-8B1C-44195F90D1FD}" dt="2019-01-21T19:44:42.875" v="23"/>
          <ac:picMkLst>
            <pc:docMk/>
            <pc:sldMk cId="0" sldId="259"/>
            <ac:picMk id="10" creationId="{3AA16612-ACD2-4A16-8F2B-4514FD6BF28F}"/>
          </ac:picMkLst>
        </pc:picChg>
        <pc:cxnChg chg="add">
          <ac:chgData name="Belgrad, Susan F" userId="S::susan.belgrad@csun.edu::c348eea9-5660-4b2f-8090-bc59b0eae43b" providerId="AD" clId="Web-{3FEBC5CA-880A-4CBC-8B1C-44195F90D1FD}" dt="2019-01-21T20:36:23.968" v="668"/>
          <ac:cxnSpMkLst>
            <pc:docMk/>
            <pc:sldMk cId="0" sldId="259"/>
            <ac:cxnSpMk id="6" creationId="{2D72A2C9-F3CA-4216-8BAD-FA4C970C3C4E}"/>
          </ac:cxnSpMkLst>
        </pc:cxnChg>
      </pc:sldChg>
      <pc:sldChg chg="modSp delDesignElem">
        <pc:chgData name="Belgrad, Susan F" userId="S::susan.belgrad@csun.edu::c348eea9-5660-4b2f-8090-bc59b0eae43b" providerId="AD" clId="Web-{3FEBC5CA-880A-4CBC-8B1C-44195F90D1FD}" dt="2019-01-21T20:11:58.363" v="254" actId="20577"/>
        <pc:sldMkLst>
          <pc:docMk/>
          <pc:sldMk cId="0" sldId="260"/>
        </pc:sldMkLst>
        <pc:spChg chg="mod">
          <ac:chgData name="Belgrad, Susan F" userId="S::susan.belgrad@csun.edu::c348eea9-5660-4b2f-8090-bc59b0eae43b" providerId="AD" clId="Web-{3FEBC5CA-880A-4CBC-8B1C-44195F90D1FD}" dt="2019-01-21T20:11:58.363" v="254" actId="20577"/>
          <ac:spMkLst>
            <pc:docMk/>
            <pc:sldMk cId="0" sldId="260"/>
            <ac:spMk id="3" creationId="{00000000-0000-0000-0000-000000000000}"/>
          </ac:spMkLst>
        </pc:spChg>
      </pc:sldChg>
      <pc:sldChg chg="addSp delSp modSp del mod modClrScheme delDesignElem chgLayout">
        <pc:chgData name="Belgrad, Susan F" userId="S::susan.belgrad@csun.edu::c348eea9-5660-4b2f-8090-bc59b0eae43b" providerId="AD" clId="Web-{3FEBC5CA-880A-4CBC-8B1C-44195F90D1FD}" dt="2019-01-21T20:12:59.709" v="256"/>
        <pc:sldMkLst>
          <pc:docMk/>
          <pc:sldMk cId="0" sldId="261"/>
        </pc:sldMkLst>
        <pc:spChg chg="mod ord">
          <ac:chgData name="Belgrad, Susan F" userId="S::susan.belgrad@csun.edu::c348eea9-5660-4b2f-8090-bc59b0eae43b" providerId="AD" clId="Web-{3FEBC5CA-880A-4CBC-8B1C-44195F90D1FD}" dt="2019-01-21T19:48:15.587" v="47"/>
          <ac:spMkLst>
            <pc:docMk/>
            <pc:sldMk cId="0" sldId="261"/>
            <ac:spMk id="2" creationId="{00000000-0000-0000-0000-000000000000}"/>
          </ac:spMkLst>
        </pc:spChg>
        <pc:spChg chg="mod">
          <ac:chgData name="Belgrad, Susan F" userId="S::susan.belgrad@csun.edu::c348eea9-5660-4b2f-8090-bc59b0eae43b" providerId="AD" clId="Web-{3FEBC5CA-880A-4CBC-8B1C-44195F90D1FD}" dt="2019-01-21T19:48:54.073" v="59" actId="20577"/>
          <ac:spMkLst>
            <pc:docMk/>
            <pc:sldMk cId="0" sldId="261"/>
            <ac:spMk id="3" creationId="{00000000-0000-0000-0000-000000000000}"/>
          </ac:spMkLst>
        </pc:spChg>
        <pc:spChg chg="add del mod ord">
          <ac:chgData name="Belgrad, Susan F" userId="S::susan.belgrad@csun.edu::c348eea9-5660-4b2f-8090-bc59b0eae43b" providerId="AD" clId="Web-{3FEBC5CA-880A-4CBC-8B1C-44195F90D1FD}" dt="2019-01-21T19:48:15.587" v="47"/>
          <ac:spMkLst>
            <pc:docMk/>
            <pc:sldMk cId="0" sldId="261"/>
            <ac:spMk id="4" creationId="{972C7A0F-4E40-42B3-9380-11CD12F9F182}"/>
          </ac:spMkLst>
        </pc:spChg>
        <pc:spChg chg="add del mod ord">
          <ac:chgData name="Belgrad, Susan F" userId="S::susan.belgrad@csun.edu::c348eea9-5660-4b2f-8090-bc59b0eae43b" providerId="AD" clId="Web-{3FEBC5CA-880A-4CBC-8B1C-44195F90D1FD}" dt="2019-01-21T19:48:15.587" v="47"/>
          <ac:spMkLst>
            <pc:docMk/>
            <pc:sldMk cId="0" sldId="261"/>
            <ac:spMk id="5" creationId="{8D927D59-8C54-496C-9D19-0BA173A8CEEA}"/>
          </ac:spMkLst>
        </pc:spChg>
        <pc:spChg chg="add del">
          <ac:chgData name="Belgrad, Susan F" userId="S::susan.belgrad@csun.edu::c348eea9-5660-4b2f-8090-bc59b0eae43b" providerId="AD" clId="Web-{3FEBC5CA-880A-4CBC-8B1C-44195F90D1FD}" dt="2019-01-21T19:48:15.587" v="47"/>
          <ac:spMkLst>
            <pc:docMk/>
            <pc:sldMk cId="0" sldId="261"/>
            <ac:spMk id="15" creationId="{4351DFE5-F63D-4BE0-BDA9-E3EB88F01AA5}"/>
          </ac:spMkLst>
        </pc:spChg>
        <pc:picChg chg="add del">
          <ac:chgData name="Belgrad, Susan F" userId="S::susan.belgrad@csun.edu::c348eea9-5660-4b2f-8090-bc59b0eae43b" providerId="AD" clId="Web-{3FEBC5CA-880A-4CBC-8B1C-44195F90D1FD}" dt="2019-01-21T19:48:15.587" v="47"/>
          <ac:picMkLst>
            <pc:docMk/>
            <pc:sldMk cId="0" sldId="261"/>
            <ac:picMk id="13" creationId="{3AA16612-ACD2-4A16-8F2B-4514FD6BF28F}"/>
          </ac:picMkLst>
        </pc:picChg>
      </pc:sldChg>
      <pc:sldChg chg="delDesignElem">
        <pc:chgData name="Belgrad, Susan F" userId="S::susan.belgrad@csun.edu::c348eea9-5660-4b2f-8090-bc59b0eae43b" providerId="AD" clId="Web-{3FEBC5CA-880A-4CBC-8B1C-44195F90D1FD}" dt="2019-01-21T19:38:05.297" v="6"/>
        <pc:sldMkLst>
          <pc:docMk/>
          <pc:sldMk cId="0" sldId="262"/>
        </pc:sldMkLst>
      </pc:sldChg>
      <pc:sldChg chg="modSp delDesignElem">
        <pc:chgData name="Belgrad, Susan F" userId="S::susan.belgrad@csun.edu::c348eea9-5660-4b2f-8090-bc59b0eae43b" providerId="AD" clId="Web-{3FEBC5CA-880A-4CBC-8B1C-44195F90D1FD}" dt="2019-01-21T19:53:47.725" v="105" actId="1076"/>
        <pc:sldMkLst>
          <pc:docMk/>
          <pc:sldMk cId="0" sldId="263"/>
        </pc:sldMkLst>
        <pc:spChg chg="mod">
          <ac:chgData name="Belgrad, Susan F" userId="S::susan.belgrad@csun.edu::c348eea9-5660-4b2f-8090-bc59b0eae43b" providerId="AD" clId="Web-{3FEBC5CA-880A-4CBC-8B1C-44195F90D1FD}" dt="2019-01-21T19:53:47.725" v="105" actId="1076"/>
          <ac:spMkLst>
            <pc:docMk/>
            <pc:sldMk cId="0" sldId="263"/>
            <ac:spMk id="3" creationId="{00000000-0000-0000-0000-000000000000}"/>
          </ac:spMkLst>
        </pc:spChg>
      </pc:sldChg>
      <pc:sldChg chg="addSp modSp mod setBg">
        <pc:chgData name="Belgrad, Susan F" userId="S::susan.belgrad@csun.edu::c348eea9-5660-4b2f-8090-bc59b0eae43b" providerId="AD" clId="Web-{3FEBC5CA-880A-4CBC-8B1C-44195F90D1FD}" dt="2019-01-21T20:20:31.977" v="304" actId="20577"/>
        <pc:sldMkLst>
          <pc:docMk/>
          <pc:sldMk cId="0" sldId="264"/>
        </pc:sldMkLst>
        <pc:spChg chg="mod">
          <ac:chgData name="Belgrad, Susan F" userId="S::susan.belgrad@csun.edu::c348eea9-5660-4b2f-8090-bc59b0eae43b" providerId="AD" clId="Web-{3FEBC5CA-880A-4CBC-8B1C-44195F90D1FD}" dt="2019-01-21T20:16:45.390" v="263"/>
          <ac:spMkLst>
            <pc:docMk/>
            <pc:sldMk cId="0" sldId="264"/>
            <ac:spMk id="2" creationId="{00000000-0000-0000-0000-000000000000}"/>
          </ac:spMkLst>
        </pc:spChg>
        <pc:spChg chg="mod">
          <ac:chgData name="Belgrad, Susan F" userId="S::susan.belgrad@csun.edu::c348eea9-5660-4b2f-8090-bc59b0eae43b" providerId="AD" clId="Web-{3FEBC5CA-880A-4CBC-8B1C-44195F90D1FD}" dt="2019-01-21T20:20:31.977" v="304" actId="20577"/>
          <ac:spMkLst>
            <pc:docMk/>
            <pc:sldMk cId="0" sldId="264"/>
            <ac:spMk id="3" creationId="{00000000-0000-0000-0000-000000000000}"/>
          </ac:spMkLst>
        </pc:spChg>
        <pc:spChg chg="add">
          <ac:chgData name="Belgrad, Susan F" userId="S::susan.belgrad@csun.edu::c348eea9-5660-4b2f-8090-bc59b0eae43b" providerId="AD" clId="Web-{3FEBC5CA-880A-4CBC-8B1C-44195F90D1FD}" dt="2019-01-21T20:16:45.390" v="263"/>
          <ac:spMkLst>
            <pc:docMk/>
            <pc:sldMk cId="0" sldId="264"/>
            <ac:spMk id="8" creationId="{8D70B121-56F4-4848-B38B-182089D909FA}"/>
          </ac:spMkLst>
        </pc:spChg>
        <pc:cxnChg chg="add">
          <ac:chgData name="Belgrad, Susan F" userId="S::susan.belgrad@csun.edu::c348eea9-5660-4b2f-8090-bc59b0eae43b" providerId="AD" clId="Web-{3FEBC5CA-880A-4CBC-8B1C-44195F90D1FD}" dt="2019-01-21T20:16:45.390" v="263"/>
          <ac:cxnSpMkLst>
            <pc:docMk/>
            <pc:sldMk cId="0" sldId="264"/>
            <ac:cxnSpMk id="10" creationId="{2D72A2C9-F3CA-4216-8BAD-FA4C970C3C4E}"/>
          </ac:cxnSpMkLst>
        </pc:cxnChg>
      </pc:sldChg>
      <pc:sldChg chg="modSp delDesignElem">
        <pc:chgData name="Belgrad, Susan F" userId="S::susan.belgrad@csun.edu::c348eea9-5660-4b2f-8090-bc59b0eae43b" providerId="AD" clId="Web-{3FEBC5CA-880A-4CBC-8B1C-44195F90D1FD}" dt="2019-01-21T20:46:02.585" v="753" actId="20577"/>
        <pc:sldMkLst>
          <pc:docMk/>
          <pc:sldMk cId="0" sldId="265"/>
        </pc:sldMkLst>
        <pc:spChg chg="mod">
          <ac:chgData name="Belgrad, Susan F" userId="S::susan.belgrad@csun.edu::c348eea9-5660-4b2f-8090-bc59b0eae43b" providerId="AD" clId="Web-{3FEBC5CA-880A-4CBC-8B1C-44195F90D1FD}" dt="2019-01-21T19:56:01.059" v="146" actId="1076"/>
          <ac:spMkLst>
            <pc:docMk/>
            <pc:sldMk cId="0" sldId="265"/>
            <ac:spMk id="2" creationId="{00000000-0000-0000-0000-000000000000}"/>
          </ac:spMkLst>
        </pc:spChg>
        <pc:spChg chg="mod">
          <ac:chgData name="Belgrad, Susan F" userId="S::susan.belgrad@csun.edu::c348eea9-5660-4b2f-8090-bc59b0eae43b" providerId="AD" clId="Web-{3FEBC5CA-880A-4CBC-8B1C-44195F90D1FD}" dt="2019-01-21T20:46:02.585" v="753" actId="20577"/>
          <ac:spMkLst>
            <pc:docMk/>
            <pc:sldMk cId="0" sldId="265"/>
            <ac:spMk id="3" creationId="{00000000-0000-0000-0000-000000000000}"/>
          </ac:spMkLst>
        </pc:spChg>
      </pc:sldChg>
      <pc:sldChg chg="delDesignElem">
        <pc:chgData name="Belgrad, Susan F" userId="S::susan.belgrad@csun.edu::c348eea9-5660-4b2f-8090-bc59b0eae43b" providerId="AD" clId="Web-{3FEBC5CA-880A-4CBC-8B1C-44195F90D1FD}" dt="2019-01-21T19:38:05.313" v="10"/>
        <pc:sldMkLst>
          <pc:docMk/>
          <pc:sldMk cId="0" sldId="266"/>
        </pc:sldMkLst>
      </pc:sldChg>
      <pc:sldChg chg="modSp delDesignElem">
        <pc:chgData name="Belgrad, Susan F" userId="S::susan.belgrad@csun.edu::c348eea9-5660-4b2f-8090-bc59b0eae43b" providerId="AD" clId="Web-{3FEBC5CA-880A-4CBC-8B1C-44195F90D1FD}" dt="2019-01-21T19:57:51.641" v="176" actId="14100"/>
        <pc:sldMkLst>
          <pc:docMk/>
          <pc:sldMk cId="0" sldId="267"/>
        </pc:sldMkLst>
        <pc:spChg chg="mod">
          <ac:chgData name="Belgrad, Susan F" userId="S::susan.belgrad@csun.edu::c348eea9-5660-4b2f-8090-bc59b0eae43b" providerId="AD" clId="Web-{3FEBC5CA-880A-4CBC-8B1C-44195F90D1FD}" dt="2019-01-21T19:57:51.641" v="176" actId="14100"/>
          <ac:spMkLst>
            <pc:docMk/>
            <pc:sldMk cId="0" sldId="267"/>
            <ac:spMk id="3" creationId="{00000000-0000-0000-0000-000000000000}"/>
          </ac:spMkLst>
        </pc:spChg>
      </pc:sldChg>
      <pc:sldChg chg="addSp delSp modSp add ord replId">
        <pc:chgData name="Belgrad, Susan F" userId="S::susan.belgrad@csun.edu::c348eea9-5660-4b2f-8090-bc59b0eae43b" providerId="AD" clId="Web-{3FEBC5CA-880A-4CBC-8B1C-44195F90D1FD}" dt="2019-01-21T20:48:19.247" v="771"/>
        <pc:sldMkLst>
          <pc:docMk/>
          <pc:sldMk cId="2845929157" sldId="268"/>
        </pc:sldMkLst>
        <pc:spChg chg="mod">
          <ac:chgData name="Belgrad, Susan F" userId="S::susan.belgrad@csun.edu::c348eea9-5660-4b2f-8090-bc59b0eae43b" providerId="AD" clId="Web-{3FEBC5CA-880A-4CBC-8B1C-44195F90D1FD}" dt="2019-01-21T20:23:35.703" v="319" actId="20577"/>
          <ac:spMkLst>
            <pc:docMk/>
            <pc:sldMk cId="2845929157" sldId="268"/>
            <ac:spMk id="2" creationId="{00000000-0000-0000-0000-000000000000}"/>
          </ac:spMkLst>
        </pc:spChg>
        <pc:graphicFrameChg chg="add del mod modGraphic">
          <ac:chgData name="Belgrad, Susan F" userId="S::susan.belgrad@csun.edu::c348eea9-5660-4b2f-8090-bc59b0eae43b" providerId="AD" clId="Web-{3FEBC5CA-880A-4CBC-8B1C-44195F90D1FD}" dt="2019-01-21T20:24:01.704" v="324"/>
          <ac:graphicFrameMkLst>
            <pc:docMk/>
            <pc:sldMk cId="2845929157" sldId="268"/>
            <ac:graphicFrameMk id="9" creationId="{822FADAE-A63B-4E0E-A6FC-2815E4177D62}"/>
          </ac:graphicFrameMkLst>
        </pc:graphicFrameChg>
        <pc:graphicFrameChg chg="add mod modGraphic">
          <ac:chgData name="Belgrad, Susan F" userId="S::susan.belgrad@csun.edu::c348eea9-5660-4b2f-8090-bc59b0eae43b" providerId="AD" clId="Web-{3FEBC5CA-880A-4CBC-8B1C-44195F90D1FD}" dt="2019-01-21T20:48:19.247" v="771"/>
          <ac:graphicFrameMkLst>
            <pc:docMk/>
            <pc:sldMk cId="2845929157" sldId="268"/>
            <ac:graphicFrameMk id="30" creationId="{016E7DA6-A9E9-40ED-8C5F-BA5DEB9981CC}"/>
          </ac:graphicFrameMkLst>
        </pc:graphicFrameChg>
      </pc:sldChg>
      <pc:sldChg chg="addSp delSp modSp add replId">
        <pc:chgData name="Belgrad, Susan F" userId="S::susan.belgrad@csun.edu::c348eea9-5660-4b2f-8090-bc59b0eae43b" providerId="AD" clId="Web-{3FEBC5CA-880A-4CBC-8B1C-44195F90D1FD}" dt="2019-01-21T20:50:10.470" v="785"/>
        <pc:sldMkLst>
          <pc:docMk/>
          <pc:sldMk cId="2530387285" sldId="269"/>
        </pc:sldMkLst>
        <pc:graphicFrameChg chg="add mod modGraphic">
          <ac:chgData name="Belgrad, Susan F" userId="S::susan.belgrad@csun.edu::c348eea9-5660-4b2f-8090-bc59b0eae43b" providerId="AD" clId="Web-{3FEBC5CA-880A-4CBC-8B1C-44195F90D1FD}" dt="2019-01-21T20:50:10.470" v="785"/>
          <ac:graphicFrameMkLst>
            <pc:docMk/>
            <pc:sldMk cId="2530387285" sldId="269"/>
            <ac:graphicFrameMk id="9" creationId="{A8741CF3-395A-4071-BD82-EF5168101E67}"/>
          </ac:graphicFrameMkLst>
        </pc:graphicFrameChg>
        <pc:graphicFrameChg chg="del mod modGraphic">
          <ac:chgData name="Belgrad, Susan F" userId="S::susan.belgrad@csun.edu::c348eea9-5660-4b2f-8090-bc59b0eae43b" providerId="AD" clId="Web-{3FEBC5CA-880A-4CBC-8B1C-44195F90D1FD}" dt="2019-01-21T20:25:58.084" v="336"/>
          <ac:graphicFrameMkLst>
            <pc:docMk/>
            <pc:sldMk cId="2530387285" sldId="269"/>
            <ac:graphicFrameMk id="30" creationId="{016E7DA6-A9E9-40ED-8C5F-BA5DEB9981CC}"/>
          </ac:graphicFrameMkLst>
        </pc:graphicFrameChg>
      </pc:sldChg>
      <pc:sldChg chg="addSp modSp new mod setBg">
        <pc:chgData name="Belgrad, Susan F" userId="S::susan.belgrad@csun.edu::c348eea9-5660-4b2f-8090-bc59b0eae43b" providerId="AD" clId="Web-{3FEBC5CA-880A-4CBC-8B1C-44195F90D1FD}" dt="2019-01-21T20:33:13.295" v="642" actId="20577"/>
        <pc:sldMkLst>
          <pc:docMk/>
          <pc:sldMk cId="1886534740" sldId="270"/>
        </pc:sldMkLst>
        <pc:spChg chg="mod">
          <ac:chgData name="Belgrad, Susan F" userId="S::susan.belgrad@csun.edu::c348eea9-5660-4b2f-8090-bc59b0eae43b" providerId="AD" clId="Web-{3FEBC5CA-880A-4CBC-8B1C-44195F90D1FD}" dt="2019-01-21T20:32:23.990" v="632" actId="20577"/>
          <ac:spMkLst>
            <pc:docMk/>
            <pc:sldMk cId="1886534740" sldId="270"/>
            <ac:spMk id="2" creationId="{958420A9-13A6-4A5A-BD09-76C4D25A27C6}"/>
          </ac:spMkLst>
        </pc:spChg>
        <pc:spChg chg="mod">
          <ac:chgData name="Belgrad, Susan F" userId="S::susan.belgrad@csun.edu::c348eea9-5660-4b2f-8090-bc59b0eae43b" providerId="AD" clId="Web-{3FEBC5CA-880A-4CBC-8B1C-44195F90D1FD}" dt="2019-01-21T20:33:13.295" v="642" actId="20577"/>
          <ac:spMkLst>
            <pc:docMk/>
            <pc:sldMk cId="1886534740" sldId="270"/>
            <ac:spMk id="3" creationId="{2F1283E4-2AF3-412F-A6D4-84C8FB268307}"/>
          </ac:spMkLst>
        </pc:spChg>
        <pc:spChg chg="add">
          <ac:chgData name="Belgrad, Susan F" userId="S::susan.belgrad@csun.edu::c348eea9-5660-4b2f-8090-bc59b0eae43b" providerId="AD" clId="Web-{3FEBC5CA-880A-4CBC-8B1C-44195F90D1FD}" dt="2019-01-21T20:31:01.127" v="608"/>
          <ac:spMkLst>
            <pc:docMk/>
            <pc:sldMk cId="1886534740" sldId="270"/>
            <ac:spMk id="10" creationId="{AFA67CD3-AB4E-4A7A-BEB8-53C445D8C44E}"/>
          </ac:spMkLst>
        </pc:spChg>
        <pc:spChg chg="add">
          <ac:chgData name="Belgrad, Susan F" userId="S::susan.belgrad@csun.edu::c348eea9-5660-4b2f-8090-bc59b0eae43b" providerId="AD" clId="Web-{3FEBC5CA-880A-4CBC-8B1C-44195F90D1FD}" dt="2019-01-21T20:31:01.127" v="608"/>
          <ac:spMkLst>
            <pc:docMk/>
            <pc:sldMk cId="1886534740" sldId="270"/>
            <ac:spMk id="14" creationId="{339C8D78-A644-462F-B674-F440635E5353}"/>
          </ac:spMkLst>
        </pc:spChg>
        <pc:picChg chg="add">
          <ac:chgData name="Belgrad, Susan F" userId="S::susan.belgrad@csun.edu::c348eea9-5660-4b2f-8090-bc59b0eae43b" providerId="AD" clId="Web-{3FEBC5CA-880A-4CBC-8B1C-44195F90D1FD}" dt="2019-01-21T20:31:01.127" v="608"/>
          <ac:picMkLst>
            <pc:docMk/>
            <pc:sldMk cId="1886534740" sldId="270"/>
            <ac:picMk id="7" creationId="{9C7AA309-0D45-4FDB-A307-C417722CA101}"/>
          </ac:picMkLst>
        </pc:picChg>
        <pc:picChg chg="add">
          <ac:chgData name="Belgrad, Susan F" userId="S::susan.belgrad@csun.edu::c348eea9-5660-4b2f-8090-bc59b0eae43b" providerId="AD" clId="Web-{3FEBC5CA-880A-4CBC-8B1C-44195F90D1FD}" dt="2019-01-21T20:31:01.127" v="608"/>
          <ac:picMkLst>
            <pc:docMk/>
            <pc:sldMk cId="1886534740" sldId="270"/>
            <ac:picMk id="12" creationId="{07CF545F-9C2E-4446-97CD-AD92990C2B68}"/>
          </ac:picMkLst>
        </pc:picChg>
      </pc:sldChg>
    </pc:docChg>
  </pc:docChgLst>
</pc:chgInfo>
</file>

<file path=ppt/diagrams/_rels/data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svg"/><Relationship Id="rId1" Type="http://schemas.openxmlformats.org/officeDocument/2006/relationships/image" Target="../media/image3.png"/><Relationship Id="rId6" Type="http://schemas.openxmlformats.org/officeDocument/2006/relationships/image" Target="../media/image9.svg"/><Relationship Id="rId5" Type="http://schemas.openxmlformats.org/officeDocument/2006/relationships/image" Target="../media/image5.png"/><Relationship Id="rId4" Type="http://schemas.openxmlformats.org/officeDocument/2006/relationships/image" Target="../media/image7.svg"/></Relationships>
</file>

<file path=ppt/diagrams/_rels/data3.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8.png"/><Relationship Id="rId7" Type="http://schemas.openxmlformats.org/officeDocument/2006/relationships/image" Target="../media/image5.png"/><Relationship Id="rId2" Type="http://schemas.openxmlformats.org/officeDocument/2006/relationships/image" Target="../media/image5.svg"/><Relationship Id="rId1" Type="http://schemas.openxmlformats.org/officeDocument/2006/relationships/image" Target="../media/image3.png"/><Relationship Id="rId6" Type="http://schemas.openxmlformats.org/officeDocument/2006/relationships/image" Target="../media/image7.svg"/><Relationship Id="rId5" Type="http://schemas.openxmlformats.org/officeDocument/2006/relationships/image" Target="../media/image4.png"/><Relationship Id="rId4" Type="http://schemas.openxmlformats.org/officeDocument/2006/relationships/image" Target="../media/image14.svg"/></Relationships>
</file>

<file path=ppt/diagrams/_rels/drawing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svg"/><Relationship Id="rId1" Type="http://schemas.openxmlformats.org/officeDocument/2006/relationships/image" Target="../media/image3.png"/><Relationship Id="rId6" Type="http://schemas.openxmlformats.org/officeDocument/2006/relationships/image" Target="../media/image9.svg"/><Relationship Id="rId5" Type="http://schemas.openxmlformats.org/officeDocument/2006/relationships/image" Target="../media/image5.png"/><Relationship Id="rId4" Type="http://schemas.openxmlformats.org/officeDocument/2006/relationships/image" Target="../media/image7.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2D0F730-C98B-4F96-9213-FBD4D8641D82}"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3ACF6FCE-8FB5-49CC-B6F1-67E099CF7E0F}">
      <dgm:prSet/>
      <dgm:spPr/>
      <dgm:t>
        <a:bodyPr/>
        <a:lstStyle/>
        <a:p>
          <a:r>
            <a:rPr lang="en-US" b="1">
              <a:cs typeface="Calibri Light"/>
            </a:rPr>
            <a:t>  </a:t>
          </a:r>
          <a:r>
            <a:rPr lang="en-US" b="1" dirty="0"/>
            <a:t>Dr. </a:t>
          </a:r>
          <a:r>
            <a:rPr lang="en-US" b="1" dirty="0" err="1"/>
            <a:t>Belgrad</a:t>
          </a:r>
          <a:r>
            <a:rPr lang="en-US" b="1" dirty="0"/>
            <a:t> is a Professor of  Elementary Education in the Michael D. Eisner College </a:t>
          </a:r>
          <a:r>
            <a:rPr lang="en-US" b="1" dirty="0">
              <a:solidFill>
                <a:srgbClr val="010000"/>
              </a:solidFill>
            </a:rPr>
            <a:t/>
          </a:r>
          <a:br>
            <a:rPr lang="en-US" b="1" dirty="0">
              <a:solidFill>
                <a:srgbClr val="010000"/>
              </a:solidFill>
            </a:rPr>
          </a:br>
          <a:r>
            <a:rPr lang="en-US" b="1" dirty="0"/>
            <a:t>of Education who has been at CSUN for the past 15 years.  She leads coursework  In the Elementary Education Master's Program and is a key faculty member leading graduate students in their culminating experiences of thesis, project or comprehensive examination.</a:t>
          </a:r>
          <a:r>
            <a:rPr lang="en-US" b="1" dirty="0">
              <a:solidFill>
                <a:srgbClr val="010000"/>
              </a:solidFill>
            </a:rPr>
            <a:t/>
          </a:r>
          <a:br>
            <a:rPr lang="en-US" b="1" dirty="0">
              <a:solidFill>
                <a:srgbClr val="010000"/>
              </a:solidFill>
            </a:rPr>
          </a:br>
          <a:r>
            <a:rPr lang="en-US" b="1" dirty="0"/>
            <a:t>     As the lead</a:t>
          </a:r>
          <a:r>
            <a:rPr lang="en-US" dirty="0"/>
            <a:t> </a:t>
          </a:r>
          <a:r>
            <a:rPr lang="en-US" b="1" dirty="0"/>
            <a:t>grant writer of the CSUN STEM Innovations Team Dr. Belgrad has engaged in many projects with faculty across four CSUN colleges to advance the work of schools and community-based  informal science and engineering educators. The Team seeks external funding that advances the need for educators of underrepresented </a:t>
          </a:r>
          <a:r>
            <a:rPr lang="en-US" b="1" dirty="0">
              <a:solidFill>
                <a:srgbClr val="010000"/>
              </a:solidFill>
            </a:rPr>
            <a:t/>
          </a:r>
          <a:br>
            <a:rPr lang="en-US" b="1" dirty="0">
              <a:solidFill>
                <a:srgbClr val="010000"/>
              </a:solidFill>
            </a:rPr>
          </a:br>
          <a:r>
            <a:rPr lang="en-US" b="1" dirty="0"/>
            <a:t>minority girls and boys to assure student achievement in the "T and E" of STEM learning that assures their access to</a:t>
          </a:r>
          <a:r>
            <a:rPr lang="en-US" b="1" dirty="0">
              <a:solidFill>
                <a:srgbClr val="010000"/>
              </a:solidFill>
            </a:rPr>
            <a:t/>
          </a:r>
          <a:br>
            <a:rPr lang="en-US" b="1" dirty="0">
              <a:solidFill>
                <a:srgbClr val="010000"/>
              </a:solidFill>
            </a:rPr>
          </a:br>
          <a:r>
            <a:rPr lang="en-US" b="1" dirty="0"/>
            <a:t>STEM-focused College and Career opportunities. </a:t>
          </a:r>
          <a:endParaRPr lang="en-US" dirty="0"/>
        </a:p>
      </dgm:t>
    </dgm:pt>
    <dgm:pt modelId="{C4726B42-B749-486A-92A7-B9F23E101B47}" type="parTrans" cxnId="{799FDA08-2D50-499E-B946-D1B4288314FB}">
      <dgm:prSet/>
      <dgm:spPr/>
      <dgm:t>
        <a:bodyPr/>
        <a:lstStyle/>
        <a:p>
          <a:endParaRPr lang="en-US"/>
        </a:p>
      </dgm:t>
    </dgm:pt>
    <dgm:pt modelId="{A4F39AC0-6005-4675-BEC2-05BBB9C55F5F}" type="sibTrans" cxnId="{799FDA08-2D50-499E-B946-D1B4288314FB}">
      <dgm:prSet/>
      <dgm:spPr/>
      <dgm:t>
        <a:bodyPr/>
        <a:lstStyle/>
        <a:p>
          <a:endParaRPr lang="en-US"/>
        </a:p>
      </dgm:t>
    </dgm:pt>
    <dgm:pt modelId="{B8250CF3-583A-4772-B11B-4F7FA86BC626}" type="pres">
      <dgm:prSet presAssocID="{02D0F730-C98B-4F96-9213-FBD4D8641D82}" presName="vert0" presStyleCnt="0">
        <dgm:presLayoutVars>
          <dgm:dir/>
          <dgm:animOne val="branch"/>
          <dgm:animLvl val="lvl"/>
        </dgm:presLayoutVars>
      </dgm:prSet>
      <dgm:spPr/>
      <dgm:t>
        <a:bodyPr/>
        <a:lstStyle/>
        <a:p>
          <a:endParaRPr lang="en-US"/>
        </a:p>
      </dgm:t>
    </dgm:pt>
    <dgm:pt modelId="{C8956960-65EC-40E1-9AD2-111AC44454A8}" type="pres">
      <dgm:prSet presAssocID="{3ACF6FCE-8FB5-49CC-B6F1-67E099CF7E0F}" presName="thickLine" presStyleLbl="alignNode1" presStyleIdx="0" presStyleCnt="1"/>
      <dgm:spPr/>
    </dgm:pt>
    <dgm:pt modelId="{D8B26B7E-272F-4C1B-81C6-0302D37F3C37}" type="pres">
      <dgm:prSet presAssocID="{3ACF6FCE-8FB5-49CC-B6F1-67E099CF7E0F}" presName="horz1" presStyleCnt="0"/>
      <dgm:spPr/>
    </dgm:pt>
    <dgm:pt modelId="{45E0E972-351B-4D0A-BEDC-BA327F06DF81}" type="pres">
      <dgm:prSet presAssocID="{3ACF6FCE-8FB5-49CC-B6F1-67E099CF7E0F}" presName="tx1" presStyleLbl="revTx" presStyleIdx="0" presStyleCnt="1"/>
      <dgm:spPr/>
      <dgm:t>
        <a:bodyPr/>
        <a:lstStyle/>
        <a:p>
          <a:endParaRPr lang="en-US"/>
        </a:p>
      </dgm:t>
    </dgm:pt>
    <dgm:pt modelId="{9D0C0755-47F2-4AA2-BA94-DF2F4DF6A562}" type="pres">
      <dgm:prSet presAssocID="{3ACF6FCE-8FB5-49CC-B6F1-67E099CF7E0F}" presName="vert1" presStyleCnt="0"/>
      <dgm:spPr/>
    </dgm:pt>
  </dgm:ptLst>
  <dgm:cxnLst>
    <dgm:cxn modelId="{03A8B771-CC81-4BD7-B04F-19167B608E84}" type="presOf" srcId="{02D0F730-C98B-4F96-9213-FBD4D8641D82}" destId="{B8250CF3-583A-4772-B11B-4F7FA86BC626}" srcOrd="0" destOrd="0" presId="urn:microsoft.com/office/officeart/2008/layout/LinedList"/>
    <dgm:cxn modelId="{31A230B9-DAAA-45A4-A37E-369CFED6F079}" type="presOf" srcId="{3ACF6FCE-8FB5-49CC-B6F1-67E099CF7E0F}" destId="{45E0E972-351B-4D0A-BEDC-BA327F06DF81}" srcOrd="0" destOrd="0" presId="urn:microsoft.com/office/officeart/2008/layout/LinedList"/>
    <dgm:cxn modelId="{799FDA08-2D50-499E-B946-D1B4288314FB}" srcId="{02D0F730-C98B-4F96-9213-FBD4D8641D82}" destId="{3ACF6FCE-8FB5-49CC-B6F1-67E099CF7E0F}" srcOrd="0" destOrd="0" parTransId="{C4726B42-B749-486A-92A7-B9F23E101B47}" sibTransId="{A4F39AC0-6005-4675-BEC2-05BBB9C55F5F}"/>
    <dgm:cxn modelId="{2E597DF4-935E-4DD6-AB0C-2A90EE910B42}" type="presParOf" srcId="{B8250CF3-583A-4772-B11B-4F7FA86BC626}" destId="{C8956960-65EC-40E1-9AD2-111AC44454A8}" srcOrd="0" destOrd="0" presId="urn:microsoft.com/office/officeart/2008/layout/LinedList"/>
    <dgm:cxn modelId="{5B85DF9E-1B13-4204-872E-389FBF78CCCA}" type="presParOf" srcId="{B8250CF3-583A-4772-B11B-4F7FA86BC626}" destId="{D8B26B7E-272F-4C1B-81C6-0302D37F3C37}" srcOrd="1" destOrd="0" presId="urn:microsoft.com/office/officeart/2008/layout/LinedList"/>
    <dgm:cxn modelId="{A9B967D4-BD20-4B54-B260-2BDEE0F6B7A3}" type="presParOf" srcId="{D8B26B7E-272F-4C1B-81C6-0302D37F3C37}" destId="{45E0E972-351B-4D0A-BEDC-BA327F06DF81}" srcOrd="0" destOrd="0" presId="urn:microsoft.com/office/officeart/2008/layout/LinedList"/>
    <dgm:cxn modelId="{29EE3366-0F96-4D96-87E8-17BAF888AB1E}" type="presParOf" srcId="{D8B26B7E-272F-4C1B-81C6-0302D37F3C37}" destId="{9D0C0755-47F2-4AA2-BA94-DF2F4DF6A562}" srcOrd="1" destOrd="0" presId="urn:microsoft.com/office/officeart/2008/layout/LinedLis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2E13C0E-542F-40B2-A1FD-DD61B75942E6}"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9260379A-18A5-484B-A2A6-F9421F0D412D}">
      <dgm:prSet/>
      <dgm:spPr/>
      <dgm:t>
        <a:bodyPr/>
        <a:lstStyle/>
        <a:p>
          <a:pPr>
            <a:lnSpc>
              <a:spcPct val="100000"/>
            </a:lnSpc>
            <a:defRPr cap="all"/>
          </a:pPr>
          <a:r>
            <a:rPr lang="en-US" b="1" dirty="0"/>
            <a:t>Please read the assessment section carefully </a:t>
          </a:r>
          <a:r>
            <a:rPr lang="en-US" dirty="0"/>
            <a:t>to learn about </a:t>
          </a:r>
          <a:r>
            <a:rPr lang="en-US" dirty="0">
              <a:solidFill>
                <a:srgbClr val="010000"/>
              </a:solidFill>
            </a:rPr>
            <a:t/>
          </a:r>
          <a:br>
            <a:rPr lang="en-US" dirty="0">
              <a:solidFill>
                <a:srgbClr val="010000"/>
              </a:solidFill>
            </a:rPr>
          </a:br>
          <a:r>
            <a:rPr lang="en-US" dirty="0"/>
            <a:t>the ways in which your performance in the course will be both self-assessed and evaluated by the instructor.</a:t>
          </a:r>
        </a:p>
      </dgm:t>
    </dgm:pt>
    <dgm:pt modelId="{49596FD6-C684-4D8C-864C-1EE719E942E2}" type="parTrans" cxnId="{656DFB55-6551-4B73-AA31-F53766785FEC}">
      <dgm:prSet/>
      <dgm:spPr/>
      <dgm:t>
        <a:bodyPr/>
        <a:lstStyle/>
        <a:p>
          <a:endParaRPr lang="en-US"/>
        </a:p>
      </dgm:t>
    </dgm:pt>
    <dgm:pt modelId="{E2FF4EDC-A538-42BF-82DF-606CB625FA5C}" type="sibTrans" cxnId="{656DFB55-6551-4B73-AA31-F53766785FEC}">
      <dgm:prSet/>
      <dgm:spPr/>
      <dgm:t>
        <a:bodyPr/>
        <a:lstStyle/>
        <a:p>
          <a:endParaRPr lang="en-US"/>
        </a:p>
      </dgm:t>
    </dgm:pt>
    <dgm:pt modelId="{BD994F09-49AA-4BAB-A076-B68A23EB0647}">
      <dgm:prSet/>
      <dgm:spPr/>
      <dgm:t>
        <a:bodyPr/>
        <a:lstStyle/>
        <a:p>
          <a:pPr>
            <a:lnSpc>
              <a:spcPct val="100000"/>
            </a:lnSpc>
            <a:defRPr cap="all"/>
          </a:pPr>
          <a:r>
            <a:rPr lang="en-US" dirty="0"/>
            <a:t>Class sessions will be led to respect the norms of learning that have developed within your cohort while models for pro-social classroom learning</a:t>
          </a:r>
          <a:r>
            <a:rPr lang="en-US" dirty="0">
              <a:solidFill>
                <a:srgbClr val="010000"/>
              </a:solidFill>
            </a:rPr>
            <a:t/>
          </a:r>
          <a:br>
            <a:rPr lang="en-US" dirty="0">
              <a:solidFill>
                <a:srgbClr val="010000"/>
              </a:solidFill>
            </a:rPr>
          </a:br>
          <a:r>
            <a:rPr lang="en-US" dirty="0"/>
            <a:t>environments will be presented.</a:t>
          </a:r>
        </a:p>
      </dgm:t>
    </dgm:pt>
    <dgm:pt modelId="{81AE4FF2-F68F-4440-9045-111CEF9B2576}" type="parTrans" cxnId="{24CB94D0-1D95-4E35-A3CA-F8D62F64155A}">
      <dgm:prSet/>
      <dgm:spPr/>
      <dgm:t>
        <a:bodyPr/>
        <a:lstStyle/>
        <a:p>
          <a:endParaRPr lang="en-US"/>
        </a:p>
      </dgm:t>
    </dgm:pt>
    <dgm:pt modelId="{A0A09B27-C5A3-40B2-AC77-AADF61127FD7}" type="sibTrans" cxnId="{24CB94D0-1D95-4E35-A3CA-F8D62F64155A}">
      <dgm:prSet/>
      <dgm:spPr/>
      <dgm:t>
        <a:bodyPr/>
        <a:lstStyle/>
        <a:p>
          <a:endParaRPr lang="en-US"/>
        </a:p>
      </dgm:t>
    </dgm:pt>
    <dgm:pt modelId="{1EC3B759-4CD2-4701-8596-40AC5187EE4A}">
      <dgm:prSet/>
      <dgm:spPr/>
      <dgm:t>
        <a:bodyPr/>
        <a:lstStyle/>
        <a:p>
          <a:pPr>
            <a:lnSpc>
              <a:spcPct val="100000"/>
            </a:lnSpc>
            <a:defRPr cap="all"/>
          </a:pPr>
          <a:r>
            <a:rPr lang="en-US" dirty="0"/>
            <a:t>As a contributing member of your cohort you are expected to complete the assigned readings and assignments so your peers</a:t>
          </a:r>
          <a:r>
            <a:rPr lang="en-US" dirty="0">
              <a:solidFill>
                <a:srgbClr val="010000"/>
              </a:solidFill>
            </a:rPr>
            <a:t/>
          </a:r>
          <a:br>
            <a:rPr lang="en-US" dirty="0">
              <a:solidFill>
                <a:srgbClr val="010000"/>
              </a:solidFill>
            </a:rPr>
          </a:br>
          <a:r>
            <a:rPr lang="en-US" dirty="0"/>
            <a:t>may benefit in class activities.</a:t>
          </a:r>
        </a:p>
      </dgm:t>
    </dgm:pt>
    <dgm:pt modelId="{7A26E72C-8221-4104-B9B4-35CFA97DF56E}" type="parTrans" cxnId="{D9AE8187-549F-483D-B25C-0C9F77076F70}">
      <dgm:prSet/>
      <dgm:spPr/>
      <dgm:t>
        <a:bodyPr/>
        <a:lstStyle/>
        <a:p>
          <a:endParaRPr lang="en-US"/>
        </a:p>
      </dgm:t>
    </dgm:pt>
    <dgm:pt modelId="{5CA8AB39-916B-4750-AA7E-244D5A1D5BCB}" type="sibTrans" cxnId="{D9AE8187-549F-483D-B25C-0C9F77076F70}">
      <dgm:prSet/>
      <dgm:spPr/>
      <dgm:t>
        <a:bodyPr/>
        <a:lstStyle/>
        <a:p>
          <a:endParaRPr lang="en-US"/>
        </a:p>
      </dgm:t>
    </dgm:pt>
    <dgm:pt modelId="{48E9A9D7-B0B0-45D5-B0E2-08395B1252D2}" type="pres">
      <dgm:prSet presAssocID="{B2E13C0E-542F-40B2-A1FD-DD61B75942E6}" presName="root" presStyleCnt="0">
        <dgm:presLayoutVars>
          <dgm:dir/>
          <dgm:resizeHandles val="exact"/>
        </dgm:presLayoutVars>
      </dgm:prSet>
      <dgm:spPr/>
      <dgm:t>
        <a:bodyPr/>
        <a:lstStyle/>
        <a:p>
          <a:endParaRPr lang="en-US"/>
        </a:p>
      </dgm:t>
    </dgm:pt>
    <dgm:pt modelId="{8591F36D-63D6-44D9-8A16-3D484D7EDC16}" type="pres">
      <dgm:prSet presAssocID="{9260379A-18A5-484B-A2A6-F9421F0D412D}" presName="compNode" presStyleCnt="0"/>
      <dgm:spPr/>
    </dgm:pt>
    <dgm:pt modelId="{4BDAE901-4BDA-43A7-8874-160855D53DFD}" type="pres">
      <dgm:prSet presAssocID="{9260379A-18A5-484B-A2A6-F9421F0D412D}" presName="iconBgRect" presStyleLbl="bgShp" presStyleIdx="0" presStyleCnt="3"/>
      <dgm:spPr/>
    </dgm:pt>
    <dgm:pt modelId="{6C9AF572-54C9-4EF3-B500-81AB1873F7D1}" type="pres">
      <dgm:prSet presAssocID="{9260379A-18A5-484B-A2A6-F9421F0D412D}"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xmlns="" val="0"/>
              </a:ext>
              <a:ext uri="{96DAC541-7B7A-43D3-8B79-37D633B846F1}">
                <asvg:svgBlip xmlns:asvg="http://schemas.microsoft.com/office/drawing/2016/SVG/main" xmlns="" r:embed="rId2"/>
              </a:ext>
            </a:extLst>
          </a:blip>
          <a:stretch>
            <a:fillRect/>
          </a:stretch>
        </a:blipFill>
        <a:ln>
          <a:noFill/>
        </a:ln>
      </dgm:spPr>
      <dgm:extLst>
        <a:ext uri="{E40237B7-FDA0-4F09-8148-C483321AD2D9}">
          <dgm14:cNvPr xmlns:dgm14="http://schemas.microsoft.com/office/drawing/2010/diagram" xmlns="" id="0" name="" descr="Checkmark"/>
        </a:ext>
      </dgm:extLst>
    </dgm:pt>
    <dgm:pt modelId="{DDA8D748-8D8B-451E-BF09-B705E7D5641F}" type="pres">
      <dgm:prSet presAssocID="{9260379A-18A5-484B-A2A6-F9421F0D412D}" presName="spaceRect" presStyleCnt="0"/>
      <dgm:spPr/>
    </dgm:pt>
    <dgm:pt modelId="{FC22ED39-ED12-41FE-8F04-96B9B9B31F74}" type="pres">
      <dgm:prSet presAssocID="{9260379A-18A5-484B-A2A6-F9421F0D412D}" presName="textRect" presStyleLbl="revTx" presStyleIdx="0" presStyleCnt="3">
        <dgm:presLayoutVars>
          <dgm:chMax val="1"/>
          <dgm:chPref val="1"/>
        </dgm:presLayoutVars>
      </dgm:prSet>
      <dgm:spPr/>
      <dgm:t>
        <a:bodyPr/>
        <a:lstStyle/>
        <a:p>
          <a:endParaRPr lang="en-US"/>
        </a:p>
      </dgm:t>
    </dgm:pt>
    <dgm:pt modelId="{199326CB-E0F5-41BC-9149-88C35AD032E0}" type="pres">
      <dgm:prSet presAssocID="{E2FF4EDC-A538-42BF-82DF-606CB625FA5C}" presName="sibTrans" presStyleCnt="0"/>
      <dgm:spPr/>
    </dgm:pt>
    <dgm:pt modelId="{79D54494-F5E2-4DEA-BB3D-9ACED5B6573F}" type="pres">
      <dgm:prSet presAssocID="{BD994F09-49AA-4BAB-A076-B68A23EB0647}" presName="compNode" presStyleCnt="0"/>
      <dgm:spPr/>
    </dgm:pt>
    <dgm:pt modelId="{7ED991C6-6660-4D26-86D8-176FD37AA29A}" type="pres">
      <dgm:prSet presAssocID="{BD994F09-49AA-4BAB-A076-B68A23EB0647}" presName="iconBgRect" presStyleLbl="bgShp" presStyleIdx="1" presStyleCnt="3"/>
      <dgm:spPr/>
    </dgm:pt>
    <dgm:pt modelId="{6DB5719E-E8A1-4746-9D3C-9954F172851F}" type="pres">
      <dgm:prSet presAssocID="{BD994F09-49AA-4BAB-A076-B68A23EB0647}"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xmlns="" val="0"/>
              </a:ext>
              <a:ext uri="{96DAC541-7B7A-43D3-8B79-37D633B846F1}">
                <asvg:svgBlip xmlns:asvg="http://schemas.microsoft.com/office/drawing/2016/SVG/main" xmlns="" r:embed="rId4"/>
              </a:ext>
            </a:extLst>
          </a:blip>
          <a:stretch>
            <a:fillRect/>
          </a:stretch>
        </a:blipFill>
        <a:ln>
          <a:noFill/>
        </a:ln>
      </dgm:spPr>
      <dgm:extLst>
        <a:ext uri="{E40237B7-FDA0-4F09-8148-C483321AD2D9}">
          <dgm14:cNvPr xmlns:dgm14="http://schemas.microsoft.com/office/drawing/2010/diagram" xmlns="" id="0" name="" descr="Teacher"/>
        </a:ext>
      </dgm:extLst>
    </dgm:pt>
    <dgm:pt modelId="{32CB03DC-E29A-4EFD-8448-D401862FFF07}" type="pres">
      <dgm:prSet presAssocID="{BD994F09-49AA-4BAB-A076-B68A23EB0647}" presName="spaceRect" presStyleCnt="0"/>
      <dgm:spPr/>
    </dgm:pt>
    <dgm:pt modelId="{FE70A276-7BEB-4DC8-98A2-743E8194F2EA}" type="pres">
      <dgm:prSet presAssocID="{BD994F09-49AA-4BAB-A076-B68A23EB0647}" presName="textRect" presStyleLbl="revTx" presStyleIdx="1" presStyleCnt="3">
        <dgm:presLayoutVars>
          <dgm:chMax val="1"/>
          <dgm:chPref val="1"/>
        </dgm:presLayoutVars>
      </dgm:prSet>
      <dgm:spPr/>
      <dgm:t>
        <a:bodyPr/>
        <a:lstStyle/>
        <a:p>
          <a:endParaRPr lang="en-US"/>
        </a:p>
      </dgm:t>
    </dgm:pt>
    <dgm:pt modelId="{971A9585-92A0-4873-BDD2-8B17C5D619B3}" type="pres">
      <dgm:prSet presAssocID="{A0A09B27-C5A3-40B2-AC77-AADF61127FD7}" presName="sibTrans" presStyleCnt="0"/>
      <dgm:spPr/>
    </dgm:pt>
    <dgm:pt modelId="{5F46CC6D-E74A-4364-B7C2-6C48A2C1EB93}" type="pres">
      <dgm:prSet presAssocID="{1EC3B759-4CD2-4701-8596-40AC5187EE4A}" presName="compNode" presStyleCnt="0"/>
      <dgm:spPr/>
    </dgm:pt>
    <dgm:pt modelId="{538F85A0-7635-4AAC-9AEF-337219298BC5}" type="pres">
      <dgm:prSet presAssocID="{1EC3B759-4CD2-4701-8596-40AC5187EE4A}" presName="iconBgRect" presStyleLbl="bgShp" presStyleIdx="2" presStyleCnt="3"/>
      <dgm:spPr/>
    </dgm:pt>
    <dgm:pt modelId="{A4C4D67A-D109-450D-9B6D-83B08EBBEE6E}" type="pres">
      <dgm:prSet presAssocID="{1EC3B759-4CD2-4701-8596-40AC5187EE4A}"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xmlns="" val="0"/>
              </a:ext>
              <a:ext uri="{96DAC541-7B7A-43D3-8B79-37D633B846F1}">
                <asvg:svgBlip xmlns:asvg="http://schemas.microsoft.com/office/drawing/2016/SVG/main" xmlns="" r:embed="rId6"/>
              </a:ext>
            </a:extLst>
          </a:blip>
          <a:stretch>
            <a:fillRect/>
          </a:stretch>
        </a:blipFill>
        <a:ln>
          <a:noFill/>
        </a:ln>
      </dgm:spPr>
      <dgm:extLst>
        <a:ext uri="{E40237B7-FDA0-4F09-8148-C483321AD2D9}">
          <dgm14:cNvPr xmlns:dgm14="http://schemas.microsoft.com/office/drawing/2010/diagram" xmlns="" id="0" name="" descr="Presentation with Checklist"/>
        </a:ext>
      </dgm:extLst>
    </dgm:pt>
    <dgm:pt modelId="{DDACB5BC-40B5-45A3-98D1-1511EBCB267C}" type="pres">
      <dgm:prSet presAssocID="{1EC3B759-4CD2-4701-8596-40AC5187EE4A}" presName="spaceRect" presStyleCnt="0"/>
      <dgm:spPr/>
    </dgm:pt>
    <dgm:pt modelId="{EAABD6E2-4CE9-4C9E-804F-F87F0CFD8824}" type="pres">
      <dgm:prSet presAssocID="{1EC3B759-4CD2-4701-8596-40AC5187EE4A}" presName="textRect" presStyleLbl="revTx" presStyleIdx="2" presStyleCnt="3">
        <dgm:presLayoutVars>
          <dgm:chMax val="1"/>
          <dgm:chPref val="1"/>
        </dgm:presLayoutVars>
      </dgm:prSet>
      <dgm:spPr/>
      <dgm:t>
        <a:bodyPr/>
        <a:lstStyle/>
        <a:p>
          <a:endParaRPr lang="en-US"/>
        </a:p>
      </dgm:t>
    </dgm:pt>
  </dgm:ptLst>
  <dgm:cxnLst>
    <dgm:cxn modelId="{24CB94D0-1D95-4E35-A3CA-F8D62F64155A}" srcId="{B2E13C0E-542F-40B2-A1FD-DD61B75942E6}" destId="{BD994F09-49AA-4BAB-A076-B68A23EB0647}" srcOrd="1" destOrd="0" parTransId="{81AE4FF2-F68F-4440-9045-111CEF9B2576}" sibTransId="{A0A09B27-C5A3-40B2-AC77-AADF61127FD7}"/>
    <dgm:cxn modelId="{1C19D56E-B1AA-4BC7-A77B-84FA7715A3D1}" type="presOf" srcId="{1EC3B759-4CD2-4701-8596-40AC5187EE4A}" destId="{EAABD6E2-4CE9-4C9E-804F-F87F0CFD8824}" srcOrd="0" destOrd="0" presId="urn:microsoft.com/office/officeart/2018/5/layout/IconCircleLabelList"/>
    <dgm:cxn modelId="{D9AE8187-549F-483D-B25C-0C9F77076F70}" srcId="{B2E13C0E-542F-40B2-A1FD-DD61B75942E6}" destId="{1EC3B759-4CD2-4701-8596-40AC5187EE4A}" srcOrd="2" destOrd="0" parTransId="{7A26E72C-8221-4104-B9B4-35CFA97DF56E}" sibTransId="{5CA8AB39-916B-4750-AA7E-244D5A1D5BCB}"/>
    <dgm:cxn modelId="{B55AA02F-2E7D-4838-9BC1-2B6FF7D4433E}" type="presOf" srcId="{B2E13C0E-542F-40B2-A1FD-DD61B75942E6}" destId="{48E9A9D7-B0B0-45D5-B0E2-08395B1252D2}" srcOrd="0" destOrd="0" presId="urn:microsoft.com/office/officeart/2018/5/layout/IconCircleLabelList"/>
    <dgm:cxn modelId="{59B55887-0926-4FA3-A4F7-6D04D4680931}" type="presOf" srcId="{BD994F09-49AA-4BAB-A076-B68A23EB0647}" destId="{FE70A276-7BEB-4DC8-98A2-743E8194F2EA}" srcOrd="0" destOrd="0" presId="urn:microsoft.com/office/officeart/2018/5/layout/IconCircleLabelList"/>
    <dgm:cxn modelId="{6201AEF2-3C3D-47F4-8C50-6010AE5D0BD2}" type="presOf" srcId="{9260379A-18A5-484B-A2A6-F9421F0D412D}" destId="{FC22ED39-ED12-41FE-8F04-96B9B9B31F74}" srcOrd="0" destOrd="0" presId="urn:microsoft.com/office/officeart/2018/5/layout/IconCircleLabelList"/>
    <dgm:cxn modelId="{656DFB55-6551-4B73-AA31-F53766785FEC}" srcId="{B2E13C0E-542F-40B2-A1FD-DD61B75942E6}" destId="{9260379A-18A5-484B-A2A6-F9421F0D412D}" srcOrd="0" destOrd="0" parTransId="{49596FD6-C684-4D8C-864C-1EE719E942E2}" sibTransId="{E2FF4EDC-A538-42BF-82DF-606CB625FA5C}"/>
    <dgm:cxn modelId="{8A00BBA4-41DA-4C4F-B47A-5FC93159B0F8}" type="presParOf" srcId="{48E9A9D7-B0B0-45D5-B0E2-08395B1252D2}" destId="{8591F36D-63D6-44D9-8A16-3D484D7EDC16}" srcOrd="0" destOrd="0" presId="urn:microsoft.com/office/officeart/2018/5/layout/IconCircleLabelList"/>
    <dgm:cxn modelId="{78FEE412-ED42-46B7-84A7-17AD66E45F20}" type="presParOf" srcId="{8591F36D-63D6-44D9-8A16-3D484D7EDC16}" destId="{4BDAE901-4BDA-43A7-8874-160855D53DFD}" srcOrd="0" destOrd="0" presId="urn:microsoft.com/office/officeart/2018/5/layout/IconCircleLabelList"/>
    <dgm:cxn modelId="{350E80E4-1CC6-40C2-9AE6-7E2527F2B4B9}" type="presParOf" srcId="{8591F36D-63D6-44D9-8A16-3D484D7EDC16}" destId="{6C9AF572-54C9-4EF3-B500-81AB1873F7D1}" srcOrd="1" destOrd="0" presId="urn:microsoft.com/office/officeart/2018/5/layout/IconCircleLabelList"/>
    <dgm:cxn modelId="{F2AE608C-F055-48AA-A522-E8EDD67AEE6D}" type="presParOf" srcId="{8591F36D-63D6-44D9-8A16-3D484D7EDC16}" destId="{DDA8D748-8D8B-451E-BF09-B705E7D5641F}" srcOrd="2" destOrd="0" presId="urn:microsoft.com/office/officeart/2018/5/layout/IconCircleLabelList"/>
    <dgm:cxn modelId="{9DE7EADD-A674-4FC1-9CD0-6307D1379DA2}" type="presParOf" srcId="{8591F36D-63D6-44D9-8A16-3D484D7EDC16}" destId="{FC22ED39-ED12-41FE-8F04-96B9B9B31F74}" srcOrd="3" destOrd="0" presId="urn:microsoft.com/office/officeart/2018/5/layout/IconCircleLabelList"/>
    <dgm:cxn modelId="{BF11207B-C3EE-4B8C-A033-4762FFABCFD5}" type="presParOf" srcId="{48E9A9D7-B0B0-45D5-B0E2-08395B1252D2}" destId="{199326CB-E0F5-41BC-9149-88C35AD032E0}" srcOrd="1" destOrd="0" presId="urn:microsoft.com/office/officeart/2018/5/layout/IconCircleLabelList"/>
    <dgm:cxn modelId="{F227712C-9D9D-4080-BE58-CB6F43070EB6}" type="presParOf" srcId="{48E9A9D7-B0B0-45D5-B0E2-08395B1252D2}" destId="{79D54494-F5E2-4DEA-BB3D-9ACED5B6573F}" srcOrd="2" destOrd="0" presId="urn:microsoft.com/office/officeart/2018/5/layout/IconCircleLabelList"/>
    <dgm:cxn modelId="{641D3666-4760-4204-B734-FE00ECEA3E4D}" type="presParOf" srcId="{79D54494-F5E2-4DEA-BB3D-9ACED5B6573F}" destId="{7ED991C6-6660-4D26-86D8-176FD37AA29A}" srcOrd="0" destOrd="0" presId="urn:microsoft.com/office/officeart/2018/5/layout/IconCircleLabelList"/>
    <dgm:cxn modelId="{02B09BBF-C110-410B-B41C-2B3C7C3F8D9A}" type="presParOf" srcId="{79D54494-F5E2-4DEA-BB3D-9ACED5B6573F}" destId="{6DB5719E-E8A1-4746-9D3C-9954F172851F}" srcOrd="1" destOrd="0" presId="urn:microsoft.com/office/officeart/2018/5/layout/IconCircleLabelList"/>
    <dgm:cxn modelId="{46729FF9-1812-48C2-B564-B8D511097AF6}" type="presParOf" srcId="{79D54494-F5E2-4DEA-BB3D-9ACED5B6573F}" destId="{32CB03DC-E29A-4EFD-8448-D401862FFF07}" srcOrd="2" destOrd="0" presId="urn:microsoft.com/office/officeart/2018/5/layout/IconCircleLabelList"/>
    <dgm:cxn modelId="{85272572-716D-468C-84D4-D9A6FDE476B8}" type="presParOf" srcId="{79D54494-F5E2-4DEA-BB3D-9ACED5B6573F}" destId="{FE70A276-7BEB-4DC8-98A2-743E8194F2EA}" srcOrd="3" destOrd="0" presId="urn:microsoft.com/office/officeart/2018/5/layout/IconCircleLabelList"/>
    <dgm:cxn modelId="{C776697F-5E18-49FB-B12D-134CFD07D078}" type="presParOf" srcId="{48E9A9D7-B0B0-45D5-B0E2-08395B1252D2}" destId="{971A9585-92A0-4873-BDD2-8B17C5D619B3}" srcOrd="3" destOrd="0" presId="urn:microsoft.com/office/officeart/2018/5/layout/IconCircleLabelList"/>
    <dgm:cxn modelId="{888B8EC8-FEA5-4F01-ACB6-21A64C9B8F06}" type="presParOf" srcId="{48E9A9D7-B0B0-45D5-B0E2-08395B1252D2}" destId="{5F46CC6D-E74A-4364-B7C2-6C48A2C1EB93}" srcOrd="4" destOrd="0" presId="urn:microsoft.com/office/officeart/2018/5/layout/IconCircleLabelList"/>
    <dgm:cxn modelId="{46B8D3ED-AD7B-42A5-876B-05B998EB5C5C}" type="presParOf" srcId="{5F46CC6D-E74A-4364-B7C2-6C48A2C1EB93}" destId="{538F85A0-7635-4AAC-9AEF-337219298BC5}" srcOrd="0" destOrd="0" presId="urn:microsoft.com/office/officeart/2018/5/layout/IconCircleLabelList"/>
    <dgm:cxn modelId="{032806CC-1ED2-4795-A58C-8F178AC5B36B}" type="presParOf" srcId="{5F46CC6D-E74A-4364-B7C2-6C48A2C1EB93}" destId="{A4C4D67A-D109-450D-9B6D-83B08EBBEE6E}" srcOrd="1" destOrd="0" presId="urn:microsoft.com/office/officeart/2018/5/layout/IconCircleLabelList"/>
    <dgm:cxn modelId="{5861466B-1F80-46E5-B893-F7FC2836256C}" type="presParOf" srcId="{5F46CC6D-E74A-4364-B7C2-6C48A2C1EB93}" destId="{DDACB5BC-40B5-45A3-98D1-1511EBCB267C}" srcOrd="2" destOrd="0" presId="urn:microsoft.com/office/officeart/2018/5/layout/IconCircleLabelList"/>
    <dgm:cxn modelId="{8DB58249-EB22-4726-A134-0FE21CEBA888}" type="presParOf" srcId="{5F46CC6D-E74A-4364-B7C2-6C48A2C1EB93}" destId="{EAABD6E2-4CE9-4C9E-804F-F87F0CFD8824}" srcOrd="3" destOrd="0" presId="urn:microsoft.com/office/officeart/2018/5/layout/IconCircleLabelList"/>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7D1C2BC-4D38-4281-9C60-50D4642C1D58}"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F85380A5-618A-4421-8F80-5D4102792768}">
      <dgm:prSet/>
      <dgm:spPr/>
      <dgm:t>
        <a:bodyPr/>
        <a:lstStyle/>
        <a:p>
          <a:pPr>
            <a:lnSpc>
              <a:spcPct val="100000"/>
            </a:lnSpc>
            <a:defRPr cap="all"/>
          </a:pPr>
          <a:r>
            <a:rPr lang="en-US" b="1" dirty="0"/>
            <a:t>All Assignments </a:t>
          </a:r>
          <a:r>
            <a:rPr lang="en-US" dirty="0"/>
            <a:t>are expected to be achieved either by the following session—or by the date indicated.</a:t>
          </a:r>
        </a:p>
      </dgm:t>
    </dgm:pt>
    <dgm:pt modelId="{0759D75F-564D-4096-841F-D63DA1A594F4}" type="parTrans" cxnId="{E9594699-8DDD-4AE8-A275-FD47817028AE}">
      <dgm:prSet/>
      <dgm:spPr/>
      <dgm:t>
        <a:bodyPr/>
        <a:lstStyle/>
        <a:p>
          <a:endParaRPr lang="en-US"/>
        </a:p>
      </dgm:t>
    </dgm:pt>
    <dgm:pt modelId="{17650CD8-CCA5-4FCA-9513-B1B55DB9F85B}" type="sibTrans" cxnId="{E9594699-8DDD-4AE8-A275-FD47817028AE}">
      <dgm:prSet/>
      <dgm:spPr/>
      <dgm:t>
        <a:bodyPr/>
        <a:lstStyle/>
        <a:p>
          <a:endParaRPr lang="en-US"/>
        </a:p>
      </dgm:t>
    </dgm:pt>
    <dgm:pt modelId="{3E249B69-973B-4DE4-805E-BB357246CE99}">
      <dgm:prSet/>
      <dgm:spPr/>
      <dgm:t>
        <a:bodyPr/>
        <a:lstStyle/>
        <a:p>
          <a:pPr>
            <a:lnSpc>
              <a:spcPct val="100000"/>
            </a:lnSpc>
            <a:defRPr cap="all"/>
          </a:pPr>
          <a:r>
            <a:rPr lang="en-US" dirty="0"/>
            <a:t>Assignments are to be turned in via email or CSUN BOX  (we will go over this to establish agreement).</a:t>
          </a:r>
        </a:p>
      </dgm:t>
    </dgm:pt>
    <dgm:pt modelId="{735C779A-C495-4033-B361-B9950D8CD2A1}" type="parTrans" cxnId="{19AEDECE-DD09-44F8-B4CC-824B4762FEE1}">
      <dgm:prSet/>
      <dgm:spPr/>
      <dgm:t>
        <a:bodyPr/>
        <a:lstStyle/>
        <a:p>
          <a:endParaRPr lang="en-US"/>
        </a:p>
      </dgm:t>
    </dgm:pt>
    <dgm:pt modelId="{6E1FB6AF-CED3-40BF-A670-B3258731DA18}" type="sibTrans" cxnId="{19AEDECE-DD09-44F8-B4CC-824B4762FEE1}">
      <dgm:prSet/>
      <dgm:spPr/>
      <dgm:t>
        <a:bodyPr/>
        <a:lstStyle/>
        <a:p>
          <a:endParaRPr lang="en-US"/>
        </a:p>
      </dgm:t>
    </dgm:pt>
    <dgm:pt modelId="{E2DD9FE8-8D47-4961-BDCE-3470FB51C19F}">
      <dgm:prSet/>
      <dgm:spPr/>
      <dgm:t>
        <a:bodyPr/>
        <a:lstStyle/>
        <a:p>
          <a:pPr>
            <a:lnSpc>
              <a:spcPct val="100000"/>
            </a:lnSpc>
            <a:defRPr cap="all"/>
          </a:pPr>
          <a:r>
            <a:rPr lang="en-US" dirty="0"/>
            <a:t>Each of the lesson planning assignments are intended to 1st,engage you as a cooperative group member (A group plan) and 2nd, to individualize and apply </a:t>
          </a:r>
          <a:r>
            <a:rPr lang="en-US" dirty="0" err="1"/>
            <a:t>stategies</a:t>
          </a:r>
          <a:r>
            <a:rPr lang="en-US" dirty="0"/>
            <a:t> on your own.  </a:t>
          </a:r>
        </a:p>
      </dgm:t>
    </dgm:pt>
    <dgm:pt modelId="{21E3D32B-86E8-49B3-BEC3-349858641225}" type="parTrans" cxnId="{B1C7014B-FDBD-42F0-A5C6-07919C9DC0A2}">
      <dgm:prSet/>
      <dgm:spPr/>
      <dgm:t>
        <a:bodyPr/>
        <a:lstStyle/>
        <a:p>
          <a:endParaRPr lang="en-US"/>
        </a:p>
      </dgm:t>
    </dgm:pt>
    <dgm:pt modelId="{A14DDA59-F198-418F-BCDF-11F68B846DCF}" type="sibTrans" cxnId="{B1C7014B-FDBD-42F0-A5C6-07919C9DC0A2}">
      <dgm:prSet/>
      <dgm:spPr/>
      <dgm:t>
        <a:bodyPr/>
        <a:lstStyle/>
        <a:p>
          <a:endParaRPr lang="en-US"/>
        </a:p>
      </dgm:t>
    </dgm:pt>
    <dgm:pt modelId="{D2D1DAE1-80E6-41C6-A662-F215BAE27D9B}">
      <dgm:prSet/>
      <dgm:spPr/>
      <dgm:t>
        <a:bodyPr/>
        <a:lstStyle/>
        <a:p>
          <a:pPr>
            <a:lnSpc>
              <a:spcPct val="100000"/>
            </a:lnSpc>
            <a:defRPr cap="all"/>
          </a:pPr>
          <a:r>
            <a:rPr lang="en-US" dirty="0"/>
            <a:t>Rubrics for each of the Key Assignments are found on the Course Website.  The rubrics are used to both clarify the criteria for the lesson or unit; and to self-assess by submitting the completed rubric with your assignment.</a:t>
          </a:r>
        </a:p>
      </dgm:t>
    </dgm:pt>
    <dgm:pt modelId="{9DFBAB57-9B03-4050-908B-4832891B8014}" type="parTrans" cxnId="{9B921019-82A9-4052-936B-C1B961B99B6E}">
      <dgm:prSet/>
      <dgm:spPr/>
      <dgm:t>
        <a:bodyPr/>
        <a:lstStyle/>
        <a:p>
          <a:endParaRPr lang="en-US"/>
        </a:p>
      </dgm:t>
    </dgm:pt>
    <dgm:pt modelId="{67052666-14C1-4B77-951F-F8F21F396755}" type="sibTrans" cxnId="{9B921019-82A9-4052-936B-C1B961B99B6E}">
      <dgm:prSet/>
      <dgm:spPr/>
      <dgm:t>
        <a:bodyPr/>
        <a:lstStyle/>
        <a:p>
          <a:endParaRPr lang="en-US"/>
        </a:p>
      </dgm:t>
    </dgm:pt>
    <dgm:pt modelId="{84017F40-BB4E-4164-AE1F-DB5883ECC090}" type="pres">
      <dgm:prSet presAssocID="{B7D1C2BC-4D38-4281-9C60-50D4642C1D58}" presName="root" presStyleCnt="0">
        <dgm:presLayoutVars>
          <dgm:dir/>
          <dgm:resizeHandles val="exact"/>
        </dgm:presLayoutVars>
      </dgm:prSet>
      <dgm:spPr/>
      <dgm:t>
        <a:bodyPr/>
        <a:lstStyle/>
        <a:p>
          <a:endParaRPr lang="en-US"/>
        </a:p>
      </dgm:t>
    </dgm:pt>
    <dgm:pt modelId="{78B21635-2DFF-4896-A176-A4A913804A6F}" type="pres">
      <dgm:prSet presAssocID="{F85380A5-618A-4421-8F80-5D4102792768}" presName="compNode" presStyleCnt="0"/>
      <dgm:spPr/>
    </dgm:pt>
    <dgm:pt modelId="{2846D25B-E435-4975-9AE2-9C12DDD274FD}" type="pres">
      <dgm:prSet presAssocID="{F85380A5-618A-4421-8F80-5D4102792768}" presName="iconBgRect" presStyleLbl="bgShp" presStyleIdx="0" presStyleCnt="4"/>
      <dgm:spPr/>
    </dgm:pt>
    <dgm:pt modelId="{8D7B9D03-AAB1-44AD-918F-79A733B2D346}" type="pres">
      <dgm:prSet presAssocID="{F85380A5-618A-4421-8F80-5D4102792768}"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xmlns="" val="0"/>
              </a:ext>
              <a:ext uri="{96DAC541-7B7A-43D3-8B79-37D633B846F1}">
                <asvg:svgBlip xmlns:asvg="http://schemas.microsoft.com/office/drawing/2016/SVG/main" xmlns="" r:embed="rId2"/>
              </a:ext>
            </a:extLst>
          </a:blip>
          <a:stretch>
            <a:fillRect/>
          </a:stretch>
        </a:blipFill>
        <a:ln>
          <a:noFill/>
        </a:ln>
      </dgm:spPr>
      <dgm:extLst>
        <a:ext uri="{E40237B7-FDA0-4F09-8148-C483321AD2D9}">
          <dgm14:cNvPr xmlns:dgm14="http://schemas.microsoft.com/office/drawing/2010/diagram" xmlns="" id="0" name="" descr="Checkmark"/>
        </a:ext>
      </dgm:extLst>
    </dgm:pt>
    <dgm:pt modelId="{F2F49B77-428B-49BA-9A6A-23AE99AEBE68}" type="pres">
      <dgm:prSet presAssocID="{F85380A5-618A-4421-8F80-5D4102792768}" presName="spaceRect" presStyleCnt="0"/>
      <dgm:spPr/>
    </dgm:pt>
    <dgm:pt modelId="{70A015AF-14C7-457D-8F07-87F2F3B347D7}" type="pres">
      <dgm:prSet presAssocID="{F85380A5-618A-4421-8F80-5D4102792768}" presName="textRect" presStyleLbl="revTx" presStyleIdx="0" presStyleCnt="4">
        <dgm:presLayoutVars>
          <dgm:chMax val="1"/>
          <dgm:chPref val="1"/>
        </dgm:presLayoutVars>
      </dgm:prSet>
      <dgm:spPr/>
      <dgm:t>
        <a:bodyPr/>
        <a:lstStyle/>
        <a:p>
          <a:endParaRPr lang="en-US"/>
        </a:p>
      </dgm:t>
    </dgm:pt>
    <dgm:pt modelId="{E147A5A0-8198-4CEA-9DB6-2434FDB30882}" type="pres">
      <dgm:prSet presAssocID="{17650CD8-CCA5-4FCA-9513-B1B55DB9F85B}" presName="sibTrans" presStyleCnt="0"/>
      <dgm:spPr/>
    </dgm:pt>
    <dgm:pt modelId="{E8B07605-51A9-435C-9B77-251008A4B7A8}" type="pres">
      <dgm:prSet presAssocID="{3E249B69-973B-4DE4-805E-BB357246CE99}" presName="compNode" presStyleCnt="0"/>
      <dgm:spPr/>
    </dgm:pt>
    <dgm:pt modelId="{57213459-BFA8-4E3E-8932-15F2D9DE77F6}" type="pres">
      <dgm:prSet presAssocID="{3E249B69-973B-4DE4-805E-BB357246CE99}" presName="iconBgRect" presStyleLbl="bgShp" presStyleIdx="1" presStyleCnt="4"/>
      <dgm:spPr/>
    </dgm:pt>
    <dgm:pt modelId="{FB27B4C2-9FDA-460A-8535-536D77009509}" type="pres">
      <dgm:prSet presAssocID="{3E249B69-973B-4DE4-805E-BB357246CE99}"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xmlns="" val="0"/>
              </a:ext>
              <a:ext uri="{96DAC541-7B7A-43D3-8B79-37D633B846F1}">
                <asvg:svgBlip xmlns:asvg="http://schemas.microsoft.com/office/drawing/2016/SVG/main" xmlns="" r:embed="rId4"/>
              </a:ext>
            </a:extLst>
          </a:blip>
          <a:stretch>
            <a:fillRect/>
          </a:stretch>
        </a:blipFill>
        <a:ln>
          <a:noFill/>
        </a:ln>
      </dgm:spPr>
      <dgm:extLst>
        <a:ext uri="{E40237B7-FDA0-4F09-8148-C483321AD2D9}">
          <dgm14:cNvPr xmlns:dgm14="http://schemas.microsoft.com/office/drawing/2010/diagram" xmlns="" id="0" name="" descr="Envelope"/>
        </a:ext>
      </dgm:extLst>
    </dgm:pt>
    <dgm:pt modelId="{5E7FE0AD-2DFC-42CC-93A7-18F89220254E}" type="pres">
      <dgm:prSet presAssocID="{3E249B69-973B-4DE4-805E-BB357246CE99}" presName="spaceRect" presStyleCnt="0"/>
      <dgm:spPr/>
    </dgm:pt>
    <dgm:pt modelId="{450A5476-CF9F-4CF2-9E30-51BD0F1EA5BD}" type="pres">
      <dgm:prSet presAssocID="{3E249B69-973B-4DE4-805E-BB357246CE99}" presName="textRect" presStyleLbl="revTx" presStyleIdx="1" presStyleCnt="4">
        <dgm:presLayoutVars>
          <dgm:chMax val="1"/>
          <dgm:chPref val="1"/>
        </dgm:presLayoutVars>
      </dgm:prSet>
      <dgm:spPr/>
      <dgm:t>
        <a:bodyPr/>
        <a:lstStyle/>
        <a:p>
          <a:endParaRPr lang="en-US"/>
        </a:p>
      </dgm:t>
    </dgm:pt>
    <dgm:pt modelId="{B84A5193-AE18-4F3A-81C0-A2352572770B}" type="pres">
      <dgm:prSet presAssocID="{6E1FB6AF-CED3-40BF-A670-B3258731DA18}" presName="sibTrans" presStyleCnt="0"/>
      <dgm:spPr/>
    </dgm:pt>
    <dgm:pt modelId="{5D3CF29B-D273-46A6-BF13-22E1C4C6DC2E}" type="pres">
      <dgm:prSet presAssocID="{E2DD9FE8-8D47-4961-BDCE-3470FB51C19F}" presName="compNode" presStyleCnt="0"/>
      <dgm:spPr/>
    </dgm:pt>
    <dgm:pt modelId="{196F580A-F4B8-43D7-968E-DB02BB9BC2A5}" type="pres">
      <dgm:prSet presAssocID="{E2DD9FE8-8D47-4961-BDCE-3470FB51C19F}" presName="iconBgRect" presStyleLbl="bgShp" presStyleIdx="2" presStyleCnt="4"/>
      <dgm:spPr/>
    </dgm:pt>
    <dgm:pt modelId="{902FFEBA-74FC-4206-8495-94238CA5B743}" type="pres">
      <dgm:prSet presAssocID="{E2DD9FE8-8D47-4961-BDCE-3470FB51C19F}"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xmlns="" val="0"/>
              </a:ext>
              <a:ext uri="{96DAC541-7B7A-43D3-8B79-37D633B846F1}">
                <asvg:svgBlip xmlns:asvg="http://schemas.microsoft.com/office/drawing/2016/SVG/main" xmlns="" r:embed="rId6"/>
              </a:ext>
            </a:extLst>
          </a:blip>
          <a:stretch>
            <a:fillRect/>
          </a:stretch>
        </a:blipFill>
        <a:ln>
          <a:noFill/>
        </a:ln>
      </dgm:spPr>
      <dgm:extLst>
        <a:ext uri="{E40237B7-FDA0-4F09-8148-C483321AD2D9}">
          <dgm14:cNvPr xmlns:dgm14="http://schemas.microsoft.com/office/drawing/2010/diagram" xmlns="" id="0" name="" descr="Teacher"/>
        </a:ext>
      </dgm:extLst>
    </dgm:pt>
    <dgm:pt modelId="{D51163E8-9FCE-4124-9021-E305EDE7AD3C}" type="pres">
      <dgm:prSet presAssocID="{E2DD9FE8-8D47-4961-BDCE-3470FB51C19F}" presName="spaceRect" presStyleCnt="0"/>
      <dgm:spPr/>
    </dgm:pt>
    <dgm:pt modelId="{7FC74314-AD79-46C7-9AFA-A699C42919BD}" type="pres">
      <dgm:prSet presAssocID="{E2DD9FE8-8D47-4961-BDCE-3470FB51C19F}" presName="textRect" presStyleLbl="revTx" presStyleIdx="2" presStyleCnt="4">
        <dgm:presLayoutVars>
          <dgm:chMax val="1"/>
          <dgm:chPref val="1"/>
        </dgm:presLayoutVars>
      </dgm:prSet>
      <dgm:spPr/>
      <dgm:t>
        <a:bodyPr/>
        <a:lstStyle/>
        <a:p>
          <a:endParaRPr lang="en-US"/>
        </a:p>
      </dgm:t>
    </dgm:pt>
    <dgm:pt modelId="{BCFB263A-9345-43ED-B73D-6BE7BB3D507F}" type="pres">
      <dgm:prSet presAssocID="{A14DDA59-F198-418F-BCDF-11F68B846DCF}" presName="sibTrans" presStyleCnt="0"/>
      <dgm:spPr/>
    </dgm:pt>
    <dgm:pt modelId="{A896A7B0-0DF4-41AE-858F-61FCD617FA66}" type="pres">
      <dgm:prSet presAssocID="{D2D1DAE1-80E6-41C6-A662-F215BAE27D9B}" presName="compNode" presStyleCnt="0"/>
      <dgm:spPr/>
    </dgm:pt>
    <dgm:pt modelId="{81FE3A89-CC77-452C-8B36-922779D42035}" type="pres">
      <dgm:prSet presAssocID="{D2D1DAE1-80E6-41C6-A662-F215BAE27D9B}" presName="iconBgRect" presStyleLbl="bgShp" presStyleIdx="3" presStyleCnt="4"/>
      <dgm:spPr/>
    </dgm:pt>
    <dgm:pt modelId="{8F0FFF7B-769A-438D-BA47-CEF5CB70789F}" type="pres">
      <dgm:prSet presAssocID="{D2D1DAE1-80E6-41C6-A662-F215BAE27D9B}"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xmlns="" val="0"/>
              </a:ext>
              <a:ext uri="{96DAC541-7B7A-43D3-8B79-37D633B846F1}">
                <asvg:svgBlip xmlns:asvg="http://schemas.microsoft.com/office/drawing/2016/SVG/main" xmlns="" r:embed="rId8"/>
              </a:ext>
            </a:extLst>
          </a:blip>
          <a:stretch>
            <a:fillRect/>
          </a:stretch>
        </a:blipFill>
        <a:ln>
          <a:noFill/>
        </a:ln>
      </dgm:spPr>
      <dgm:extLst>
        <a:ext uri="{E40237B7-FDA0-4F09-8148-C483321AD2D9}">
          <dgm14:cNvPr xmlns:dgm14="http://schemas.microsoft.com/office/drawing/2010/diagram" xmlns="" id="0" name="" descr="Presentation with Checklist"/>
        </a:ext>
      </dgm:extLst>
    </dgm:pt>
    <dgm:pt modelId="{ADEBD871-CEFC-4BD1-966F-7ED067904A84}" type="pres">
      <dgm:prSet presAssocID="{D2D1DAE1-80E6-41C6-A662-F215BAE27D9B}" presName="spaceRect" presStyleCnt="0"/>
      <dgm:spPr/>
    </dgm:pt>
    <dgm:pt modelId="{C6F3F5D6-0925-4389-85D7-49F137FA47A5}" type="pres">
      <dgm:prSet presAssocID="{D2D1DAE1-80E6-41C6-A662-F215BAE27D9B}" presName="textRect" presStyleLbl="revTx" presStyleIdx="3" presStyleCnt="4">
        <dgm:presLayoutVars>
          <dgm:chMax val="1"/>
          <dgm:chPref val="1"/>
        </dgm:presLayoutVars>
      </dgm:prSet>
      <dgm:spPr/>
      <dgm:t>
        <a:bodyPr/>
        <a:lstStyle/>
        <a:p>
          <a:endParaRPr lang="en-US"/>
        </a:p>
      </dgm:t>
    </dgm:pt>
  </dgm:ptLst>
  <dgm:cxnLst>
    <dgm:cxn modelId="{9B921019-82A9-4052-936B-C1B961B99B6E}" srcId="{B7D1C2BC-4D38-4281-9C60-50D4642C1D58}" destId="{D2D1DAE1-80E6-41C6-A662-F215BAE27D9B}" srcOrd="3" destOrd="0" parTransId="{9DFBAB57-9B03-4050-908B-4832891B8014}" sibTransId="{67052666-14C1-4B77-951F-F8F21F396755}"/>
    <dgm:cxn modelId="{16244F94-54BF-4A35-BF45-DC38467E6C8B}" type="presOf" srcId="{D2D1DAE1-80E6-41C6-A662-F215BAE27D9B}" destId="{C6F3F5D6-0925-4389-85D7-49F137FA47A5}" srcOrd="0" destOrd="0" presId="urn:microsoft.com/office/officeart/2018/5/layout/IconCircleLabelList"/>
    <dgm:cxn modelId="{19AEDECE-DD09-44F8-B4CC-824B4762FEE1}" srcId="{B7D1C2BC-4D38-4281-9C60-50D4642C1D58}" destId="{3E249B69-973B-4DE4-805E-BB357246CE99}" srcOrd="1" destOrd="0" parTransId="{735C779A-C495-4033-B361-B9950D8CD2A1}" sibTransId="{6E1FB6AF-CED3-40BF-A670-B3258731DA18}"/>
    <dgm:cxn modelId="{5A63D483-CD50-49EE-AFE9-7EA903656922}" type="presOf" srcId="{3E249B69-973B-4DE4-805E-BB357246CE99}" destId="{450A5476-CF9F-4CF2-9E30-51BD0F1EA5BD}" srcOrd="0" destOrd="0" presId="urn:microsoft.com/office/officeart/2018/5/layout/IconCircleLabelList"/>
    <dgm:cxn modelId="{B1C7014B-FDBD-42F0-A5C6-07919C9DC0A2}" srcId="{B7D1C2BC-4D38-4281-9C60-50D4642C1D58}" destId="{E2DD9FE8-8D47-4961-BDCE-3470FB51C19F}" srcOrd="2" destOrd="0" parTransId="{21E3D32B-86E8-49B3-BEC3-349858641225}" sibTransId="{A14DDA59-F198-418F-BCDF-11F68B846DCF}"/>
    <dgm:cxn modelId="{314D2FAD-476B-4A68-9498-0ED761D94159}" type="presOf" srcId="{E2DD9FE8-8D47-4961-BDCE-3470FB51C19F}" destId="{7FC74314-AD79-46C7-9AFA-A699C42919BD}" srcOrd="0" destOrd="0" presId="urn:microsoft.com/office/officeart/2018/5/layout/IconCircleLabelList"/>
    <dgm:cxn modelId="{C361AAE5-C8C1-4DDB-8FDF-5217869935DC}" type="presOf" srcId="{F85380A5-618A-4421-8F80-5D4102792768}" destId="{70A015AF-14C7-457D-8F07-87F2F3B347D7}" srcOrd="0" destOrd="0" presId="urn:microsoft.com/office/officeart/2018/5/layout/IconCircleLabelList"/>
    <dgm:cxn modelId="{E9594699-8DDD-4AE8-A275-FD47817028AE}" srcId="{B7D1C2BC-4D38-4281-9C60-50D4642C1D58}" destId="{F85380A5-618A-4421-8F80-5D4102792768}" srcOrd="0" destOrd="0" parTransId="{0759D75F-564D-4096-841F-D63DA1A594F4}" sibTransId="{17650CD8-CCA5-4FCA-9513-B1B55DB9F85B}"/>
    <dgm:cxn modelId="{398854DD-7950-4B47-BF98-4AB592826AA2}" type="presOf" srcId="{B7D1C2BC-4D38-4281-9C60-50D4642C1D58}" destId="{84017F40-BB4E-4164-AE1F-DB5883ECC090}" srcOrd="0" destOrd="0" presId="urn:microsoft.com/office/officeart/2018/5/layout/IconCircleLabelList"/>
    <dgm:cxn modelId="{B3B89B27-D18E-4DA9-8D7B-F3F56B4B374A}" type="presParOf" srcId="{84017F40-BB4E-4164-AE1F-DB5883ECC090}" destId="{78B21635-2DFF-4896-A176-A4A913804A6F}" srcOrd="0" destOrd="0" presId="urn:microsoft.com/office/officeart/2018/5/layout/IconCircleLabelList"/>
    <dgm:cxn modelId="{FF932610-FFB8-4CD9-B1F1-6F290835F4CF}" type="presParOf" srcId="{78B21635-2DFF-4896-A176-A4A913804A6F}" destId="{2846D25B-E435-4975-9AE2-9C12DDD274FD}" srcOrd="0" destOrd="0" presId="urn:microsoft.com/office/officeart/2018/5/layout/IconCircleLabelList"/>
    <dgm:cxn modelId="{8D8473A9-1C22-49E0-B8EB-CF96BEA6A2AF}" type="presParOf" srcId="{78B21635-2DFF-4896-A176-A4A913804A6F}" destId="{8D7B9D03-AAB1-44AD-918F-79A733B2D346}" srcOrd="1" destOrd="0" presId="urn:microsoft.com/office/officeart/2018/5/layout/IconCircleLabelList"/>
    <dgm:cxn modelId="{3C7E95C5-BBEA-4C1A-9EEE-F476E9EEB769}" type="presParOf" srcId="{78B21635-2DFF-4896-A176-A4A913804A6F}" destId="{F2F49B77-428B-49BA-9A6A-23AE99AEBE68}" srcOrd="2" destOrd="0" presId="urn:microsoft.com/office/officeart/2018/5/layout/IconCircleLabelList"/>
    <dgm:cxn modelId="{F1E0A467-B5E8-47BA-AFF5-A1498C34E234}" type="presParOf" srcId="{78B21635-2DFF-4896-A176-A4A913804A6F}" destId="{70A015AF-14C7-457D-8F07-87F2F3B347D7}" srcOrd="3" destOrd="0" presId="urn:microsoft.com/office/officeart/2018/5/layout/IconCircleLabelList"/>
    <dgm:cxn modelId="{F52F22B6-AC29-4A58-B91A-266B9ADA387E}" type="presParOf" srcId="{84017F40-BB4E-4164-AE1F-DB5883ECC090}" destId="{E147A5A0-8198-4CEA-9DB6-2434FDB30882}" srcOrd="1" destOrd="0" presId="urn:microsoft.com/office/officeart/2018/5/layout/IconCircleLabelList"/>
    <dgm:cxn modelId="{3D9DE9A2-1C8B-4322-85E5-17B38F838738}" type="presParOf" srcId="{84017F40-BB4E-4164-AE1F-DB5883ECC090}" destId="{E8B07605-51A9-435C-9B77-251008A4B7A8}" srcOrd="2" destOrd="0" presId="urn:microsoft.com/office/officeart/2018/5/layout/IconCircleLabelList"/>
    <dgm:cxn modelId="{11AA9171-2C3E-4AA5-BB67-51E09189464C}" type="presParOf" srcId="{E8B07605-51A9-435C-9B77-251008A4B7A8}" destId="{57213459-BFA8-4E3E-8932-15F2D9DE77F6}" srcOrd="0" destOrd="0" presId="urn:microsoft.com/office/officeart/2018/5/layout/IconCircleLabelList"/>
    <dgm:cxn modelId="{F6026BC5-4655-424B-9966-8F36EA93CEC5}" type="presParOf" srcId="{E8B07605-51A9-435C-9B77-251008A4B7A8}" destId="{FB27B4C2-9FDA-460A-8535-536D77009509}" srcOrd="1" destOrd="0" presId="urn:microsoft.com/office/officeart/2018/5/layout/IconCircleLabelList"/>
    <dgm:cxn modelId="{732D73E0-8346-444F-A717-24F8808B87B0}" type="presParOf" srcId="{E8B07605-51A9-435C-9B77-251008A4B7A8}" destId="{5E7FE0AD-2DFC-42CC-93A7-18F89220254E}" srcOrd="2" destOrd="0" presId="urn:microsoft.com/office/officeart/2018/5/layout/IconCircleLabelList"/>
    <dgm:cxn modelId="{73B2FA21-9D1F-47D7-8493-1BE4CA8AC8BB}" type="presParOf" srcId="{E8B07605-51A9-435C-9B77-251008A4B7A8}" destId="{450A5476-CF9F-4CF2-9E30-51BD0F1EA5BD}" srcOrd="3" destOrd="0" presId="urn:microsoft.com/office/officeart/2018/5/layout/IconCircleLabelList"/>
    <dgm:cxn modelId="{962C2A01-2C68-4021-AEAC-AE0312FD2D4C}" type="presParOf" srcId="{84017F40-BB4E-4164-AE1F-DB5883ECC090}" destId="{B84A5193-AE18-4F3A-81C0-A2352572770B}" srcOrd="3" destOrd="0" presId="urn:microsoft.com/office/officeart/2018/5/layout/IconCircleLabelList"/>
    <dgm:cxn modelId="{2A56ACF2-D68C-4A9B-B9C8-6A3437D60A53}" type="presParOf" srcId="{84017F40-BB4E-4164-AE1F-DB5883ECC090}" destId="{5D3CF29B-D273-46A6-BF13-22E1C4C6DC2E}" srcOrd="4" destOrd="0" presId="urn:microsoft.com/office/officeart/2018/5/layout/IconCircleLabelList"/>
    <dgm:cxn modelId="{97DBF4D4-52A2-4CB6-BBBD-4B91FD45915F}" type="presParOf" srcId="{5D3CF29B-D273-46A6-BF13-22E1C4C6DC2E}" destId="{196F580A-F4B8-43D7-968E-DB02BB9BC2A5}" srcOrd="0" destOrd="0" presId="urn:microsoft.com/office/officeart/2018/5/layout/IconCircleLabelList"/>
    <dgm:cxn modelId="{F77CFA6F-3A87-43CA-8A5E-D49866C72A5E}" type="presParOf" srcId="{5D3CF29B-D273-46A6-BF13-22E1C4C6DC2E}" destId="{902FFEBA-74FC-4206-8495-94238CA5B743}" srcOrd="1" destOrd="0" presId="urn:microsoft.com/office/officeart/2018/5/layout/IconCircleLabelList"/>
    <dgm:cxn modelId="{73651B5C-E58A-4548-87CC-D220FB2DF598}" type="presParOf" srcId="{5D3CF29B-D273-46A6-BF13-22E1C4C6DC2E}" destId="{D51163E8-9FCE-4124-9021-E305EDE7AD3C}" srcOrd="2" destOrd="0" presId="urn:microsoft.com/office/officeart/2018/5/layout/IconCircleLabelList"/>
    <dgm:cxn modelId="{6E0E1261-3677-494F-AF23-3ECE5319D18C}" type="presParOf" srcId="{5D3CF29B-D273-46A6-BF13-22E1C4C6DC2E}" destId="{7FC74314-AD79-46C7-9AFA-A699C42919BD}" srcOrd="3" destOrd="0" presId="urn:microsoft.com/office/officeart/2018/5/layout/IconCircleLabelList"/>
    <dgm:cxn modelId="{DF70C27F-D464-4CB2-90F0-59CE32AB31C2}" type="presParOf" srcId="{84017F40-BB4E-4164-AE1F-DB5883ECC090}" destId="{BCFB263A-9345-43ED-B73D-6BE7BB3D507F}" srcOrd="5" destOrd="0" presId="urn:microsoft.com/office/officeart/2018/5/layout/IconCircleLabelList"/>
    <dgm:cxn modelId="{23142CB8-5B93-4D25-A3A9-266BF7095A2C}" type="presParOf" srcId="{84017F40-BB4E-4164-AE1F-DB5883ECC090}" destId="{A896A7B0-0DF4-41AE-858F-61FCD617FA66}" srcOrd="6" destOrd="0" presId="urn:microsoft.com/office/officeart/2018/5/layout/IconCircleLabelList"/>
    <dgm:cxn modelId="{9647B28C-8D91-47E7-A67B-FD3E136E81CB}" type="presParOf" srcId="{A896A7B0-0DF4-41AE-858F-61FCD617FA66}" destId="{81FE3A89-CC77-452C-8B36-922779D42035}" srcOrd="0" destOrd="0" presId="urn:microsoft.com/office/officeart/2018/5/layout/IconCircleLabelList"/>
    <dgm:cxn modelId="{E16B9839-5315-4AB1-A5D2-4FB9964B4E31}" type="presParOf" srcId="{A896A7B0-0DF4-41AE-858F-61FCD617FA66}" destId="{8F0FFF7B-769A-438D-BA47-CEF5CB70789F}" srcOrd="1" destOrd="0" presId="urn:microsoft.com/office/officeart/2018/5/layout/IconCircleLabelList"/>
    <dgm:cxn modelId="{877B1BD8-0E00-48F1-8EDF-A50029D02DC3}" type="presParOf" srcId="{A896A7B0-0DF4-41AE-858F-61FCD617FA66}" destId="{ADEBD871-CEFC-4BD1-966F-7ED067904A84}" srcOrd="2" destOrd="0" presId="urn:microsoft.com/office/officeart/2018/5/layout/IconCircleLabelList"/>
    <dgm:cxn modelId="{231889F8-2BB2-45B5-ADCE-0E69DEAC5CEE}" type="presParOf" srcId="{A896A7B0-0DF4-41AE-858F-61FCD617FA66}" destId="{C6F3F5D6-0925-4389-85D7-49F137FA47A5}" srcOrd="3" destOrd="0" presId="urn:microsoft.com/office/officeart/2018/5/layout/IconCircleLabelList"/>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2D0F730-C98B-4F96-9213-FBD4D8641D82}"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3ACF6FCE-8FB5-49CC-B6F1-67E099CF7E0F}">
      <dgm:prSet/>
      <dgm:spPr/>
      <dgm:t>
        <a:bodyPr/>
        <a:lstStyle/>
        <a:p>
          <a:endParaRPr lang="en-US" b="1" dirty="0"/>
        </a:p>
      </dgm:t>
    </dgm:pt>
    <dgm:pt modelId="{C4726B42-B749-486A-92A7-B9F23E101B47}" type="parTrans" cxnId="{799FDA08-2D50-499E-B946-D1B4288314FB}">
      <dgm:prSet/>
      <dgm:spPr/>
      <dgm:t>
        <a:bodyPr/>
        <a:lstStyle/>
        <a:p>
          <a:endParaRPr lang="en-US"/>
        </a:p>
      </dgm:t>
    </dgm:pt>
    <dgm:pt modelId="{A4F39AC0-6005-4675-BEC2-05BBB9C55F5F}" type="sibTrans" cxnId="{799FDA08-2D50-499E-B946-D1B4288314FB}">
      <dgm:prSet/>
      <dgm:spPr/>
      <dgm:t>
        <a:bodyPr/>
        <a:lstStyle/>
        <a:p>
          <a:endParaRPr lang="en-US"/>
        </a:p>
      </dgm:t>
    </dgm:pt>
    <dgm:pt modelId="{B8250CF3-583A-4772-B11B-4F7FA86BC626}" type="pres">
      <dgm:prSet presAssocID="{02D0F730-C98B-4F96-9213-FBD4D8641D82}" presName="vert0" presStyleCnt="0">
        <dgm:presLayoutVars>
          <dgm:dir/>
          <dgm:animOne val="branch"/>
          <dgm:animLvl val="lvl"/>
        </dgm:presLayoutVars>
      </dgm:prSet>
      <dgm:spPr/>
      <dgm:t>
        <a:bodyPr/>
        <a:lstStyle/>
        <a:p>
          <a:endParaRPr lang="en-US"/>
        </a:p>
      </dgm:t>
    </dgm:pt>
    <dgm:pt modelId="{C8956960-65EC-40E1-9AD2-111AC44454A8}" type="pres">
      <dgm:prSet presAssocID="{3ACF6FCE-8FB5-49CC-B6F1-67E099CF7E0F}" presName="thickLine" presStyleLbl="alignNode1" presStyleIdx="0" presStyleCnt="1"/>
      <dgm:spPr/>
    </dgm:pt>
    <dgm:pt modelId="{D8B26B7E-272F-4C1B-81C6-0302D37F3C37}" type="pres">
      <dgm:prSet presAssocID="{3ACF6FCE-8FB5-49CC-B6F1-67E099CF7E0F}" presName="horz1" presStyleCnt="0"/>
      <dgm:spPr/>
    </dgm:pt>
    <dgm:pt modelId="{45E0E972-351B-4D0A-BEDC-BA327F06DF81}" type="pres">
      <dgm:prSet presAssocID="{3ACF6FCE-8FB5-49CC-B6F1-67E099CF7E0F}" presName="tx1" presStyleLbl="revTx" presStyleIdx="0" presStyleCnt="1"/>
      <dgm:spPr/>
      <dgm:t>
        <a:bodyPr/>
        <a:lstStyle/>
        <a:p>
          <a:endParaRPr lang="en-US"/>
        </a:p>
      </dgm:t>
    </dgm:pt>
    <dgm:pt modelId="{9D0C0755-47F2-4AA2-BA94-DF2F4DF6A562}" type="pres">
      <dgm:prSet presAssocID="{3ACF6FCE-8FB5-49CC-B6F1-67E099CF7E0F}" presName="vert1" presStyleCnt="0"/>
      <dgm:spPr/>
    </dgm:pt>
  </dgm:ptLst>
  <dgm:cxnLst>
    <dgm:cxn modelId="{03A8B771-CC81-4BD7-B04F-19167B608E84}" type="presOf" srcId="{02D0F730-C98B-4F96-9213-FBD4D8641D82}" destId="{B8250CF3-583A-4772-B11B-4F7FA86BC626}" srcOrd="0" destOrd="0" presId="urn:microsoft.com/office/officeart/2008/layout/LinedList"/>
    <dgm:cxn modelId="{31A230B9-DAAA-45A4-A37E-369CFED6F079}" type="presOf" srcId="{3ACF6FCE-8FB5-49CC-B6F1-67E099CF7E0F}" destId="{45E0E972-351B-4D0A-BEDC-BA327F06DF81}" srcOrd="0" destOrd="0" presId="urn:microsoft.com/office/officeart/2008/layout/LinedList"/>
    <dgm:cxn modelId="{799FDA08-2D50-499E-B946-D1B4288314FB}" srcId="{02D0F730-C98B-4F96-9213-FBD4D8641D82}" destId="{3ACF6FCE-8FB5-49CC-B6F1-67E099CF7E0F}" srcOrd="0" destOrd="0" parTransId="{C4726B42-B749-486A-92A7-B9F23E101B47}" sibTransId="{A4F39AC0-6005-4675-BEC2-05BBB9C55F5F}"/>
    <dgm:cxn modelId="{2E597DF4-935E-4DD6-AB0C-2A90EE910B42}" type="presParOf" srcId="{B8250CF3-583A-4772-B11B-4F7FA86BC626}" destId="{C8956960-65EC-40E1-9AD2-111AC44454A8}" srcOrd="0" destOrd="0" presId="urn:microsoft.com/office/officeart/2008/layout/LinedList"/>
    <dgm:cxn modelId="{5B85DF9E-1B13-4204-872E-389FBF78CCCA}" type="presParOf" srcId="{B8250CF3-583A-4772-B11B-4F7FA86BC626}" destId="{D8B26B7E-272F-4C1B-81C6-0302D37F3C37}" srcOrd="1" destOrd="0" presId="urn:microsoft.com/office/officeart/2008/layout/LinedList"/>
    <dgm:cxn modelId="{A9B967D4-BD20-4B54-B260-2BDEE0F6B7A3}" type="presParOf" srcId="{D8B26B7E-272F-4C1B-81C6-0302D37F3C37}" destId="{45E0E972-351B-4D0A-BEDC-BA327F06DF81}" srcOrd="0" destOrd="0" presId="urn:microsoft.com/office/officeart/2008/layout/LinedList"/>
    <dgm:cxn modelId="{29EE3366-0F96-4D96-87E8-17BAF888AB1E}" type="presParOf" srcId="{D8B26B7E-272F-4C1B-81C6-0302D37F3C37}" destId="{9D0C0755-47F2-4AA2-BA94-DF2F4DF6A562}" srcOrd="1" destOrd="0" presId="urn:microsoft.com/office/officeart/2008/layout/LinedLis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2D0F730-C98B-4F96-9213-FBD4D8641D82}"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3ACF6FCE-8FB5-49CC-B6F1-67E099CF7E0F}">
      <dgm:prSet/>
      <dgm:spPr/>
      <dgm:t>
        <a:bodyPr/>
        <a:lstStyle/>
        <a:p>
          <a:endParaRPr lang="en-US" b="1" dirty="0"/>
        </a:p>
      </dgm:t>
    </dgm:pt>
    <dgm:pt modelId="{C4726B42-B749-486A-92A7-B9F23E101B47}" type="parTrans" cxnId="{799FDA08-2D50-499E-B946-D1B4288314FB}">
      <dgm:prSet/>
      <dgm:spPr/>
      <dgm:t>
        <a:bodyPr/>
        <a:lstStyle/>
        <a:p>
          <a:endParaRPr lang="en-US"/>
        </a:p>
      </dgm:t>
    </dgm:pt>
    <dgm:pt modelId="{A4F39AC0-6005-4675-BEC2-05BBB9C55F5F}" type="sibTrans" cxnId="{799FDA08-2D50-499E-B946-D1B4288314FB}">
      <dgm:prSet/>
      <dgm:spPr/>
      <dgm:t>
        <a:bodyPr/>
        <a:lstStyle/>
        <a:p>
          <a:endParaRPr lang="en-US"/>
        </a:p>
      </dgm:t>
    </dgm:pt>
    <dgm:pt modelId="{B8250CF3-583A-4772-B11B-4F7FA86BC626}" type="pres">
      <dgm:prSet presAssocID="{02D0F730-C98B-4F96-9213-FBD4D8641D82}" presName="vert0" presStyleCnt="0">
        <dgm:presLayoutVars>
          <dgm:dir/>
          <dgm:animOne val="branch"/>
          <dgm:animLvl val="lvl"/>
        </dgm:presLayoutVars>
      </dgm:prSet>
      <dgm:spPr/>
      <dgm:t>
        <a:bodyPr/>
        <a:lstStyle/>
        <a:p>
          <a:endParaRPr lang="en-US"/>
        </a:p>
      </dgm:t>
    </dgm:pt>
    <dgm:pt modelId="{C8956960-65EC-40E1-9AD2-111AC44454A8}" type="pres">
      <dgm:prSet presAssocID="{3ACF6FCE-8FB5-49CC-B6F1-67E099CF7E0F}" presName="thickLine" presStyleLbl="alignNode1" presStyleIdx="0" presStyleCnt="1"/>
      <dgm:spPr/>
    </dgm:pt>
    <dgm:pt modelId="{D8B26B7E-272F-4C1B-81C6-0302D37F3C37}" type="pres">
      <dgm:prSet presAssocID="{3ACF6FCE-8FB5-49CC-B6F1-67E099CF7E0F}" presName="horz1" presStyleCnt="0"/>
      <dgm:spPr/>
    </dgm:pt>
    <dgm:pt modelId="{45E0E972-351B-4D0A-BEDC-BA327F06DF81}" type="pres">
      <dgm:prSet presAssocID="{3ACF6FCE-8FB5-49CC-B6F1-67E099CF7E0F}" presName="tx1" presStyleLbl="revTx" presStyleIdx="0" presStyleCnt="1"/>
      <dgm:spPr/>
      <dgm:t>
        <a:bodyPr/>
        <a:lstStyle/>
        <a:p>
          <a:endParaRPr lang="en-US"/>
        </a:p>
      </dgm:t>
    </dgm:pt>
    <dgm:pt modelId="{9D0C0755-47F2-4AA2-BA94-DF2F4DF6A562}" type="pres">
      <dgm:prSet presAssocID="{3ACF6FCE-8FB5-49CC-B6F1-67E099CF7E0F}" presName="vert1" presStyleCnt="0"/>
      <dgm:spPr/>
    </dgm:pt>
  </dgm:ptLst>
  <dgm:cxnLst>
    <dgm:cxn modelId="{03A8B771-CC81-4BD7-B04F-19167B608E84}" type="presOf" srcId="{02D0F730-C98B-4F96-9213-FBD4D8641D82}" destId="{B8250CF3-583A-4772-B11B-4F7FA86BC626}" srcOrd="0" destOrd="0" presId="urn:microsoft.com/office/officeart/2008/layout/LinedList"/>
    <dgm:cxn modelId="{31A230B9-DAAA-45A4-A37E-369CFED6F079}" type="presOf" srcId="{3ACF6FCE-8FB5-49CC-B6F1-67E099CF7E0F}" destId="{45E0E972-351B-4D0A-BEDC-BA327F06DF81}" srcOrd="0" destOrd="0" presId="urn:microsoft.com/office/officeart/2008/layout/LinedList"/>
    <dgm:cxn modelId="{799FDA08-2D50-499E-B946-D1B4288314FB}" srcId="{02D0F730-C98B-4F96-9213-FBD4D8641D82}" destId="{3ACF6FCE-8FB5-49CC-B6F1-67E099CF7E0F}" srcOrd="0" destOrd="0" parTransId="{C4726B42-B749-486A-92A7-B9F23E101B47}" sibTransId="{A4F39AC0-6005-4675-BEC2-05BBB9C55F5F}"/>
    <dgm:cxn modelId="{2E597DF4-935E-4DD6-AB0C-2A90EE910B42}" type="presParOf" srcId="{B8250CF3-583A-4772-B11B-4F7FA86BC626}" destId="{C8956960-65EC-40E1-9AD2-111AC44454A8}" srcOrd="0" destOrd="0" presId="urn:microsoft.com/office/officeart/2008/layout/LinedList"/>
    <dgm:cxn modelId="{5B85DF9E-1B13-4204-872E-389FBF78CCCA}" type="presParOf" srcId="{B8250CF3-583A-4772-B11B-4F7FA86BC626}" destId="{D8B26B7E-272F-4C1B-81C6-0302D37F3C37}" srcOrd="1" destOrd="0" presId="urn:microsoft.com/office/officeart/2008/layout/LinedList"/>
    <dgm:cxn modelId="{A9B967D4-BD20-4B54-B260-2BDEE0F6B7A3}" type="presParOf" srcId="{D8B26B7E-272F-4C1B-81C6-0302D37F3C37}" destId="{45E0E972-351B-4D0A-BEDC-BA327F06DF81}" srcOrd="0" destOrd="0" presId="urn:microsoft.com/office/officeart/2008/layout/LinedList"/>
    <dgm:cxn modelId="{29EE3366-0F96-4D96-87E8-17BAF888AB1E}" type="presParOf" srcId="{D8B26B7E-272F-4C1B-81C6-0302D37F3C37}" destId="{9D0C0755-47F2-4AA2-BA94-DF2F4DF6A562}" srcOrd="1" destOrd="0" presId="urn:microsoft.com/office/officeart/2008/layout/LinedLis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8956960-65EC-40E1-9AD2-111AC44454A8}">
      <dsp:nvSpPr>
        <dsp:cNvPr id="0" name=""/>
        <dsp:cNvSpPr/>
      </dsp:nvSpPr>
      <dsp:spPr>
        <a:xfrm>
          <a:off x="0" y="0"/>
          <a:ext cx="5056013"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5E0E972-351B-4D0A-BEDC-BA327F06DF81}">
      <dsp:nvSpPr>
        <dsp:cNvPr id="0" name=""/>
        <dsp:cNvSpPr/>
      </dsp:nvSpPr>
      <dsp:spPr>
        <a:xfrm>
          <a:off x="0" y="0"/>
          <a:ext cx="5056013" cy="67950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US" sz="2000" b="1" kern="1200">
              <a:cs typeface="Calibri Light"/>
            </a:rPr>
            <a:t>  </a:t>
          </a:r>
          <a:r>
            <a:rPr lang="en-US" sz="2000" b="1" kern="1200" dirty="0"/>
            <a:t>Dr. </a:t>
          </a:r>
          <a:r>
            <a:rPr lang="en-US" sz="2000" b="1" kern="1200" dirty="0" err="1"/>
            <a:t>Belgrad</a:t>
          </a:r>
          <a:r>
            <a:rPr lang="en-US" sz="2000" b="1" kern="1200" dirty="0"/>
            <a:t> is a Professor of  Elementary Education in the Michael D. Eisner College </a:t>
          </a:r>
          <a:r>
            <a:rPr lang="en-US" sz="2000" b="1" kern="1200" dirty="0">
              <a:solidFill>
                <a:srgbClr val="010000"/>
              </a:solidFill>
            </a:rPr>
            <a:t/>
          </a:r>
          <a:br>
            <a:rPr lang="en-US" sz="2000" b="1" kern="1200" dirty="0">
              <a:solidFill>
                <a:srgbClr val="010000"/>
              </a:solidFill>
            </a:rPr>
          </a:br>
          <a:r>
            <a:rPr lang="en-US" sz="2000" b="1" kern="1200" dirty="0"/>
            <a:t>of Education who has been at CSUN for the past 15 years.  She leads coursework  In the Elementary Education Master's Program and is a key faculty member leading graduate students in their culminating experiences of thesis, project or comprehensive examination.</a:t>
          </a:r>
          <a:r>
            <a:rPr lang="en-US" sz="2000" b="1" kern="1200" dirty="0">
              <a:solidFill>
                <a:srgbClr val="010000"/>
              </a:solidFill>
            </a:rPr>
            <a:t/>
          </a:r>
          <a:br>
            <a:rPr lang="en-US" sz="2000" b="1" kern="1200" dirty="0">
              <a:solidFill>
                <a:srgbClr val="010000"/>
              </a:solidFill>
            </a:rPr>
          </a:br>
          <a:r>
            <a:rPr lang="en-US" sz="2000" b="1" kern="1200" dirty="0"/>
            <a:t>     As the lead</a:t>
          </a:r>
          <a:r>
            <a:rPr lang="en-US" sz="2000" kern="1200" dirty="0"/>
            <a:t> </a:t>
          </a:r>
          <a:r>
            <a:rPr lang="en-US" sz="2000" b="1" kern="1200" dirty="0"/>
            <a:t>grant writer of the CSUN STEM Innovations Team Dr. Belgrad has engaged in many projects with faculty across four CSUN colleges to advance the work of schools and community-based  informal science and engineering educators. The Team seeks external funding that advances the need for educators of underrepresented </a:t>
          </a:r>
          <a:r>
            <a:rPr lang="en-US" sz="2000" b="1" kern="1200" dirty="0">
              <a:solidFill>
                <a:srgbClr val="010000"/>
              </a:solidFill>
            </a:rPr>
            <a:t/>
          </a:r>
          <a:br>
            <a:rPr lang="en-US" sz="2000" b="1" kern="1200" dirty="0">
              <a:solidFill>
                <a:srgbClr val="010000"/>
              </a:solidFill>
            </a:rPr>
          </a:br>
          <a:r>
            <a:rPr lang="en-US" sz="2000" b="1" kern="1200" dirty="0"/>
            <a:t>minority girls and boys to assure student achievement in the "T and E" of STEM learning that assures their access to</a:t>
          </a:r>
          <a:r>
            <a:rPr lang="en-US" sz="2000" b="1" kern="1200" dirty="0">
              <a:solidFill>
                <a:srgbClr val="010000"/>
              </a:solidFill>
            </a:rPr>
            <a:t/>
          </a:r>
          <a:br>
            <a:rPr lang="en-US" sz="2000" b="1" kern="1200" dirty="0">
              <a:solidFill>
                <a:srgbClr val="010000"/>
              </a:solidFill>
            </a:rPr>
          </a:br>
          <a:r>
            <a:rPr lang="en-US" sz="2000" b="1" kern="1200" dirty="0"/>
            <a:t>STEM-focused College and Career opportunities. </a:t>
          </a:r>
          <a:endParaRPr lang="en-US" sz="2000" kern="1200" dirty="0"/>
        </a:p>
      </dsp:txBody>
      <dsp:txXfrm>
        <a:off x="0" y="0"/>
        <a:ext cx="5056013" cy="6795051"/>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BDAE901-4BDA-43A7-8874-160855D53DFD}">
      <dsp:nvSpPr>
        <dsp:cNvPr id="0" name=""/>
        <dsp:cNvSpPr/>
      </dsp:nvSpPr>
      <dsp:spPr>
        <a:xfrm>
          <a:off x="464759" y="64510"/>
          <a:ext cx="1372500" cy="1372500"/>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C9AF572-54C9-4EF3-B500-81AB1873F7D1}">
      <dsp:nvSpPr>
        <dsp:cNvPr id="0" name=""/>
        <dsp:cNvSpPr/>
      </dsp:nvSpPr>
      <dsp:spPr>
        <a:xfrm>
          <a:off x="757259" y="357010"/>
          <a:ext cx="787500" cy="787500"/>
        </a:xfrm>
        <a:prstGeom prst="rect">
          <a:avLst/>
        </a:prstGeom>
        <a:blipFill>
          <a:blip xmlns:r="http://schemas.openxmlformats.org/officeDocument/2006/relationships" r:embed="rId1">
            <a:extLst>
              <a:ext uri="{28A0092B-C50C-407E-A947-70E740481C1C}">
                <a14:useLocalDpi xmlns:a14="http://schemas.microsoft.com/office/drawing/2010/main" xmlns="" val="0"/>
              </a:ext>
              <a:ext uri="{96DAC541-7B7A-43D3-8B79-37D633B846F1}">
                <asvg:svgBlip xmlns:asvg="http://schemas.microsoft.com/office/drawing/2016/SVG/main" xmlns=""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C22ED39-ED12-41FE-8F04-96B9B9B31F74}">
      <dsp:nvSpPr>
        <dsp:cNvPr id="0" name=""/>
        <dsp:cNvSpPr/>
      </dsp:nvSpPr>
      <dsp:spPr>
        <a:xfrm>
          <a:off x="26009" y="1864510"/>
          <a:ext cx="2250000" cy="12023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488950">
            <a:lnSpc>
              <a:spcPct val="100000"/>
            </a:lnSpc>
            <a:spcBef>
              <a:spcPct val="0"/>
            </a:spcBef>
            <a:spcAft>
              <a:spcPct val="35000"/>
            </a:spcAft>
            <a:defRPr cap="all"/>
          </a:pPr>
          <a:r>
            <a:rPr lang="en-US" sz="1100" b="1" kern="1200" dirty="0"/>
            <a:t>Please read the assessment section carefully </a:t>
          </a:r>
          <a:r>
            <a:rPr lang="en-US" sz="1100" kern="1200" dirty="0"/>
            <a:t>to learn about </a:t>
          </a:r>
          <a:r>
            <a:rPr lang="en-US" sz="1100" kern="1200" dirty="0">
              <a:solidFill>
                <a:srgbClr val="010000"/>
              </a:solidFill>
            </a:rPr>
            <a:t/>
          </a:r>
          <a:br>
            <a:rPr lang="en-US" sz="1100" kern="1200" dirty="0">
              <a:solidFill>
                <a:srgbClr val="010000"/>
              </a:solidFill>
            </a:rPr>
          </a:br>
          <a:r>
            <a:rPr lang="en-US" sz="1100" kern="1200" dirty="0"/>
            <a:t>the ways in which your performance in the course will be both self-assessed and evaluated by the instructor.</a:t>
          </a:r>
        </a:p>
      </dsp:txBody>
      <dsp:txXfrm>
        <a:off x="26009" y="1864510"/>
        <a:ext cx="2250000" cy="1202343"/>
      </dsp:txXfrm>
    </dsp:sp>
    <dsp:sp modelId="{7ED991C6-6660-4D26-86D8-176FD37AA29A}">
      <dsp:nvSpPr>
        <dsp:cNvPr id="0" name=""/>
        <dsp:cNvSpPr/>
      </dsp:nvSpPr>
      <dsp:spPr>
        <a:xfrm>
          <a:off x="3108510" y="64510"/>
          <a:ext cx="1372500" cy="1372500"/>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DB5719E-E8A1-4746-9D3C-9954F172851F}">
      <dsp:nvSpPr>
        <dsp:cNvPr id="0" name=""/>
        <dsp:cNvSpPr/>
      </dsp:nvSpPr>
      <dsp:spPr>
        <a:xfrm>
          <a:off x="3401010" y="357010"/>
          <a:ext cx="787500" cy="787500"/>
        </a:xfrm>
        <a:prstGeom prst="rect">
          <a:avLst/>
        </a:prstGeom>
        <a:blipFill>
          <a:blip xmlns:r="http://schemas.openxmlformats.org/officeDocument/2006/relationships" r:embed="rId3">
            <a:extLst>
              <a:ext uri="{28A0092B-C50C-407E-A947-70E740481C1C}">
                <a14:useLocalDpi xmlns:a14="http://schemas.microsoft.com/office/drawing/2010/main" xmlns="" val="0"/>
              </a:ext>
              <a:ext uri="{96DAC541-7B7A-43D3-8B79-37D633B846F1}">
                <asvg:svgBlip xmlns:asvg="http://schemas.microsoft.com/office/drawing/2016/SVG/main" xmlns=""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E70A276-7BEB-4DC8-98A2-743E8194F2EA}">
      <dsp:nvSpPr>
        <dsp:cNvPr id="0" name=""/>
        <dsp:cNvSpPr/>
      </dsp:nvSpPr>
      <dsp:spPr>
        <a:xfrm>
          <a:off x="2669760" y="1864510"/>
          <a:ext cx="2250000" cy="12023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488950">
            <a:lnSpc>
              <a:spcPct val="100000"/>
            </a:lnSpc>
            <a:spcBef>
              <a:spcPct val="0"/>
            </a:spcBef>
            <a:spcAft>
              <a:spcPct val="35000"/>
            </a:spcAft>
            <a:defRPr cap="all"/>
          </a:pPr>
          <a:r>
            <a:rPr lang="en-US" sz="1100" kern="1200" dirty="0"/>
            <a:t>Class sessions will be led to respect the norms of learning that have developed within your cohort while models for pro-social classroom learning</a:t>
          </a:r>
          <a:r>
            <a:rPr lang="en-US" sz="1100" kern="1200" dirty="0">
              <a:solidFill>
                <a:srgbClr val="010000"/>
              </a:solidFill>
            </a:rPr>
            <a:t/>
          </a:r>
          <a:br>
            <a:rPr lang="en-US" sz="1100" kern="1200" dirty="0">
              <a:solidFill>
                <a:srgbClr val="010000"/>
              </a:solidFill>
            </a:rPr>
          </a:br>
          <a:r>
            <a:rPr lang="en-US" sz="1100" kern="1200" dirty="0"/>
            <a:t>environments will be presented.</a:t>
          </a:r>
        </a:p>
      </dsp:txBody>
      <dsp:txXfrm>
        <a:off x="2669760" y="1864510"/>
        <a:ext cx="2250000" cy="1202343"/>
      </dsp:txXfrm>
    </dsp:sp>
    <dsp:sp modelId="{538F85A0-7635-4AAC-9AEF-337219298BC5}">
      <dsp:nvSpPr>
        <dsp:cNvPr id="0" name=""/>
        <dsp:cNvSpPr/>
      </dsp:nvSpPr>
      <dsp:spPr>
        <a:xfrm>
          <a:off x="5752260" y="64510"/>
          <a:ext cx="1372500" cy="1372500"/>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4C4D67A-D109-450D-9B6D-83B08EBBEE6E}">
      <dsp:nvSpPr>
        <dsp:cNvPr id="0" name=""/>
        <dsp:cNvSpPr/>
      </dsp:nvSpPr>
      <dsp:spPr>
        <a:xfrm>
          <a:off x="6044760" y="357010"/>
          <a:ext cx="787500" cy="787500"/>
        </a:xfrm>
        <a:prstGeom prst="rect">
          <a:avLst/>
        </a:prstGeom>
        <a:blipFill>
          <a:blip xmlns:r="http://schemas.openxmlformats.org/officeDocument/2006/relationships" r:embed="rId5">
            <a:extLst>
              <a:ext uri="{28A0092B-C50C-407E-A947-70E740481C1C}">
                <a14:useLocalDpi xmlns:a14="http://schemas.microsoft.com/office/drawing/2010/main" xmlns="" val="0"/>
              </a:ext>
              <a:ext uri="{96DAC541-7B7A-43D3-8B79-37D633B846F1}">
                <asvg:svgBlip xmlns:asvg="http://schemas.microsoft.com/office/drawing/2016/SVG/main" xmlns=""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AABD6E2-4CE9-4C9E-804F-F87F0CFD8824}">
      <dsp:nvSpPr>
        <dsp:cNvPr id="0" name=""/>
        <dsp:cNvSpPr/>
      </dsp:nvSpPr>
      <dsp:spPr>
        <a:xfrm>
          <a:off x="5313510" y="1864510"/>
          <a:ext cx="2250000" cy="12023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488950">
            <a:lnSpc>
              <a:spcPct val="100000"/>
            </a:lnSpc>
            <a:spcBef>
              <a:spcPct val="0"/>
            </a:spcBef>
            <a:spcAft>
              <a:spcPct val="35000"/>
            </a:spcAft>
            <a:defRPr cap="all"/>
          </a:pPr>
          <a:r>
            <a:rPr lang="en-US" sz="1100" kern="1200" dirty="0"/>
            <a:t>As a contributing member of your cohort you are expected to complete the assigned readings and assignments so your peers</a:t>
          </a:r>
          <a:r>
            <a:rPr lang="en-US" sz="1100" kern="1200" dirty="0">
              <a:solidFill>
                <a:srgbClr val="010000"/>
              </a:solidFill>
            </a:rPr>
            <a:t/>
          </a:r>
          <a:br>
            <a:rPr lang="en-US" sz="1100" kern="1200" dirty="0">
              <a:solidFill>
                <a:srgbClr val="010000"/>
              </a:solidFill>
            </a:rPr>
          </a:br>
          <a:r>
            <a:rPr lang="en-US" sz="1100" kern="1200" dirty="0"/>
            <a:t>may benefit in class activities.</a:t>
          </a:r>
        </a:p>
      </dsp:txBody>
      <dsp:txXfrm>
        <a:off x="5313510" y="1864510"/>
        <a:ext cx="2250000" cy="1202343"/>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 xmlns:dgm1612="http://schemas.microsoft.com/office/drawing/2016/12/diagram">
        <a:lvl1pPr>
          <a:lnSpc>
            <a:spcPct val="100000"/>
          </a:lnSpc>
          <a:defRPr cap="all"/>
        </a:lvl1pPr>
      </dgm1612:lstStyle>
    </a:ext>
  </dgm:extLst>
</dgm:layoutDef>
</file>

<file path=ppt/diagrams/layout3.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 xmlns:dgm1612="http://schemas.microsoft.com/office/drawing/2016/12/diagram">
        <a:lvl1pPr>
          <a:lnSpc>
            <a:spcPct val="100000"/>
          </a:lnSpc>
          <a:defRPr cap="all"/>
        </a:lvl1pPr>
      </dgm1612:lstStyle>
    </a:ext>
  </dgm:extLst>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A7D380-4C05-4780-9174-83F571E8A2D2}" type="datetimeFigureOut">
              <a:rPr lang="en-US" smtClean="0"/>
              <a:pPr/>
              <a:t>1/28/2019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EAA9ABD-3165-41F1-8E66-4A9EA1AFF39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EAA9ABD-3165-41F1-8E66-4A9EA1AFF39A}"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4F5EF7C-4054-464A-915D-7C1FE595D16A}"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EAA9ABD-3165-41F1-8E66-4A9EA1AFF39A}"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EAA9ABD-3165-41F1-8E66-4A9EA1AFF39A}"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EAA9ABD-3165-41F1-8E66-4A9EA1AFF39A}"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EAA9ABD-3165-41F1-8E66-4A9EA1AFF39A}"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EAA9ABD-3165-41F1-8E66-4A9EA1AFF39A}"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EAA9ABD-3165-41F1-8E66-4A9EA1AFF39A}"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EAA9ABD-3165-41F1-8E66-4A9EA1AFF39A}" type="slidenum">
              <a:rPr lang="en-US" smtClean="0"/>
              <a:pPr/>
              <a:t>17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ext Box 2"/>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eaLnBrk="0" hangingPunct="0"/>
            <a:r>
              <a:rPr lang="en-US" sz="1200">
                <a:latin typeface="Verdana" pitchFamily="34" charset="0"/>
              </a:rPr>
              <a:t>34</a:t>
            </a:r>
          </a:p>
        </p:txBody>
      </p:sp>
      <p:sp>
        <p:nvSpPr>
          <p:cNvPr id="79875" name="Rectangle 3"/>
          <p:cNvSpPr>
            <a:spLocks noGrp="1" noRot="1" noChangeAspect="1" noChangeArrowheads="1" noTextEdit="1"/>
          </p:cNvSpPr>
          <p:nvPr>
            <p:ph type="sldImg"/>
          </p:nvPr>
        </p:nvSpPr>
        <p:spPr>
          <a:ln/>
        </p:spPr>
      </p:sp>
      <p:sp>
        <p:nvSpPr>
          <p:cNvPr id="79876" name="Rectangle 4"/>
          <p:cNvSpPr>
            <a:spLocks noGrp="1" noChangeArrowheads="1"/>
          </p:cNvSpPr>
          <p:nvPr>
            <p:ph type="body" idx="1"/>
          </p:nvPr>
        </p:nvSpPr>
        <p:spPr>
          <a:xfrm>
            <a:off x="685800" y="4343400"/>
            <a:ext cx="5486400" cy="4114800"/>
          </a:xfrm>
          <a:noFill/>
          <a:ln/>
        </p:spPr>
        <p:txBody>
          <a:bodyPr/>
          <a:lstStyle/>
          <a:p>
            <a:pPr eaLnBrk="1" hangingPunct="1"/>
            <a:endParaRPr lang="en-US">
              <a:latin typeface="Verdana" pitchFamily="34" charset="0"/>
              <a:ea typeface="ＭＳ Ｐゴシック"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EAA9ABD-3165-41F1-8E66-4A9EA1AFF39A}"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EAA9ABD-3165-41F1-8E66-4A9EA1AFF39A}"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EAA9ABD-3165-41F1-8E66-4A9EA1AFF39A}"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EAA9ABD-3165-41F1-8E66-4A9EA1AFF39A}"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EAA9ABD-3165-41F1-8E66-4A9EA1AFF39A}"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EAA9ABD-3165-41F1-8E66-4A9EA1AFF39A}"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activity begins to create</a:t>
            </a:r>
            <a:r>
              <a:rPr lang="en-US" baseline="0" dirty="0"/>
              <a:t> a sense of community. </a:t>
            </a:r>
            <a:r>
              <a:rPr lang="en-US" dirty="0"/>
              <a:t>Blank, 3” x5” unlined notecards are distributed</a:t>
            </a:r>
          </a:p>
          <a:p>
            <a:r>
              <a:rPr lang="en-US" dirty="0"/>
              <a:t>A card is displayed on the screen</a:t>
            </a:r>
          </a:p>
          <a:p>
            <a:r>
              <a:rPr lang="en-US" dirty="0"/>
              <a:t>Directions for completing the card ACTIVITY are as follows:</a:t>
            </a:r>
          </a:p>
          <a:p>
            <a:r>
              <a:rPr lang="en-US" dirty="0"/>
              <a:t>Lead a discussion about the way in which business and industry professionals greet one another at meetings, events and seminars.  How do they exchange information? Look for opportunities to guide the discussion to the use of business cards.</a:t>
            </a:r>
          </a:p>
          <a:p>
            <a:r>
              <a:rPr lang="en-US" dirty="0"/>
              <a:t>What is key information that they provide? What is the purpose?</a:t>
            </a:r>
          </a:p>
          <a:p>
            <a:r>
              <a:rPr lang="en-US" dirty="0"/>
              <a:t>Here the purpose is to promote a sense of community—offer the chance of describe who you are and what your goals are for attending the event.</a:t>
            </a:r>
          </a:p>
          <a:p>
            <a:r>
              <a:rPr lang="en-US" dirty="0"/>
              <a:t>Lead the participants in completing each section of the business card as shown in the slides.</a:t>
            </a:r>
          </a:p>
          <a:p>
            <a:r>
              <a:rPr lang="en-US" dirty="0"/>
              <a:t>Finally, after the participants have competed their cards,</a:t>
            </a:r>
            <a:r>
              <a:rPr lang="en-US" baseline="0" dirty="0"/>
              <a:t> direct them to find a partner. After the pairs settle direct everyone to find another partnered-pair (quad). After the pairs settle each one should choose one of the corner topics (success, benefit, goal or favorite) and explain to their partner why they selected the topic. After one or two minutes, ask them to switch partners and select a different corner to share. Participants continue switching until all four corner topics have </a:t>
            </a:r>
            <a:r>
              <a:rPr lang="en-US" baseline="0" dirty="0" err="1"/>
              <a:t>beded</a:t>
            </a:r>
            <a:r>
              <a:rPr lang="en-US" baseline="0" dirty="0"/>
              <a:t> </a:t>
            </a:r>
            <a:r>
              <a:rPr lang="en-US" baseline="0" dirty="0" err="1"/>
              <a:t>niscussed</a:t>
            </a:r>
            <a:r>
              <a:rPr lang="en-US" baseline="0" dirty="0"/>
              <a:t>. </a:t>
            </a:r>
            <a:endParaRPr lang="en-US" dirty="0"/>
          </a:p>
        </p:txBody>
      </p:sp>
      <p:sp>
        <p:nvSpPr>
          <p:cNvPr id="4" name="Slide Number Placeholder 3"/>
          <p:cNvSpPr>
            <a:spLocks noGrp="1"/>
          </p:cNvSpPr>
          <p:nvPr>
            <p:ph type="sldNum" sz="quarter" idx="10"/>
          </p:nvPr>
        </p:nvSpPr>
        <p:spPr/>
        <p:txBody>
          <a:bodyPr/>
          <a:lstStyle/>
          <a:p>
            <a:fld id="{84F5EF7C-4054-464A-915D-7C1FE595D16A}" type="slidenum">
              <a:rPr lang="en-US" smtClean="0"/>
              <a:pPr/>
              <a:t>9</a:t>
            </a:fld>
            <a:endParaRPr lang="en-US"/>
          </a:p>
        </p:txBody>
      </p:sp>
    </p:spTree>
    <p:extLst>
      <p:ext uri="{BB962C8B-B14F-4D97-AF65-F5344CB8AC3E}">
        <p14:creationId xmlns:p14="http://schemas.microsoft.com/office/powerpoint/2010/main" xmlns="" val="20845376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188A4D5-F691-4BDA-A75F-0E9A997BA2FF}" type="datetimeFigureOut">
              <a:rPr lang="en-US" smtClean="0"/>
              <a:pPr/>
              <a:t>1/28/2019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0C4467-C472-4D78-BBB0-4951DFDD2C96}" type="slidenum">
              <a:rPr lang="en-US" smtClean="0"/>
              <a:pPr/>
              <a:t>‹#›</a:t>
            </a:fld>
            <a:endParaRPr lang="en-US"/>
          </a:p>
        </p:txBody>
      </p:sp>
    </p:spTree>
    <p:extLst>
      <p:ext uri="{BB962C8B-B14F-4D97-AF65-F5344CB8AC3E}">
        <p14:creationId xmlns:p14="http://schemas.microsoft.com/office/powerpoint/2010/main" xmlns="" val="6426831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88A4D5-F691-4BDA-A75F-0E9A997BA2FF}" type="datetimeFigureOut">
              <a:rPr lang="en-US" smtClean="0"/>
              <a:pPr/>
              <a:t>1/28/2019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0C4467-C472-4D78-BBB0-4951DFDD2C96}" type="slidenum">
              <a:rPr lang="en-US" smtClean="0"/>
              <a:pPr/>
              <a:t>‹#›</a:t>
            </a:fld>
            <a:endParaRPr lang="en-US"/>
          </a:p>
        </p:txBody>
      </p:sp>
    </p:spTree>
    <p:extLst>
      <p:ext uri="{BB962C8B-B14F-4D97-AF65-F5344CB8AC3E}">
        <p14:creationId xmlns:p14="http://schemas.microsoft.com/office/powerpoint/2010/main" xmlns="" val="5521738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88A4D5-F691-4BDA-A75F-0E9A997BA2FF}" type="datetimeFigureOut">
              <a:rPr lang="en-US" smtClean="0"/>
              <a:pPr/>
              <a:t>1/28/2019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0C4467-C472-4D78-BBB0-4951DFDD2C96}" type="slidenum">
              <a:rPr lang="en-US" smtClean="0"/>
              <a:pPr/>
              <a:t>‹#›</a:t>
            </a:fld>
            <a:endParaRPr lang="en-US"/>
          </a:p>
        </p:txBody>
      </p:sp>
    </p:spTree>
    <p:extLst>
      <p:ext uri="{BB962C8B-B14F-4D97-AF65-F5344CB8AC3E}">
        <p14:creationId xmlns:p14="http://schemas.microsoft.com/office/powerpoint/2010/main" xmlns="" val="1921973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88A4D5-F691-4BDA-A75F-0E9A997BA2FF}" type="datetimeFigureOut">
              <a:rPr lang="en-US" smtClean="0"/>
              <a:pPr/>
              <a:t>1/28/2019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0C4467-C472-4D78-BBB0-4951DFDD2C96}" type="slidenum">
              <a:rPr lang="en-US" smtClean="0"/>
              <a:pPr/>
              <a:t>‹#›</a:t>
            </a:fld>
            <a:endParaRPr lang="en-US"/>
          </a:p>
        </p:txBody>
      </p:sp>
    </p:spTree>
    <p:extLst>
      <p:ext uri="{BB962C8B-B14F-4D97-AF65-F5344CB8AC3E}">
        <p14:creationId xmlns:p14="http://schemas.microsoft.com/office/powerpoint/2010/main" xmlns="" val="13455075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188A4D5-F691-4BDA-A75F-0E9A997BA2FF}" type="datetimeFigureOut">
              <a:rPr lang="en-US" smtClean="0"/>
              <a:pPr/>
              <a:t>1/28/2019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0C4467-C472-4D78-BBB0-4951DFDD2C96}" type="slidenum">
              <a:rPr lang="en-US" smtClean="0"/>
              <a:pPr/>
              <a:t>‹#›</a:t>
            </a:fld>
            <a:endParaRPr lang="en-US"/>
          </a:p>
        </p:txBody>
      </p:sp>
    </p:spTree>
    <p:extLst>
      <p:ext uri="{BB962C8B-B14F-4D97-AF65-F5344CB8AC3E}">
        <p14:creationId xmlns:p14="http://schemas.microsoft.com/office/powerpoint/2010/main" xmlns="" val="26267718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188A4D5-F691-4BDA-A75F-0E9A997BA2FF}" type="datetimeFigureOut">
              <a:rPr lang="en-US" smtClean="0"/>
              <a:pPr/>
              <a:t>1/28/2019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0C4467-C472-4D78-BBB0-4951DFDD2C96}" type="slidenum">
              <a:rPr lang="en-US" smtClean="0"/>
              <a:pPr/>
              <a:t>‹#›</a:t>
            </a:fld>
            <a:endParaRPr lang="en-US"/>
          </a:p>
        </p:txBody>
      </p:sp>
    </p:spTree>
    <p:extLst>
      <p:ext uri="{BB962C8B-B14F-4D97-AF65-F5344CB8AC3E}">
        <p14:creationId xmlns:p14="http://schemas.microsoft.com/office/powerpoint/2010/main" xmlns="" val="40921929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188A4D5-F691-4BDA-A75F-0E9A997BA2FF}" type="datetimeFigureOut">
              <a:rPr lang="en-US" smtClean="0"/>
              <a:pPr/>
              <a:t>1/28/2019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0C4467-C472-4D78-BBB0-4951DFDD2C96}" type="slidenum">
              <a:rPr lang="en-US" smtClean="0"/>
              <a:pPr/>
              <a:t>‹#›</a:t>
            </a:fld>
            <a:endParaRPr lang="en-US"/>
          </a:p>
        </p:txBody>
      </p:sp>
    </p:spTree>
    <p:extLst>
      <p:ext uri="{BB962C8B-B14F-4D97-AF65-F5344CB8AC3E}">
        <p14:creationId xmlns:p14="http://schemas.microsoft.com/office/powerpoint/2010/main" xmlns="" val="3804176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188A4D5-F691-4BDA-A75F-0E9A997BA2FF}" type="datetimeFigureOut">
              <a:rPr lang="en-US" smtClean="0"/>
              <a:pPr/>
              <a:t>1/28/2019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0C4467-C472-4D78-BBB0-4951DFDD2C96}" type="slidenum">
              <a:rPr lang="en-US" smtClean="0"/>
              <a:pPr/>
              <a:t>‹#›</a:t>
            </a:fld>
            <a:endParaRPr lang="en-US"/>
          </a:p>
        </p:txBody>
      </p:sp>
    </p:spTree>
    <p:extLst>
      <p:ext uri="{BB962C8B-B14F-4D97-AF65-F5344CB8AC3E}">
        <p14:creationId xmlns:p14="http://schemas.microsoft.com/office/powerpoint/2010/main" xmlns="" val="2504064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88A4D5-F691-4BDA-A75F-0E9A997BA2FF}" type="datetimeFigureOut">
              <a:rPr lang="en-US" smtClean="0"/>
              <a:pPr/>
              <a:t>1/28/2019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0C4467-C472-4D78-BBB0-4951DFDD2C96}" type="slidenum">
              <a:rPr lang="en-US" smtClean="0"/>
              <a:pPr/>
              <a:t>‹#›</a:t>
            </a:fld>
            <a:endParaRPr lang="en-US"/>
          </a:p>
        </p:txBody>
      </p:sp>
    </p:spTree>
    <p:extLst>
      <p:ext uri="{BB962C8B-B14F-4D97-AF65-F5344CB8AC3E}">
        <p14:creationId xmlns:p14="http://schemas.microsoft.com/office/powerpoint/2010/main" xmlns="" val="8505777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188A4D5-F691-4BDA-A75F-0E9A997BA2FF}" type="datetimeFigureOut">
              <a:rPr lang="en-US" smtClean="0"/>
              <a:pPr/>
              <a:t>1/28/2019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0C4467-C472-4D78-BBB0-4951DFDD2C96}" type="slidenum">
              <a:rPr lang="en-US" smtClean="0"/>
              <a:pPr/>
              <a:t>‹#›</a:t>
            </a:fld>
            <a:endParaRPr lang="en-US"/>
          </a:p>
        </p:txBody>
      </p:sp>
    </p:spTree>
    <p:extLst>
      <p:ext uri="{BB962C8B-B14F-4D97-AF65-F5344CB8AC3E}">
        <p14:creationId xmlns:p14="http://schemas.microsoft.com/office/powerpoint/2010/main" xmlns="" val="4264128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188A4D5-F691-4BDA-A75F-0E9A997BA2FF}" type="datetimeFigureOut">
              <a:rPr lang="en-US" smtClean="0"/>
              <a:pPr/>
              <a:t>1/28/2019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0C4467-C472-4D78-BBB0-4951DFDD2C96}" type="slidenum">
              <a:rPr lang="en-US" smtClean="0"/>
              <a:pPr/>
              <a:t>‹#›</a:t>
            </a:fld>
            <a:endParaRPr lang="en-US"/>
          </a:p>
        </p:txBody>
      </p:sp>
    </p:spTree>
    <p:extLst>
      <p:ext uri="{BB962C8B-B14F-4D97-AF65-F5344CB8AC3E}">
        <p14:creationId xmlns:p14="http://schemas.microsoft.com/office/powerpoint/2010/main" xmlns="" val="2929161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88A4D5-F691-4BDA-A75F-0E9A997BA2FF}" type="datetimeFigureOut">
              <a:rPr lang="en-US" smtClean="0"/>
              <a:pPr/>
              <a:t>1/28/2019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0C4467-C472-4D78-BBB0-4951DFDD2C96}" type="slidenum">
              <a:rPr lang="en-US" smtClean="0"/>
              <a:pPr/>
              <a:t>‹#›</a:t>
            </a:fld>
            <a:endParaRPr lang="en-US"/>
          </a:p>
        </p:txBody>
      </p:sp>
    </p:spTree>
    <p:extLst>
      <p:ext uri="{BB962C8B-B14F-4D97-AF65-F5344CB8AC3E}">
        <p14:creationId xmlns:p14="http://schemas.microsoft.com/office/powerpoint/2010/main" xmlns="" val="863600736"/>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6.xml"/><Relationship Id="rId5" Type="http://schemas.openxmlformats.org/officeDocument/2006/relationships/image" Target="../media/image12.svg"/><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hyperlink" Target="https://kahoot.com/how-to-play-kahoot/" TargetMode="External"/></Relationships>
</file>

<file path=ppt/slides/_rels/slide14.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2.png"/><Relationship Id="rId7" Type="http://schemas.openxmlformats.org/officeDocument/2006/relationships/diagramColors" Target="../diagrams/colors3.xml"/><Relationship Id="rId2" Type="http://schemas.openxmlformats.org/officeDocument/2006/relationships/notesSlide" Target="../notesSlides/notesSlide14.xml"/><Relationship Id="rId1" Type="http://schemas.openxmlformats.org/officeDocument/2006/relationships/slideLayout" Target="../slideLayouts/slideLayout6.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5.xml"/><Relationship Id="rId1" Type="http://schemas.openxmlformats.org/officeDocument/2006/relationships/slideLayout" Target="../slideLayouts/slideLayout6.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6.xml"/><Relationship Id="rId1" Type="http://schemas.openxmlformats.org/officeDocument/2006/relationships/slideLayout" Target="../slideLayouts/slideLayout6.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16.svg"/><Relationship Id="rId5" Type="http://schemas.openxmlformats.org/officeDocument/2006/relationships/image" Target="../media/image9.png"/><Relationship Id="rId4" Type="http://schemas.openxmlformats.org/officeDocument/2006/relationships/hyperlink" Target="mailto:Susan.belgrad@csun.edu"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2.svg"/></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2.png"/><Relationship Id="rId7" Type="http://schemas.openxmlformats.org/officeDocument/2006/relationships/diagramColors" Target="../diagrams/colors2.xml"/><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4" name="Rectangle 83">
            <a:extLst>
              <a:ext uri="{FF2B5EF4-FFF2-40B4-BE49-F238E27FC236}">
                <a16:creationId xmlns:a16="http://schemas.microsoft.com/office/drawing/2014/main" xmlns="" id="{559AE206-7EBA-4D33-8BC9-9D8158553F0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sz="1350">
              <a:solidFill>
                <a:prstClr val="white"/>
              </a:solidFill>
              <a:latin typeface="Calibri" panose="020F0502020204030204"/>
            </a:endParaRPr>
          </a:p>
        </p:txBody>
      </p:sp>
      <p:sp>
        <p:nvSpPr>
          <p:cNvPr id="2" name="Title 1"/>
          <p:cNvSpPr>
            <a:spLocks noGrp="1"/>
          </p:cNvSpPr>
          <p:nvPr>
            <p:ph type="ctrTitle"/>
          </p:nvPr>
        </p:nvSpPr>
        <p:spPr>
          <a:xfrm>
            <a:off x="628650" y="4555055"/>
            <a:ext cx="5174047" cy="1723125"/>
          </a:xfrm>
        </p:spPr>
        <p:txBody>
          <a:bodyPr anchor="ctr">
            <a:normAutofit/>
          </a:bodyPr>
          <a:lstStyle/>
          <a:p>
            <a:pPr algn="r"/>
            <a:r>
              <a:rPr lang="en-US" sz="2900" b="1"/>
              <a:t>E ED 480 Science and Social Studies Curriculum Methods </a:t>
            </a:r>
            <a:br>
              <a:rPr lang="en-US" sz="2900" b="1"/>
            </a:br>
            <a:r>
              <a:rPr lang="en-US" sz="2900" b="1"/>
              <a:t>Spring 2019</a:t>
            </a:r>
            <a:br>
              <a:rPr lang="en-US" sz="2900" b="1"/>
            </a:br>
            <a:r>
              <a:rPr lang="en-US" sz="2900" b="1"/>
              <a:t>Dr. Susan Belgrad</a:t>
            </a:r>
            <a:endParaRPr lang="en-US" sz="2900"/>
          </a:p>
        </p:txBody>
      </p:sp>
      <p:sp>
        <p:nvSpPr>
          <p:cNvPr id="3" name="Subtitle 2"/>
          <p:cNvSpPr>
            <a:spLocks noGrp="1"/>
          </p:cNvSpPr>
          <p:nvPr>
            <p:ph type="subTitle" idx="1"/>
          </p:nvPr>
        </p:nvSpPr>
        <p:spPr>
          <a:xfrm>
            <a:off x="6156968" y="4555055"/>
            <a:ext cx="2537450" cy="1723125"/>
          </a:xfrm>
        </p:spPr>
        <p:txBody>
          <a:bodyPr anchor="ctr">
            <a:normAutofit/>
          </a:bodyPr>
          <a:lstStyle/>
          <a:p>
            <a:pPr algn="l"/>
            <a:r>
              <a:rPr lang="en-US" b="1"/>
              <a:t>WEEK ONE</a:t>
            </a:r>
          </a:p>
          <a:p>
            <a:pPr algn="l"/>
            <a:r>
              <a:rPr lang="en-US" b="1"/>
              <a:t>SESSION ONE</a:t>
            </a:r>
          </a:p>
        </p:txBody>
      </p:sp>
      <p:sp>
        <p:nvSpPr>
          <p:cNvPr id="86" name="Oval 85">
            <a:extLst>
              <a:ext uri="{FF2B5EF4-FFF2-40B4-BE49-F238E27FC236}">
                <a16:creationId xmlns:a16="http://schemas.microsoft.com/office/drawing/2014/main" xmlns="" id="{6437D937-A7F1-4011-92B4-328E5BE1B16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41425" y="1322610"/>
            <a:ext cx="1682850" cy="1682847"/>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sz="1350">
              <a:solidFill>
                <a:prstClr val="white"/>
              </a:solidFill>
              <a:latin typeface="Calibri" panose="020F0502020204030204"/>
            </a:endParaRPr>
          </a:p>
        </p:txBody>
      </p:sp>
      <p:sp>
        <p:nvSpPr>
          <p:cNvPr id="88" name="Oval 87">
            <a:extLst>
              <a:ext uri="{FF2B5EF4-FFF2-40B4-BE49-F238E27FC236}">
                <a16:creationId xmlns:a16="http://schemas.microsoft.com/office/drawing/2014/main" xmlns="" id="{B672F332-AF08-46C6-94F0-77684310D7B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546253" y="2707205"/>
            <a:ext cx="721796" cy="721796"/>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sz="1350">
              <a:solidFill>
                <a:prstClr val="white"/>
              </a:solidFill>
              <a:latin typeface="Calibri" panose="020F0502020204030204"/>
            </a:endParaRPr>
          </a:p>
        </p:txBody>
      </p:sp>
      <p:sp>
        <p:nvSpPr>
          <p:cNvPr id="90" name="Oval 89">
            <a:extLst>
              <a:ext uri="{FF2B5EF4-FFF2-40B4-BE49-F238E27FC236}">
                <a16:creationId xmlns:a16="http://schemas.microsoft.com/office/drawing/2014/main" xmlns="" id="{34244EF8-D73A-40E1-BE73-D46E6B4B04E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844374" y="2603243"/>
            <a:ext cx="220271" cy="22027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sz="1350">
              <a:solidFill>
                <a:prstClr val="white"/>
              </a:solidFill>
              <a:latin typeface="Calibri" panose="020F0502020204030204"/>
            </a:endParaRPr>
          </a:p>
        </p:txBody>
      </p:sp>
      <p:sp>
        <p:nvSpPr>
          <p:cNvPr id="92" name="Freeform: Shape 91">
            <a:extLst>
              <a:ext uri="{FF2B5EF4-FFF2-40B4-BE49-F238E27FC236}">
                <a16:creationId xmlns:a16="http://schemas.microsoft.com/office/drawing/2014/main" xmlns="" id="{AB84D7E8-4ECB-42D7-ADBF-01689B0F24A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329087" y="0"/>
            <a:ext cx="4814914" cy="3429000"/>
          </a:xfrm>
          <a:custGeom>
            <a:avLst/>
            <a:gdLst>
              <a:gd name="connsiteX0" fmla="*/ 0 w 5699887"/>
              <a:gd name="connsiteY0" fmla="*/ 0 h 4059244"/>
              <a:gd name="connsiteX1" fmla="*/ 5699887 w 5699887"/>
              <a:gd name="connsiteY1" fmla="*/ 0 h 4059244"/>
              <a:gd name="connsiteX2" fmla="*/ 5699887 w 5699887"/>
              <a:gd name="connsiteY2" fmla="*/ 3944096 h 4059244"/>
              <a:gd name="connsiteX3" fmla="*/ 5525775 w 5699887"/>
              <a:gd name="connsiteY3" fmla="*/ 3980429 h 4059244"/>
              <a:gd name="connsiteX4" fmla="*/ 4663256 w 5699887"/>
              <a:gd name="connsiteY4" fmla="*/ 4059244 h 4059244"/>
              <a:gd name="connsiteX5" fmla="*/ 8566 w 5699887"/>
              <a:gd name="connsiteY5" fmla="*/ 67422 h 4059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99887" h="4059244">
                <a:moveTo>
                  <a:pt x="0" y="0"/>
                </a:moveTo>
                <a:lnTo>
                  <a:pt x="5699887" y="0"/>
                </a:lnTo>
                <a:lnTo>
                  <a:pt x="5699887" y="3944096"/>
                </a:lnTo>
                <a:lnTo>
                  <a:pt x="5525775" y="3980429"/>
                </a:lnTo>
                <a:cubicBezTo>
                  <a:pt x="5246154" y="4032190"/>
                  <a:pt x="4957865" y="4059244"/>
                  <a:pt x="4663256" y="4059244"/>
                </a:cubicBezTo>
                <a:cubicBezTo>
                  <a:pt x="2306390" y="4059244"/>
                  <a:pt x="353936" y="2327747"/>
                  <a:pt x="8566" y="67422"/>
                </a:cubicBez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sz="1350">
              <a:solidFill>
                <a:prstClr val="white"/>
              </a:solidFill>
              <a:latin typeface="Calibri" panose="020F0502020204030204"/>
            </a:endParaRPr>
          </a:p>
        </p:txBody>
      </p:sp>
      <p:cxnSp>
        <p:nvCxnSpPr>
          <p:cNvPr id="94" name="Straight Connector 93">
            <a:extLst>
              <a:ext uri="{FF2B5EF4-FFF2-40B4-BE49-F238E27FC236}">
                <a16:creationId xmlns:a16="http://schemas.microsoft.com/office/drawing/2014/main" xmlns="" id="{9E8E38ED-369A-44C2-B635-0BED0E48A6E8}"/>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5979834" y="4776880"/>
            <a:ext cx="0" cy="1303020"/>
          </a:xfrm>
          <a:prstGeom prst="line">
            <a:avLst/>
          </a:prstGeom>
          <a:ln w="19050" cap="sq">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71368" y="458727"/>
            <a:ext cx="3939650" cy="646331"/>
          </a:xfrm>
          <a:prstGeom prst="rect">
            <a:avLst/>
          </a:prstGeom>
          <a:noFill/>
        </p:spPr>
        <p:txBody>
          <a:bodyPr wrap="square" rtlCol="0">
            <a:spAutoFit/>
          </a:bodyPr>
          <a:lstStyle/>
          <a:p>
            <a:pPr algn="ctr"/>
            <a:r>
              <a:rPr lang="en-US" sz="3600" dirty="0" smtClean="0"/>
              <a:t>480 Info Card</a:t>
            </a:r>
            <a:endParaRPr lang="en-US" sz="3600" dirty="0"/>
          </a:p>
        </p:txBody>
      </p:sp>
      <p:sp>
        <p:nvSpPr>
          <p:cNvPr id="5" name="TextBox 4"/>
          <p:cNvSpPr txBox="1"/>
          <p:nvPr/>
        </p:nvSpPr>
        <p:spPr>
          <a:xfrm>
            <a:off x="508958" y="1052424"/>
            <a:ext cx="8160589" cy="4801314"/>
          </a:xfrm>
          <a:prstGeom prst="rect">
            <a:avLst/>
          </a:prstGeom>
          <a:noFill/>
          <a:ln>
            <a:solidFill>
              <a:schemeClr val="tx1">
                <a:lumMod val="95000"/>
                <a:lumOff val="5000"/>
              </a:schemeClr>
            </a:solidFill>
          </a:ln>
        </p:spPr>
        <p:txBody>
          <a:bodyPr wrap="square" rtlCol="0">
            <a:spAutoFit/>
          </a:bodyPr>
          <a:lstStyle/>
          <a:p>
            <a:r>
              <a:rPr lang="en-US" dirty="0" smtClean="0"/>
              <a:t> _________________________                                  ___________________________</a:t>
            </a:r>
          </a:p>
          <a:p>
            <a:r>
              <a:rPr lang="en-US" dirty="0" smtClean="0"/>
              <a:t>                 Name:   </a:t>
            </a:r>
            <a:r>
              <a:rPr lang="en-US" dirty="0"/>
              <a:t>			 </a:t>
            </a:r>
            <a:r>
              <a:rPr lang="en-US" dirty="0" smtClean="0"/>
              <a:t>                 Student Teaching Assignment Info</a:t>
            </a:r>
            <a:br>
              <a:rPr lang="en-US" dirty="0" smtClean="0"/>
            </a:br>
            <a:r>
              <a:rPr lang="en-US" dirty="0" smtClean="0"/>
              <a:t/>
            </a:r>
            <a:br>
              <a:rPr lang="en-US" dirty="0" smtClean="0"/>
            </a:br>
            <a:r>
              <a:rPr lang="en-US" dirty="0" smtClean="0"/>
              <a:t> _________________________                                     _________________________ </a:t>
            </a:r>
            <a:br>
              <a:rPr lang="en-US" dirty="0" smtClean="0"/>
            </a:br>
            <a:r>
              <a:rPr lang="en-US" dirty="0" smtClean="0"/>
              <a:t>               Nickname                                                               Other Spring 19 Course #s</a:t>
            </a:r>
          </a:p>
          <a:p>
            <a:endParaRPr lang="en-US" dirty="0" smtClean="0"/>
          </a:p>
          <a:p>
            <a:r>
              <a:rPr lang="en-US" dirty="0" smtClean="0"/>
              <a:t>_________________________ _________________________   ____________</a:t>
            </a:r>
            <a:br>
              <a:rPr lang="en-US" dirty="0" smtClean="0"/>
            </a:br>
            <a:r>
              <a:rPr lang="en-US" dirty="0" smtClean="0"/>
              <a:t>              Address                                    City                                          Phone Number</a:t>
            </a:r>
            <a:br>
              <a:rPr lang="en-US" dirty="0" smtClean="0"/>
            </a:br>
            <a:endParaRPr lang="en-US" dirty="0" smtClean="0"/>
          </a:p>
          <a:p>
            <a:r>
              <a:rPr lang="en-US" dirty="0" smtClean="0"/>
              <a:t>____________________________________________</a:t>
            </a:r>
          </a:p>
          <a:p>
            <a:pPr marL="342900" indent="-342900"/>
            <a:r>
              <a:rPr lang="en-US" dirty="0" smtClean="0"/>
              <a:t>A CSUN </a:t>
            </a:r>
            <a:r>
              <a:rPr lang="en-US" i="1" dirty="0" smtClean="0"/>
              <a:t>science class </a:t>
            </a:r>
            <a:r>
              <a:rPr lang="en-US" dirty="0" smtClean="0"/>
              <a:t>(# and name)</a:t>
            </a:r>
            <a:br>
              <a:rPr lang="en-US" dirty="0" smtClean="0"/>
            </a:br>
            <a:endParaRPr lang="en-US" dirty="0" smtClean="0"/>
          </a:p>
          <a:p>
            <a:pPr marL="342900" indent="-342900"/>
            <a:r>
              <a:rPr lang="en-US" dirty="0" smtClean="0"/>
              <a:t>____________________________________________</a:t>
            </a:r>
          </a:p>
          <a:p>
            <a:pPr marL="342900" indent="-342900"/>
            <a:r>
              <a:rPr lang="en-US" dirty="0" smtClean="0"/>
              <a:t>A CSUN </a:t>
            </a:r>
            <a:r>
              <a:rPr lang="en-US" i="1" dirty="0" smtClean="0"/>
              <a:t>social science class </a:t>
            </a:r>
            <a:r>
              <a:rPr lang="en-US" dirty="0" smtClean="0"/>
              <a:t>(# and name)</a:t>
            </a:r>
            <a:br>
              <a:rPr lang="en-US" dirty="0" smtClean="0"/>
            </a:br>
            <a:endParaRPr lang="en-US" dirty="0" smtClean="0"/>
          </a:p>
          <a:p>
            <a:pPr marL="342900" indent="-342900"/>
            <a:r>
              <a:rPr lang="en-US" smtClean="0"/>
              <a:t>________________________________           ________________________________</a:t>
            </a:r>
            <a:endParaRPr lang="en-US" dirty="0" smtClean="0"/>
          </a:p>
          <a:p>
            <a:pPr marL="342900" indent="-342900"/>
            <a:r>
              <a:rPr lang="en-US" dirty="0" smtClean="0"/>
              <a:t>                       TWO class members who will be in your BASE GROUP</a:t>
            </a:r>
            <a:endParaRPr lang="en-US" sz="2000" dirty="0"/>
          </a:p>
        </p:txBody>
      </p:sp>
    </p:spTree>
    <p:extLst>
      <p:ext uri="{BB962C8B-B14F-4D97-AF65-F5344CB8AC3E}">
        <p14:creationId xmlns:p14="http://schemas.microsoft.com/office/powerpoint/2010/main" xmlns="" val="15447318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241173" y="320040"/>
            <a:ext cx="8661654"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28650" y="963877"/>
            <a:ext cx="2620771" cy="4930246"/>
          </a:xfrm>
        </p:spPr>
        <p:txBody>
          <a:bodyPr vert="horz" lIns="91440" tIns="45720" rIns="91440" bIns="45720" rtlCol="0" anchor="ctr">
            <a:normAutofit/>
          </a:bodyPr>
          <a:lstStyle/>
          <a:p>
            <a:pPr algn="r"/>
            <a:r>
              <a:rPr lang="en-US" b="1" kern="1200">
                <a:solidFill>
                  <a:schemeClr val="accent1"/>
                </a:solidFill>
                <a:latin typeface="+mj-lt"/>
                <a:ea typeface="+mj-ea"/>
                <a:cs typeface="+mj-cs"/>
              </a:rPr>
              <a:t>Reflection Journals and Session Logs</a:t>
            </a:r>
          </a:p>
        </p:txBody>
      </p:sp>
      <p:cxnSp>
        <p:nvCxnSpPr>
          <p:cNvPr id="10" name="Straight Connector 9">
            <a:extLst>
              <a:ext uri="{FF2B5EF4-FFF2-40B4-BE49-F238E27FC236}">
                <a16:creationId xmlns:a16="http://schemas.microsoft.com/office/drawing/2014/main" xmlns=""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3490722"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3732023" y="963877"/>
            <a:ext cx="4783327" cy="4930246"/>
          </a:xfrm>
          <a:prstGeom prst="rect">
            <a:avLst/>
          </a:prstGeom>
        </p:spPr>
        <p:txBody>
          <a:bodyPr vert="horz" lIns="91440" tIns="45720" rIns="91440" bIns="45720" rtlCol="0" anchor="ctr">
            <a:normAutofit/>
          </a:bodyPr>
          <a:lstStyle/>
          <a:p>
            <a:pPr>
              <a:lnSpc>
                <a:spcPct val="90000"/>
              </a:lnSpc>
              <a:spcAft>
                <a:spcPts val="600"/>
              </a:spcAft>
            </a:pPr>
            <a:r>
              <a:rPr lang="en-US" b="1" dirty="0"/>
              <a:t>We will be engaging in reflective practice as a Learning Community in two ways:</a:t>
            </a:r>
            <a:r>
              <a:rPr lang="en-US" b="1" dirty="0">
                <a:cs typeface="Calibri"/>
              </a:rPr>
              <a:t/>
            </a:r>
            <a:br>
              <a:rPr lang="en-US" b="1" dirty="0">
                <a:cs typeface="Calibri"/>
              </a:rPr>
            </a:br>
            <a:endParaRPr lang="en-US" b="1" dirty="0">
              <a:cs typeface="Calibri"/>
            </a:endParaRPr>
          </a:p>
          <a:p>
            <a:pPr>
              <a:lnSpc>
                <a:spcPct val="90000"/>
              </a:lnSpc>
              <a:spcAft>
                <a:spcPts val="600"/>
              </a:spcAft>
            </a:pPr>
            <a:r>
              <a:rPr lang="en-US" u="sng" dirty="0"/>
              <a:t>Session Logs </a:t>
            </a:r>
            <a:r>
              <a:rPr lang="en-US" b="1" dirty="0"/>
              <a:t>– </a:t>
            </a:r>
            <a:r>
              <a:rPr lang="en-US" dirty="0"/>
              <a:t>hand-written at the close of the class through the first three months</a:t>
            </a:r>
            <a:endParaRPr lang="en-US" b="1" dirty="0">
              <a:cs typeface="Calibri" panose="020F0502020204030204"/>
            </a:endParaRPr>
          </a:p>
          <a:p>
            <a:pPr>
              <a:lnSpc>
                <a:spcPct val="90000"/>
              </a:lnSpc>
              <a:spcAft>
                <a:spcPts val="600"/>
              </a:spcAft>
            </a:pPr>
            <a:r>
              <a:rPr lang="en-US" u="sng" dirty="0"/>
              <a:t>Reflective Journals</a:t>
            </a:r>
            <a:r>
              <a:rPr lang="en-US" dirty="0"/>
              <a:t> – completed and submitted via email</a:t>
            </a:r>
            <a:endParaRPr lang="en-US" dirty="0">
              <a:cs typeface="Calibri" panose="020F0502020204030204"/>
            </a:endParaRPr>
          </a:p>
          <a:p>
            <a:pPr>
              <a:lnSpc>
                <a:spcPct val="90000"/>
              </a:lnSpc>
              <a:spcAft>
                <a:spcPts val="600"/>
              </a:spcAft>
            </a:pPr>
            <a:r>
              <a:rPr lang="en-US" dirty="0"/>
              <a:t>     As your instructor I will read and respond to each of the reflective journals and logs that you submit and promote conversations regarding course content during sessions.  This also enables me to be responsive to any concerns or difficulties you may be experiencing in the course in an individual manner.</a:t>
            </a:r>
            <a:endParaRPr lang="en-US" dirty="0">
              <a:cs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AFA67CD3-AB4E-4A7A-BEB8-53C445D8C44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860045"/>
            <a:ext cx="4694659" cy="573405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12" name="Picture 11">
            <a:extLst>
              <a:ext uri="{FF2B5EF4-FFF2-40B4-BE49-F238E27FC236}">
                <a16:creationId xmlns:a16="http://schemas.microsoft.com/office/drawing/2014/main" xmlns="" id="{07CF545F-9C2E-4446-97CD-AD92990C2B68}"/>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3" cstate="print">
            <a:extLst>
              <a:ext uri="{28A0092B-C50C-407E-A947-70E740481C1C}">
                <a14:useLocalDpi xmlns:a14="http://schemas.microsoft.com/office/drawing/2010/main" xmlns="" val="0"/>
              </a:ext>
            </a:extLst>
          </a:blip>
          <a:srcRect r="10299"/>
          <a:stretch/>
        </p:blipFill>
        <p:spPr>
          <a:xfrm>
            <a:off x="-1" y="857250"/>
            <a:ext cx="9144001" cy="5734050"/>
          </a:xfrm>
          <a:prstGeom prst="rect">
            <a:avLst/>
          </a:prstGeom>
        </p:spPr>
      </p:pic>
      <p:sp>
        <p:nvSpPr>
          <p:cNvPr id="2" name="Title 1"/>
          <p:cNvSpPr>
            <a:spLocks noGrp="1"/>
          </p:cNvSpPr>
          <p:nvPr>
            <p:ph type="title"/>
          </p:nvPr>
        </p:nvSpPr>
        <p:spPr>
          <a:xfrm>
            <a:off x="3837567" y="536713"/>
            <a:ext cx="3988849" cy="1381125"/>
          </a:xfrm>
        </p:spPr>
        <p:txBody>
          <a:bodyPr vert="horz" lIns="91440" tIns="45720" rIns="91440" bIns="45720" rtlCol="0" anchor="ctr">
            <a:normAutofit/>
          </a:bodyPr>
          <a:lstStyle/>
          <a:p>
            <a:r>
              <a:rPr lang="en-US" kern="1200">
                <a:solidFill>
                  <a:srgbClr val="000000"/>
                </a:solidFill>
                <a:latin typeface="+mj-lt"/>
                <a:ea typeface="+mj-ea"/>
                <a:cs typeface="+mj-cs"/>
              </a:rPr>
              <a:t>About the Course Agenda</a:t>
            </a:r>
          </a:p>
        </p:txBody>
      </p:sp>
      <p:sp>
        <p:nvSpPr>
          <p:cNvPr id="14" name="Freeform 62">
            <a:extLst>
              <a:ext uri="{FF2B5EF4-FFF2-40B4-BE49-F238E27FC236}">
                <a16:creationId xmlns:a16="http://schemas.microsoft.com/office/drawing/2014/main" xmlns="" id="{339C8D78-A644-462F-B674-F440635E53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525" y="1468363"/>
            <a:ext cx="4180922" cy="4515805"/>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350"/>
          </a:p>
        </p:txBody>
      </p:sp>
      <p:pic>
        <p:nvPicPr>
          <p:cNvPr id="7" name="Graphic 6" descr="Teacher">
            <a:extLst>
              <a:ext uri="{FF2B5EF4-FFF2-40B4-BE49-F238E27FC236}">
                <a16:creationId xmlns:a16="http://schemas.microsoft.com/office/drawing/2014/main" xmlns="" id="{BA7E9DEC-EA7E-4F69-8AE9-F13B8DCE3B4A}"/>
              </a:ext>
            </a:extLst>
          </p:cNvPr>
          <p:cNvPicPr>
            <a:picLocks noChangeAspect="1"/>
          </p:cNvPicPr>
          <p:nvPr/>
        </p:nvPicPr>
        <p:blipFill>
          <a:blip r:embed="rId4" cstate="print">
            <a:extLst>
              <a:ext uri="{28A0092B-C50C-407E-A947-70E740481C1C}">
                <a14:useLocalDpi xmlns:a14="http://schemas.microsoft.com/office/drawing/2010/main" xmlns="" val="0"/>
              </a:ext>
              <a:ext uri="{96DAC541-7B7A-43D3-8B79-37D633B846F1}">
                <asvg:svgBlip xmlns:asvg="http://schemas.microsoft.com/office/drawing/2016/SVG/main" xmlns="" r:embed="rId5"/>
              </a:ext>
            </a:extLst>
          </a:blip>
          <a:stretch>
            <a:fillRect/>
          </a:stretch>
        </p:blipFill>
        <p:spPr>
          <a:xfrm>
            <a:off x="339490" y="2079067"/>
            <a:ext cx="3026740" cy="3026740"/>
          </a:xfrm>
          <a:prstGeom prst="rect">
            <a:avLst/>
          </a:prstGeom>
        </p:spPr>
      </p:pic>
      <p:sp>
        <p:nvSpPr>
          <p:cNvPr id="3" name="TextBox 2"/>
          <p:cNvSpPr txBox="1"/>
          <p:nvPr/>
        </p:nvSpPr>
        <p:spPr>
          <a:xfrm>
            <a:off x="4409068" y="1456391"/>
            <a:ext cx="4438452" cy="5287730"/>
          </a:xfrm>
          <a:prstGeom prst="rect">
            <a:avLst/>
          </a:prstGeom>
        </p:spPr>
        <p:txBody>
          <a:bodyPr vert="horz" lIns="91440" tIns="45720" rIns="91440" bIns="45720" rtlCol="0" anchor="ctr">
            <a:noAutofit/>
          </a:bodyPr>
          <a:lstStyle/>
          <a:p>
            <a:pPr>
              <a:lnSpc>
                <a:spcPct val="90000"/>
              </a:lnSpc>
              <a:spcAft>
                <a:spcPts val="600"/>
              </a:spcAft>
            </a:pPr>
            <a:endParaRPr lang="en-US" sz="2400" b="1" dirty="0">
              <a:solidFill>
                <a:srgbClr val="000000"/>
              </a:solidFill>
            </a:endParaRPr>
          </a:p>
          <a:p>
            <a:pPr>
              <a:lnSpc>
                <a:spcPct val="90000"/>
              </a:lnSpc>
              <a:spcAft>
                <a:spcPts val="600"/>
              </a:spcAft>
            </a:pPr>
            <a:endParaRPr lang="en-US" sz="2400" b="1" dirty="0">
              <a:solidFill>
                <a:srgbClr val="000000"/>
              </a:solidFill>
            </a:endParaRPr>
          </a:p>
          <a:p>
            <a:pPr>
              <a:lnSpc>
                <a:spcPct val="90000"/>
              </a:lnSpc>
              <a:spcAft>
                <a:spcPts val="600"/>
              </a:spcAft>
            </a:pPr>
            <a:endParaRPr lang="en-US" sz="2400" b="1" dirty="0">
              <a:solidFill>
                <a:srgbClr val="000000"/>
              </a:solidFill>
              <a:cs typeface="Calibri" panose="020F0502020204030204"/>
            </a:endParaRPr>
          </a:p>
          <a:p>
            <a:pPr>
              <a:lnSpc>
                <a:spcPct val="90000"/>
              </a:lnSpc>
              <a:spcAft>
                <a:spcPts val="600"/>
              </a:spcAft>
            </a:pPr>
            <a:r>
              <a:rPr lang="en-US" sz="2400" b="1" dirty="0">
                <a:solidFill>
                  <a:srgbClr val="000000"/>
                </a:solidFill>
              </a:rPr>
              <a:t>The Agenda </a:t>
            </a:r>
            <a:r>
              <a:rPr lang="en-US" sz="2400" dirty="0">
                <a:solidFill>
                  <a:srgbClr val="000000"/>
                </a:solidFill>
              </a:rPr>
              <a:t>is organized by week and session date.  All class sessions are designed to address the course objectives (TPEs) and to model the 2 C</a:t>
            </a:r>
            <a:r>
              <a:rPr lang="en-US" sz="2400" u="sng" dirty="0">
                <a:solidFill>
                  <a:srgbClr val="000000"/>
                </a:solidFill>
              </a:rPr>
              <a:t>ourse Themes</a:t>
            </a:r>
            <a:r>
              <a:rPr lang="en-US" sz="2400" dirty="0">
                <a:solidFill>
                  <a:srgbClr val="000000"/>
                </a:solidFill>
              </a:rPr>
              <a:t>: </a:t>
            </a:r>
            <a:r>
              <a:rPr lang="en-US" sz="2400" i="1" dirty="0">
                <a:solidFill>
                  <a:srgbClr val="000000"/>
                </a:solidFill>
              </a:rPr>
              <a:t>Promoting Student Engagement </a:t>
            </a:r>
            <a:r>
              <a:rPr lang="en-US" sz="2400" i="1">
                <a:solidFill>
                  <a:srgbClr val="000000"/>
                </a:solidFill>
              </a:rPr>
              <a:t>through Developmentally-Appropriate and Dimensional </a:t>
            </a:r>
            <a:r>
              <a:rPr lang="en-US" sz="2400" i="1" dirty="0">
                <a:solidFill>
                  <a:srgbClr val="000000"/>
                </a:solidFill>
              </a:rPr>
              <a:t>Teaching and Learning Processes; </a:t>
            </a:r>
            <a:r>
              <a:rPr lang="en-US" sz="2400" b="1" i="1" u="sng" dirty="0">
                <a:solidFill>
                  <a:srgbClr val="000000"/>
                </a:solidFill>
              </a:rPr>
              <a:t>and </a:t>
            </a:r>
            <a:r>
              <a:rPr lang="en-US" sz="2400" i="1" dirty="0">
                <a:solidFill>
                  <a:srgbClr val="000000"/>
                </a:solidFill>
              </a:rPr>
              <a:t>Essential Elements of Lesson Design and Assessment. </a:t>
            </a:r>
            <a:r>
              <a:rPr lang="en-US" sz="2400" dirty="0">
                <a:solidFill>
                  <a:srgbClr val="000000"/>
                </a:solidFill>
              </a:rPr>
              <a:t>At the close of each session, time will be spent to identify how the session addressed themes (optimally).</a:t>
            </a:r>
            <a:endParaRPr lang="en-US" sz="2400" dirty="0">
              <a:cs typeface="Calibri" panose="020F0502020204030204"/>
            </a:endParaRPr>
          </a:p>
          <a:p>
            <a:pPr indent="-228600">
              <a:lnSpc>
                <a:spcPct val="90000"/>
              </a:lnSpc>
              <a:spcAft>
                <a:spcPts val="600"/>
              </a:spcAft>
              <a:buFont typeface="Arial" panose="020B0604020202020204" pitchFamily="34" charset="0"/>
              <a:buChar char="•"/>
            </a:pPr>
            <a:endParaRPr lang="en-US" sz="1500" i="1">
              <a:solidFill>
                <a:srgbClr val="000000"/>
              </a:solidFill>
            </a:endParaRPr>
          </a:p>
          <a:p>
            <a:pPr indent="-228600">
              <a:lnSpc>
                <a:spcPct val="90000"/>
              </a:lnSpc>
              <a:spcAft>
                <a:spcPts val="600"/>
              </a:spcAft>
              <a:buFont typeface="Arial" panose="020B0604020202020204" pitchFamily="34" charset="0"/>
              <a:buChar char="•"/>
            </a:pPr>
            <a:endParaRPr lang="en-US" sz="1500" i="1">
              <a:solidFill>
                <a:srgbClr val="000000"/>
              </a:solidFill>
            </a:endParaRPr>
          </a:p>
          <a:p>
            <a:pPr indent="-228600">
              <a:lnSpc>
                <a:spcPct val="90000"/>
              </a:lnSpc>
              <a:spcAft>
                <a:spcPts val="600"/>
              </a:spcAft>
              <a:buFont typeface="Arial" panose="020B0604020202020204" pitchFamily="34" charset="0"/>
              <a:buChar char="•"/>
            </a:pPr>
            <a:endParaRPr lang="en-US" sz="1500" i="1">
              <a:solidFill>
                <a:srgbClr val="00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4351DFE5-F63D-4BE0-BDA9-E3EB88F01A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xmlns="" id="{3AA16612-ACD2-4A16-8F2B-4514FD6BF28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3"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Title 1"/>
          <p:cNvSpPr>
            <a:spLocks noGrp="1"/>
          </p:cNvSpPr>
          <p:nvPr>
            <p:ph type="title" idx="4294967295"/>
          </p:nvPr>
        </p:nvSpPr>
        <p:spPr>
          <a:xfrm>
            <a:off x="0" y="827088"/>
            <a:ext cx="7375525" cy="1325562"/>
          </a:xfrm>
        </p:spPr>
        <p:txBody>
          <a:bodyPr vert="horz" lIns="91440" tIns="45720" rIns="91440" bIns="45720" rtlCol="0" anchor="ctr">
            <a:normAutofit/>
          </a:bodyPr>
          <a:lstStyle/>
          <a:p>
            <a:pPr algn="ctr"/>
            <a:r>
              <a:rPr lang="en-US" sz="3500" kern="1200">
                <a:solidFill>
                  <a:srgbClr val="FFFFFF"/>
                </a:solidFill>
                <a:latin typeface="+mj-lt"/>
                <a:ea typeface="+mj-ea"/>
                <a:cs typeface="+mj-cs"/>
              </a:rPr>
              <a:t>Using Kahoot</a:t>
            </a:r>
          </a:p>
        </p:txBody>
      </p:sp>
      <p:sp>
        <p:nvSpPr>
          <p:cNvPr id="3" name="TextBox 2"/>
          <p:cNvSpPr txBox="1"/>
          <p:nvPr/>
        </p:nvSpPr>
        <p:spPr>
          <a:xfrm>
            <a:off x="462006" y="2583591"/>
            <a:ext cx="8170291" cy="3948789"/>
          </a:xfrm>
          <a:prstGeom prst="rect">
            <a:avLst/>
          </a:prstGeom>
        </p:spPr>
        <p:txBody>
          <a:bodyPr vert="horz" lIns="91440" tIns="45720" rIns="91440" bIns="45720" rtlCol="0" anchor="t">
            <a:noAutofit/>
          </a:bodyPr>
          <a:lstStyle/>
          <a:p>
            <a:pPr>
              <a:lnSpc>
                <a:spcPct val="90000"/>
              </a:lnSpc>
              <a:spcAft>
                <a:spcPts val="600"/>
              </a:spcAft>
            </a:pPr>
            <a:r>
              <a:rPr lang="en-US" sz="2800" dirty="0">
                <a:solidFill>
                  <a:srgbClr val="000000"/>
                </a:solidFill>
              </a:rPr>
              <a:t>   </a:t>
            </a:r>
            <a:r>
              <a:rPr lang="en-US" sz="3200" dirty="0">
                <a:solidFill>
                  <a:srgbClr val="000000"/>
                </a:solidFill>
              </a:rPr>
              <a:t> In order to demonstrate your knowledge and understanding of the key points from course readings, you and your Base Group will be assigned to create one, 10-minute Kahoot that engages your peers in thinking about and applying knowledge from the text material.  Time will be taken at the outset to go over the </a:t>
            </a:r>
            <a:r>
              <a:rPr lang="en-US" sz="3200" dirty="0">
                <a:solidFill>
                  <a:srgbClr val="000000"/>
                </a:solidFill>
                <a:hlinkClick r:id="rId4"/>
              </a:rPr>
              <a:t>Kahoot Tutorial </a:t>
            </a:r>
            <a:r>
              <a:rPr lang="en-US" sz="3200" dirty="0">
                <a:solidFill>
                  <a:srgbClr val="000000"/>
                </a:solidFill>
              </a:rPr>
              <a:t>to be sure that all are at ease in deigning this activity.</a:t>
            </a:r>
            <a:endParaRPr lang="en-US" sz="3200" dirty="0">
              <a:solidFill>
                <a:srgbClr val="000000"/>
              </a:solidFill>
              <a:cs typeface="Calibri" panose="020F0502020204030204"/>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4351DFE5-F63D-4BE0-BDA9-E3EB88F01A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xmlns="" id="{02DD2BC0-6F29-4B4F-8D61-2DCF6D2E8E73}"/>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3"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884419" y="826680"/>
            <a:ext cx="7375161" cy="1325563"/>
          </a:xfrm>
        </p:spPr>
        <p:txBody>
          <a:bodyPr vert="horz" lIns="91440" tIns="45720" rIns="91440" bIns="45720" rtlCol="0" anchor="ctr">
            <a:normAutofit/>
          </a:bodyPr>
          <a:lstStyle/>
          <a:p>
            <a:pPr algn="ctr"/>
            <a:r>
              <a:rPr lang="en-US" sz="3500" kern="1200">
                <a:solidFill>
                  <a:srgbClr val="FFFFFF"/>
                </a:solidFill>
                <a:latin typeface="+mj-lt"/>
                <a:ea typeface="+mj-ea"/>
                <a:cs typeface="+mj-cs"/>
              </a:rPr>
              <a:t>About Course Assessment</a:t>
            </a:r>
          </a:p>
        </p:txBody>
      </p:sp>
      <p:graphicFrame>
        <p:nvGraphicFramePr>
          <p:cNvPr id="5" name="TextBox 2">
            <a:extLst>
              <a:ext uri="{FF2B5EF4-FFF2-40B4-BE49-F238E27FC236}">
                <a16:creationId xmlns:a16="http://schemas.microsoft.com/office/drawing/2014/main" xmlns="" id="{72C88F38-F888-4D09-B9AF-BE02CF2EAD2A}"/>
              </a:ext>
            </a:extLst>
          </p:cNvPr>
          <p:cNvGraphicFramePr/>
          <p:nvPr>
            <p:extLst>
              <p:ext uri="{D42A27DB-BD31-4B8C-83A1-F6EECF244321}">
                <p14:modId xmlns:p14="http://schemas.microsoft.com/office/powerpoint/2010/main" xmlns="" val="3689882497"/>
              </p:ext>
            </p:extLst>
          </p:nvPr>
        </p:nvGraphicFramePr>
        <p:xfrm>
          <a:off x="777240" y="2899956"/>
          <a:ext cx="7589520" cy="313136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Freeform: Shape 9">
            <a:extLst>
              <a:ext uri="{FF2B5EF4-FFF2-40B4-BE49-F238E27FC236}">
                <a16:creationId xmlns:a16="http://schemas.microsoft.com/office/drawing/2014/main" xmlns="" id="{42285737-90EE-47DC-AC80-8AE156B1196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V="1">
            <a:off x="0" y="-1"/>
            <a:ext cx="3302781"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2" name="Group 11">
            <a:extLst>
              <a:ext uri="{FF2B5EF4-FFF2-40B4-BE49-F238E27FC236}">
                <a16:creationId xmlns:a16="http://schemas.microsoft.com/office/drawing/2014/main" xmlns="" id="{B57BDC17-F1B3-455F-BBF1-680AA1F25C0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2486469" y="0"/>
            <a:ext cx="1827609" cy="6858001"/>
            <a:chOff x="1320800" y="0"/>
            <a:chExt cx="2436813" cy="6858001"/>
          </a:xfrm>
        </p:grpSpPr>
        <p:sp>
          <p:nvSpPr>
            <p:cNvPr id="13" name="Freeform 6">
              <a:extLst>
                <a:ext uri="{FF2B5EF4-FFF2-40B4-BE49-F238E27FC236}">
                  <a16:creationId xmlns:a16="http://schemas.microsoft.com/office/drawing/2014/main" xmlns="" id="{64E2FA9A-FEF7-4501-B0EB-5E45EDD2177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a16="http://schemas.microsoft.com/office/drawing/2014/main" xmlns="" id="{BC38192B-B4CB-47D4-A3B1-10010247F15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5" name="Freeform 8">
              <a:extLst>
                <a:ext uri="{FF2B5EF4-FFF2-40B4-BE49-F238E27FC236}">
                  <a16:creationId xmlns:a16="http://schemas.microsoft.com/office/drawing/2014/main" xmlns="" id="{96330E33-E171-4B0F-82B5-AF7230399B5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6" name="Freeform 9">
              <a:extLst>
                <a:ext uri="{FF2B5EF4-FFF2-40B4-BE49-F238E27FC236}">
                  <a16:creationId xmlns:a16="http://schemas.microsoft.com/office/drawing/2014/main" xmlns="" id="{332B1723-69BF-42D7-B757-0FA059E152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xmlns="" id="{F115D62D-1E96-48D1-A78D-D370A0BFB9B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xmlns="" id="{91C2876A-169D-4822-A766-C00578C88B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p:cNvSpPr>
            <a:spLocks noGrp="1"/>
          </p:cNvSpPr>
          <p:nvPr>
            <p:ph type="title"/>
          </p:nvPr>
        </p:nvSpPr>
        <p:spPr>
          <a:xfrm>
            <a:off x="401265" y="685800"/>
            <a:ext cx="2085203" cy="5105400"/>
          </a:xfrm>
        </p:spPr>
        <p:txBody>
          <a:bodyPr vert="horz" lIns="91440" tIns="45720" rIns="91440" bIns="45720" rtlCol="0" anchor="ctr">
            <a:normAutofit/>
          </a:bodyPr>
          <a:lstStyle/>
          <a:p>
            <a:r>
              <a:rPr lang="en-US" sz="3500" dirty="0">
                <a:solidFill>
                  <a:srgbClr val="FFFFFF"/>
                </a:solidFill>
              </a:rPr>
              <a:t>About Your Course Objectives</a:t>
            </a:r>
          </a:p>
        </p:txBody>
      </p:sp>
      <p:graphicFrame>
        <p:nvGraphicFramePr>
          <p:cNvPr id="5" name="TextBox 2">
            <a:extLst>
              <a:ext uri="{FF2B5EF4-FFF2-40B4-BE49-F238E27FC236}">
                <a16:creationId xmlns:a16="http://schemas.microsoft.com/office/drawing/2014/main" xmlns="" id="{D1C7B0DF-D6C7-4A56-A72D-773CD1C96E41}"/>
              </a:ext>
            </a:extLst>
          </p:cNvPr>
          <p:cNvGraphicFramePr/>
          <p:nvPr>
            <p:extLst>
              <p:ext uri="{D42A27DB-BD31-4B8C-83A1-F6EECF244321}">
                <p14:modId xmlns:p14="http://schemas.microsoft.com/office/powerpoint/2010/main" xmlns="" val="1478245303"/>
              </p:ext>
            </p:extLst>
          </p:nvPr>
        </p:nvGraphicFramePr>
        <p:xfrm>
          <a:off x="3857003" y="188844"/>
          <a:ext cx="5056014" cy="679505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30" name="Table 29">
            <a:extLst>
              <a:ext uri="{FF2B5EF4-FFF2-40B4-BE49-F238E27FC236}">
                <a16:creationId xmlns:a16="http://schemas.microsoft.com/office/drawing/2014/main" xmlns="" id="{016E7DA6-A9E9-40ED-8C5F-BA5DEB9981CC}"/>
              </a:ext>
            </a:extLst>
          </p:cNvPr>
          <p:cNvGraphicFramePr>
            <a:graphicFrameLocks noGrp="1"/>
          </p:cNvGraphicFramePr>
          <p:nvPr>
            <p:extLst>
              <p:ext uri="{D42A27DB-BD31-4B8C-83A1-F6EECF244321}">
                <p14:modId xmlns:p14="http://schemas.microsoft.com/office/powerpoint/2010/main" xmlns="" val="3666272937"/>
              </p:ext>
            </p:extLst>
          </p:nvPr>
        </p:nvGraphicFramePr>
        <p:xfrm>
          <a:off x="2463454" y="75040"/>
          <a:ext cx="6384220" cy="6309360"/>
        </p:xfrm>
        <a:graphic>
          <a:graphicData uri="http://schemas.openxmlformats.org/drawingml/2006/table">
            <a:tbl>
              <a:tblPr firstRow="1" bandRow="1">
                <a:tableStyleId>{5C22544A-7EE6-4342-B048-85BDC9FD1C3A}</a:tableStyleId>
              </a:tblPr>
              <a:tblGrid>
                <a:gridCol w="779460">
                  <a:extLst>
                    <a:ext uri="{9D8B030D-6E8A-4147-A177-3AD203B41FA5}">
                      <a16:colId xmlns:a16="http://schemas.microsoft.com/office/drawing/2014/main" xmlns="" val="3855498653"/>
                    </a:ext>
                  </a:extLst>
                </a:gridCol>
                <a:gridCol w="5604760">
                  <a:extLst>
                    <a:ext uri="{9D8B030D-6E8A-4147-A177-3AD203B41FA5}">
                      <a16:colId xmlns:a16="http://schemas.microsoft.com/office/drawing/2014/main" xmlns="" val="788975554"/>
                    </a:ext>
                  </a:extLst>
                </a:gridCol>
              </a:tblGrid>
              <a:tr h="0">
                <a:tc>
                  <a:txBody>
                    <a:bodyPr/>
                    <a:lstStyle/>
                    <a:p>
                      <a:pPr algn="l" rtl="0" fontAlgn="base"/>
                      <a:r>
                        <a:rPr lang="en-US" dirty="0">
                          <a:effectLst/>
                        </a:rPr>
                        <a:t>TPE 1 </a:t>
                      </a:r>
                      <a:endParaRPr lang="en-US" b="0" i="0" dirty="0">
                        <a:solidFill>
                          <a:srgbClr val="000000"/>
                        </a:solidFill>
                        <a:effectLst/>
                      </a:endParaRPr>
                    </a:p>
                  </a:txBody>
                  <a:tcPr/>
                </a:tc>
                <a:tc>
                  <a:txBody>
                    <a:bodyPr/>
                    <a:lstStyle/>
                    <a:p>
                      <a:pPr algn="l" rtl="0" fontAlgn="base"/>
                      <a:r>
                        <a:rPr lang="en-US" dirty="0">
                          <a:effectLst/>
                        </a:rPr>
                        <a:t>Demonstrate an understanding of the knowledge, skills, and attitudes needed to work effectively with English language learners and culturally diverse students </a:t>
                      </a:r>
                      <a:endParaRPr lang="en-US" b="0" i="0" dirty="0">
                        <a:solidFill>
                          <a:srgbClr val="000000"/>
                        </a:solidFill>
                        <a:effectLst/>
                      </a:endParaRPr>
                    </a:p>
                  </a:txBody>
                  <a:tcPr/>
                </a:tc>
                <a:extLst>
                  <a:ext uri="{0D108BD9-81ED-4DB2-BD59-A6C34878D82A}">
                    <a16:rowId xmlns:a16="http://schemas.microsoft.com/office/drawing/2014/main" xmlns="" val="655183738"/>
                  </a:ext>
                </a:extLst>
              </a:tr>
              <a:tr h="0">
                <a:tc>
                  <a:txBody>
                    <a:bodyPr/>
                    <a:lstStyle/>
                    <a:p>
                      <a:pPr algn="l" rtl="0" fontAlgn="base"/>
                      <a:r>
                        <a:rPr lang="en-US" dirty="0">
                          <a:effectLst/>
                        </a:rPr>
                        <a:t>TPE 2 </a:t>
                      </a:r>
                      <a:endParaRPr lang="en-US" b="0" i="0" dirty="0">
                        <a:solidFill>
                          <a:srgbClr val="000000"/>
                        </a:solidFill>
                        <a:effectLst/>
                      </a:endParaRPr>
                    </a:p>
                  </a:txBody>
                  <a:tcPr/>
                </a:tc>
                <a:tc>
                  <a:txBody>
                    <a:bodyPr/>
                    <a:lstStyle/>
                    <a:p>
                      <a:pPr algn="l" rtl="0" fontAlgn="base"/>
                      <a:r>
                        <a:rPr lang="en-US" dirty="0">
                          <a:effectLst/>
                        </a:rPr>
                        <a:t>Identify and utilize a variety of grouping situations and positive classroom management techniques in the science/history-social science classroom (understand the principles of developmentally-appropriate curricula and instruction). </a:t>
                      </a:r>
                      <a:endParaRPr lang="en-US" b="0" i="0" dirty="0">
                        <a:solidFill>
                          <a:srgbClr val="000000"/>
                        </a:solidFill>
                        <a:effectLst/>
                      </a:endParaRPr>
                    </a:p>
                  </a:txBody>
                  <a:tcPr/>
                </a:tc>
                <a:extLst>
                  <a:ext uri="{0D108BD9-81ED-4DB2-BD59-A6C34878D82A}">
                    <a16:rowId xmlns:a16="http://schemas.microsoft.com/office/drawing/2014/main" xmlns="" val="3524572150"/>
                  </a:ext>
                </a:extLst>
              </a:tr>
              <a:tr h="0">
                <a:tc>
                  <a:txBody>
                    <a:bodyPr/>
                    <a:lstStyle/>
                    <a:p>
                      <a:pPr algn="l" rtl="0" fontAlgn="base"/>
                      <a:r>
                        <a:rPr lang="en-US" dirty="0">
                          <a:effectLst/>
                        </a:rPr>
                        <a:t>TPE 3 </a:t>
                      </a:r>
                      <a:endParaRPr lang="en-US" b="0" i="0" dirty="0">
                        <a:solidFill>
                          <a:srgbClr val="000000"/>
                        </a:solidFill>
                        <a:effectLst/>
                      </a:endParaRPr>
                    </a:p>
                  </a:txBody>
                  <a:tcPr/>
                </a:tc>
                <a:tc>
                  <a:txBody>
                    <a:bodyPr/>
                    <a:lstStyle/>
                    <a:p>
                      <a:pPr algn="l" rtl="0" fontAlgn="base"/>
                      <a:r>
                        <a:rPr lang="en-US" dirty="0">
                          <a:effectLst/>
                        </a:rPr>
                        <a:t>Demonstrate an understanding that promotes application of the structure of science and social studies and their interrelationships to planning and instruction. </a:t>
                      </a:r>
                    </a:p>
                    <a:p>
                      <a:pPr algn="l" rtl="0" fontAlgn="base"/>
                      <a:r>
                        <a:rPr lang="en-US" dirty="0">
                          <a:effectLst/>
                        </a:rPr>
                        <a:t> *Develop a personally-sound theoretical basis for how to consistently engage students in social studies and science process skills using the inquiry-based processes.  </a:t>
                      </a:r>
                    </a:p>
                    <a:p>
                      <a:pPr algn="l" rtl="0" fontAlgn="base"/>
                      <a:r>
                        <a:rPr lang="en-US" dirty="0">
                          <a:effectLst/>
                        </a:rPr>
                        <a:t>*Show basic ability to use concepts, principles, skills that are reflected in the California Content Standards to design well-balanced, authentic lessons and units for elementary students. </a:t>
                      </a:r>
                    </a:p>
                    <a:p>
                      <a:pPr algn="l" rtl="0"/>
                      <a:r>
                        <a:rPr lang="en-US" dirty="0">
                          <a:effectLst/>
                        </a:rPr>
                        <a:t>Demonstrate understanding of and ability to plan such lessons and units while using the </a:t>
                      </a:r>
                      <a:r>
                        <a:rPr lang="en-US" dirty="0"/>
                        <a:t>state-adopted</a:t>
                      </a:r>
                      <a:r>
                        <a:rPr lang="en-US" dirty="0">
                          <a:effectLst/>
                        </a:rPr>
                        <a:t>, academic-content standards and frameworks in history-social science and science</a:t>
                      </a:r>
                      <a:r>
                        <a:rPr lang="en-US" dirty="0"/>
                        <a:t>.    </a:t>
                      </a:r>
                      <a:endParaRPr lang="en-US" b="0" i="0">
                        <a:solidFill>
                          <a:srgbClr val="000000"/>
                        </a:solidFill>
                        <a:effectLst/>
                      </a:endParaRPr>
                    </a:p>
                  </a:txBody>
                  <a:tcPr/>
                </a:tc>
                <a:extLst>
                  <a:ext uri="{0D108BD9-81ED-4DB2-BD59-A6C34878D82A}">
                    <a16:rowId xmlns:a16="http://schemas.microsoft.com/office/drawing/2014/main" xmlns="" val="3230529822"/>
                  </a:ext>
                </a:extLst>
              </a:tr>
            </a:tbl>
          </a:graphicData>
        </a:graphic>
      </p:graphicFrame>
    </p:spTree>
    <p:extLst>
      <p:ext uri="{BB962C8B-B14F-4D97-AF65-F5344CB8AC3E}">
        <p14:creationId xmlns:p14="http://schemas.microsoft.com/office/powerpoint/2010/main" xmlns="" val="28459291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Freeform: Shape 9">
            <a:extLst>
              <a:ext uri="{FF2B5EF4-FFF2-40B4-BE49-F238E27FC236}">
                <a16:creationId xmlns:a16="http://schemas.microsoft.com/office/drawing/2014/main" xmlns="" id="{42285737-90EE-47DC-AC80-8AE156B1196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V="1">
            <a:off x="0" y="-1"/>
            <a:ext cx="3302781"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2" name="Group 11">
            <a:extLst>
              <a:ext uri="{FF2B5EF4-FFF2-40B4-BE49-F238E27FC236}">
                <a16:creationId xmlns:a16="http://schemas.microsoft.com/office/drawing/2014/main" xmlns="" id="{B57BDC17-F1B3-455F-BBF1-680AA1F25C0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2486469" y="0"/>
            <a:ext cx="1827609" cy="6858001"/>
            <a:chOff x="1320800" y="0"/>
            <a:chExt cx="2436813" cy="6858001"/>
          </a:xfrm>
        </p:grpSpPr>
        <p:sp>
          <p:nvSpPr>
            <p:cNvPr id="13" name="Freeform 6">
              <a:extLst>
                <a:ext uri="{FF2B5EF4-FFF2-40B4-BE49-F238E27FC236}">
                  <a16:creationId xmlns:a16="http://schemas.microsoft.com/office/drawing/2014/main" xmlns="" id="{64E2FA9A-FEF7-4501-B0EB-5E45EDD2177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a16="http://schemas.microsoft.com/office/drawing/2014/main" xmlns="" id="{BC38192B-B4CB-47D4-A3B1-10010247F15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5" name="Freeform 8">
              <a:extLst>
                <a:ext uri="{FF2B5EF4-FFF2-40B4-BE49-F238E27FC236}">
                  <a16:creationId xmlns:a16="http://schemas.microsoft.com/office/drawing/2014/main" xmlns="" id="{96330E33-E171-4B0F-82B5-AF7230399B5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6" name="Freeform 9">
              <a:extLst>
                <a:ext uri="{FF2B5EF4-FFF2-40B4-BE49-F238E27FC236}">
                  <a16:creationId xmlns:a16="http://schemas.microsoft.com/office/drawing/2014/main" xmlns="" id="{332B1723-69BF-42D7-B757-0FA059E152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xmlns="" id="{F115D62D-1E96-48D1-A78D-D370A0BFB9B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xmlns="" id="{91C2876A-169D-4822-A766-C00578C88B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p:cNvSpPr>
            <a:spLocks noGrp="1"/>
          </p:cNvSpPr>
          <p:nvPr>
            <p:ph type="title"/>
          </p:nvPr>
        </p:nvSpPr>
        <p:spPr>
          <a:xfrm>
            <a:off x="401265" y="685800"/>
            <a:ext cx="2085203" cy="5105400"/>
          </a:xfrm>
        </p:spPr>
        <p:txBody>
          <a:bodyPr vert="horz" lIns="91440" tIns="45720" rIns="91440" bIns="45720" rtlCol="0" anchor="ctr">
            <a:normAutofit/>
          </a:bodyPr>
          <a:lstStyle/>
          <a:p>
            <a:r>
              <a:rPr lang="en-US" sz="3500" dirty="0">
                <a:solidFill>
                  <a:srgbClr val="FFFFFF"/>
                </a:solidFill>
              </a:rPr>
              <a:t>About Your Course Objectives</a:t>
            </a:r>
          </a:p>
        </p:txBody>
      </p:sp>
      <p:graphicFrame>
        <p:nvGraphicFramePr>
          <p:cNvPr id="5" name="TextBox 2">
            <a:extLst>
              <a:ext uri="{FF2B5EF4-FFF2-40B4-BE49-F238E27FC236}">
                <a16:creationId xmlns:a16="http://schemas.microsoft.com/office/drawing/2014/main" xmlns="" id="{D1C7B0DF-D6C7-4A56-A72D-773CD1C96E41}"/>
              </a:ext>
            </a:extLst>
          </p:cNvPr>
          <p:cNvGraphicFramePr/>
          <p:nvPr>
            <p:extLst/>
          </p:nvPr>
        </p:nvGraphicFramePr>
        <p:xfrm>
          <a:off x="3857003" y="188844"/>
          <a:ext cx="5056014" cy="679505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9" name="Table 8">
            <a:extLst>
              <a:ext uri="{FF2B5EF4-FFF2-40B4-BE49-F238E27FC236}">
                <a16:creationId xmlns:a16="http://schemas.microsoft.com/office/drawing/2014/main" xmlns="" id="{A8741CF3-395A-4071-BD82-EF5168101E67}"/>
              </a:ext>
            </a:extLst>
          </p:cNvPr>
          <p:cNvGraphicFramePr>
            <a:graphicFrameLocks noGrp="1"/>
          </p:cNvGraphicFramePr>
          <p:nvPr>
            <p:extLst>
              <p:ext uri="{D42A27DB-BD31-4B8C-83A1-F6EECF244321}">
                <p14:modId xmlns:p14="http://schemas.microsoft.com/office/powerpoint/2010/main" xmlns="" val="616031465"/>
              </p:ext>
            </p:extLst>
          </p:nvPr>
        </p:nvGraphicFramePr>
        <p:xfrm>
          <a:off x="2447510" y="409989"/>
          <a:ext cx="6421379" cy="6167353"/>
        </p:xfrm>
        <a:graphic>
          <a:graphicData uri="http://schemas.openxmlformats.org/drawingml/2006/table">
            <a:tbl>
              <a:tblPr firstRow="1" bandRow="1">
                <a:tableStyleId>{5C22544A-7EE6-4342-B048-85BDC9FD1C3A}</a:tableStyleId>
              </a:tblPr>
              <a:tblGrid>
                <a:gridCol w="842797">
                  <a:extLst>
                    <a:ext uri="{9D8B030D-6E8A-4147-A177-3AD203B41FA5}">
                      <a16:colId xmlns:a16="http://schemas.microsoft.com/office/drawing/2014/main" xmlns="" val="2128221264"/>
                    </a:ext>
                  </a:extLst>
                </a:gridCol>
                <a:gridCol w="5578582">
                  <a:extLst>
                    <a:ext uri="{9D8B030D-6E8A-4147-A177-3AD203B41FA5}">
                      <a16:colId xmlns:a16="http://schemas.microsoft.com/office/drawing/2014/main" xmlns="" val="524479167"/>
                    </a:ext>
                  </a:extLst>
                </a:gridCol>
              </a:tblGrid>
              <a:tr h="3171265">
                <a:tc>
                  <a:txBody>
                    <a:bodyPr/>
                    <a:lstStyle/>
                    <a:p>
                      <a:pPr algn="l" rtl="0"/>
                      <a:r>
                        <a:rPr lang="en-US" dirty="0"/>
                        <a:t>TPE 4</a:t>
                      </a:r>
                      <a:r>
                        <a:rPr lang="en-US" dirty="0">
                          <a:effectLst/>
                        </a:rPr>
                        <a:t> </a:t>
                      </a:r>
                      <a:endParaRPr lang="en-US" b="0" i="0" dirty="0">
                        <a:solidFill>
                          <a:srgbClr val="000000"/>
                        </a:solidFill>
                        <a:effectLst/>
                      </a:endParaRPr>
                    </a:p>
                  </a:txBody>
                  <a:tcPr/>
                </a:tc>
                <a:tc>
                  <a:txBody>
                    <a:bodyPr/>
                    <a:lstStyle/>
                    <a:p>
                      <a:pPr algn="l" rtl="0" fontAlgn="base"/>
                      <a:r>
                        <a:rPr lang="en-US" dirty="0">
                          <a:effectLst/>
                        </a:rPr>
                        <a:t>Show evidence of how to engage diverse students in dialogue and activities that connect the historical, cultural and sociological connection between science and social studies around “critical issues” in society that engages them in problem solving, creativity and critical thinking.  </a:t>
                      </a:r>
                    </a:p>
                    <a:p>
                      <a:pPr algn="l" rtl="0"/>
                      <a:r>
                        <a:rPr lang="en-US" dirty="0">
                          <a:effectLst/>
                        </a:rPr>
                        <a:t>Engage in reflection upon </a:t>
                      </a:r>
                      <a:r>
                        <a:rPr lang="en-US" dirty="0"/>
                        <a:t>your developing</a:t>
                      </a:r>
                      <a:r>
                        <a:rPr lang="en-US" dirty="0">
                          <a:effectLst/>
                        </a:rPr>
                        <a:t> attitudes and dispositions needed to create a positive classroom- learning environment in the sciences and history-social science. </a:t>
                      </a:r>
                      <a:endParaRPr lang="en-US" b="0" i="0" dirty="0">
                        <a:solidFill>
                          <a:srgbClr val="000000"/>
                        </a:solidFill>
                        <a:effectLst/>
                      </a:endParaRPr>
                    </a:p>
                  </a:txBody>
                  <a:tcPr/>
                </a:tc>
                <a:extLst>
                  <a:ext uri="{0D108BD9-81ED-4DB2-BD59-A6C34878D82A}">
                    <a16:rowId xmlns:a16="http://schemas.microsoft.com/office/drawing/2014/main" xmlns="" val="2634214233"/>
                  </a:ext>
                </a:extLst>
              </a:tr>
              <a:tr h="1342341">
                <a:tc>
                  <a:txBody>
                    <a:bodyPr/>
                    <a:lstStyle/>
                    <a:p>
                      <a:pPr algn="l" rtl="0" fontAlgn="base"/>
                      <a:r>
                        <a:rPr lang="en-US" dirty="0">
                          <a:effectLst/>
                        </a:rPr>
                        <a:t>TPE 5 </a:t>
                      </a:r>
                      <a:endParaRPr lang="en-US" b="0" i="0" dirty="0">
                        <a:solidFill>
                          <a:srgbClr val="000000"/>
                        </a:solidFill>
                        <a:effectLst/>
                      </a:endParaRPr>
                    </a:p>
                  </a:txBody>
                  <a:tcPr/>
                </a:tc>
                <a:tc>
                  <a:txBody>
                    <a:bodyPr/>
                    <a:lstStyle/>
                    <a:p>
                      <a:pPr algn="l" rtl="0" fontAlgn="base"/>
                      <a:r>
                        <a:rPr lang="en-US" dirty="0">
                          <a:effectLst/>
                        </a:rPr>
                        <a:t>Demonstrate an understanding of how to create, modify and implement formal and informal, (formative and summative assessments) that authentically show evidence of continuing student progress. </a:t>
                      </a:r>
                      <a:endParaRPr lang="en-US" b="0" i="0" dirty="0">
                        <a:solidFill>
                          <a:srgbClr val="000000"/>
                        </a:solidFill>
                        <a:effectLst/>
                      </a:endParaRPr>
                    </a:p>
                  </a:txBody>
                  <a:tcPr/>
                </a:tc>
                <a:extLst>
                  <a:ext uri="{0D108BD9-81ED-4DB2-BD59-A6C34878D82A}">
                    <a16:rowId xmlns:a16="http://schemas.microsoft.com/office/drawing/2014/main" xmlns="" val="1689657978"/>
                  </a:ext>
                </a:extLst>
              </a:tr>
              <a:tr h="1653747">
                <a:tc>
                  <a:txBody>
                    <a:bodyPr/>
                    <a:lstStyle/>
                    <a:p>
                      <a:pPr algn="l" rtl="0" fontAlgn="base"/>
                      <a:r>
                        <a:rPr lang="en-US" dirty="0">
                          <a:effectLst/>
                        </a:rPr>
                        <a:t>TPE 6 </a:t>
                      </a:r>
                      <a:endParaRPr lang="en-US" b="0" i="0" dirty="0">
                        <a:solidFill>
                          <a:srgbClr val="000000"/>
                        </a:solidFill>
                        <a:effectLst/>
                      </a:endParaRPr>
                    </a:p>
                  </a:txBody>
                  <a:tcPr/>
                </a:tc>
                <a:tc>
                  <a:txBody>
                    <a:bodyPr/>
                    <a:lstStyle/>
                    <a:p>
                      <a:pPr algn="l" rtl="0"/>
                      <a:r>
                        <a:rPr lang="en-US" dirty="0">
                          <a:effectLst/>
                        </a:rPr>
                        <a:t>Demonstrate an ability to use multiple sources (e.g., primary documents, demonstrations, experiments) to enhance learning and to balance the focus of instruction. </a:t>
                      </a:r>
                      <a:r>
                        <a:rPr lang="en-US" dirty="0"/>
                        <a:t>Instructional theory</a:t>
                      </a:r>
                      <a:r>
                        <a:rPr lang="en-US" dirty="0">
                          <a:effectLst/>
                        </a:rPr>
                        <a:t>, research, and practice in science and history-social sciences </a:t>
                      </a:r>
                      <a:endParaRPr lang="en-US" b="0" i="0" dirty="0">
                        <a:solidFill>
                          <a:srgbClr val="000000"/>
                        </a:solidFill>
                        <a:effectLst/>
                      </a:endParaRPr>
                    </a:p>
                  </a:txBody>
                  <a:tcPr/>
                </a:tc>
                <a:extLst>
                  <a:ext uri="{0D108BD9-81ED-4DB2-BD59-A6C34878D82A}">
                    <a16:rowId xmlns:a16="http://schemas.microsoft.com/office/drawing/2014/main" xmlns="" val="2427928770"/>
                  </a:ext>
                </a:extLst>
              </a:tr>
            </a:tbl>
          </a:graphicData>
        </a:graphic>
      </p:graphicFrame>
    </p:spTree>
    <p:extLst>
      <p:ext uri="{BB962C8B-B14F-4D97-AF65-F5344CB8AC3E}">
        <p14:creationId xmlns:p14="http://schemas.microsoft.com/office/powerpoint/2010/main" xmlns="" val="25303872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AFA67CD3-AB4E-4A7A-BEB8-53C445D8C44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860045"/>
            <a:ext cx="4694659" cy="573405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12" name="Picture 11">
            <a:extLst>
              <a:ext uri="{FF2B5EF4-FFF2-40B4-BE49-F238E27FC236}">
                <a16:creationId xmlns:a16="http://schemas.microsoft.com/office/drawing/2014/main" xmlns="" id="{07CF545F-9C2E-4446-97CD-AD92990C2B68}"/>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3" cstate="print">
            <a:extLst>
              <a:ext uri="{28A0092B-C50C-407E-A947-70E740481C1C}">
                <a14:useLocalDpi xmlns:a14="http://schemas.microsoft.com/office/drawing/2010/main" xmlns="" val="0"/>
              </a:ext>
            </a:extLst>
          </a:blip>
          <a:srcRect r="10299"/>
          <a:stretch/>
        </p:blipFill>
        <p:spPr>
          <a:xfrm>
            <a:off x="-1" y="857250"/>
            <a:ext cx="9144001" cy="5734050"/>
          </a:xfrm>
          <a:prstGeom prst="rect">
            <a:avLst/>
          </a:prstGeom>
        </p:spPr>
      </p:pic>
      <p:sp>
        <p:nvSpPr>
          <p:cNvPr id="2" name="Title 1">
            <a:extLst>
              <a:ext uri="{FF2B5EF4-FFF2-40B4-BE49-F238E27FC236}">
                <a16:creationId xmlns:a16="http://schemas.microsoft.com/office/drawing/2014/main" xmlns="" id="{958420A9-13A6-4A5A-BD09-76C4D25A27C6}"/>
              </a:ext>
            </a:extLst>
          </p:cNvPr>
          <p:cNvSpPr>
            <a:spLocks noGrp="1"/>
          </p:cNvSpPr>
          <p:nvPr>
            <p:ph type="title"/>
          </p:nvPr>
        </p:nvSpPr>
        <p:spPr>
          <a:xfrm>
            <a:off x="3179101" y="859735"/>
            <a:ext cx="5380326" cy="1368701"/>
          </a:xfrm>
        </p:spPr>
        <p:txBody>
          <a:bodyPr>
            <a:normAutofit/>
          </a:bodyPr>
          <a:lstStyle/>
          <a:p>
            <a:r>
              <a:rPr lang="en-US" b="1" dirty="0">
                <a:solidFill>
                  <a:schemeClr val="accent1"/>
                </a:solidFill>
                <a:cs typeface="Calibri Light"/>
              </a:rPr>
              <a:t>Contacting Dr. </a:t>
            </a:r>
            <a:r>
              <a:rPr lang="en-US" b="1" dirty="0" err="1">
                <a:solidFill>
                  <a:schemeClr val="accent1"/>
                </a:solidFill>
                <a:cs typeface="Calibri Light"/>
              </a:rPr>
              <a:t>Belgrad</a:t>
            </a:r>
            <a:endParaRPr lang="en-US" b="1" dirty="0" err="1">
              <a:solidFill>
                <a:schemeClr val="accent1"/>
              </a:solidFill>
            </a:endParaRPr>
          </a:p>
        </p:txBody>
      </p:sp>
      <p:sp>
        <p:nvSpPr>
          <p:cNvPr id="3" name="Content Placeholder 2">
            <a:extLst>
              <a:ext uri="{FF2B5EF4-FFF2-40B4-BE49-F238E27FC236}">
                <a16:creationId xmlns:a16="http://schemas.microsoft.com/office/drawing/2014/main" xmlns="" id="{2F1283E4-2AF3-412F-A6D4-84C8FB268307}"/>
              </a:ext>
            </a:extLst>
          </p:cNvPr>
          <p:cNvSpPr>
            <a:spLocks noGrp="1"/>
          </p:cNvSpPr>
          <p:nvPr>
            <p:ph idx="1"/>
          </p:nvPr>
        </p:nvSpPr>
        <p:spPr>
          <a:xfrm>
            <a:off x="4346949" y="2152130"/>
            <a:ext cx="4202396" cy="4306242"/>
          </a:xfrm>
        </p:spPr>
        <p:txBody>
          <a:bodyPr vert="horz" lIns="91440" tIns="45720" rIns="91440" bIns="45720" rtlCol="0" anchor="ctr">
            <a:noAutofit/>
          </a:bodyPr>
          <a:lstStyle/>
          <a:p>
            <a:pPr marL="0" indent="0">
              <a:buNone/>
            </a:pPr>
            <a:r>
              <a:rPr lang="en-US" sz="2000" b="1" dirty="0">
                <a:solidFill>
                  <a:srgbClr val="000000"/>
                </a:solidFill>
                <a:cs typeface="Calibri" panose="020F0502020204030204"/>
              </a:rPr>
              <a:t>The best way to contact Dr. </a:t>
            </a:r>
            <a:r>
              <a:rPr lang="en-US" sz="2000" b="1" dirty="0" err="1">
                <a:solidFill>
                  <a:srgbClr val="000000"/>
                </a:solidFill>
                <a:cs typeface="Calibri" panose="020F0502020204030204"/>
              </a:rPr>
              <a:t>Belgrad</a:t>
            </a:r>
            <a:r>
              <a:rPr lang="en-US" sz="2000" b="1" dirty="0">
                <a:solidFill>
                  <a:srgbClr val="000000"/>
                </a:solidFill>
                <a:cs typeface="Calibri" panose="020F0502020204030204"/>
              </a:rPr>
              <a:t> is via email</a:t>
            </a:r>
          </a:p>
          <a:p>
            <a:pPr marL="0" indent="0">
              <a:buNone/>
            </a:pPr>
            <a:r>
              <a:rPr lang="en-US" sz="2000" b="1" dirty="0">
                <a:solidFill>
                  <a:srgbClr val="000000"/>
                </a:solidFill>
                <a:cs typeface="Calibri" panose="020F0502020204030204"/>
                <a:hlinkClick r:id="rId4"/>
              </a:rPr>
              <a:t>susan.belgrad@csun.edu</a:t>
            </a:r>
            <a:endParaRPr lang="en-US" sz="2000" b="1" dirty="0">
              <a:solidFill>
                <a:srgbClr val="000000"/>
              </a:solidFill>
              <a:cs typeface="Calibri" panose="020F0502020204030204"/>
            </a:endParaRPr>
          </a:p>
          <a:p>
            <a:pPr marL="0" indent="0">
              <a:buNone/>
            </a:pPr>
            <a:endParaRPr lang="en-US" sz="2000" b="1" dirty="0">
              <a:solidFill>
                <a:srgbClr val="000000"/>
              </a:solidFill>
              <a:cs typeface="Calibri" panose="020F0502020204030204"/>
            </a:endParaRPr>
          </a:p>
          <a:p>
            <a:pPr marL="0" indent="0">
              <a:buNone/>
            </a:pPr>
            <a:r>
              <a:rPr lang="en-US" sz="2000" b="1" dirty="0">
                <a:solidFill>
                  <a:srgbClr val="000000"/>
                </a:solidFill>
                <a:cs typeface="Calibri" panose="020F0502020204030204"/>
              </a:rPr>
              <a:t>You may also leave a voicemail at campus phone</a:t>
            </a:r>
          </a:p>
          <a:p>
            <a:pPr marL="0" indent="0">
              <a:buNone/>
            </a:pPr>
            <a:r>
              <a:rPr lang="en-US" sz="2000" b="1" dirty="0">
                <a:solidFill>
                  <a:srgbClr val="000000"/>
                </a:solidFill>
                <a:cs typeface="Calibri" panose="020F0502020204030204"/>
              </a:rPr>
              <a:t>#818-677-4901</a:t>
            </a:r>
          </a:p>
          <a:p>
            <a:pPr marL="0" indent="0">
              <a:buNone/>
            </a:pPr>
            <a:endParaRPr lang="en-US" sz="2000" b="1" dirty="0">
              <a:solidFill>
                <a:srgbClr val="000000"/>
              </a:solidFill>
              <a:cs typeface="Calibri" panose="020F0502020204030204"/>
            </a:endParaRPr>
          </a:p>
          <a:p>
            <a:pPr marL="0" indent="0">
              <a:buNone/>
            </a:pPr>
            <a:r>
              <a:rPr lang="en-US" sz="2000" b="1" dirty="0">
                <a:solidFill>
                  <a:srgbClr val="000000"/>
                </a:solidFill>
                <a:cs typeface="Calibri" panose="020F0502020204030204"/>
              </a:rPr>
              <a:t>You may also arrange for an individual meeting in Dr. </a:t>
            </a:r>
            <a:r>
              <a:rPr lang="en-US" sz="2000" b="1" dirty="0" err="1">
                <a:solidFill>
                  <a:srgbClr val="000000"/>
                </a:solidFill>
                <a:cs typeface="Calibri" panose="020F0502020204030204"/>
              </a:rPr>
              <a:t>Belgrad's</a:t>
            </a:r>
            <a:r>
              <a:rPr lang="en-US" sz="2000" b="1" dirty="0">
                <a:solidFill>
                  <a:srgbClr val="000000"/>
                </a:solidFill>
                <a:cs typeface="Calibri" panose="020F0502020204030204"/>
              </a:rPr>
              <a:t> Office ED 4901 or during office hours—2-3:30 PM Mondays and Wednesdays</a:t>
            </a:r>
          </a:p>
        </p:txBody>
      </p:sp>
      <p:sp>
        <p:nvSpPr>
          <p:cNvPr id="14" name="Freeform 62">
            <a:extLst>
              <a:ext uri="{FF2B5EF4-FFF2-40B4-BE49-F238E27FC236}">
                <a16:creationId xmlns:a16="http://schemas.microsoft.com/office/drawing/2014/main" xmlns="" id="{339C8D78-A644-462F-B674-F440635E53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525" y="1468363"/>
            <a:ext cx="4180922" cy="4515805"/>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350"/>
          </a:p>
        </p:txBody>
      </p:sp>
      <p:pic>
        <p:nvPicPr>
          <p:cNvPr id="7" name="Graphic 6" descr="Receiver">
            <a:extLst>
              <a:ext uri="{FF2B5EF4-FFF2-40B4-BE49-F238E27FC236}">
                <a16:creationId xmlns:a16="http://schemas.microsoft.com/office/drawing/2014/main" xmlns="" id="{9C7AA309-0D45-4FDB-A307-C417722CA101}"/>
              </a:ext>
            </a:extLst>
          </p:cNvPr>
          <p:cNvPicPr>
            <a:picLocks noChangeAspect="1"/>
          </p:cNvPicPr>
          <p:nvPr/>
        </p:nvPicPr>
        <p:blipFill>
          <a:blip r:embed="rId5" cstate="print">
            <a:extLst>
              <a:ext uri="{28A0092B-C50C-407E-A947-70E740481C1C}">
                <a14:useLocalDpi xmlns:a14="http://schemas.microsoft.com/office/drawing/2010/main" xmlns="" val="0"/>
              </a:ext>
              <a:ext uri="{96DAC541-7B7A-43D3-8B79-37D633B846F1}">
                <asvg:svgBlip xmlns:asvg="http://schemas.microsoft.com/office/drawing/2016/SVG/main" xmlns="" r:embed="rId6"/>
              </a:ext>
            </a:extLst>
          </a:blip>
          <a:stretch>
            <a:fillRect/>
          </a:stretch>
        </p:blipFill>
        <p:spPr>
          <a:xfrm>
            <a:off x="339490" y="2079067"/>
            <a:ext cx="3026740" cy="3026740"/>
          </a:xfrm>
          <a:prstGeom prst="rect">
            <a:avLst/>
          </a:prstGeom>
        </p:spPr>
      </p:pic>
    </p:spTree>
    <p:extLst>
      <p:ext uri="{BB962C8B-B14F-4D97-AF65-F5344CB8AC3E}">
        <p14:creationId xmlns:p14="http://schemas.microsoft.com/office/powerpoint/2010/main" xmlns="" val="18865347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1740728" y="1032320"/>
            <a:ext cx="5771553" cy="5439405"/>
          </a:xfrm>
        </p:spPr>
        <p:txBody>
          <a:bodyPr vert="horz" lIns="91440" tIns="45720" rIns="91440" bIns="45720" rtlCol="0" anchor="ctr">
            <a:noAutofit/>
          </a:bodyPr>
          <a:lstStyle/>
          <a:p>
            <a:r>
              <a:rPr lang="en-US" sz="3600" b="1" kern="1200" dirty="0">
                <a:latin typeface="+mj-lt"/>
                <a:ea typeface="+mj-ea"/>
                <a:cs typeface="+mj-cs"/>
              </a:rPr>
              <a:t>People Search</a:t>
            </a:r>
            <a:r>
              <a:rPr lang="en-US" sz="3600" b="1" kern="1200" dirty="0">
                <a:latin typeface="+mj-lt"/>
                <a:cs typeface="Calibri Light"/>
              </a:rPr>
              <a:t/>
            </a:r>
            <a:br>
              <a:rPr lang="en-US" sz="3600" b="1" kern="1200" dirty="0">
                <a:latin typeface="+mj-lt"/>
                <a:cs typeface="Calibri Light"/>
              </a:rPr>
            </a:br>
            <a:r>
              <a:rPr lang="en-US" sz="3100" b="1" kern="1200" dirty="0">
                <a:latin typeface="+mj-lt"/>
                <a:ea typeface="+mj-ea"/>
                <a:cs typeface="+mj-cs"/>
              </a:rPr>
              <a:t>Find someone who …</a:t>
            </a:r>
            <a:r>
              <a:rPr lang="en-US" sz="3100" b="1" kern="1200" dirty="0">
                <a:latin typeface="+mj-lt"/>
                <a:cs typeface="Calibri Light"/>
              </a:rPr>
              <a:t/>
            </a:r>
            <a:br>
              <a:rPr lang="en-US" sz="3100" b="1" kern="1200" dirty="0">
                <a:latin typeface="+mj-lt"/>
                <a:cs typeface="Calibri Light"/>
              </a:rPr>
            </a:br>
            <a:r>
              <a:rPr lang="en-US" sz="3100" b="1" kern="1200" dirty="0">
                <a:latin typeface="+mj-lt"/>
                <a:ea typeface="+mj-ea"/>
                <a:cs typeface="+mj-cs"/>
              </a:rPr>
              <a:t>Directions:</a:t>
            </a:r>
            <a:r>
              <a:rPr lang="en-US" sz="3100" b="1" dirty="0"/>
              <a:t>  </a:t>
            </a:r>
            <a:r>
              <a:rPr lang="en-US" sz="3100" b="1" dirty="0">
                <a:cs typeface="Calibri Light"/>
              </a:rPr>
              <a:t/>
            </a:r>
            <a:br>
              <a:rPr lang="en-US" sz="3100" b="1" dirty="0">
                <a:cs typeface="Calibri Light"/>
              </a:rPr>
            </a:br>
            <a:r>
              <a:rPr lang="en-US" sz="3100" b="1" u="sng" kern="1200" dirty="0">
                <a:latin typeface="+mj-lt"/>
                <a:ea typeface="+mj-ea"/>
                <a:cs typeface="+mj-cs"/>
              </a:rPr>
              <a:t>Read</a:t>
            </a:r>
            <a:r>
              <a:rPr lang="en-US" sz="3100" b="1" kern="1200" dirty="0">
                <a:latin typeface="+mj-lt"/>
                <a:ea typeface="+mj-ea"/>
                <a:cs typeface="+mj-cs"/>
              </a:rPr>
              <a:t> the items listed and prepare your response to one or more.</a:t>
            </a:r>
            <a:r>
              <a:rPr lang="en-US" sz="3100" b="1" dirty="0"/>
              <a:t>  </a:t>
            </a:r>
            <a:r>
              <a:rPr lang="en-US" sz="3100" b="1" dirty="0">
                <a:cs typeface="Calibri Light"/>
              </a:rPr>
              <a:t/>
            </a:r>
            <a:br>
              <a:rPr lang="en-US" sz="3100" b="1" dirty="0">
                <a:cs typeface="Calibri Light"/>
              </a:rPr>
            </a:br>
            <a:r>
              <a:rPr lang="en-US" sz="3100" b="1" dirty="0">
                <a:cs typeface="Calibri Light"/>
              </a:rPr>
              <a:t/>
            </a:r>
            <a:br>
              <a:rPr lang="en-US" sz="3100" b="1" dirty="0">
                <a:cs typeface="Calibri Light"/>
              </a:rPr>
            </a:br>
            <a:r>
              <a:rPr lang="en-US" sz="3100" b="1" u="sng" kern="1200" dirty="0">
                <a:latin typeface="+mj-lt"/>
                <a:ea typeface="+mj-ea"/>
                <a:cs typeface="+mj-cs"/>
              </a:rPr>
              <a:t>Introduce</a:t>
            </a:r>
            <a:r>
              <a:rPr lang="en-US" sz="3100" b="1" kern="1200" dirty="0">
                <a:latin typeface="+mj-lt"/>
                <a:ea typeface="+mj-ea"/>
                <a:cs typeface="+mj-cs"/>
              </a:rPr>
              <a:t> yourself to each classmate and address one of the items. Then sign your </a:t>
            </a:r>
            <a:r>
              <a:rPr lang="en-US" sz="3100" b="1" u="sng" kern="1200" dirty="0">
                <a:latin typeface="+mj-lt"/>
                <a:ea typeface="+mj-ea"/>
                <a:cs typeface="+mj-cs"/>
              </a:rPr>
              <a:t>first name </a:t>
            </a:r>
            <a:r>
              <a:rPr lang="en-US" sz="3100" b="1" kern="1200" dirty="0">
                <a:latin typeface="+mj-lt"/>
                <a:ea typeface="+mj-ea"/>
                <a:cs typeface="+mj-cs"/>
              </a:rPr>
              <a:t>in the relevant box on their people search page.</a:t>
            </a:r>
            <a:r>
              <a:rPr lang="en-US" sz="3100" b="1" dirty="0"/>
              <a:t> </a:t>
            </a:r>
            <a:r>
              <a:rPr lang="en-US" sz="3100" b="1" kern="1200" dirty="0">
                <a:latin typeface="+mj-lt"/>
                <a:ea typeface="+mj-ea"/>
                <a:cs typeface="+mj-cs"/>
              </a:rPr>
              <a:t> When all boxes are filled on your page take your seat.</a:t>
            </a:r>
            <a:r>
              <a:rPr lang="en-US" sz="3100" b="1" kern="1200" dirty="0">
                <a:latin typeface="+mj-lt"/>
                <a:cs typeface="Calibri Light"/>
              </a:rPr>
              <a:t/>
            </a:r>
            <a:br>
              <a:rPr lang="en-US" sz="3100" b="1" kern="1200" dirty="0">
                <a:latin typeface="+mj-lt"/>
                <a:cs typeface="Calibri Light"/>
              </a:rPr>
            </a:br>
            <a:endParaRPr lang="en-US" sz="1800" b="1" kern="1200">
              <a:latin typeface="+mj-lt"/>
              <a:cs typeface="Calibri Light"/>
            </a:endParaRPr>
          </a:p>
        </p:txBody>
      </p:sp>
      <p:pic>
        <p:nvPicPr>
          <p:cNvPr id="41" name="Graphic 40" descr="Pencil">
            <a:extLst>
              <a:ext uri="{FF2B5EF4-FFF2-40B4-BE49-F238E27FC236}">
                <a16:creationId xmlns:a16="http://schemas.microsoft.com/office/drawing/2014/main" xmlns="" id="{20539EF2-E312-4E21-BCC6-C5673A5F08C2}"/>
              </a:ext>
            </a:extLst>
          </p:cNvPr>
          <p:cNvPicPr>
            <a:picLocks noChangeAspect="1"/>
          </p:cNvPicPr>
          <p:nvPr/>
        </p:nvPicPr>
        <p:blipFill>
          <a:blip r:embed="rId3" cstate="print">
            <a:extLst>
              <a:ext uri="{28A0092B-C50C-407E-A947-70E740481C1C}">
                <a14:useLocalDpi xmlns:a14="http://schemas.microsoft.com/office/drawing/2010/main" xmlns="" val="0"/>
              </a:ext>
              <a:ext uri="{96DAC541-7B7A-43D3-8B79-37D633B846F1}">
                <asvg:svgBlip xmlns:asvg="http://schemas.microsoft.com/office/drawing/2016/SVG/main" xmlns="" r:embed="rId4"/>
              </a:ext>
            </a:extLst>
          </a:blip>
          <a:stretch>
            <a:fillRect/>
          </a:stretch>
        </p:blipFill>
        <p:spPr>
          <a:xfrm>
            <a:off x="628650" y="2914651"/>
            <a:ext cx="1028700" cy="1028700"/>
          </a:xfrm>
          <a:prstGeom prst="rect">
            <a:avLst/>
          </a:prstGeom>
        </p:spPr>
      </p:pic>
      <p:pic>
        <p:nvPicPr>
          <p:cNvPr id="43" name="Graphic 42">
            <a:extLst>
              <a:ext uri="{FF2B5EF4-FFF2-40B4-BE49-F238E27FC236}">
                <a16:creationId xmlns:a16="http://schemas.microsoft.com/office/drawing/2014/main" xmlns="" id="{5B2D1A47-1A64-4964-BEDD-ED2E918DB0EA}"/>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3" cstate="print">
            <a:alphaModFix amt="15000"/>
            <a:extLst>
              <a:ext uri="{28A0092B-C50C-407E-A947-70E740481C1C}">
                <a14:useLocalDpi xmlns:a14="http://schemas.microsoft.com/office/drawing/2010/main" xmlns="" val="0"/>
              </a:ext>
              <a:ext uri="{96DAC541-7B7A-43D3-8B79-37D633B846F1}">
                <asvg:svgBlip xmlns:asvg="http://schemas.microsoft.com/office/drawing/2016/SVG/main" xmlns="" r:embed="rId4"/>
              </a:ext>
            </a:extLst>
          </a:blip>
          <a:stretch>
            <a:fillRect/>
          </a:stretch>
        </p:blipFill>
        <p:spPr>
          <a:xfrm>
            <a:off x="4981073" y="1469503"/>
            <a:ext cx="3918995" cy="3918995"/>
          </a:xfrm>
          <a:prstGeom prst="rect">
            <a:avLst/>
          </a:prstGeom>
        </p:spPr>
      </p:pic>
      <p:sp>
        <p:nvSpPr>
          <p:cNvPr id="4" name="Text Box 2"/>
          <p:cNvSpPr txBox="1">
            <a:spLocks noGrp="1"/>
          </p:cNvSpPr>
          <p:nvPr/>
        </p:nvSpPr>
        <p:spPr bwMode="auto">
          <a:xfrm>
            <a:off x="685800" y="6248400"/>
            <a:ext cx="1905000" cy="457200"/>
          </a:xfrm>
          <a:prstGeom prst="rect">
            <a:avLst/>
          </a:prstGeom>
          <a:noFill/>
          <a:ln w="9525">
            <a:noFill/>
            <a:miter lim="800000"/>
            <a:headEnd/>
            <a:tailEnd/>
          </a:ln>
          <a:effectLst>
            <a:outerShdw dist="25399" dir="2700000" algn="ctr" rotWithShape="0">
              <a:srgbClr val="003366"/>
            </a:outerShdw>
          </a:effectLst>
        </p:spPr>
        <p:txBody>
          <a:bodyPr/>
          <a:lstStyle/>
          <a:p>
            <a:pPr eaLnBrk="0" hangingPunct="0">
              <a:defRPr/>
            </a:pPr>
            <a:endParaRPr lang="en-US" sz="1400">
              <a:latin typeface="Verdana" pitchFamily="34" charset="0"/>
              <a:cs typeface="+mn-cs"/>
            </a:endParaRPr>
          </a:p>
        </p:txBody>
      </p:sp>
      <p:sp>
        <p:nvSpPr>
          <p:cNvPr id="5" name="Text Box 3"/>
          <p:cNvSpPr txBox="1">
            <a:spLocks noGrp="1"/>
          </p:cNvSpPr>
          <p:nvPr/>
        </p:nvSpPr>
        <p:spPr bwMode="auto">
          <a:xfrm>
            <a:off x="3124200" y="6248400"/>
            <a:ext cx="2895600" cy="457200"/>
          </a:xfrm>
          <a:prstGeom prst="rect">
            <a:avLst/>
          </a:prstGeom>
          <a:noFill/>
          <a:ln w="9525">
            <a:noFill/>
            <a:miter lim="800000"/>
            <a:headEnd/>
            <a:tailEnd/>
          </a:ln>
          <a:effectLst>
            <a:outerShdw dist="25399" dir="2700000" algn="ctr" rotWithShape="0">
              <a:srgbClr val="003366"/>
            </a:outerShdw>
          </a:effectLst>
        </p:spPr>
        <p:txBody>
          <a:bodyPr/>
          <a:lstStyle/>
          <a:p>
            <a:pPr algn="ctr" eaLnBrk="0" hangingPunct="0">
              <a:defRPr/>
            </a:pPr>
            <a:endParaRPr lang="en-US" sz="1400">
              <a:latin typeface="Verdana" pitchFamily="34" charset="0"/>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Freeform: Shape 9">
            <a:extLst>
              <a:ext uri="{FF2B5EF4-FFF2-40B4-BE49-F238E27FC236}">
                <a16:creationId xmlns:a16="http://schemas.microsoft.com/office/drawing/2014/main" xmlns="" id="{42285737-90EE-47DC-AC80-8AE156B1196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V="1">
            <a:off x="0" y="-1"/>
            <a:ext cx="3302781"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2" name="Group 11">
            <a:extLst>
              <a:ext uri="{FF2B5EF4-FFF2-40B4-BE49-F238E27FC236}">
                <a16:creationId xmlns:a16="http://schemas.microsoft.com/office/drawing/2014/main" xmlns="" id="{B57BDC17-F1B3-455F-BBF1-680AA1F25C0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2486469" y="0"/>
            <a:ext cx="1827609" cy="6858001"/>
            <a:chOff x="1320800" y="0"/>
            <a:chExt cx="2436813" cy="6858001"/>
          </a:xfrm>
        </p:grpSpPr>
        <p:sp>
          <p:nvSpPr>
            <p:cNvPr id="13" name="Freeform 6">
              <a:extLst>
                <a:ext uri="{FF2B5EF4-FFF2-40B4-BE49-F238E27FC236}">
                  <a16:creationId xmlns:a16="http://schemas.microsoft.com/office/drawing/2014/main" xmlns="" id="{64E2FA9A-FEF7-4501-B0EB-5E45EDD2177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a16="http://schemas.microsoft.com/office/drawing/2014/main" xmlns="" id="{BC38192B-B4CB-47D4-A3B1-10010247F15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5" name="Freeform 8">
              <a:extLst>
                <a:ext uri="{FF2B5EF4-FFF2-40B4-BE49-F238E27FC236}">
                  <a16:creationId xmlns:a16="http://schemas.microsoft.com/office/drawing/2014/main" xmlns="" id="{96330E33-E171-4B0F-82B5-AF7230399B5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6" name="Freeform 9">
              <a:extLst>
                <a:ext uri="{FF2B5EF4-FFF2-40B4-BE49-F238E27FC236}">
                  <a16:creationId xmlns:a16="http://schemas.microsoft.com/office/drawing/2014/main" xmlns="" id="{332B1723-69BF-42D7-B757-0FA059E152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xmlns="" id="{F115D62D-1E96-48D1-A78D-D370A0BFB9B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xmlns="" id="{91C2876A-169D-4822-A766-C00578C88B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p:cNvSpPr>
            <a:spLocks noGrp="1"/>
          </p:cNvSpPr>
          <p:nvPr>
            <p:ph type="title"/>
          </p:nvPr>
        </p:nvSpPr>
        <p:spPr>
          <a:xfrm>
            <a:off x="401265" y="685800"/>
            <a:ext cx="2085203" cy="5105400"/>
          </a:xfrm>
        </p:spPr>
        <p:txBody>
          <a:bodyPr vert="horz" lIns="91440" tIns="45720" rIns="91440" bIns="45720" rtlCol="0" anchor="ctr">
            <a:normAutofit/>
          </a:bodyPr>
          <a:lstStyle/>
          <a:p>
            <a:r>
              <a:rPr lang="en-US" sz="3500">
                <a:solidFill>
                  <a:srgbClr val="FFFFFF"/>
                </a:solidFill>
              </a:rPr>
              <a:t>About Your Instructor</a:t>
            </a:r>
          </a:p>
        </p:txBody>
      </p:sp>
      <p:graphicFrame>
        <p:nvGraphicFramePr>
          <p:cNvPr id="5" name="TextBox 2">
            <a:extLst>
              <a:ext uri="{FF2B5EF4-FFF2-40B4-BE49-F238E27FC236}">
                <a16:creationId xmlns:a16="http://schemas.microsoft.com/office/drawing/2014/main" xmlns="" id="{D1C7B0DF-D6C7-4A56-A72D-773CD1C96E41}"/>
              </a:ext>
            </a:extLst>
          </p:cNvPr>
          <p:cNvGraphicFramePr/>
          <p:nvPr>
            <p:extLst>
              <p:ext uri="{D42A27DB-BD31-4B8C-83A1-F6EECF244321}">
                <p14:modId xmlns:p14="http://schemas.microsoft.com/office/powerpoint/2010/main" xmlns="" val="3776463693"/>
              </p:ext>
            </p:extLst>
          </p:nvPr>
        </p:nvGraphicFramePr>
        <p:xfrm>
          <a:off x="3857003" y="188844"/>
          <a:ext cx="5056014" cy="679505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xmlns=""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241173" y="320040"/>
            <a:ext cx="8661654"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28650" y="963877"/>
            <a:ext cx="2620771" cy="4930246"/>
          </a:xfrm>
        </p:spPr>
        <p:txBody>
          <a:bodyPr vert="horz" lIns="91440" tIns="45720" rIns="91440" bIns="45720" rtlCol="0" anchor="ctr">
            <a:normAutofit/>
          </a:bodyPr>
          <a:lstStyle/>
          <a:p>
            <a:pPr algn="r"/>
            <a:r>
              <a:rPr lang="en-US" kern="1200">
                <a:solidFill>
                  <a:schemeClr val="accent1"/>
                </a:solidFill>
                <a:latin typeface="+mj-lt"/>
                <a:ea typeface="+mj-ea"/>
                <a:cs typeface="+mj-cs"/>
              </a:rPr>
              <a:t>About Your Instructor</a:t>
            </a:r>
          </a:p>
        </p:txBody>
      </p:sp>
      <p:cxnSp>
        <p:nvCxnSpPr>
          <p:cNvPr id="6" name="Straight Connector 9">
            <a:extLst>
              <a:ext uri="{FF2B5EF4-FFF2-40B4-BE49-F238E27FC236}">
                <a16:creationId xmlns:a16="http://schemas.microsoft.com/office/drawing/2014/main" xmlns=""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3490722"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3620209" y="317835"/>
            <a:ext cx="5329978" cy="6160210"/>
          </a:xfrm>
          <a:prstGeom prst="rect">
            <a:avLst/>
          </a:prstGeom>
        </p:spPr>
        <p:txBody>
          <a:bodyPr vert="horz" lIns="91440" tIns="45720" rIns="91440" bIns="45720" rtlCol="0" anchor="ctr">
            <a:noAutofit/>
          </a:bodyPr>
          <a:lstStyle/>
          <a:p>
            <a:pPr>
              <a:lnSpc>
                <a:spcPct val="90000"/>
              </a:lnSpc>
              <a:spcAft>
                <a:spcPts val="600"/>
              </a:spcAft>
            </a:pPr>
            <a:endParaRPr lang="en-US" b="1" dirty="0"/>
          </a:p>
          <a:p>
            <a:pPr>
              <a:lnSpc>
                <a:spcPct val="90000"/>
              </a:lnSpc>
              <a:spcAft>
                <a:spcPts val="600"/>
              </a:spcAft>
            </a:pPr>
            <a:r>
              <a:rPr lang="en-US" b="1" dirty="0"/>
              <a:t>Among Dr. </a:t>
            </a:r>
            <a:r>
              <a:rPr lang="en-US" b="1" dirty="0" err="1"/>
              <a:t>Belgrad's</a:t>
            </a:r>
            <a:r>
              <a:rPr lang="en-US" b="1" dirty="0"/>
              <a:t> titles are:  </a:t>
            </a:r>
            <a:endParaRPr lang="en-US">
              <a:cs typeface="Calibri"/>
            </a:endParaRPr>
          </a:p>
          <a:p>
            <a:pPr indent="-228600">
              <a:lnSpc>
                <a:spcPct val="90000"/>
              </a:lnSpc>
              <a:spcAft>
                <a:spcPts val="600"/>
              </a:spcAft>
              <a:buFont typeface="Arial" panose="020B0604020202020204" pitchFamily="34" charset="0"/>
              <a:buChar char="•"/>
            </a:pPr>
            <a:r>
              <a:rPr lang="en-US" b="1" u="sng" dirty="0"/>
              <a:t>Project Director</a:t>
            </a:r>
            <a:r>
              <a:rPr lang="en-US" b="1" dirty="0"/>
              <a:t>, CDE CEMSPLI Achieve through PLCs</a:t>
            </a:r>
            <a:endParaRPr lang="en-US" b="1">
              <a:cs typeface="Calibri"/>
            </a:endParaRPr>
          </a:p>
          <a:p>
            <a:pPr indent="-228600">
              <a:lnSpc>
                <a:spcPct val="90000"/>
              </a:lnSpc>
              <a:spcAft>
                <a:spcPts val="600"/>
              </a:spcAft>
              <a:buFont typeface="Arial" panose="020B0604020202020204" pitchFamily="34" charset="0"/>
              <a:buChar char="•"/>
            </a:pPr>
            <a:r>
              <a:rPr lang="en-US" b="1" u="sng" dirty="0"/>
              <a:t>Principal Investigator </a:t>
            </a:r>
            <a:r>
              <a:rPr lang="en-US" b="1" dirty="0"/>
              <a:t>for three past NASA</a:t>
            </a:r>
            <a:r>
              <a:rPr lang="en-US" b="1" dirty="0">
                <a:cs typeface="Calibri"/>
              </a:rPr>
              <a:t/>
            </a:r>
            <a:br>
              <a:rPr lang="en-US" b="1" dirty="0">
                <a:cs typeface="Calibri"/>
              </a:rPr>
            </a:br>
            <a:r>
              <a:rPr lang="en-US" b="1" dirty="0"/>
              <a:t>             Education Grants</a:t>
            </a:r>
            <a:endParaRPr lang="en-US">
              <a:cs typeface="Calibri"/>
            </a:endParaRPr>
          </a:p>
          <a:p>
            <a:pPr indent="-228600">
              <a:lnSpc>
                <a:spcPct val="90000"/>
              </a:lnSpc>
              <a:spcAft>
                <a:spcPts val="600"/>
              </a:spcAft>
              <a:buFont typeface="Arial" panose="020B0604020202020204" pitchFamily="34" charset="0"/>
              <a:buChar char="•"/>
            </a:pPr>
            <a:r>
              <a:rPr lang="en-US" b="1" u="sng" dirty="0"/>
              <a:t>Faculty Fellow</a:t>
            </a:r>
            <a:r>
              <a:rPr lang="en-US" b="1" dirty="0"/>
              <a:t>—CSUN Institute for Sustainability</a:t>
            </a:r>
            <a:endParaRPr lang="en-US" b="1">
              <a:cs typeface="Calibri"/>
            </a:endParaRPr>
          </a:p>
          <a:p>
            <a:pPr indent="-228600">
              <a:lnSpc>
                <a:spcPct val="90000"/>
              </a:lnSpc>
              <a:spcAft>
                <a:spcPts val="600"/>
              </a:spcAft>
              <a:buFont typeface="Arial" panose="020B0604020202020204" pitchFamily="34" charset="0"/>
              <a:buChar char="•"/>
            </a:pPr>
            <a:r>
              <a:rPr lang="en-US" b="1" u="sng" dirty="0"/>
              <a:t>CO-PI </a:t>
            </a:r>
            <a:r>
              <a:rPr lang="en-US" b="1" dirty="0"/>
              <a:t>LADWP: Effecting Energy Efficiency and</a:t>
            </a:r>
            <a:r>
              <a:rPr lang="en-US" b="1" dirty="0">
                <a:cs typeface="Calibri"/>
              </a:rPr>
              <a:t/>
            </a:r>
            <a:br>
              <a:rPr lang="en-US" b="1" dirty="0">
                <a:cs typeface="Calibri"/>
              </a:rPr>
            </a:br>
            <a:r>
              <a:rPr lang="en-US" b="1" dirty="0"/>
              <a:t>      Water Conservation</a:t>
            </a:r>
            <a:endParaRPr lang="en-US" b="1">
              <a:cs typeface="Calibri"/>
            </a:endParaRPr>
          </a:p>
          <a:p>
            <a:pPr indent="-228600">
              <a:lnSpc>
                <a:spcPct val="90000"/>
              </a:lnSpc>
              <a:spcAft>
                <a:spcPts val="600"/>
              </a:spcAft>
              <a:buFont typeface="Arial" panose="020B0604020202020204" pitchFamily="34" charset="0"/>
              <a:buChar char="•"/>
            </a:pPr>
            <a:r>
              <a:rPr lang="en-US" b="1" dirty="0"/>
              <a:t>As an </a:t>
            </a:r>
            <a:r>
              <a:rPr lang="en-US" b="1" u="sng" dirty="0"/>
              <a:t>Advisory Board Member </a:t>
            </a:r>
            <a:r>
              <a:rPr lang="en-US" b="1" dirty="0"/>
              <a:t>of WISE - Women in Science and Engineering,  Susan has led the CSUN PI-Day celebration that has grown to become a campus-community wide event. She has also promoted programs such as “Watching the Earth Breathe” that featured NASA Jet Propulsion Lab’s Dr. Karen Yuen.</a:t>
            </a:r>
            <a:endParaRPr lang="en-US" b="1">
              <a:cs typeface="Calibri"/>
            </a:endParaRPr>
          </a:p>
          <a:p>
            <a:pPr indent="-228600">
              <a:lnSpc>
                <a:spcPct val="90000"/>
              </a:lnSpc>
              <a:spcAft>
                <a:spcPts val="600"/>
              </a:spcAft>
              <a:buFont typeface="Arial" panose="020B0604020202020204" pitchFamily="34" charset="0"/>
              <a:buChar char="•"/>
            </a:pPr>
            <a:r>
              <a:rPr lang="en-US" b="1" dirty="0"/>
              <a:t>In the upcoming year, Dr. </a:t>
            </a:r>
            <a:r>
              <a:rPr lang="en-US" b="1" dirty="0" err="1"/>
              <a:t>Belgrad</a:t>
            </a:r>
            <a:r>
              <a:rPr lang="en-US" b="1" dirty="0"/>
              <a:t> will serve on a </a:t>
            </a:r>
            <a:r>
              <a:rPr lang="en-US" b="1" u="sng" dirty="0"/>
              <a:t>CSU-UC planning committee, ECLIPS </a:t>
            </a:r>
            <a:r>
              <a:rPr lang="en-US" b="1" dirty="0"/>
              <a:t>to identify effective environmental and sustainability curricula, which has been developed at statewide agencies to help prepare today’s  K-12 students to become knowledgeable and inspired ambassadors for responding to the challenges of a warming planet through global citizenship.</a:t>
            </a:r>
            <a:endParaRPr lang="en-US" b="1" dirty="0">
              <a:cs typeface="Calibri"/>
            </a:endParaRPr>
          </a:p>
          <a:p>
            <a:pPr indent="-228600">
              <a:lnSpc>
                <a:spcPct val="90000"/>
              </a:lnSpc>
              <a:spcAft>
                <a:spcPts val="600"/>
              </a:spcAft>
              <a:buFont typeface="Arial" panose="020B0604020202020204" pitchFamily="34" charset="0"/>
              <a:buChar char="•"/>
            </a:pPr>
            <a:endParaRPr lang="en-US" sz="1300" b="1"/>
          </a:p>
          <a:p>
            <a:pPr indent="-228600">
              <a:lnSpc>
                <a:spcPct val="90000"/>
              </a:lnSpc>
              <a:spcAft>
                <a:spcPts val="600"/>
              </a:spcAft>
              <a:buFont typeface="Arial" panose="020B0604020202020204" pitchFamily="34" charset="0"/>
              <a:buChar char="•"/>
            </a:pPr>
            <a:endParaRPr lang="en-US" sz="13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4351DFE5-F63D-4BE0-BDA9-E3EB88F01A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xmlns="" id="{3AA16612-ACD2-4A16-8F2B-4514FD6BF28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3"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884419" y="826680"/>
            <a:ext cx="7375161" cy="1325563"/>
          </a:xfrm>
        </p:spPr>
        <p:txBody>
          <a:bodyPr vert="horz" lIns="91440" tIns="45720" rIns="91440" bIns="45720" rtlCol="0" anchor="ctr">
            <a:normAutofit/>
          </a:bodyPr>
          <a:lstStyle/>
          <a:p>
            <a:pPr algn="ctr"/>
            <a:r>
              <a:rPr lang="en-US" sz="3500" kern="1200">
                <a:solidFill>
                  <a:srgbClr val="FFFFFF"/>
                </a:solidFill>
                <a:latin typeface="+mj-lt"/>
                <a:ea typeface="+mj-ea"/>
                <a:cs typeface="+mj-cs"/>
              </a:rPr>
              <a:t>About Your Instructor</a:t>
            </a:r>
          </a:p>
        </p:txBody>
      </p:sp>
      <p:sp>
        <p:nvSpPr>
          <p:cNvPr id="3" name="TextBox 2"/>
          <p:cNvSpPr txBox="1"/>
          <p:nvPr/>
        </p:nvSpPr>
        <p:spPr>
          <a:xfrm>
            <a:off x="884419" y="2670557"/>
            <a:ext cx="7636063" cy="3836975"/>
          </a:xfrm>
          <a:prstGeom prst="rect">
            <a:avLst/>
          </a:prstGeom>
        </p:spPr>
        <p:txBody>
          <a:bodyPr vert="horz" lIns="91440" tIns="45720" rIns="91440" bIns="45720" rtlCol="0" anchor="t">
            <a:normAutofit/>
          </a:bodyPr>
          <a:lstStyle/>
          <a:p>
            <a:pPr>
              <a:lnSpc>
                <a:spcPct val="90000"/>
              </a:lnSpc>
              <a:spcAft>
                <a:spcPts val="600"/>
              </a:spcAft>
            </a:pPr>
            <a:r>
              <a:rPr lang="en-US" sz="2400" b="1" dirty="0">
                <a:solidFill>
                  <a:srgbClr val="000000"/>
                </a:solidFill>
              </a:rPr>
              <a:t>     Dr. </a:t>
            </a:r>
            <a:r>
              <a:rPr lang="en-US" sz="2400" b="1" dirty="0" err="1">
                <a:solidFill>
                  <a:srgbClr val="000000"/>
                </a:solidFill>
              </a:rPr>
              <a:t>Belgrad</a:t>
            </a:r>
            <a:r>
              <a:rPr lang="en-US" sz="2400" b="1" dirty="0">
                <a:solidFill>
                  <a:srgbClr val="000000"/>
                </a:solidFill>
              </a:rPr>
              <a:t> works with faculty across the campus and school communities to advance Women in STEM –both in business/industry and in academia.  She brings faculty together to  plan and lead the annual</a:t>
            </a:r>
            <a:r>
              <a:rPr lang="en-US" sz="2400" b="1" i="1" dirty="0">
                <a:solidFill>
                  <a:srgbClr val="000000"/>
                </a:solidFill>
              </a:rPr>
              <a:t> Rally in the Valley and STEAM Expo.  </a:t>
            </a:r>
            <a:r>
              <a:rPr lang="en-US" sz="2400" b="1" dirty="0">
                <a:solidFill>
                  <a:srgbClr val="000000"/>
                </a:solidFill>
              </a:rPr>
              <a:t>RIV engages upper-elementary girls and boys in design and automation, programming robotics and in a </a:t>
            </a:r>
            <a:r>
              <a:rPr lang="en-US" sz="2400" b="1" i="1" dirty="0" err="1">
                <a:solidFill>
                  <a:srgbClr val="000000"/>
                </a:solidFill>
              </a:rPr>
              <a:t>coopertition</a:t>
            </a:r>
            <a:r>
              <a:rPr lang="en-US" sz="2400" b="1" dirty="0">
                <a:solidFill>
                  <a:srgbClr val="000000"/>
                </a:solidFill>
              </a:rPr>
              <a:t> that models the “gracious professionalism.” This soft skill is required of all members of science and engineering teams who advance solutions for all aspects of human life and industry.</a:t>
            </a:r>
            <a:endParaRPr lang="en-US" sz="2400" dirty="0">
              <a:solidFill>
                <a:srgbClr val="000000"/>
              </a:solidFill>
              <a:cs typeface="Calibri" panose="020F0502020204030204"/>
            </a:endParaRPr>
          </a:p>
          <a:p>
            <a:pPr indent="-228600">
              <a:lnSpc>
                <a:spcPct val="90000"/>
              </a:lnSpc>
              <a:spcAft>
                <a:spcPts val="600"/>
              </a:spcAft>
              <a:buFont typeface="Arial" panose="020B0604020202020204" pitchFamily="34" charset="0"/>
              <a:buChar char="•"/>
            </a:pPr>
            <a:endParaRPr lang="en-US" sz="1700" b="1">
              <a:solidFill>
                <a:srgbClr val="000000"/>
              </a:solidFill>
            </a:endParaRPr>
          </a:p>
          <a:p>
            <a:pPr indent="-228600">
              <a:lnSpc>
                <a:spcPct val="90000"/>
              </a:lnSpc>
              <a:spcAft>
                <a:spcPts val="600"/>
              </a:spcAft>
              <a:buFont typeface="Arial" panose="020B0604020202020204" pitchFamily="34" charset="0"/>
              <a:buChar char="•"/>
            </a:pPr>
            <a:endParaRPr lang="en-US" sz="1700">
              <a:solidFill>
                <a:srgbClr val="00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9">
            <a:extLst>
              <a:ext uri="{FF2B5EF4-FFF2-40B4-BE49-F238E27FC236}">
                <a16:creationId xmlns:a16="http://schemas.microsoft.com/office/drawing/2014/main" xmlns="" id="{4351DFE5-F63D-4BE0-BDA9-E3EB88F01A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1">
            <a:extLst>
              <a:ext uri="{FF2B5EF4-FFF2-40B4-BE49-F238E27FC236}">
                <a16:creationId xmlns:a16="http://schemas.microsoft.com/office/drawing/2014/main" xmlns="" id="{02DD2BC0-6F29-4B4F-8D61-2DCF6D2E8E73}"/>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3"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884419" y="826680"/>
            <a:ext cx="7375161" cy="1325563"/>
          </a:xfrm>
        </p:spPr>
        <p:txBody>
          <a:bodyPr vert="horz" lIns="91440" tIns="45720" rIns="91440" bIns="45720" rtlCol="0" anchor="ctr">
            <a:normAutofit/>
          </a:bodyPr>
          <a:lstStyle/>
          <a:p>
            <a:pPr algn="ctr"/>
            <a:r>
              <a:rPr lang="en-US" sz="3500" kern="1200">
                <a:solidFill>
                  <a:srgbClr val="FFFFFF"/>
                </a:solidFill>
                <a:latin typeface="+mj-lt"/>
                <a:ea typeface="+mj-ea"/>
                <a:cs typeface="+mj-cs"/>
              </a:rPr>
              <a:t>About the Syllabus</a:t>
            </a:r>
          </a:p>
        </p:txBody>
      </p:sp>
      <p:graphicFrame>
        <p:nvGraphicFramePr>
          <p:cNvPr id="14" name="TextBox 2">
            <a:extLst>
              <a:ext uri="{FF2B5EF4-FFF2-40B4-BE49-F238E27FC236}">
                <a16:creationId xmlns:a16="http://schemas.microsoft.com/office/drawing/2014/main" xmlns="" id="{029C94A0-67C9-47E9-BE5E-F1C4E51703D1}"/>
              </a:ext>
            </a:extLst>
          </p:cNvPr>
          <p:cNvGraphicFramePr/>
          <p:nvPr>
            <p:extLst>
              <p:ext uri="{D42A27DB-BD31-4B8C-83A1-F6EECF244321}">
                <p14:modId xmlns:p14="http://schemas.microsoft.com/office/powerpoint/2010/main" xmlns="" val="2449473813"/>
              </p:ext>
            </p:extLst>
          </p:nvPr>
        </p:nvGraphicFramePr>
        <p:xfrm>
          <a:off x="777240" y="2899956"/>
          <a:ext cx="7589520" cy="313136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4351DFE5-F63D-4BE0-BDA9-E3EB88F01A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xmlns="" id="{3AA16612-ACD2-4A16-8F2B-4514FD6BF28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3"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884419" y="826680"/>
            <a:ext cx="7375161" cy="1325563"/>
          </a:xfrm>
        </p:spPr>
        <p:txBody>
          <a:bodyPr vert="horz" lIns="91440" tIns="45720" rIns="91440" bIns="45720" rtlCol="0" anchor="ctr">
            <a:normAutofit/>
          </a:bodyPr>
          <a:lstStyle/>
          <a:p>
            <a:pPr algn="ctr"/>
            <a:r>
              <a:rPr lang="en-US" sz="3500" kern="1200">
                <a:solidFill>
                  <a:srgbClr val="FFFFFF"/>
                </a:solidFill>
                <a:latin typeface="+mj-lt"/>
                <a:ea typeface="+mj-ea"/>
                <a:cs typeface="+mj-cs"/>
              </a:rPr>
              <a:t>Assignment to a Base Group</a:t>
            </a:r>
          </a:p>
        </p:txBody>
      </p:sp>
      <p:sp>
        <p:nvSpPr>
          <p:cNvPr id="3" name="TextBox 2"/>
          <p:cNvSpPr txBox="1"/>
          <p:nvPr/>
        </p:nvSpPr>
        <p:spPr>
          <a:xfrm>
            <a:off x="524126" y="2707829"/>
            <a:ext cx="8232410" cy="4073030"/>
          </a:xfrm>
          <a:prstGeom prst="rect">
            <a:avLst/>
          </a:prstGeom>
        </p:spPr>
        <p:txBody>
          <a:bodyPr vert="horz" lIns="91440" tIns="45720" rIns="91440" bIns="45720" rtlCol="0" anchor="t">
            <a:noAutofit/>
          </a:bodyPr>
          <a:lstStyle/>
          <a:p>
            <a:pPr>
              <a:lnSpc>
                <a:spcPct val="90000"/>
              </a:lnSpc>
              <a:spcAft>
                <a:spcPts val="600"/>
              </a:spcAft>
            </a:pPr>
            <a:r>
              <a:rPr lang="en-US" sz="2400" b="1" dirty="0">
                <a:solidFill>
                  <a:srgbClr val="000000"/>
                </a:solidFill>
              </a:rPr>
              <a:t>We will be learning about advanced forms of cooperative learning. </a:t>
            </a:r>
            <a:r>
              <a:rPr lang="en-US" sz="2400" dirty="0">
                <a:solidFill>
                  <a:srgbClr val="000000"/>
                </a:solidFill>
              </a:rPr>
              <a:t>Throughout the semester we will be working in home (</a:t>
            </a:r>
            <a:r>
              <a:rPr lang="en-US" sz="2400" b="1" i="1" dirty="0">
                <a:solidFill>
                  <a:srgbClr val="000000"/>
                </a:solidFill>
              </a:rPr>
              <a:t>base</a:t>
            </a:r>
            <a:r>
              <a:rPr lang="en-US" sz="2400" dirty="0">
                <a:solidFill>
                  <a:srgbClr val="000000"/>
                </a:solidFill>
              </a:rPr>
              <a:t>) groups of three; </a:t>
            </a:r>
            <a:r>
              <a:rPr lang="en-US" sz="2400" b="1" i="1" dirty="0">
                <a:solidFill>
                  <a:srgbClr val="000000"/>
                </a:solidFill>
              </a:rPr>
              <a:t>formal task groups </a:t>
            </a:r>
            <a:r>
              <a:rPr lang="en-US" sz="2400" dirty="0">
                <a:solidFill>
                  <a:srgbClr val="000000"/>
                </a:solidFill>
              </a:rPr>
              <a:t>of three and </a:t>
            </a:r>
            <a:r>
              <a:rPr lang="en-US" sz="2400" b="1" i="1" dirty="0">
                <a:solidFill>
                  <a:srgbClr val="000000"/>
                </a:solidFill>
              </a:rPr>
              <a:t>informal task groups </a:t>
            </a:r>
            <a:r>
              <a:rPr lang="en-US" sz="2400" dirty="0">
                <a:solidFill>
                  <a:srgbClr val="000000"/>
                </a:solidFill>
              </a:rPr>
              <a:t>of four or more.</a:t>
            </a:r>
            <a:endParaRPr lang="en-US" sz="2400" dirty="0">
              <a:solidFill>
                <a:srgbClr val="000000"/>
              </a:solidFill>
              <a:cs typeface="Calibri"/>
            </a:endParaRPr>
          </a:p>
          <a:p>
            <a:pPr>
              <a:lnSpc>
                <a:spcPct val="90000"/>
              </a:lnSpc>
              <a:spcAft>
                <a:spcPts val="600"/>
              </a:spcAft>
            </a:pPr>
            <a:r>
              <a:rPr lang="en-US" sz="2400" dirty="0">
                <a:solidFill>
                  <a:srgbClr val="000000"/>
                </a:solidFill>
              </a:rPr>
              <a:t>Class sessions will be led in ways that respect the norms of learning that have previously developed within your cohort while models for pro-social classroom environments will be presented to promote transfer to the K-6 classroom setting. </a:t>
            </a:r>
            <a:endParaRPr lang="en-US" sz="2400" dirty="0">
              <a:solidFill>
                <a:srgbClr val="000000"/>
              </a:solidFill>
              <a:cs typeface="Calibri"/>
            </a:endParaRPr>
          </a:p>
          <a:p>
            <a:pPr>
              <a:lnSpc>
                <a:spcPct val="90000"/>
              </a:lnSpc>
              <a:spcAft>
                <a:spcPts val="600"/>
              </a:spcAft>
            </a:pPr>
            <a:r>
              <a:rPr lang="en-US" sz="2400" dirty="0">
                <a:solidFill>
                  <a:srgbClr val="000000"/>
                </a:solidFill>
              </a:rPr>
              <a:t>As a contributing member of your cohort you are expected to </a:t>
            </a:r>
            <a:r>
              <a:rPr lang="en-US" sz="2400" dirty="0">
                <a:solidFill>
                  <a:srgbClr val="000000"/>
                </a:solidFill>
                <a:cs typeface="Calibri"/>
              </a:rPr>
              <a:t/>
            </a:r>
            <a:br>
              <a:rPr lang="en-US" sz="2400" dirty="0">
                <a:solidFill>
                  <a:srgbClr val="000000"/>
                </a:solidFill>
                <a:cs typeface="Calibri"/>
              </a:rPr>
            </a:br>
            <a:r>
              <a:rPr lang="en-US" sz="2400" dirty="0">
                <a:solidFill>
                  <a:srgbClr val="000000"/>
                </a:solidFill>
              </a:rPr>
              <a:t>complete the assigned readings and assignments so your peers</a:t>
            </a:r>
            <a:r>
              <a:rPr lang="en-US" sz="2400" dirty="0">
                <a:solidFill>
                  <a:srgbClr val="000000"/>
                </a:solidFill>
                <a:cs typeface="Calibri"/>
              </a:rPr>
              <a:t/>
            </a:r>
            <a:br>
              <a:rPr lang="en-US" sz="2400" dirty="0">
                <a:solidFill>
                  <a:srgbClr val="000000"/>
                </a:solidFill>
                <a:cs typeface="Calibri"/>
              </a:rPr>
            </a:br>
            <a:r>
              <a:rPr lang="en-US" sz="2400" dirty="0">
                <a:solidFill>
                  <a:srgbClr val="000000"/>
                </a:solidFill>
              </a:rPr>
              <a:t>may benefit in class activities.</a:t>
            </a:r>
            <a:endParaRPr lang="en-US" sz="2400" dirty="0">
              <a:solidFill>
                <a:srgbClr val="000000"/>
              </a:solidFill>
              <a:cs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4351DFE5-F63D-4BE0-BDA9-E3EB88F01A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xmlns="" id="{3AA16612-ACD2-4A16-8F2B-4514FD6BF28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3"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884419" y="826680"/>
            <a:ext cx="7375161" cy="1325563"/>
          </a:xfrm>
        </p:spPr>
        <p:txBody>
          <a:bodyPr vert="horz" lIns="91440" tIns="45720" rIns="91440" bIns="45720" rtlCol="0" anchor="ctr">
            <a:normAutofit/>
          </a:bodyPr>
          <a:lstStyle/>
          <a:p>
            <a:pPr algn="ctr"/>
            <a:r>
              <a:rPr lang="en-US" sz="3500" kern="1200">
                <a:solidFill>
                  <a:srgbClr val="FFFFFF"/>
                </a:solidFill>
                <a:latin typeface="+mj-lt"/>
                <a:ea typeface="+mj-ea"/>
                <a:cs typeface="+mj-cs"/>
              </a:rPr>
              <a:t>Assignment to a Base Group</a:t>
            </a:r>
          </a:p>
        </p:txBody>
      </p:sp>
      <p:sp>
        <p:nvSpPr>
          <p:cNvPr id="3" name="TextBox 2"/>
          <p:cNvSpPr txBox="1"/>
          <p:nvPr/>
        </p:nvSpPr>
        <p:spPr>
          <a:xfrm>
            <a:off x="524126" y="2707829"/>
            <a:ext cx="8232410" cy="4073030"/>
          </a:xfrm>
          <a:prstGeom prst="rect">
            <a:avLst/>
          </a:prstGeom>
        </p:spPr>
        <p:txBody>
          <a:bodyPr vert="horz" lIns="91440" tIns="45720" rIns="91440" bIns="45720" rtlCol="0" anchor="t">
            <a:noAutofit/>
          </a:bodyPr>
          <a:lstStyle/>
          <a:p>
            <a:pPr>
              <a:lnSpc>
                <a:spcPct val="90000"/>
              </a:lnSpc>
              <a:spcAft>
                <a:spcPts val="600"/>
              </a:spcAft>
            </a:pPr>
            <a:r>
              <a:rPr lang="en-US" sz="2400" b="1" dirty="0">
                <a:solidFill>
                  <a:srgbClr val="000000"/>
                </a:solidFill>
              </a:rPr>
              <a:t>We will be learning about advanced forms of cooperative learning. </a:t>
            </a:r>
            <a:r>
              <a:rPr lang="en-US" sz="2400" dirty="0">
                <a:solidFill>
                  <a:srgbClr val="000000"/>
                </a:solidFill>
              </a:rPr>
              <a:t>Throughout the semester we will be working in home (</a:t>
            </a:r>
            <a:r>
              <a:rPr lang="en-US" sz="2400" b="1" i="1" dirty="0">
                <a:solidFill>
                  <a:srgbClr val="000000"/>
                </a:solidFill>
              </a:rPr>
              <a:t>base</a:t>
            </a:r>
            <a:r>
              <a:rPr lang="en-US" sz="2400" dirty="0">
                <a:solidFill>
                  <a:srgbClr val="000000"/>
                </a:solidFill>
              </a:rPr>
              <a:t>) groups of three; </a:t>
            </a:r>
            <a:r>
              <a:rPr lang="en-US" sz="2400" b="1" i="1" dirty="0">
                <a:solidFill>
                  <a:srgbClr val="000000"/>
                </a:solidFill>
              </a:rPr>
              <a:t>formal task groups </a:t>
            </a:r>
            <a:r>
              <a:rPr lang="en-US" sz="2400" dirty="0">
                <a:solidFill>
                  <a:srgbClr val="000000"/>
                </a:solidFill>
              </a:rPr>
              <a:t>of three and </a:t>
            </a:r>
            <a:r>
              <a:rPr lang="en-US" sz="2400" b="1" i="1" dirty="0">
                <a:solidFill>
                  <a:srgbClr val="000000"/>
                </a:solidFill>
              </a:rPr>
              <a:t>informal task groups </a:t>
            </a:r>
            <a:r>
              <a:rPr lang="en-US" sz="2400" dirty="0">
                <a:solidFill>
                  <a:srgbClr val="000000"/>
                </a:solidFill>
              </a:rPr>
              <a:t>of four or more.</a:t>
            </a:r>
            <a:endParaRPr lang="en-US" sz="2400" dirty="0">
              <a:solidFill>
                <a:srgbClr val="000000"/>
              </a:solidFill>
              <a:cs typeface="Calibri"/>
            </a:endParaRPr>
          </a:p>
          <a:p>
            <a:pPr>
              <a:lnSpc>
                <a:spcPct val="90000"/>
              </a:lnSpc>
              <a:spcAft>
                <a:spcPts val="600"/>
              </a:spcAft>
            </a:pPr>
            <a:r>
              <a:rPr lang="en-US" sz="2400" dirty="0">
                <a:solidFill>
                  <a:srgbClr val="000000"/>
                </a:solidFill>
              </a:rPr>
              <a:t>Class sessions will be led in ways that respect the norms of learning that have previously developed within your cohort while models for pro-social classroom environments will be presented to promote transfer to the K-6 classroom setting. </a:t>
            </a:r>
            <a:endParaRPr lang="en-US" sz="2400" dirty="0">
              <a:solidFill>
                <a:srgbClr val="000000"/>
              </a:solidFill>
              <a:cs typeface="Calibri"/>
            </a:endParaRPr>
          </a:p>
          <a:p>
            <a:pPr>
              <a:lnSpc>
                <a:spcPct val="90000"/>
              </a:lnSpc>
              <a:spcAft>
                <a:spcPts val="600"/>
              </a:spcAft>
            </a:pPr>
            <a:r>
              <a:rPr lang="en-US" sz="2400" dirty="0">
                <a:solidFill>
                  <a:srgbClr val="000000"/>
                </a:solidFill>
              </a:rPr>
              <a:t>As a contributing member of your cohort you are expected to </a:t>
            </a:r>
            <a:r>
              <a:rPr lang="en-US" sz="2400" dirty="0">
                <a:solidFill>
                  <a:srgbClr val="000000"/>
                </a:solidFill>
                <a:cs typeface="Calibri"/>
              </a:rPr>
              <a:t/>
            </a:r>
            <a:br>
              <a:rPr lang="en-US" sz="2400" dirty="0">
                <a:solidFill>
                  <a:srgbClr val="000000"/>
                </a:solidFill>
                <a:cs typeface="Calibri"/>
              </a:rPr>
            </a:br>
            <a:r>
              <a:rPr lang="en-US" sz="2400" dirty="0">
                <a:solidFill>
                  <a:srgbClr val="000000"/>
                </a:solidFill>
              </a:rPr>
              <a:t>complete the assigned readings and assignments so your peers</a:t>
            </a:r>
            <a:r>
              <a:rPr lang="en-US" sz="2400" dirty="0">
                <a:solidFill>
                  <a:srgbClr val="000000"/>
                </a:solidFill>
                <a:cs typeface="Calibri"/>
              </a:rPr>
              <a:t/>
            </a:r>
            <a:br>
              <a:rPr lang="en-US" sz="2400" dirty="0">
                <a:solidFill>
                  <a:srgbClr val="000000"/>
                </a:solidFill>
                <a:cs typeface="Calibri"/>
              </a:rPr>
            </a:br>
            <a:r>
              <a:rPr lang="en-US" sz="2400" dirty="0">
                <a:solidFill>
                  <a:srgbClr val="000000"/>
                </a:solidFill>
              </a:rPr>
              <a:t>may benefit in class activities.</a:t>
            </a:r>
            <a:endParaRPr lang="en-US" sz="2400" dirty="0">
              <a:solidFill>
                <a:srgbClr val="000000"/>
              </a:solidFill>
              <a:cs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26330" y="755374"/>
            <a:ext cx="6858000" cy="745762"/>
          </a:xfrm>
        </p:spPr>
        <p:txBody>
          <a:bodyPr>
            <a:normAutofit fontScale="90000"/>
          </a:bodyPr>
          <a:lstStyle/>
          <a:p>
            <a:r>
              <a:rPr lang="en-US" sz="4800" b="1" dirty="0" smtClean="0"/>
              <a:t>480 Info Card</a:t>
            </a:r>
            <a:endParaRPr lang="en-US" sz="4800" b="1" dirty="0"/>
          </a:p>
        </p:txBody>
      </p:sp>
      <p:sp>
        <p:nvSpPr>
          <p:cNvPr id="4" name="TextBox 3"/>
          <p:cNvSpPr txBox="1"/>
          <p:nvPr/>
        </p:nvSpPr>
        <p:spPr>
          <a:xfrm>
            <a:off x="828136" y="1654187"/>
            <a:ext cx="7522234" cy="3970318"/>
          </a:xfrm>
          <a:prstGeom prst="rect">
            <a:avLst/>
          </a:prstGeom>
          <a:noFill/>
        </p:spPr>
        <p:txBody>
          <a:bodyPr wrap="square" rtlCol="0">
            <a:spAutoFit/>
          </a:bodyPr>
          <a:lstStyle/>
          <a:p>
            <a:pPr marL="342900" indent="-342900">
              <a:buAutoNum type="arabicPeriod"/>
            </a:pPr>
            <a:r>
              <a:rPr lang="en-US" dirty="0"/>
              <a:t>Write your first name in the </a:t>
            </a:r>
            <a:r>
              <a:rPr lang="en-US" dirty="0" smtClean="0"/>
              <a:t>top-left corner of </a:t>
            </a:r>
            <a:r>
              <a:rPr lang="en-US" dirty="0"/>
              <a:t>the card.</a:t>
            </a:r>
          </a:p>
          <a:p>
            <a:pPr marL="342900" indent="-342900">
              <a:buAutoNum type="arabicPeriod"/>
            </a:pPr>
            <a:r>
              <a:rPr lang="en-US" dirty="0"/>
              <a:t>Write the </a:t>
            </a:r>
            <a:r>
              <a:rPr lang="en-US" dirty="0" smtClean="0"/>
              <a:t>your student teaching assignment (school/grade level on the top-right corner.</a:t>
            </a:r>
          </a:p>
          <a:p>
            <a:pPr marL="342900" indent="-342900">
              <a:buAutoNum type="arabicPeriod"/>
            </a:pPr>
            <a:r>
              <a:rPr lang="en-US" dirty="0" smtClean="0"/>
              <a:t>Write your nickname beneath </a:t>
            </a:r>
            <a:r>
              <a:rPr lang="en-US" dirty="0"/>
              <a:t>your name.</a:t>
            </a:r>
          </a:p>
          <a:p>
            <a:pPr marL="342900" indent="-342900">
              <a:buAutoNum type="arabicPeriod"/>
            </a:pPr>
            <a:r>
              <a:rPr lang="en-US" dirty="0" smtClean="0"/>
              <a:t>Write your address and phone number beneath your nickname.</a:t>
            </a:r>
          </a:p>
          <a:p>
            <a:pPr marL="342900" indent="-342900">
              <a:buFontTx/>
              <a:buAutoNum type="arabicPeriod"/>
            </a:pPr>
            <a:r>
              <a:rPr lang="en-US" dirty="0" smtClean="0"/>
              <a:t>Write the course number of other classes this semester beneath the student teaching assignment info.</a:t>
            </a:r>
          </a:p>
          <a:p>
            <a:pPr marL="342900" indent="-342900">
              <a:buAutoNum type="arabicPeriod"/>
            </a:pPr>
            <a:r>
              <a:rPr lang="en-US" dirty="0" smtClean="0"/>
              <a:t>ON THE OTHER SIDE of </a:t>
            </a:r>
            <a:r>
              <a:rPr lang="en-US" dirty="0"/>
              <a:t>the card, write </a:t>
            </a:r>
            <a:r>
              <a:rPr lang="en-US" dirty="0" smtClean="0"/>
              <a:t>the course number of a </a:t>
            </a:r>
            <a:r>
              <a:rPr lang="en-US" i="1" dirty="0" smtClean="0"/>
              <a:t>science class </a:t>
            </a:r>
            <a:r>
              <a:rPr lang="en-US" dirty="0" smtClean="0"/>
              <a:t>you enjoyed when you took it at CSUN </a:t>
            </a:r>
          </a:p>
          <a:p>
            <a:pPr marL="342900" indent="-342900">
              <a:buAutoNum type="arabicPeriod"/>
            </a:pPr>
            <a:r>
              <a:rPr lang="en-US" dirty="0" smtClean="0"/>
              <a:t>Write the course number of a </a:t>
            </a:r>
            <a:r>
              <a:rPr lang="en-US" i="1" dirty="0" smtClean="0"/>
              <a:t>social science class </a:t>
            </a:r>
            <a:r>
              <a:rPr lang="en-US" dirty="0" smtClean="0"/>
              <a:t>you enjoyed when you took it at CSUN.</a:t>
            </a:r>
            <a:endParaRPr lang="en-US" dirty="0"/>
          </a:p>
          <a:p>
            <a:pPr marL="342900" indent="-342900">
              <a:buAutoNum type="arabicPeriod"/>
            </a:pPr>
            <a:r>
              <a:rPr lang="en-US" dirty="0" smtClean="0"/>
              <a:t>Finally, write in the names of the TWO class members who will be</a:t>
            </a:r>
          </a:p>
          <a:p>
            <a:pPr marL="342900" indent="-342900"/>
            <a:r>
              <a:rPr lang="en-US" dirty="0" smtClean="0"/>
              <a:t>           your BASE GROUP members in this course.</a:t>
            </a:r>
            <a:endParaRPr lang="en-US" dirty="0"/>
          </a:p>
          <a:p>
            <a:endParaRPr lang="en-US" dirty="0"/>
          </a:p>
        </p:txBody>
      </p:sp>
    </p:spTree>
    <p:extLst>
      <p:ext uri="{BB962C8B-B14F-4D97-AF65-F5344CB8AC3E}">
        <p14:creationId xmlns:p14="http://schemas.microsoft.com/office/powerpoint/2010/main" xmlns="" val="87249577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TotalTime>
  <Words>894</Words>
  <Application>Microsoft Office PowerPoint</Application>
  <PresentationFormat>On-screen Show (4:3)</PresentationFormat>
  <Paragraphs>119</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E ED 480 Science and Social Studies Curriculum Methods  Spring 2019 Dr. Susan Belgrad</vt:lpstr>
      <vt:lpstr>People Search Find someone who … Directions:   Read the items listed and prepare your response to one or more.    Introduce yourself to each classmate and address one of the items. Then sign your first name in the relevant box on their people search page.  When all boxes are filled on your page take your seat. </vt:lpstr>
      <vt:lpstr>About Your Instructor</vt:lpstr>
      <vt:lpstr>About Your Instructor</vt:lpstr>
      <vt:lpstr>About Your Instructor</vt:lpstr>
      <vt:lpstr>About the Syllabus</vt:lpstr>
      <vt:lpstr>Assignment to a Base Group</vt:lpstr>
      <vt:lpstr>Assignment to a Base Group</vt:lpstr>
      <vt:lpstr>480 Info Card</vt:lpstr>
      <vt:lpstr>Slide 10</vt:lpstr>
      <vt:lpstr>Reflection Journals and Session Logs</vt:lpstr>
      <vt:lpstr>About the Course Agenda</vt:lpstr>
      <vt:lpstr>Using Kahoot</vt:lpstr>
      <vt:lpstr>About Course Assessment</vt:lpstr>
      <vt:lpstr>About Your Course Objectives</vt:lpstr>
      <vt:lpstr>About Your Course Objectives</vt:lpstr>
      <vt:lpstr>Contacting Dr. Belgrad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 ED 480 Science and Social Studies Curriculum Methods  Spring 2019 Dr. Susan Belgrad</dc:title>
  <dc:creator>Susan</dc:creator>
  <cp:lastModifiedBy>Susan Belgrad</cp:lastModifiedBy>
  <cp:revision>384</cp:revision>
  <dcterms:created xsi:type="dcterms:W3CDTF">2019-01-15T18:57:58Z</dcterms:created>
  <dcterms:modified xsi:type="dcterms:W3CDTF">2019-01-28T19:47:09Z</dcterms:modified>
</cp:coreProperties>
</file>