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handoutMasterIdLst>
    <p:handoutMasterId r:id="rId35"/>
  </p:handoutMasterIdLst>
  <p:sldIdLst>
    <p:sldId id="256" r:id="rId2"/>
    <p:sldId id="264" r:id="rId3"/>
    <p:sldId id="265" r:id="rId4"/>
    <p:sldId id="269" r:id="rId5"/>
    <p:sldId id="268" r:id="rId6"/>
    <p:sldId id="288" r:id="rId7"/>
    <p:sldId id="270" r:id="rId8"/>
    <p:sldId id="257" r:id="rId9"/>
    <p:sldId id="271" r:id="rId10"/>
    <p:sldId id="272" r:id="rId11"/>
    <p:sldId id="273" r:id="rId12"/>
    <p:sldId id="266" r:id="rId13"/>
    <p:sldId id="275" r:id="rId14"/>
    <p:sldId id="276" r:id="rId15"/>
    <p:sldId id="277" r:id="rId16"/>
    <p:sldId id="278" r:id="rId17"/>
    <p:sldId id="258" r:id="rId18"/>
    <p:sldId id="259" r:id="rId19"/>
    <p:sldId id="279" r:id="rId20"/>
    <p:sldId id="280" r:id="rId21"/>
    <p:sldId id="281" r:id="rId22"/>
    <p:sldId id="284" r:id="rId23"/>
    <p:sldId id="282" r:id="rId24"/>
    <p:sldId id="260" r:id="rId25"/>
    <p:sldId id="285" r:id="rId26"/>
    <p:sldId id="261" r:id="rId27"/>
    <p:sldId id="283" r:id="rId28"/>
    <p:sldId id="263" r:id="rId29"/>
    <p:sldId id="267" r:id="rId30"/>
    <p:sldId id="262" r:id="rId31"/>
    <p:sldId id="286" r:id="rId32"/>
    <p:sldId id="287" r:id="rId33"/>
  </p:sldIdLst>
  <p:sldSz cx="9144000" cy="6858000" type="screen4x3"/>
  <p:notesSz cx="6858000" cy="9266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99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8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31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3312"/>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801318"/>
            <a:ext cx="2971800" cy="4633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01318"/>
            <a:ext cx="2971800" cy="463312"/>
          </a:xfrm>
          <a:prstGeom prst="rect">
            <a:avLst/>
          </a:prstGeom>
        </p:spPr>
        <p:txBody>
          <a:bodyPr vert="horz" lIns="91440" tIns="45720" rIns="91440" bIns="45720" rtlCol="0" anchor="b"/>
          <a:lstStyle>
            <a:lvl1pPr algn="r">
              <a:defRPr sz="1200"/>
            </a:lvl1pPr>
          </a:lstStyle>
          <a:p>
            <a:fld id="{AFA34EDF-CB23-49FE-BC71-0476F6D96B89}" type="slidenum">
              <a:rPr lang="en-US" smtClean="0"/>
              <a:pPr/>
              <a:t>‹#›</a:t>
            </a:fld>
            <a:endParaRPr lang="en-US"/>
          </a:p>
        </p:txBody>
      </p:sp>
    </p:spTree>
    <p:extLst>
      <p:ext uri="{BB962C8B-B14F-4D97-AF65-F5344CB8AC3E}">
        <p14:creationId xmlns:p14="http://schemas.microsoft.com/office/powerpoint/2010/main" val="297706898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31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3312"/>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112838" y="695325"/>
            <a:ext cx="4632325" cy="34750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1463"/>
            <a:ext cx="5486400" cy="41698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1318"/>
            <a:ext cx="2971800" cy="4633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01318"/>
            <a:ext cx="2971800" cy="463312"/>
          </a:xfrm>
          <a:prstGeom prst="rect">
            <a:avLst/>
          </a:prstGeom>
        </p:spPr>
        <p:txBody>
          <a:bodyPr vert="horz" lIns="91440" tIns="45720" rIns="91440" bIns="45720" rtlCol="0" anchor="b"/>
          <a:lstStyle>
            <a:lvl1pPr algn="r">
              <a:defRPr sz="1200"/>
            </a:lvl1pPr>
          </a:lstStyle>
          <a:p>
            <a:fld id="{39228513-9087-43DA-8E97-44491D1B68D7}" type="slidenum">
              <a:rPr lang="en-US" smtClean="0"/>
              <a:pPr/>
              <a:t>‹#›</a:t>
            </a:fld>
            <a:endParaRPr lang="en-US"/>
          </a:p>
        </p:txBody>
      </p:sp>
    </p:spTree>
    <p:extLst>
      <p:ext uri="{BB962C8B-B14F-4D97-AF65-F5344CB8AC3E}">
        <p14:creationId xmlns:p14="http://schemas.microsoft.com/office/powerpoint/2010/main" val="228730589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5B4823B-0B4C-4406-9604-9AC3AA833CBE}" type="datetimeFigureOut">
              <a:rPr lang="en-US" smtClean="0"/>
              <a:pPr/>
              <a:t>9/27/2012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46EF036-E49B-4A8D-98AE-9A4C96E0D59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B4823B-0B4C-4406-9604-9AC3AA833CBE}" type="datetimeFigureOut">
              <a:rPr lang="en-US" smtClean="0"/>
              <a:pPr/>
              <a:t>9/27/2012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6EF036-E49B-4A8D-98AE-9A4C96E0D5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B4823B-0B4C-4406-9604-9AC3AA833CBE}" type="datetimeFigureOut">
              <a:rPr lang="en-US" smtClean="0"/>
              <a:pPr/>
              <a:t>9/27/2012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6EF036-E49B-4A8D-98AE-9A4C96E0D5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B4823B-0B4C-4406-9604-9AC3AA833CBE}" type="datetimeFigureOut">
              <a:rPr lang="en-US" smtClean="0"/>
              <a:pPr/>
              <a:t>9/27/2012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6EF036-E49B-4A8D-98AE-9A4C96E0D59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5B4823B-0B4C-4406-9604-9AC3AA833CBE}" type="datetimeFigureOut">
              <a:rPr lang="en-US" smtClean="0"/>
              <a:pPr/>
              <a:t>9/27/2012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6EF036-E49B-4A8D-98AE-9A4C96E0D59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5B4823B-0B4C-4406-9604-9AC3AA833CBE}" type="datetimeFigureOut">
              <a:rPr lang="en-US" smtClean="0"/>
              <a:pPr/>
              <a:t>9/27/2012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46EF036-E49B-4A8D-98AE-9A4C96E0D59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5B4823B-0B4C-4406-9604-9AC3AA833CBE}" type="datetimeFigureOut">
              <a:rPr lang="en-US" smtClean="0"/>
              <a:pPr/>
              <a:t>9/27/2012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46EF036-E49B-4A8D-98AE-9A4C96E0D59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5B4823B-0B4C-4406-9604-9AC3AA833CBE}" type="datetimeFigureOut">
              <a:rPr lang="en-US" smtClean="0"/>
              <a:pPr/>
              <a:t>9/27/2012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46EF036-E49B-4A8D-98AE-9A4C96E0D59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5B4823B-0B4C-4406-9604-9AC3AA833CBE}" type="datetimeFigureOut">
              <a:rPr lang="en-US" smtClean="0"/>
              <a:pPr/>
              <a:t>9/27/2012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46EF036-E49B-4A8D-98AE-9A4C96E0D5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5B4823B-0B4C-4406-9604-9AC3AA833CBE}" type="datetimeFigureOut">
              <a:rPr lang="en-US" smtClean="0"/>
              <a:pPr/>
              <a:t>9/27/2012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46EF036-E49B-4A8D-98AE-9A4C96E0D5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5B4823B-0B4C-4406-9604-9AC3AA833CBE}" type="datetimeFigureOut">
              <a:rPr lang="en-US" smtClean="0"/>
              <a:pPr/>
              <a:t>9/27/2012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46EF036-E49B-4A8D-98AE-9A4C96E0D59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5B4823B-0B4C-4406-9604-9AC3AA833CBE}" type="datetimeFigureOut">
              <a:rPr lang="en-US" smtClean="0"/>
              <a:pPr/>
              <a:t>9/27/2012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46EF036-E49B-4A8D-98AE-9A4C96E0D59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105400"/>
            <a:ext cx="8229600" cy="901891"/>
          </a:xfrm>
        </p:spPr>
        <p:txBody>
          <a:bodyPr>
            <a:normAutofit/>
          </a:bodyPr>
          <a:lstStyle/>
          <a:p>
            <a:pPr algn="ctr">
              <a:buNone/>
            </a:pPr>
            <a:r>
              <a:rPr lang="en-US" sz="2000" dirty="0" smtClean="0"/>
              <a:t>A presentation prepared for </a:t>
            </a:r>
            <a:r>
              <a:rPr lang="en-US" sz="2000" i="1" dirty="0" smtClean="0"/>
              <a:t>Dialogues with the Provost</a:t>
            </a:r>
          </a:p>
          <a:p>
            <a:pPr algn="ctr">
              <a:buNone/>
            </a:pPr>
            <a:r>
              <a:rPr lang="en-US" sz="2000" dirty="0" smtClean="0"/>
              <a:t>September 28, 2012</a:t>
            </a:r>
            <a:endParaRPr lang="en-US" sz="2000" dirty="0"/>
          </a:p>
        </p:txBody>
      </p:sp>
      <p:sp>
        <p:nvSpPr>
          <p:cNvPr id="4" name="Title 3"/>
          <p:cNvSpPr>
            <a:spLocks noGrp="1"/>
          </p:cNvSpPr>
          <p:nvPr>
            <p:ph type="title"/>
          </p:nvPr>
        </p:nvSpPr>
        <p:spPr>
          <a:xfrm>
            <a:off x="457200" y="990600"/>
            <a:ext cx="8229600" cy="2514600"/>
          </a:xfrm>
          <a:solidFill>
            <a:srgbClr val="FFFFCC"/>
          </a:solidFill>
        </p:spPr>
        <p:txBody>
          <a:bodyPr>
            <a:noAutofit/>
          </a:bodyPr>
          <a:lstStyle/>
          <a:p>
            <a:pPr algn="ctr"/>
            <a:r>
              <a:rPr lang="en-US" sz="3600" dirty="0" smtClean="0">
                <a:solidFill>
                  <a:schemeClr val="tx1"/>
                </a:solidFill>
                <a:latin typeface="Bookman Old Style" pitchFamily="18" charset="0"/>
              </a:rPr>
              <a:t>An Overview of the </a:t>
            </a:r>
            <a:br>
              <a:rPr lang="en-US" sz="3600" dirty="0" smtClean="0">
                <a:solidFill>
                  <a:schemeClr val="tx1"/>
                </a:solidFill>
                <a:latin typeface="Bookman Old Style" pitchFamily="18" charset="0"/>
              </a:rPr>
            </a:br>
            <a:r>
              <a:rPr lang="en-US" sz="3600" dirty="0" smtClean="0">
                <a:solidFill>
                  <a:schemeClr val="tx1"/>
                </a:solidFill>
                <a:latin typeface="Bookman Old Style" pitchFamily="18" charset="0"/>
              </a:rPr>
              <a:t>Learning Habits Project: </a:t>
            </a:r>
            <a:br>
              <a:rPr lang="en-US" sz="3600" dirty="0" smtClean="0">
                <a:solidFill>
                  <a:schemeClr val="tx1"/>
                </a:solidFill>
                <a:latin typeface="Bookman Old Style" pitchFamily="18" charset="0"/>
              </a:rPr>
            </a:br>
            <a:r>
              <a:rPr lang="en-US" sz="1200" dirty="0" smtClean="0">
                <a:solidFill>
                  <a:schemeClr val="tx1"/>
                </a:solidFill>
                <a:latin typeface="Bookman Old Style" pitchFamily="18" charset="0"/>
              </a:rPr>
              <a:t/>
            </a:r>
            <a:br>
              <a:rPr lang="en-US" sz="1200" dirty="0" smtClean="0">
                <a:solidFill>
                  <a:schemeClr val="tx1"/>
                </a:solidFill>
                <a:latin typeface="Bookman Old Style" pitchFamily="18" charset="0"/>
              </a:rPr>
            </a:br>
            <a:r>
              <a:rPr lang="en-US" sz="3600" dirty="0" smtClean="0">
                <a:solidFill>
                  <a:schemeClr val="tx1"/>
                </a:solidFill>
                <a:latin typeface="Bookman Old Style" pitchFamily="18" charset="0"/>
              </a:rPr>
              <a:t>What Is It?</a:t>
            </a:r>
            <a:r>
              <a:rPr lang="en-US" sz="3600" dirty="0">
                <a:solidFill>
                  <a:schemeClr val="tx1"/>
                </a:solidFill>
                <a:latin typeface="Bookman Old Style" pitchFamily="18" charset="0"/>
              </a:rPr>
              <a:t/>
            </a:r>
            <a:br>
              <a:rPr lang="en-US" sz="3600" dirty="0">
                <a:solidFill>
                  <a:schemeClr val="tx1"/>
                </a:solidFill>
                <a:latin typeface="Bookman Old Style" pitchFamily="18" charset="0"/>
              </a:rPr>
            </a:br>
            <a:r>
              <a:rPr lang="en-US" sz="3600" dirty="0" smtClean="0">
                <a:solidFill>
                  <a:schemeClr val="tx1"/>
                </a:solidFill>
                <a:latin typeface="Bookman Old Style" pitchFamily="18" charset="0"/>
              </a:rPr>
              <a:t>What Are the Data Telling Us?</a:t>
            </a:r>
            <a:endParaRPr lang="en-US" sz="3600" dirty="0">
              <a:solidFill>
                <a:schemeClr val="tx1"/>
              </a:solidFill>
              <a:latin typeface="Bookman Old Styl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868362"/>
          </a:xfrm>
        </p:spPr>
        <p:txBody>
          <a:bodyPr>
            <a:noAutofit/>
          </a:bodyPr>
          <a:lstStyle/>
          <a:p>
            <a:pPr algn="ctr"/>
            <a:r>
              <a:rPr lang="en-US" sz="3200" dirty="0">
                <a:effectLst/>
                <a:latin typeface="Times New Roman" pitchFamily="18" charset="0"/>
                <a:cs typeface="Times New Roman" pitchFamily="18" charset="0"/>
              </a:rPr>
              <a:t>Reasons Why Specific Courses Provided Exceptional Learning Experiences</a:t>
            </a:r>
            <a:endParaRPr lang="en-US" sz="3200" dirty="0">
              <a:effectLst/>
            </a:endParaRPr>
          </a:p>
        </p:txBody>
      </p:sp>
      <p:pic>
        <p:nvPicPr>
          <p:cNvPr id="1028"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1143000"/>
            <a:ext cx="8534399" cy="5469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0313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52400"/>
            <a:ext cx="8839200" cy="3276600"/>
          </a:xfrm>
        </p:spPr>
        <p:txBody>
          <a:bodyPr>
            <a:normAutofit fontScale="90000"/>
          </a:bodyPr>
          <a:lstStyle/>
          <a:p>
            <a:pPr algn="ctr"/>
            <a:r>
              <a:rPr lang="en-US" sz="3600" dirty="0" smtClean="0">
                <a:effectLst/>
                <a:latin typeface="Times New Roman" pitchFamily="18" charset="0"/>
                <a:cs typeface="Times New Roman" pitchFamily="18" charset="0"/>
              </a:rPr>
              <a:t>Changes Through Time in Reasons Why Courses Provided Exceptional Learning Experiences</a:t>
            </a:r>
            <a:r>
              <a:rPr lang="en-US" sz="3200" dirty="0">
                <a:effectLst/>
                <a:latin typeface="Times New Roman" pitchFamily="18" charset="0"/>
                <a:cs typeface="Times New Roman" pitchFamily="18" charset="0"/>
              </a:rPr>
              <a:t/>
            </a:r>
            <a:br>
              <a:rPr lang="en-US" sz="3200" dirty="0">
                <a:effectLst/>
                <a:latin typeface="Times New Roman" pitchFamily="18" charset="0"/>
                <a:cs typeface="Times New Roman" pitchFamily="18" charset="0"/>
              </a:rPr>
            </a:br>
            <a:r>
              <a:rPr lang="en-US" sz="2700" b="0" dirty="0">
                <a:solidFill>
                  <a:schemeClr val="tx1"/>
                </a:solidFill>
                <a:effectLst/>
                <a:latin typeface="Times New Roman" pitchFamily="18" charset="0"/>
                <a:cs typeface="Times New Roman" pitchFamily="18" charset="0"/>
              </a:rPr>
              <a:t>A. Instructor made the course interesting</a:t>
            </a:r>
            <a:br>
              <a:rPr lang="en-US" sz="2700" b="0" dirty="0">
                <a:solidFill>
                  <a:schemeClr val="tx1"/>
                </a:solidFill>
                <a:effectLst/>
                <a:latin typeface="Times New Roman" pitchFamily="18" charset="0"/>
                <a:cs typeface="Times New Roman" pitchFamily="18" charset="0"/>
              </a:rPr>
            </a:br>
            <a:r>
              <a:rPr lang="en-US" sz="2700" b="0" dirty="0">
                <a:solidFill>
                  <a:schemeClr val="tx1"/>
                </a:solidFill>
                <a:effectLst/>
                <a:latin typeface="Times New Roman" pitchFamily="18" charset="0"/>
                <a:cs typeface="Times New Roman" pitchFamily="18" charset="0"/>
              </a:rPr>
              <a:t>B. Utility of tests, papers, and assignments</a:t>
            </a:r>
            <a:br>
              <a:rPr lang="en-US" sz="2700" b="0" dirty="0">
                <a:solidFill>
                  <a:schemeClr val="tx1"/>
                </a:solidFill>
                <a:effectLst/>
                <a:latin typeface="Times New Roman" pitchFamily="18" charset="0"/>
                <a:cs typeface="Times New Roman" pitchFamily="18" charset="0"/>
              </a:rPr>
            </a:br>
            <a:r>
              <a:rPr lang="en-US" sz="2700" b="0" dirty="0">
                <a:solidFill>
                  <a:schemeClr val="tx1"/>
                </a:solidFill>
                <a:effectLst/>
                <a:latin typeface="Times New Roman" pitchFamily="18" charset="0"/>
                <a:cs typeface="Times New Roman" pitchFamily="18" charset="0"/>
              </a:rPr>
              <a:t>C. Integration of reading assignments into class sessions</a:t>
            </a:r>
            <a:br>
              <a:rPr lang="en-US" sz="2700" b="0" dirty="0">
                <a:solidFill>
                  <a:schemeClr val="tx1"/>
                </a:solidFill>
                <a:effectLst/>
                <a:latin typeface="Times New Roman" pitchFamily="18" charset="0"/>
                <a:cs typeface="Times New Roman" pitchFamily="18" charset="0"/>
              </a:rPr>
            </a:br>
            <a:r>
              <a:rPr lang="en-US" sz="2700" b="0" dirty="0">
                <a:solidFill>
                  <a:schemeClr val="tx1"/>
                </a:solidFill>
                <a:effectLst/>
                <a:latin typeface="Times New Roman" pitchFamily="18" charset="0"/>
                <a:cs typeface="Times New Roman" pitchFamily="18" charset="0"/>
              </a:rPr>
              <a:t>D. Course content linked to current </a:t>
            </a:r>
            <a:r>
              <a:rPr lang="en-US" sz="2700" b="0" dirty="0" smtClean="0">
                <a:solidFill>
                  <a:schemeClr val="tx1"/>
                </a:solidFill>
                <a:effectLst/>
                <a:latin typeface="Times New Roman" pitchFamily="18" charset="0"/>
                <a:cs typeface="Times New Roman" pitchFamily="18" charset="0"/>
              </a:rPr>
              <a:t>events/students</a:t>
            </a:r>
            <a:r>
              <a:rPr lang="en-US" sz="2700" b="0" dirty="0">
                <a:solidFill>
                  <a:schemeClr val="tx1"/>
                </a:solidFill>
                <a:effectLst/>
                <a:latin typeface="Times New Roman" pitchFamily="18" charset="0"/>
                <a:cs typeface="Times New Roman" pitchFamily="18" charset="0"/>
              </a:rPr>
              <a:t>' </a:t>
            </a:r>
            <a:r>
              <a:rPr lang="en-US" sz="2700" b="0" dirty="0" smtClean="0">
                <a:solidFill>
                  <a:schemeClr val="tx1"/>
                </a:solidFill>
                <a:effectLst/>
                <a:latin typeface="Times New Roman" pitchFamily="18" charset="0"/>
                <a:cs typeface="Times New Roman" pitchFamily="18" charset="0"/>
              </a:rPr>
              <a:t>lives</a:t>
            </a:r>
            <a:r>
              <a:rPr lang="en-US" sz="2700" b="0" dirty="0">
                <a:solidFill>
                  <a:schemeClr val="tx1"/>
                </a:solidFill>
                <a:effectLst/>
                <a:latin typeface="Times New Roman" pitchFamily="18" charset="0"/>
                <a:cs typeface="Times New Roman" pitchFamily="18" charset="0"/>
              </a:rPr>
              <a:t/>
            </a:r>
            <a:br>
              <a:rPr lang="en-US" sz="2700" b="0" dirty="0">
                <a:solidFill>
                  <a:schemeClr val="tx1"/>
                </a:solidFill>
                <a:effectLst/>
                <a:latin typeface="Times New Roman" pitchFamily="18" charset="0"/>
                <a:cs typeface="Times New Roman" pitchFamily="18" charset="0"/>
              </a:rPr>
            </a:br>
            <a:r>
              <a:rPr lang="en-US" sz="2700" b="0" dirty="0">
                <a:solidFill>
                  <a:schemeClr val="tx1"/>
                </a:solidFill>
                <a:effectLst/>
                <a:latin typeface="Times New Roman" pitchFamily="18" charset="0"/>
                <a:cs typeface="Times New Roman" pitchFamily="18" charset="0"/>
              </a:rPr>
              <a:t>E. Challenged by subject matter and/or course requirements</a:t>
            </a:r>
            <a:br>
              <a:rPr lang="en-US" sz="2700" b="0" dirty="0">
                <a:solidFill>
                  <a:schemeClr val="tx1"/>
                </a:solidFill>
                <a:effectLst/>
                <a:latin typeface="Times New Roman" pitchFamily="18" charset="0"/>
                <a:cs typeface="Times New Roman" pitchFamily="18" charset="0"/>
              </a:rPr>
            </a:br>
            <a:endParaRPr lang="en-US" sz="2700" b="0" dirty="0">
              <a:solidFill>
                <a:schemeClr val="tx1"/>
              </a:solidFill>
              <a:effectLst/>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3074141"/>
            <a:ext cx="5943600" cy="3561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5010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534400" cy="4343399"/>
          </a:xfrm>
          <a:solidFill>
            <a:srgbClr val="FFFFCC"/>
          </a:solidFill>
        </p:spPr>
        <p:txBody>
          <a:bodyPr>
            <a:normAutofit/>
          </a:bodyPr>
          <a:lstStyle/>
          <a:p>
            <a:pPr lvl="0"/>
            <a:r>
              <a:rPr lang="en-US" sz="2800" dirty="0">
                <a:latin typeface="Times New Roman" pitchFamily="18" charset="0"/>
                <a:cs typeface="Times New Roman" pitchFamily="18" charset="0"/>
              </a:rPr>
              <a:t>Has the way you approach your </a:t>
            </a:r>
            <a:r>
              <a:rPr lang="en-US" sz="2800" dirty="0" smtClean="0">
                <a:latin typeface="Times New Roman" pitchFamily="18" charset="0"/>
                <a:cs typeface="Times New Roman" pitchFamily="18" charset="0"/>
              </a:rPr>
              <a:t>________ assignments </a:t>
            </a:r>
            <a:r>
              <a:rPr lang="en-US" sz="2800" dirty="0">
                <a:latin typeface="Times New Roman" pitchFamily="18" charset="0"/>
                <a:cs typeface="Times New Roman" pitchFamily="18" charset="0"/>
              </a:rPr>
              <a:t>changed since you came to CSUN?  </a:t>
            </a:r>
            <a:endParaRPr lang="en-US"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Why </a:t>
            </a:r>
            <a:r>
              <a:rPr lang="en-US" sz="2800" dirty="0">
                <a:latin typeface="Times New Roman" pitchFamily="18" charset="0"/>
                <a:cs typeface="Times New Roman" pitchFamily="18" charset="0"/>
              </a:rPr>
              <a:t>or why not? </a:t>
            </a:r>
            <a:endParaRPr lang="en-US" sz="2800" dirty="0" smtClean="0">
              <a:latin typeface="Times New Roman" pitchFamily="18" charset="0"/>
              <a:cs typeface="Times New Roman" pitchFamily="18" charset="0"/>
            </a:endParaRPr>
          </a:p>
          <a:p>
            <a:pPr marL="109728" lvl="0" indent="0">
              <a:buNone/>
            </a:pPr>
            <a:endParaRPr lang="en-US" sz="2800" b="1"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Have you </a:t>
            </a:r>
            <a:r>
              <a:rPr lang="en-US" sz="2800" dirty="0">
                <a:latin typeface="Times New Roman" pitchFamily="18" charset="0"/>
                <a:cs typeface="Times New Roman" pitchFamily="18" charset="0"/>
              </a:rPr>
              <a:t>taken courses here at CSUN that were particularly helpful in strengthening your </a:t>
            </a:r>
            <a:r>
              <a:rPr lang="en-US" sz="2800" dirty="0" smtClean="0">
                <a:latin typeface="Times New Roman" pitchFamily="18" charset="0"/>
                <a:cs typeface="Times New Roman" pitchFamily="18" charset="0"/>
              </a:rPr>
              <a:t>______ skills?</a:t>
            </a:r>
          </a:p>
          <a:p>
            <a:r>
              <a:rPr lang="en-US" sz="2800" dirty="0" smtClean="0">
                <a:latin typeface="Times New Roman" pitchFamily="18" charset="0"/>
                <a:cs typeface="Times New Roman" pitchFamily="18" charset="0"/>
              </a:rPr>
              <a:t>If yes, what </a:t>
            </a:r>
            <a:r>
              <a:rPr lang="en-US" sz="2800" dirty="0">
                <a:latin typeface="Times New Roman" pitchFamily="18" charset="0"/>
                <a:cs typeface="Times New Roman" pitchFamily="18" charset="0"/>
              </a:rPr>
              <a:t>was it about them that proved so helpful? </a:t>
            </a:r>
          </a:p>
          <a:p>
            <a:endParaRPr lang="en-US" dirty="0"/>
          </a:p>
        </p:txBody>
      </p:sp>
      <p:sp>
        <p:nvSpPr>
          <p:cNvPr id="3" name="Title 2"/>
          <p:cNvSpPr>
            <a:spLocks noGrp="1"/>
          </p:cNvSpPr>
          <p:nvPr>
            <p:ph type="title"/>
          </p:nvPr>
        </p:nvSpPr>
        <p:spPr>
          <a:xfrm>
            <a:off x="228600" y="274638"/>
            <a:ext cx="8763000" cy="792162"/>
          </a:xfrm>
        </p:spPr>
        <p:txBody>
          <a:bodyPr>
            <a:noAutofit/>
          </a:bodyPr>
          <a:lstStyle/>
          <a:p>
            <a:pPr algn="ctr"/>
            <a:r>
              <a:rPr lang="en-US" sz="3200" dirty="0">
                <a:solidFill>
                  <a:schemeClr val="tx1"/>
                </a:solidFill>
                <a:effectLst/>
                <a:latin typeface="Times New Roman" pitchFamily="18" charset="0"/>
                <a:cs typeface="Times New Roman" pitchFamily="18" charset="0"/>
              </a:rPr>
              <a:t>End-of-Term Survey Questions Considered</a:t>
            </a:r>
            <a:endParaRPr lang="en-US" sz="3200" dirty="0">
              <a:solidFill>
                <a:schemeClr val="tx1"/>
              </a:solidFill>
              <a:effectLst/>
            </a:endParaRPr>
          </a:p>
        </p:txBody>
      </p:sp>
    </p:spTree>
    <p:extLst>
      <p:ext uri="{BB962C8B-B14F-4D97-AF65-F5344CB8AC3E}">
        <p14:creationId xmlns:p14="http://schemas.microsoft.com/office/powerpoint/2010/main" val="2220817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3200" dirty="0" smtClean="0">
                <a:effectLst/>
                <a:latin typeface="Times New Roman" pitchFamily="18" charset="0"/>
                <a:cs typeface="Times New Roman" pitchFamily="18" charset="0"/>
              </a:rPr>
              <a:t>Percentage of Respondents Reporting Changed Approach to Selected Assignments</a:t>
            </a:r>
            <a:endParaRPr lang="en-US" sz="3200" dirty="0">
              <a:effectLst/>
              <a:latin typeface="Times New Roman" pitchFamily="18" charset="0"/>
              <a:cs typeface="Times New Roman" pitchFamily="18" charset="0"/>
            </a:endParaRPr>
          </a:p>
        </p:txBody>
      </p:sp>
      <p:pic>
        <p:nvPicPr>
          <p:cNvPr id="409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7126" y="1981200"/>
            <a:ext cx="8904474" cy="3500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68674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3200" dirty="0" smtClean="0">
                <a:solidFill>
                  <a:schemeClr val="tx1"/>
                </a:solidFill>
                <a:effectLst/>
                <a:latin typeface="Times New Roman" pitchFamily="18" charset="0"/>
                <a:cs typeface="Times New Roman" pitchFamily="18" charset="0"/>
              </a:rPr>
              <a:t>Reasons for Change in Approach to Critical Thinking Assignments</a:t>
            </a:r>
            <a:endParaRPr lang="en-US" sz="3200" dirty="0">
              <a:solidFill>
                <a:schemeClr val="tx1"/>
              </a:solidFill>
              <a:effectLst/>
              <a:latin typeface="Times New Roman" pitchFamily="18" charset="0"/>
              <a:cs typeface="Times New Roman" pitchFamily="18" charset="0"/>
            </a:endParaRPr>
          </a:p>
        </p:txBody>
      </p:sp>
      <p:pic>
        <p:nvPicPr>
          <p:cNvPr id="512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947541"/>
            <a:ext cx="8763000" cy="3562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29009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44562"/>
          </a:xfrm>
        </p:spPr>
        <p:txBody>
          <a:bodyPr>
            <a:noAutofit/>
          </a:bodyPr>
          <a:lstStyle/>
          <a:p>
            <a:pPr algn="ctr"/>
            <a:r>
              <a:rPr lang="en-US" sz="3200" dirty="0" smtClean="0">
                <a:solidFill>
                  <a:schemeClr val="tx1"/>
                </a:solidFill>
                <a:effectLst/>
                <a:latin typeface="Times New Roman" pitchFamily="18" charset="0"/>
                <a:cs typeface="Times New Roman" pitchFamily="18" charset="0"/>
              </a:rPr>
              <a:t>Reasons for Change in Approach to Writing Assignments</a:t>
            </a:r>
            <a:endParaRPr lang="en-US" sz="3200" dirty="0">
              <a:solidFill>
                <a:schemeClr val="tx1"/>
              </a:solidFill>
              <a:effectLst/>
              <a:latin typeface="Times New Roman" pitchFamily="18" charset="0"/>
              <a:cs typeface="Times New Roman" pitchFamily="18" charset="0"/>
            </a:endParaRPr>
          </a:p>
        </p:txBody>
      </p:sp>
      <p:pic>
        <p:nvPicPr>
          <p:cNvPr id="6148"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4631" y="1447800"/>
            <a:ext cx="8700769" cy="458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0421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44562"/>
          </a:xfrm>
        </p:spPr>
        <p:txBody>
          <a:bodyPr>
            <a:noAutofit/>
          </a:bodyPr>
          <a:lstStyle/>
          <a:p>
            <a:pPr algn="ctr"/>
            <a:r>
              <a:rPr lang="en-US" sz="3200" dirty="0" smtClean="0">
                <a:solidFill>
                  <a:schemeClr val="tx1"/>
                </a:solidFill>
                <a:effectLst/>
                <a:latin typeface="Times New Roman" pitchFamily="18" charset="0"/>
                <a:cs typeface="Times New Roman" pitchFamily="18" charset="0"/>
              </a:rPr>
              <a:t>Reasons for Change in Approach to Reading Assignments</a:t>
            </a:r>
            <a:endParaRPr lang="en-US" sz="3200" dirty="0">
              <a:solidFill>
                <a:schemeClr val="tx1"/>
              </a:solidFill>
              <a:effectLst/>
              <a:latin typeface="Times New Roman" pitchFamily="18" charset="0"/>
              <a:cs typeface="Times New Roman" pitchFamily="18" charset="0"/>
            </a:endParaRPr>
          </a:p>
        </p:txBody>
      </p:sp>
      <p:pic>
        <p:nvPicPr>
          <p:cNvPr id="7174"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1264465"/>
            <a:ext cx="8077200" cy="5475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62205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a:solidFill>
            <a:srgbClr val="FFFFCC"/>
          </a:solidFill>
        </p:spPr>
        <p:txBody>
          <a:bodyPr>
            <a:normAutofit fontScale="92500" lnSpcReduction="10000"/>
          </a:bodyPr>
          <a:lstStyle/>
          <a:p>
            <a:pPr algn="just"/>
            <a:r>
              <a:rPr lang="en-US" sz="3000" dirty="0">
                <a:latin typeface="Times New Roman" pitchFamily="18" charset="0"/>
                <a:cs typeface="Times New Roman" pitchFamily="18" charset="0"/>
              </a:rPr>
              <a:t>Yes, because I just didn't do [the reading assignments] before I came here….The assignments in college are much more in depth and would not allow for the laziness I used to have.</a:t>
            </a:r>
          </a:p>
          <a:p>
            <a:endParaRPr lang="en-US" sz="1300" dirty="0" smtClean="0">
              <a:latin typeface="Times New Roman" pitchFamily="18" charset="0"/>
              <a:cs typeface="Times New Roman" pitchFamily="18" charset="0"/>
            </a:endParaRPr>
          </a:p>
          <a:p>
            <a:pPr algn="just"/>
            <a:r>
              <a:rPr lang="en-US" sz="3000" dirty="0" smtClean="0">
                <a:latin typeface="Times New Roman" pitchFamily="18" charset="0"/>
                <a:cs typeface="Times New Roman" pitchFamily="18" charset="0"/>
              </a:rPr>
              <a:t>In </a:t>
            </a:r>
            <a:r>
              <a:rPr lang="en-US" sz="3000" dirty="0">
                <a:latin typeface="Times New Roman" pitchFamily="18" charset="0"/>
                <a:cs typeface="Times New Roman" pitchFamily="18" charset="0"/>
              </a:rPr>
              <a:t>high school, I was able to skim through my reading….  But at CSUN, you HAVE to read your assignments before the next class day.</a:t>
            </a:r>
          </a:p>
          <a:p>
            <a:pPr marL="109728" indent="0">
              <a:buNone/>
            </a:pPr>
            <a:r>
              <a:rPr lang="en-US" sz="1300" dirty="0">
                <a:latin typeface="Times New Roman" pitchFamily="18" charset="0"/>
                <a:cs typeface="Times New Roman" pitchFamily="18" charset="0"/>
              </a:rPr>
              <a:t> </a:t>
            </a:r>
          </a:p>
          <a:p>
            <a:pPr algn="just"/>
            <a:r>
              <a:rPr lang="en-US" sz="3000" dirty="0">
                <a:latin typeface="Times New Roman" pitchFamily="18" charset="0"/>
                <a:cs typeface="Times New Roman" pitchFamily="18" charset="0"/>
              </a:rPr>
              <a:t>Sometimes it just isn't feasible to read every single chapter that is assigned, there aren't enough hours in the day. You need to get smart about how to study, and what to study.</a:t>
            </a:r>
          </a:p>
          <a:p>
            <a:endParaRPr lang="en-US" dirty="0"/>
          </a:p>
        </p:txBody>
      </p:sp>
      <p:sp>
        <p:nvSpPr>
          <p:cNvPr id="3" name="Title 2"/>
          <p:cNvSpPr>
            <a:spLocks noGrp="1"/>
          </p:cNvSpPr>
          <p:nvPr>
            <p:ph type="title"/>
          </p:nvPr>
        </p:nvSpPr>
        <p:spPr/>
        <p:txBody>
          <a:bodyPr>
            <a:normAutofit/>
          </a:bodyPr>
          <a:lstStyle/>
          <a:p>
            <a:pPr algn="ctr"/>
            <a:r>
              <a:rPr lang="en-US" sz="3200" dirty="0" smtClean="0">
                <a:solidFill>
                  <a:schemeClr val="tx1"/>
                </a:solidFill>
                <a:effectLst/>
                <a:latin typeface="Times New Roman" pitchFamily="18" charset="0"/>
                <a:cs typeface="Times New Roman" pitchFamily="18" charset="0"/>
              </a:rPr>
              <a:t>When it Comes to Reading, You Need to Perform at Higher Level at CSUN</a:t>
            </a:r>
            <a:endParaRPr lang="en-US" sz="3200"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275521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752600"/>
            <a:ext cx="8534400" cy="4267200"/>
          </a:xfrm>
          <a:solidFill>
            <a:srgbClr val="FFFFCC"/>
          </a:solidFill>
        </p:spPr>
        <p:txBody>
          <a:bodyPr>
            <a:normAutofit/>
          </a:bodyPr>
          <a:lstStyle/>
          <a:p>
            <a:pPr marL="109728" indent="0" algn="just">
              <a:buNone/>
            </a:pPr>
            <a:r>
              <a:rPr lang="en-US" sz="2800" dirty="0">
                <a:latin typeface="Times New Roman" pitchFamily="18" charset="0"/>
                <a:cs typeface="Times New Roman" pitchFamily="18" charset="0"/>
              </a:rPr>
              <a:t>When I was in high school, you generally only got large chunks of reading from English classes.…The trick to reading for 5 or more classes while you're in college is simply a matter of assessing each professor.  Some professors focus entirely on their lectures when creating exams, while others may borrow from the textbooks and lectures collectively, and still others think their textbooks are the sacred text from which all knowledge will flow.</a:t>
            </a:r>
          </a:p>
          <a:p>
            <a:endParaRPr lang="en-US" dirty="0"/>
          </a:p>
        </p:txBody>
      </p:sp>
      <p:sp>
        <p:nvSpPr>
          <p:cNvPr id="3" name="Title 2"/>
          <p:cNvSpPr>
            <a:spLocks noGrp="1"/>
          </p:cNvSpPr>
          <p:nvPr>
            <p:ph type="title"/>
          </p:nvPr>
        </p:nvSpPr>
        <p:spPr/>
        <p:txBody>
          <a:bodyPr>
            <a:noAutofit/>
          </a:bodyPr>
          <a:lstStyle/>
          <a:p>
            <a:pPr algn="ctr"/>
            <a:r>
              <a:rPr lang="en-US" sz="3200" dirty="0" smtClean="0">
                <a:solidFill>
                  <a:schemeClr val="tx1"/>
                </a:solidFill>
                <a:effectLst/>
                <a:latin typeface="Times New Roman" pitchFamily="18" charset="0"/>
                <a:cs typeface="Times New Roman" pitchFamily="18" charset="0"/>
              </a:rPr>
              <a:t>How to Assign </a:t>
            </a:r>
            <a:r>
              <a:rPr lang="en-US" sz="3200" dirty="0" smtClean="0">
                <a:solidFill>
                  <a:schemeClr val="tx1"/>
                </a:solidFill>
                <a:effectLst/>
                <a:latin typeface="Times New Roman" pitchFamily="18" charset="0"/>
                <a:cs typeface="Times New Roman" pitchFamily="18" charset="0"/>
              </a:rPr>
              <a:t>Priorities to Reading Assignments</a:t>
            </a:r>
            <a:endParaRPr lang="en-US" sz="3200"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5818629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44562"/>
          </a:xfrm>
        </p:spPr>
        <p:txBody>
          <a:bodyPr>
            <a:noAutofit/>
          </a:bodyPr>
          <a:lstStyle/>
          <a:p>
            <a:pPr algn="ctr"/>
            <a:r>
              <a:rPr lang="en-US" sz="3200" dirty="0" smtClean="0">
                <a:solidFill>
                  <a:schemeClr val="tx1"/>
                </a:solidFill>
                <a:effectLst/>
                <a:latin typeface="Times New Roman" pitchFamily="18" charset="0"/>
                <a:cs typeface="Times New Roman" pitchFamily="18" charset="0"/>
              </a:rPr>
              <a:t>Reasons for Change in Approach to Quantitative Reasoning/Math Assignments</a:t>
            </a:r>
            <a:endParaRPr lang="en-US" sz="3200" dirty="0">
              <a:solidFill>
                <a:schemeClr val="tx1"/>
              </a:solidFill>
              <a:effectLst/>
              <a:latin typeface="Times New Roman" pitchFamily="18" charset="0"/>
              <a:cs typeface="Times New Roman" pitchFamily="18" charset="0"/>
            </a:endParaRPr>
          </a:p>
        </p:txBody>
      </p:sp>
      <p:pic>
        <p:nvPicPr>
          <p:cNvPr id="819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828800"/>
            <a:ext cx="8752547"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5678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334000"/>
          </a:xfrm>
          <a:solidFill>
            <a:srgbClr val="FFFFCC"/>
          </a:solidFill>
        </p:spPr>
        <p:txBody>
          <a:bodyPr>
            <a:normAutofit/>
          </a:bodyPr>
          <a:lstStyle/>
          <a:p>
            <a:r>
              <a:rPr lang="en-US" sz="3200" dirty="0" smtClean="0">
                <a:latin typeface="Times New Roman" pitchFamily="18" charset="0"/>
                <a:cs typeface="Times New Roman" pitchFamily="18" charset="0"/>
              </a:rPr>
              <a:t>Launched in Fall 2007</a:t>
            </a:r>
          </a:p>
          <a:p>
            <a:r>
              <a:rPr lang="en-US" sz="3200" dirty="0" smtClean="0">
                <a:latin typeface="Times New Roman" pitchFamily="18" charset="0"/>
                <a:cs typeface="Times New Roman" pitchFamily="18" charset="0"/>
              </a:rPr>
              <a:t>Aims:</a:t>
            </a:r>
          </a:p>
          <a:p>
            <a:pPr lvl="1"/>
            <a:r>
              <a:rPr lang="en-US" sz="2800" dirty="0" smtClean="0">
                <a:latin typeface="Times New Roman" pitchFamily="18" charset="0"/>
                <a:cs typeface="Times New Roman" pitchFamily="18" charset="0"/>
              </a:rPr>
              <a:t>To inquire into the </a:t>
            </a:r>
            <a:r>
              <a:rPr lang="en-US" sz="2800" i="1" dirty="0" smtClean="0">
                <a:latin typeface="Times New Roman" pitchFamily="18" charset="0"/>
                <a:cs typeface="Times New Roman" pitchFamily="18" charset="0"/>
              </a:rPr>
              <a:t>learning habits </a:t>
            </a:r>
            <a:r>
              <a:rPr lang="en-US" sz="2800" dirty="0" smtClean="0">
                <a:latin typeface="Times New Roman" pitchFamily="18" charset="0"/>
                <a:cs typeface="Times New Roman" pitchFamily="18" charset="0"/>
              </a:rPr>
              <a:t>of freshmen likely to succeed at CSUN</a:t>
            </a:r>
          </a:p>
          <a:p>
            <a:pPr lvl="1"/>
            <a:r>
              <a:rPr lang="en-US" sz="2800" dirty="0" smtClean="0">
                <a:latin typeface="Times New Roman" pitchFamily="18" charset="0"/>
                <a:cs typeface="Times New Roman" pitchFamily="18" charset="0"/>
              </a:rPr>
              <a:t>Complements campus initiatives for on at-risk students</a:t>
            </a:r>
          </a:p>
          <a:p>
            <a:pPr lvl="1"/>
            <a:r>
              <a:rPr lang="en-US" sz="2800" dirty="0" smtClean="0">
                <a:latin typeface="Times New Roman" pitchFamily="18" charset="0"/>
                <a:cs typeface="Times New Roman" pitchFamily="18" charset="0"/>
              </a:rPr>
              <a:t>Focus on large comprehensive institution unique</a:t>
            </a:r>
            <a:endParaRPr lang="en-US" sz="2800" dirty="0">
              <a:latin typeface="Times New Roman" pitchFamily="18" charset="0"/>
              <a:cs typeface="Times New Roman" pitchFamily="18" charset="0"/>
            </a:endParaRPr>
          </a:p>
          <a:p>
            <a:pPr marL="109728" indent="0">
              <a:buNone/>
            </a:pPr>
            <a:endParaRPr lang="en-US" sz="1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Entering </a:t>
            </a:r>
            <a:r>
              <a:rPr lang="en-US" sz="3200" dirty="0">
                <a:latin typeface="Times New Roman" pitchFamily="18" charset="0"/>
                <a:cs typeface="Times New Roman" pitchFamily="18" charset="0"/>
              </a:rPr>
              <a:t>freshmen invited to participate if:</a:t>
            </a:r>
          </a:p>
          <a:p>
            <a:pPr lvl="1"/>
            <a:r>
              <a:rPr lang="en-US" sz="2800" dirty="0">
                <a:latin typeface="Times New Roman" pitchFamily="18" charset="0"/>
                <a:cs typeface="Times New Roman" pitchFamily="18" charset="0"/>
              </a:rPr>
              <a:t>Have a high school GPA of at least 3.5  OR</a:t>
            </a:r>
          </a:p>
          <a:p>
            <a:pPr lvl="1"/>
            <a:r>
              <a:rPr lang="en-US" sz="2800" dirty="0">
                <a:latin typeface="Times New Roman" pitchFamily="18" charset="0"/>
                <a:cs typeface="Times New Roman" pitchFamily="18" charset="0"/>
              </a:rPr>
              <a:t>Are proficient in English </a:t>
            </a:r>
            <a:r>
              <a:rPr lang="en-US" sz="2800" dirty="0" smtClean="0">
                <a:latin typeface="Times New Roman" pitchFamily="18" charset="0"/>
                <a:cs typeface="Times New Roman" pitchFamily="18" charset="0"/>
              </a:rPr>
              <a:t>and </a:t>
            </a:r>
            <a:r>
              <a:rPr lang="en-US" sz="2800" dirty="0">
                <a:latin typeface="Times New Roman" pitchFamily="18" charset="0"/>
                <a:cs typeface="Times New Roman" pitchFamily="18" charset="0"/>
              </a:rPr>
              <a:t>math at entry</a:t>
            </a:r>
            <a:endParaRPr lang="en-US" sz="2800" dirty="0"/>
          </a:p>
        </p:txBody>
      </p:sp>
      <p:sp>
        <p:nvSpPr>
          <p:cNvPr id="3" name="Title 2"/>
          <p:cNvSpPr>
            <a:spLocks noGrp="1"/>
          </p:cNvSpPr>
          <p:nvPr>
            <p:ph type="title"/>
          </p:nvPr>
        </p:nvSpPr>
        <p:spPr>
          <a:xfrm>
            <a:off x="457200" y="274638"/>
            <a:ext cx="8229600" cy="868362"/>
          </a:xfrm>
        </p:spPr>
        <p:txBody>
          <a:bodyPr>
            <a:normAutofit/>
          </a:bodyPr>
          <a:lstStyle/>
          <a:p>
            <a:pPr algn="ctr"/>
            <a:r>
              <a:rPr lang="en-US" sz="3200" dirty="0">
                <a:solidFill>
                  <a:schemeClr val="tx1"/>
                </a:solidFill>
                <a:effectLst/>
                <a:latin typeface="Times New Roman" pitchFamily="18" charset="0"/>
                <a:cs typeface="Times New Roman" pitchFamily="18" charset="0"/>
              </a:rPr>
              <a:t>The Learning Habits Project</a:t>
            </a:r>
            <a:endParaRPr lang="en-US" sz="3200" dirty="0">
              <a:solidFill>
                <a:schemeClr val="tx1"/>
              </a:solidFill>
              <a:effectLst/>
            </a:endParaRPr>
          </a:p>
        </p:txBody>
      </p:sp>
    </p:spTree>
    <p:extLst>
      <p:ext uri="{BB962C8B-B14F-4D97-AF65-F5344CB8AC3E}">
        <p14:creationId xmlns:p14="http://schemas.microsoft.com/office/powerpoint/2010/main" val="15581723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274638"/>
            <a:ext cx="8991600" cy="944562"/>
          </a:xfrm>
        </p:spPr>
        <p:txBody>
          <a:bodyPr>
            <a:noAutofit/>
          </a:bodyPr>
          <a:lstStyle/>
          <a:p>
            <a:pPr algn="ctr"/>
            <a:r>
              <a:rPr lang="en-US" sz="3200" dirty="0">
                <a:solidFill>
                  <a:schemeClr val="tx1"/>
                </a:solidFill>
                <a:effectLst/>
                <a:latin typeface="Times New Roman" pitchFamily="18" charset="0"/>
                <a:cs typeface="Times New Roman" pitchFamily="18" charset="0"/>
              </a:rPr>
              <a:t>Reasons</a:t>
            </a:r>
            <a:r>
              <a:rPr lang="en-US" sz="3200" dirty="0">
                <a:solidFill>
                  <a:schemeClr val="tx1"/>
                </a:solidFill>
                <a:latin typeface="Times New Roman" pitchFamily="18" charset="0"/>
                <a:cs typeface="Times New Roman" pitchFamily="18" charset="0"/>
              </a:rPr>
              <a:t> Why Initial Coursework </a:t>
            </a:r>
            <a:r>
              <a:rPr lang="en-US" sz="3200" dirty="0" smtClean="0">
                <a:solidFill>
                  <a:schemeClr val="tx1"/>
                </a:solidFill>
                <a:latin typeface="Times New Roman" pitchFamily="18" charset="0"/>
                <a:cs typeface="Times New Roman" pitchFamily="18" charset="0"/>
              </a:rPr>
              <a:t>Was Particularly </a:t>
            </a:r>
            <a:r>
              <a:rPr lang="en-US" sz="3200" dirty="0">
                <a:solidFill>
                  <a:schemeClr val="tx1"/>
                </a:solidFill>
                <a:latin typeface="Times New Roman" pitchFamily="18" charset="0"/>
                <a:cs typeface="Times New Roman" pitchFamily="18" charset="0"/>
              </a:rPr>
              <a:t>Helpful in Strengthening </a:t>
            </a:r>
            <a:r>
              <a:rPr lang="en-US" sz="3200" dirty="0" smtClean="0">
                <a:solidFill>
                  <a:schemeClr val="tx1"/>
                </a:solidFill>
                <a:latin typeface="Times New Roman" pitchFamily="18" charset="0"/>
                <a:cs typeface="Times New Roman" pitchFamily="18" charset="0"/>
              </a:rPr>
              <a:t>Critical Thinking </a:t>
            </a:r>
            <a:r>
              <a:rPr lang="en-US" sz="3200" dirty="0">
                <a:solidFill>
                  <a:schemeClr val="tx1"/>
                </a:solidFill>
                <a:latin typeface="Times New Roman" pitchFamily="18" charset="0"/>
                <a:cs typeface="Times New Roman" pitchFamily="18" charset="0"/>
              </a:rPr>
              <a:t>Skills</a:t>
            </a:r>
            <a:endParaRPr lang="en-US" sz="3200" dirty="0">
              <a:solidFill>
                <a:schemeClr val="tx1"/>
              </a:solidFill>
              <a:effectLst/>
              <a:latin typeface="Times New Roman" pitchFamily="18" charset="0"/>
              <a:cs typeface="Times New Roman" pitchFamily="18" charset="0"/>
            </a:endParaRPr>
          </a:p>
        </p:txBody>
      </p:sp>
      <p:pic>
        <p:nvPicPr>
          <p:cNvPr id="921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295399"/>
            <a:ext cx="8153399" cy="5371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47236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228600"/>
            <a:ext cx="8991600" cy="944562"/>
          </a:xfrm>
        </p:spPr>
        <p:txBody>
          <a:bodyPr>
            <a:noAutofit/>
          </a:bodyPr>
          <a:lstStyle/>
          <a:p>
            <a:pPr algn="ctr"/>
            <a:r>
              <a:rPr lang="en-US" sz="3200" dirty="0">
                <a:effectLst/>
                <a:latin typeface="Times New Roman" pitchFamily="18" charset="0"/>
                <a:cs typeface="Times New Roman" pitchFamily="18" charset="0"/>
              </a:rPr>
              <a:t>Reasons</a:t>
            </a:r>
            <a:r>
              <a:rPr lang="en-US" sz="3200" dirty="0">
                <a:latin typeface="Times New Roman" pitchFamily="18" charset="0"/>
                <a:cs typeface="Times New Roman" pitchFamily="18" charset="0"/>
              </a:rPr>
              <a:t> Why Initial Coursework </a:t>
            </a:r>
            <a:r>
              <a:rPr lang="en-US" sz="3200" dirty="0" smtClean="0">
                <a:latin typeface="Times New Roman" pitchFamily="18" charset="0"/>
                <a:cs typeface="Times New Roman" pitchFamily="18" charset="0"/>
              </a:rPr>
              <a:t>Was Particularly </a:t>
            </a:r>
            <a:r>
              <a:rPr lang="en-US" sz="3200" dirty="0">
                <a:latin typeface="Times New Roman" pitchFamily="18" charset="0"/>
                <a:cs typeface="Times New Roman" pitchFamily="18" charset="0"/>
              </a:rPr>
              <a:t>Helpful in Strengthening </a:t>
            </a:r>
            <a:r>
              <a:rPr lang="en-US" sz="3200" dirty="0" smtClean="0">
                <a:latin typeface="Times New Roman" pitchFamily="18" charset="0"/>
                <a:cs typeface="Times New Roman" pitchFamily="18" charset="0"/>
              </a:rPr>
              <a:t>Writing Skills</a:t>
            </a:r>
            <a:endParaRPr lang="en-US" sz="3200" dirty="0">
              <a:solidFill>
                <a:schemeClr val="tx1"/>
              </a:solidFill>
              <a:effectLst/>
              <a:latin typeface="Times New Roman" pitchFamily="18" charset="0"/>
              <a:cs typeface="Times New Roman" pitchFamily="18" charset="0"/>
            </a:endParaRPr>
          </a:p>
        </p:txBody>
      </p:sp>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2102" y="1295399"/>
            <a:ext cx="8012298" cy="5257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04892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10600" cy="5224272"/>
          </a:xfrm>
          <a:solidFill>
            <a:srgbClr val="FFFFCC"/>
          </a:solidFill>
        </p:spPr>
        <p:txBody>
          <a:bodyPr>
            <a:normAutofit/>
          </a:bodyPr>
          <a:lstStyle/>
          <a:p>
            <a:pPr algn="just"/>
            <a:r>
              <a:rPr lang="en-US" sz="2800" dirty="0">
                <a:latin typeface="Times New Roman" pitchFamily="18" charset="0"/>
                <a:cs typeface="Times New Roman" pitchFamily="18" charset="0"/>
              </a:rPr>
              <a:t>One factor was the professor's willingness to help the students regardless of how great or poor of a writer they were. He would answer questions without making you feel embarrassed or inferior</a:t>
            </a:r>
            <a:r>
              <a:rPr lang="en-US" sz="2800" dirty="0" smtClean="0">
                <a:latin typeface="Times New Roman" pitchFamily="18" charset="0"/>
                <a:cs typeface="Times New Roman" pitchFamily="18" charset="0"/>
              </a:rPr>
              <a:t>.</a:t>
            </a:r>
          </a:p>
          <a:p>
            <a:pPr marL="109728" indent="0">
              <a:buNone/>
            </a:pPr>
            <a:endParaRPr lang="en-US" sz="1200" b="1"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One </a:t>
            </a:r>
            <a:r>
              <a:rPr lang="en-US" sz="2800" dirty="0">
                <a:latin typeface="Times New Roman" pitchFamily="18" charset="0"/>
                <a:cs typeface="Times New Roman" pitchFamily="18" charset="0"/>
              </a:rPr>
              <a:t>course that I took that greatly increased my writing ability was one where the professor was very encouraging, and available to help in any way possible.  She was able to criticize my work, but explain all the things that I did well, so that I could be confident in my writing ability but change the things that would make it so much better.</a:t>
            </a:r>
            <a:endParaRPr lang="en-US" sz="2800" b="1" dirty="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normAutofit/>
          </a:bodyPr>
          <a:lstStyle/>
          <a:p>
            <a:pPr algn="ctr"/>
            <a:r>
              <a:rPr lang="en-US" sz="3200" dirty="0" smtClean="0">
                <a:effectLst/>
                <a:latin typeface="Times New Roman" pitchFamily="18" charset="0"/>
                <a:cs typeface="Times New Roman" pitchFamily="18" charset="0"/>
              </a:rPr>
              <a:t>Instructors’ Dedication to Student Improvement</a:t>
            </a:r>
            <a:endParaRPr lang="en-US" sz="32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3266248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274638"/>
            <a:ext cx="8991600" cy="944562"/>
          </a:xfrm>
        </p:spPr>
        <p:txBody>
          <a:bodyPr>
            <a:noAutofit/>
          </a:bodyPr>
          <a:lstStyle/>
          <a:p>
            <a:pPr algn="ctr"/>
            <a:r>
              <a:rPr lang="en-US" sz="3200" dirty="0">
                <a:effectLst/>
                <a:latin typeface="Times New Roman" pitchFamily="18" charset="0"/>
                <a:cs typeface="Times New Roman" pitchFamily="18" charset="0"/>
              </a:rPr>
              <a:t>Reasons</a:t>
            </a:r>
            <a:r>
              <a:rPr lang="en-US" sz="3200" dirty="0">
                <a:latin typeface="Times New Roman" pitchFamily="18" charset="0"/>
                <a:cs typeface="Times New Roman" pitchFamily="18" charset="0"/>
              </a:rPr>
              <a:t> Why Initial Coursework </a:t>
            </a:r>
            <a:r>
              <a:rPr lang="en-US" sz="3200" dirty="0" smtClean="0">
                <a:latin typeface="Times New Roman" pitchFamily="18" charset="0"/>
                <a:cs typeface="Times New Roman" pitchFamily="18" charset="0"/>
              </a:rPr>
              <a:t>Was Particularly </a:t>
            </a:r>
            <a:r>
              <a:rPr lang="en-US" sz="3200" dirty="0">
                <a:latin typeface="Times New Roman" pitchFamily="18" charset="0"/>
                <a:cs typeface="Times New Roman" pitchFamily="18" charset="0"/>
              </a:rPr>
              <a:t>Helpful in Strengthening </a:t>
            </a:r>
            <a:r>
              <a:rPr lang="en-US" sz="3200" dirty="0" smtClean="0">
                <a:latin typeface="Times New Roman" pitchFamily="18" charset="0"/>
                <a:cs typeface="Times New Roman" pitchFamily="18" charset="0"/>
              </a:rPr>
              <a:t>Reading Skills</a:t>
            </a:r>
            <a:endParaRPr lang="en-US" sz="3200" dirty="0">
              <a:solidFill>
                <a:schemeClr val="tx1"/>
              </a:solidFill>
              <a:effectLst/>
              <a:latin typeface="Times New Roman" pitchFamily="18" charset="0"/>
              <a:cs typeface="Times New Roman" pitchFamily="18" charset="0"/>
            </a:endParaRPr>
          </a:p>
        </p:txBody>
      </p:sp>
      <p:pic>
        <p:nvPicPr>
          <p:cNvPr id="12292"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1295399"/>
            <a:ext cx="7924800" cy="546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04892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066800"/>
            <a:ext cx="8229600" cy="5638800"/>
          </a:xfrm>
          <a:solidFill>
            <a:srgbClr val="FFFFCC"/>
          </a:solidFill>
        </p:spPr>
        <p:txBody>
          <a:bodyPr>
            <a:normAutofit fontScale="55000" lnSpcReduction="20000"/>
          </a:bodyPr>
          <a:lstStyle/>
          <a:p>
            <a:pPr algn="just"/>
            <a:r>
              <a:rPr lang="en-US" sz="5100" dirty="0">
                <a:latin typeface="Times New Roman" pitchFamily="18" charset="0"/>
                <a:cs typeface="Times New Roman" pitchFamily="18" charset="0"/>
              </a:rPr>
              <a:t>I started highlighting and taking notes on my own, because I realized it would help me remember the material much better. </a:t>
            </a:r>
          </a:p>
          <a:p>
            <a:pPr marL="109728" indent="0">
              <a:buNone/>
            </a:pPr>
            <a:r>
              <a:rPr lang="en-US" sz="2200" dirty="0">
                <a:latin typeface="Times New Roman" pitchFamily="18" charset="0"/>
                <a:cs typeface="Times New Roman" pitchFamily="18" charset="0"/>
              </a:rPr>
              <a:t> </a:t>
            </a:r>
          </a:p>
          <a:p>
            <a:pPr algn="just"/>
            <a:r>
              <a:rPr lang="en-US" sz="5100" dirty="0">
                <a:latin typeface="Times New Roman" pitchFamily="18" charset="0"/>
                <a:cs typeface="Times New Roman" pitchFamily="18" charset="0"/>
              </a:rPr>
              <a:t>I haven't really taken any classes that have been particularly helpful in developing my reading skills…. any development in my reading has come from my own </a:t>
            </a:r>
            <a:r>
              <a:rPr lang="en-US" sz="5100" dirty="0" err="1">
                <a:latin typeface="Times New Roman" pitchFamily="18" charset="0"/>
                <a:cs typeface="Times New Roman" pitchFamily="18" charset="0"/>
              </a:rPr>
              <a:t>analyzations</a:t>
            </a:r>
            <a:r>
              <a:rPr lang="en-US" sz="5100" dirty="0">
                <a:latin typeface="Times New Roman" pitchFamily="18" charset="0"/>
                <a:cs typeface="Times New Roman" pitchFamily="18" charset="0"/>
              </a:rPr>
              <a:t> [sic] of what I need to gain from reading. Over time, I've learned by trial and error….</a:t>
            </a:r>
          </a:p>
          <a:p>
            <a:pPr marL="109728" indent="0">
              <a:buNone/>
            </a:pPr>
            <a:r>
              <a:rPr lang="en-US" sz="2200" dirty="0">
                <a:latin typeface="Times New Roman" pitchFamily="18" charset="0"/>
                <a:cs typeface="Times New Roman" pitchFamily="18" charset="0"/>
              </a:rPr>
              <a:t> </a:t>
            </a:r>
          </a:p>
          <a:p>
            <a:pPr algn="just"/>
            <a:r>
              <a:rPr lang="en-US" sz="5100" dirty="0">
                <a:latin typeface="Times New Roman" pitchFamily="18" charset="0"/>
                <a:cs typeface="Times New Roman" pitchFamily="18" charset="0"/>
              </a:rPr>
              <a:t>By practicing, I was able to explore what kinds of note-taking strategies worked best for me so I could achieve maximum efficiency. Besides courses, being active in the writing labs helped me learn new way of reading and examining text.</a:t>
            </a:r>
          </a:p>
          <a:p>
            <a:endParaRPr lang="en-US" dirty="0"/>
          </a:p>
        </p:txBody>
      </p:sp>
      <p:sp>
        <p:nvSpPr>
          <p:cNvPr id="3" name="Title 2"/>
          <p:cNvSpPr>
            <a:spLocks noGrp="1"/>
          </p:cNvSpPr>
          <p:nvPr>
            <p:ph type="title"/>
          </p:nvPr>
        </p:nvSpPr>
        <p:spPr>
          <a:xfrm>
            <a:off x="457200" y="274638"/>
            <a:ext cx="8229600" cy="715962"/>
          </a:xfrm>
        </p:spPr>
        <p:txBody>
          <a:bodyPr>
            <a:normAutofit fontScale="90000"/>
          </a:bodyPr>
          <a:lstStyle/>
          <a:p>
            <a:pPr algn="ctr"/>
            <a:r>
              <a:rPr lang="en-US" sz="3600" dirty="0" smtClean="0">
                <a:solidFill>
                  <a:schemeClr val="tx1"/>
                </a:solidFill>
                <a:effectLst/>
                <a:latin typeface="Times New Roman" pitchFamily="18" charset="0"/>
                <a:cs typeface="Times New Roman" pitchFamily="18" charset="0"/>
              </a:rPr>
              <a:t>Changed Approach to Reading on my Own</a:t>
            </a:r>
            <a:endParaRPr lang="en-US" sz="3600"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2616053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274638"/>
            <a:ext cx="8991600" cy="944562"/>
          </a:xfrm>
        </p:spPr>
        <p:txBody>
          <a:bodyPr>
            <a:noAutofit/>
          </a:bodyPr>
          <a:lstStyle/>
          <a:p>
            <a:pPr algn="ctr"/>
            <a:r>
              <a:rPr lang="en-US" sz="3200" dirty="0">
                <a:effectLst/>
                <a:latin typeface="Times New Roman" pitchFamily="18" charset="0"/>
                <a:cs typeface="Times New Roman" pitchFamily="18" charset="0"/>
              </a:rPr>
              <a:t>Reasons</a:t>
            </a:r>
            <a:r>
              <a:rPr lang="en-US" sz="3200" dirty="0">
                <a:latin typeface="Times New Roman" pitchFamily="18" charset="0"/>
                <a:cs typeface="Times New Roman" pitchFamily="18" charset="0"/>
              </a:rPr>
              <a:t> Why Initial Coursework </a:t>
            </a:r>
            <a:r>
              <a:rPr lang="en-US" sz="3200" dirty="0" smtClean="0">
                <a:latin typeface="Times New Roman" pitchFamily="18" charset="0"/>
                <a:cs typeface="Times New Roman" pitchFamily="18" charset="0"/>
              </a:rPr>
              <a:t>Was Particularly </a:t>
            </a:r>
            <a:r>
              <a:rPr lang="en-US" sz="3200" dirty="0">
                <a:latin typeface="Times New Roman" pitchFamily="18" charset="0"/>
                <a:cs typeface="Times New Roman" pitchFamily="18" charset="0"/>
              </a:rPr>
              <a:t>Helpful in Strengthening </a:t>
            </a:r>
            <a:r>
              <a:rPr lang="en-US" sz="3200" dirty="0" smtClean="0">
                <a:latin typeface="Times New Roman" pitchFamily="18" charset="0"/>
                <a:cs typeface="Times New Roman" pitchFamily="18" charset="0"/>
              </a:rPr>
              <a:t>Reading Skills</a:t>
            </a:r>
            <a:endParaRPr lang="en-US" sz="3200" dirty="0">
              <a:solidFill>
                <a:schemeClr val="tx1"/>
              </a:solidFill>
              <a:effectLst/>
              <a:latin typeface="Times New Roman" pitchFamily="18" charset="0"/>
              <a:cs typeface="Times New Roman" pitchFamily="18" charset="0"/>
            </a:endParaRPr>
          </a:p>
        </p:txBody>
      </p:sp>
      <p:pic>
        <p:nvPicPr>
          <p:cNvPr id="133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295400"/>
            <a:ext cx="7772399" cy="5273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97875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562600"/>
          </a:xfrm>
          <a:solidFill>
            <a:srgbClr val="FFFFCC"/>
          </a:solidFill>
        </p:spPr>
        <p:txBody>
          <a:bodyPr>
            <a:normAutofit fontScale="55000" lnSpcReduction="20000"/>
          </a:bodyPr>
          <a:lstStyle/>
          <a:p>
            <a:pPr algn="just"/>
            <a:r>
              <a:rPr lang="en-US" sz="5100" dirty="0">
                <a:latin typeface="Times New Roman" pitchFamily="18" charset="0"/>
                <a:cs typeface="Times New Roman" pitchFamily="18" charset="0"/>
              </a:rPr>
              <a:t>….When we met for class each week, we had extensive discussions about the readings and sometimes, had essays about them due. Reading the articles required understanding concepts that were often quite foreign to me and my classmates. This helped me to think more critically and pay much more attention to what I was reading.</a:t>
            </a:r>
          </a:p>
          <a:p>
            <a:pPr marL="109728" indent="0">
              <a:buNone/>
            </a:pPr>
            <a:r>
              <a:rPr lang="en-US" sz="1700" dirty="0">
                <a:latin typeface="Times New Roman" pitchFamily="18" charset="0"/>
                <a:cs typeface="Times New Roman" pitchFamily="18" charset="0"/>
              </a:rPr>
              <a:t> </a:t>
            </a:r>
          </a:p>
          <a:p>
            <a:pPr algn="just"/>
            <a:r>
              <a:rPr lang="en-US" sz="5100" dirty="0">
                <a:latin typeface="Times New Roman" pitchFamily="18" charset="0"/>
                <a:cs typeface="Times New Roman" pitchFamily="18" charset="0"/>
              </a:rPr>
              <a:t>[Course X] has helped strengthening my reading skills by analyzing the deep issues authors may be commenting on when it comes to the political, social, and economic contexts in which they were written. Open discussion within the </a:t>
            </a:r>
            <a:r>
              <a:rPr lang="en-US" sz="5100" dirty="0" smtClean="0">
                <a:latin typeface="Times New Roman" pitchFamily="18" charset="0"/>
                <a:cs typeface="Times New Roman" pitchFamily="18" charset="0"/>
              </a:rPr>
              <a:t>classroom…moderated </a:t>
            </a:r>
            <a:r>
              <a:rPr lang="en-US" sz="5100" dirty="0">
                <a:latin typeface="Times New Roman" pitchFamily="18" charset="0"/>
                <a:cs typeface="Times New Roman" pitchFamily="18" charset="0"/>
              </a:rPr>
              <a:t>and guided by the instructor really helps in understanding reading assignments and finding deeper messages written between the lines.</a:t>
            </a:r>
          </a:p>
          <a:p>
            <a:endParaRPr lang="en-US" dirty="0"/>
          </a:p>
        </p:txBody>
      </p:sp>
      <p:sp>
        <p:nvSpPr>
          <p:cNvPr id="3" name="Title 2"/>
          <p:cNvSpPr>
            <a:spLocks noGrp="1"/>
          </p:cNvSpPr>
          <p:nvPr>
            <p:ph type="title"/>
          </p:nvPr>
        </p:nvSpPr>
        <p:spPr>
          <a:xfrm>
            <a:off x="228600" y="76200"/>
            <a:ext cx="8686800" cy="1066800"/>
          </a:xfrm>
        </p:spPr>
        <p:txBody>
          <a:bodyPr>
            <a:noAutofit/>
          </a:bodyPr>
          <a:lstStyle/>
          <a:p>
            <a:pPr algn="ctr"/>
            <a:r>
              <a:rPr lang="en-US" sz="2800" dirty="0" smtClean="0">
                <a:solidFill>
                  <a:schemeClr val="tx1"/>
                </a:solidFill>
                <a:effectLst/>
                <a:latin typeface="Times New Roman" pitchFamily="18" charset="0"/>
                <a:cs typeface="Times New Roman" pitchFamily="18" charset="0"/>
              </a:rPr>
              <a:t>Explicit Instruction in How to Approach Reading Assignments</a:t>
            </a:r>
            <a:endParaRPr lang="en-US" sz="2800"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7117697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74638"/>
            <a:ext cx="8839200" cy="944562"/>
          </a:xfrm>
        </p:spPr>
        <p:txBody>
          <a:bodyPr>
            <a:noAutofit/>
          </a:bodyPr>
          <a:lstStyle/>
          <a:p>
            <a:pPr algn="ctr"/>
            <a:r>
              <a:rPr lang="en-US" sz="3200" dirty="0">
                <a:effectLst/>
                <a:latin typeface="Times New Roman" pitchFamily="18" charset="0"/>
                <a:cs typeface="Times New Roman" pitchFamily="18" charset="0"/>
              </a:rPr>
              <a:t>Reasons</a:t>
            </a:r>
            <a:r>
              <a:rPr lang="en-US" sz="3200" dirty="0">
                <a:latin typeface="Times New Roman" pitchFamily="18" charset="0"/>
                <a:cs typeface="Times New Roman" pitchFamily="18" charset="0"/>
              </a:rPr>
              <a:t> Why Initial Coursework Particularly Helpful in Strengthening </a:t>
            </a:r>
            <a:r>
              <a:rPr lang="en-US" sz="3200" dirty="0" smtClean="0">
                <a:latin typeface="Times New Roman" pitchFamily="18" charset="0"/>
                <a:cs typeface="Times New Roman" pitchFamily="18" charset="0"/>
              </a:rPr>
              <a:t>Mathematical Skills</a:t>
            </a:r>
            <a:endParaRPr lang="en-US" sz="3200" dirty="0">
              <a:solidFill>
                <a:schemeClr val="tx1"/>
              </a:solidFill>
              <a:effectLst/>
              <a:latin typeface="Times New Roman" pitchFamily="18" charset="0"/>
              <a:cs typeface="Times New Roman" pitchFamily="18" charset="0"/>
            </a:endParaRPr>
          </a:p>
        </p:txBody>
      </p:sp>
      <p:pic>
        <p:nvPicPr>
          <p:cNvPr id="1024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524000"/>
            <a:ext cx="8686800" cy="4631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04892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3624072"/>
          </a:xfrm>
          <a:solidFill>
            <a:srgbClr val="FFFFCC"/>
          </a:solidFill>
        </p:spPr>
        <p:txBody>
          <a:bodyPr/>
          <a:lstStyle/>
          <a:p>
            <a:pPr algn="just"/>
            <a:r>
              <a:rPr lang="en-US" sz="2800" dirty="0">
                <a:latin typeface="Times New Roman" pitchFamily="18" charset="0"/>
                <a:cs typeface="Times New Roman" pitchFamily="18" charset="0"/>
              </a:rPr>
              <a:t>Although my calculus class taught me many things about mathematics, it was my chemistry class that popped my basic science cherry….  It taught me that all things in the universe can be explained through mathematics.  It changed the way I will look at the world forever.  The lab for that class was also particularly challenging because it required more than just mathematics….</a:t>
            </a:r>
          </a:p>
          <a:p>
            <a:endParaRPr lang="en-US" dirty="0"/>
          </a:p>
        </p:txBody>
      </p:sp>
      <p:sp>
        <p:nvSpPr>
          <p:cNvPr id="3" name="Title 2"/>
          <p:cNvSpPr>
            <a:spLocks noGrp="1"/>
          </p:cNvSpPr>
          <p:nvPr>
            <p:ph type="title"/>
          </p:nvPr>
        </p:nvSpPr>
        <p:spPr>
          <a:xfrm>
            <a:off x="152400" y="274638"/>
            <a:ext cx="8763000" cy="1020762"/>
          </a:xfrm>
        </p:spPr>
        <p:txBody>
          <a:bodyPr>
            <a:noAutofit/>
          </a:bodyPr>
          <a:lstStyle/>
          <a:p>
            <a:pPr algn="ctr"/>
            <a:r>
              <a:rPr lang="en-US" sz="3200" dirty="0" smtClean="0">
                <a:solidFill>
                  <a:schemeClr val="tx1"/>
                </a:solidFill>
                <a:effectLst/>
                <a:latin typeface="Times New Roman" pitchFamily="18" charset="0"/>
                <a:cs typeface="Times New Roman" pitchFamily="18" charset="0"/>
              </a:rPr>
              <a:t>Quantitative Reasoning is Key to  Understanding the World</a:t>
            </a:r>
            <a:endParaRPr lang="en-US" sz="3200"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8678725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10600" cy="5148072"/>
          </a:xfrm>
          <a:solidFill>
            <a:srgbClr val="FFFFCC"/>
          </a:solidFill>
        </p:spPr>
        <p:txBody>
          <a:bodyPr>
            <a:normAutofit fontScale="92500"/>
          </a:bodyPr>
          <a:lstStyle/>
          <a:p>
            <a:r>
              <a:rPr lang="en-US" sz="2800" b="1" i="1" dirty="0" smtClean="0">
                <a:latin typeface="Times New Roman" pitchFamily="18" charset="0"/>
                <a:cs typeface="Times New Roman" pitchFamily="18" charset="0"/>
              </a:rPr>
              <a:t>No Need for Change; I know what works for me.</a:t>
            </a:r>
          </a:p>
          <a:p>
            <a:pPr lvl="1"/>
            <a:r>
              <a:rPr lang="en-US" sz="2800" dirty="0">
                <a:latin typeface="Times New Roman" pitchFamily="18" charset="0"/>
                <a:cs typeface="Times New Roman" pitchFamily="18" charset="0"/>
              </a:rPr>
              <a:t>The way I write works for me, so I do not feel a need to change this activity</a:t>
            </a:r>
            <a:r>
              <a:rPr lang="en-US" sz="2800" dirty="0" smtClean="0">
                <a:latin typeface="Times New Roman" pitchFamily="18" charset="0"/>
                <a:cs typeface="Times New Roman" pitchFamily="18" charset="0"/>
              </a:rPr>
              <a:t>.</a:t>
            </a:r>
          </a:p>
          <a:p>
            <a:pPr lvl="1"/>
            <a:r>
              <a:rPr lang="en-US" sz="2800" dirty="0">
                <a:latin typeface="Times New Roman" pitchFamily="18" charset="0"/>
                <a:cs typeface="Times New Roman" pitchFamily="18" charset="0"/>
              </a:rPr>
              <a:t>I have always been proficient in mathematics and quantitative reasoning so there was no real need to </a:t>
            </a:r>
            <a:r>
              <a:rPr lang="en-US" sz="2800" dirty="0" smtClean="0">
                <a:latin typeface="Times New Roman" pitchFamily="18" charset="0"/>
                <a:cs typeface="Times New Roman" pitchFamily="18" charset="0"/>
              </a:rPr>
              <a:t>change.</a:t>
            </a:r>
            <a:endParaRPr lang="en-US" sz="2800" dirty="0">
              <a:latin typeface="Times New Roman" pitchFamily="18" charset="0"/>
              <a:cs typeface="Times New Roman" pitchFamily="18" charset="0"/>
            </a:endParaRPr>
          </a:p>
          <a:p>
            <a:pPr lvl="1"/>
            <a:endParaRPr lang="en-US" sz="2800" dirty="0" smtClean="0">
              <a:latin typeface="Times New Roman" pitchFamily="18" charset="0"/>
              <a:cs typeface="Times New Roman" pitchFamily="18" charset="0"/>
            </a:endParaRPr>
          </a:p>
          <a:p>
            <a:r>
              <a:rPr lang="en-US" sz="2800" b="1" i="1" dirty="0" smtClean="0">
                <a:latin typeface="Times New Roman" pitchFamily="18" charset="0"/>
                <a:cs typeface="Times New Roman" pitchFamily="18" charset="0"/>
              </a:rPr>
              <a:t>Approach developed in high school continues to work</a:t>
            </a:r>
          </a:p>
          <a:p>
            <a:pPr lvl="1"/>
            <a:r>
              <a:rPr lang="en-US" sz="2800" dirty="0">
                <a:latin typeface="Times New Roman" pitchFamily="18" charset="0"/>
                <a:cs typeface="Times New Roman" pitchFamily="18" charset="0"/>
              </a:rPr>
              <a:t>The way I approach writing assignments has stayed the same because I feel that I've always approached them affectively [sic</a:t>
            </a:r>
            <a:r>
              <a:rPr lang="en-US" sz="2800" dirty="0" smtClean="0">
                <a:latin typeface="Times New Roman" pitchFamily="18" charset="0"/>
                <a:cs typeface="Times New Roman" pitchFamily="18" charset="0"/>
              </a:rPr>
              <a:t>].</a:t>
            </a:r>
          </a:p>
          <a:p>
            <a:pPr lvl="1"/>
            <a:r>
              <a:rPr lang="en-US" sz="2800" dirty="0">
                <a:latin typeface="Times New Roman" pitchFamily="18" charset="0"/>
                <a:cs typeface="Times New Roman" pitchFamily="18" charset="0"/>
              </a:rPr>
              <a:t>I had good methods from high school and they still work so I do not need to change it.</a:t>
            </a:r>
            <a:endParaRPr lang="en-US" sz="2800" dirty="0">
              <a:latin typeface="Times New Roman" pitchFamily="18" charset="0"/>
              <a:cs typeface="Times New Roman" pitchFamily="18" charset="0"/>
            </a:endParaRPr>
          </a:p>
          <a:p>
            <a:pPr lvl="1"/>
            <a:endParaRPr lang="en-US" dirty="0"/>
          </a:p>
        </p:txBody>
      </p:sp>
      <p:sp>
        <p:nvSpPr>
          <p:cNvPr id="3" name="Title 2"/>
          <p:cNvSpPr>
            <a:spLocks noGrp="1"/>
          </p:cNvSpPr>
          <p:nvPr>
            <p:ph type="title"/>
          </p:nvPr>
        </p:nvSpPr>
        <p:spPr>
          <a:xfrm>
            <a:off x="457200" y="152400"/>
            <a:ext cx="8229600" cy="1020762"/>
          </a:xfrm>
        </p:spPr>
        <p:txBody>
          <a:bodyPr>
            <a:noAutofit/>
          </a:bodyPr>
          <a:lstStyle/>
          <a:p>
            <a:pPr algn="ctr"/>
            <a:r>
              <a:rPr lang="en-US" sz="3200" dirty="0">
                <a:solidFill>
                  <a:schemeClr val="tx1"/>
                </a:solidFill>
                <a:effectLst/>
                <a:latin typeface="Times New Roman" pitchFamily="18" charset="0"/>
                <a:cs typeface="Times New Roman" pitchFamily="18" charset="0"/>
              </a:rPr>
              <a:t>Reasons  Why Approach to </a:t>
            </a:r>
            <a:r>
              <a:rPr lang="en-US" sz="3200" dirty="0" smtClean="0">
                <a:solidFill>
                  <a:schemeClr val="tx1"/>
                </a:solidFill>
                <a:effectLst/>
                <a:latin typeface="Times New Roman" pitchFamily="18" charset="0"/>
                <a:cs typeface="Times New Roman" pitchFamily="18" charset="0"/>
              </a:rPr>
              <a:t>Assignments </a:t>
            </a:r>
            <a:r>
              <a:rPr lang="en-US" sz="3200" dirty="0">
                <a:solidFill>
                  <a:schemeClr val="tx1"/>
                </a:solidFill>
                <a:effectLst/>
                <a:latin typeface="Times New Roman" pitchFamily="18" charset="0"/>
                <a:cs typeface="Times New Roman" pitchFamily="18" charset="0"/>
              </a:rPr>
              <a:t>Has NOT Changed</a:t>
            </a:r>
            <a:endParaRPr lang="en-US" sz="3200" dirty="0">
              <a:solidFill>
                <a:schemeClr val="tx1"/>
              </a:solidFill>
              <a:effectLst/>
            </a:endParaRPr>
          </a:p>
        </p:txBody>
      </p:sp>
    </p:spTree>
    <p:extLst>
      <p:ext uri="{BB962C8B-B14F-4D97-AF65-F5344CB8AC3E}">
        <p14:creationId xmlns:p14="http://schemas.microsoft.com/office/powerpoint/2010/main" val="3849984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normAutofit/>
          </a:bodyPr>
          <a:lstStyle/>
          <a:p>
            <a:pPr algn="ctr"/>
            <a:r>
              <a:rPr lang="en-US" sz="3200" dirty="0" smtClean="0">
                <a:solidFill>
                  <a:schemeClr val="tx1"/>
                </a:solidFill>
                <a:effectLst/>
                <a:latin typeface="Times New Roman" pitchFamily="18" charset="0"/>
                <a:cs typeface="Times New Roman" pitchFamily="18" charset="0"/>
              </a:rPr>
              <a:t>The Learning Habits Data Set</a:t>
            </a:r>
            <a:endParaRPr lang="en-US" sz="3200" dirty="0">
              <a:solidFill>
                <a:schemeClr val="tx1"/>
              </a:solidFill>
              <a:effectLst/>
              <a:latin typeface="Times New Roman" pitchFamily="18" charset="0"/>
              <a:cs typeface="Times New Roman" pitchFamily="18" charset="0"/>
            </a:endParaRP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9480" y="1295400"/>
            <a:ext cx="8774938"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75928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8382000" cy="5715000"/>
          </a:xfrm>
          <a:solidFill>
            <a:srgbClr val="FFFFCC"/>
          </a:solidFill>
        </p:spPr>
        <p:txBody>
          <a:bodyPr>
            <a:normAutofit fontScale="92500" lnSpcReduction="10000"/>
          </a:bodyPr>
          <a:lstStyle/>
          <a:p>
            <a:pPr algn="just"/>
            <a:r>
              <a:rPr lang="en-US" sz="3000" dirty="0">
                <a:latin typeface="Times New Roman" pitchFamily="18" charset="0"/>
                <a:cs typeface="Times New Roman" pitchFamily="18" charset="0"/>
              </a:rPr>
              <a:t>I have always struggled with mathematics, and I have only taken two math courses here at CSUN…. These were both taken my first year at CSUN, and I have done my best in avoiding any math classes since.</a:t>
            </a:r>
            <a:endParaRPr lang="en-US" sz="3000" b="1" dirty="0">
              <a:latin typeface="Times New Roman" pitchFamily="18" charset="0"/>
              <a:cs typeface="Times New Roman" pitchFamily="18" charset="0"/>
            </a:endParaRPr>
          </a:p>
          <a:p>
            <a:pPr marL="109728" indent="0">
              <a:buNone/>
            </a:pPr>
            <a:r>
              <a:rPr lang="en-US" sz="1500" dirty="0">
                <a:latin typeface="Times New Roman" pitchFamily="18" charset="0"/>
                <a:cs typeface="Times New Roman" pitchFamily="18" charset="0"/>
              </a:rPr>
              <a:t> </a:t>
            </a:r>
            <a:endParaRPr lang="en-US" sz="1500" b="1" dirty="0">
              <a:latin typeface="Times New Roman" pitchFamily="18" charset="0"/>
              <a:cs typeface="Times New Roman" pitchFamily="18" charset="0"/>
            </a:endParaRPr>
          </a:p>
          <a:p>
            <a:pPr algn="just"/>
            <a:r>
              <a:rPr lang="en-US" sz="3000" dirty="0">
                <a:latin typeface="Times New Roman" pitchFamily="18" charset="0"/>
                <a:cs typeface="Times New Roman" pitchFamily="18" charset="0"/>
              </a:rPr>
              <a:t>I only needed to take one math class, and that class was taken in the first semester here at CSUN to get it out of the way.  I still avoid math like a plague….</a:t>
            </a:r>
            <a:endParaRPr lang="en-US" sz="3000" b="1" dirty="0">
              <a:latin typeface="Times New Roman" pitchFamily="18" charset="0"/>
              <a:cs typeface="Times New Roman" pitchFamily="18" charset="0"/>
            </a:endParaRPr>
          </a:p>
          <a:p>
            <a:pPr marL="109728" indent="0">
              <a:buNone/>
            </a:pPr>
            <a:r>
              <a:rPr lang="en-US" sz="1500" dirty="0" smtClean="0">
                <a:latin typeface="Times New Roman" pitchFamily="18" charset="0"/>
                <a:cs typeface="Times New Roman" pitchFamily="18" charset="0"/>
              </a:rPr>
              <a:t> </a:t>
            </a:r>
            <a:endParaRPr lang="en-US" sz="1500" b="1" dirty="0" smtClean="0">
              <a:latin typeface="Times New Roman" pitchFamily="18" charset="0"/>
              <a:cs typeface="Times New Roman" pitchFamily="18" charset="0"/>
            </a:endParaRPr>
          </a:p>
          <a:p>
            <a:pPr algn="just"/>
            <a:r>
              <a:rPr lang="en-US" sz="3000" dirty="0" smtClean="0">
                <a:latin typeface="Times New Roman" pitchFamily="18" charset="0"/>
                <a:cs typeface="Times New Roman" pitchFamily="18" charset="0"/>
              </a:rPr>
              <a:t>I </a:t>
            </a:r>
            <a:r>
              <a:rPr lang="en-US" sz="3000" dirty="0">
                <a:latin typeface="Times New Roman" pitchFamily="18" charset="0"/>
                <a:cs typeface="Times New Roman" pitchFamily="18" charset="0"/>
              </a:rPr>
              <a:t>chose to go with a major that doesn't require a lot of math because math is not one of my strong points….</a:t>
            </a:r>
            <a:endParaRPr lang="en-US" sz="3000" b="1" dirty="0">
              <a:latin typeface="Times New Roman" pitchFamily="18" charset="0"/>
              <a:cs typeface="Times New Roman" pitchFamily="18" charset="0"/>
            </a:endParaRPr>
          </a:p>
          <a:p>
            <a:pPr marL="109728" indent="0">
              <a:buNone/>
            </a:pPr>
            <a:r>
              <a:rPr lang="en-US" sz="1500" dirty="0">
                <a:latin typeface="Times New Roman" pitchFamily="18" charset="0"/>
                <a:cs typeface="Times New Roman" pitchFamily="18" charset="0"/>
              </a:rPr>
              <a:t> </a:t>
            </a:r>
            <a:endParaRPr lang="en-US" sz="1500" b="1" dirty="0">
              <a:latin typeface="Times New Roman" pitchFamily="18" charset="0"/>
              <a:cs typeface="Times New Roman" pitchFamily="18" charset="0"/>
            </a:endParaRPr>
          </a:p>
          <a:p>
            <a:pPr algn="just"/>
            <a:r>
              <a:rPr lang="en-US" sz="3000" dirty="0">
                <a:latin typeface="Times New Roman" pitchFamily="18" charset="0"/>
                <a:cs typeface="Times New Roman" pitchFamily="18" charset="0"/>
              </a:rPr>
              <a:t>Math has never been one of my stronger subjects and I feel as though the math department at CSUN does not do anything to help the students like me</a:t>
            </a:r>
            <a:r>
              <a:rPr lang="en-US" sz="3000" dirty="0" smtClean="0">
                <a:latin typeface="Times New Roman" pitchFamily="18" charset="0"/>
                <a:cs typeface="Times New Roman" pitchFamily="18" charset="0"/>
              </a:rPr>
              <a:t>….</a:t>
            </a:r>
            <a:endParaRPr lang="en-US" sz="3000" b="1" dirty="0">
              <a:latin typeface="Times New Roman" pitchFamily="18" charset="0"/>
              <a:cs typeface="Times New Roman" pitchFamily="18" charset="0"/>
            </a:endParaRPr>
          </a:p>
          <a:p>
            <a:endParaRPr lang="en-US" dirty="0"/>
          </a:p>
        </p:txBody>
      </p:sp>
      <p:sp>
        <p:nvSpPr>
          <p:cNvPr id="3" name="Title 2"/>
          <p:cNvSpPr>
            <a:spLocks noGrp="1"/>
          </p:cNvSpPr>
          <p:nvPr>
            <p:ph type="title"/>
          </p:nvPr>
        </p:nvSpPr>
        <p:spPr>
          <a:xfrm>
            <a:off x="457200" y="274638"/>
            <a:ext cx="8229600" cy="639762"/>
          </a:xfrm>
        </p:spPr>
        <p:txBody>
          <a:bodyPr>
            <a:normAutofit/>
          </a:bodyPr>
          <a:lstStyle/>
          <a:p>
            <a:pPr algn="ctr"/>
            <a:r>
              <a:rPr lang="en-US" sz="3200" dirty="0" smtClean="0">
                <a:solidFill>
                  <a:schemeClr val="tx1"/>
                </a:solidFill>
                <a:effectLst/>
                <a:latin typeface="Times New Roman" pitchFamily="18" charset="0"/>
                <a:cs typeface="Times New Roman" pitchFamily="18" charset="0"/>
              </a:rPr>
              <a:t>Tactics for Avoiding Math</a:t>
            </a:r>
            <a:endParaRPr lang="en-US" sz="3200"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6689578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3700272"/>
          </a:xfrm>
          <a:solidFill>
            <a:srgbClr val="FFFFCC"/>
          </a:solidFill>
        </p:spPr>
        <p:txBody>
          <a:bodyPr/>
          <a:lstStyle/>
          <a:p>
            <a:r>
              <a:rPr lang="en-US" sz="3200" dirty="0" smtClean="0">
                <a:latin typeface="Times New Roman" pitchFamily="18" charset="0"/>
                <a:cs typeface="Times New Roman" pitchFamily="18" charset="0"/>
              </a:rPr>
              <a:t>A. The complex interplay between entry-level skills and ability to benefit from CSUN courses</a:t>
            </a:r>
          </a:p>
          <a:p>
            <a:endParaRPr lang="en-US" dirty="0"/>
          </a:p>
          <a:p>
            <a:r>
              <a:rPr lang="en-US" sz="3200" dirty="0" smtClean="0">
                <a:latin typeface="Times New Roman" pitchFamily="18" charset="0"/>
                <a:cs typeface="Times New Roman" pitchFamily="18" charset="0"/>
              </a:rPr>
              <a:t>B. Coping with the volume of discipline-specific reading that students must master in college</a:t>
            </a:r>
            <a:endParaRPr lang="en-US" sz="32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sz="3200" dirty="0" smtClean="0">
                <a:solidFill>
                  <a:schemeClr val="tx1"/>
                </a:solidFill>
                <a:effectLst/>
                <a:latin typeface="Times New Roman" pitchFamily="18" charset="0"/>
                <a:cs typeface="Times New Roman" pitchFamily="18" charset="0"/>
              </a:rPr>
              <a:t>Curricular Challenges Highlighted by the Learning Habits Data</a:t>
            </a:r>
            <a:endParaRPr lang="en-US" sz="3200"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9955618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1143000"/>
          </a:xfrm>
        </p:spPr>
        <p:txBody>
          <a:bodyPr>
            <a:normAutofit/>
          </a:bodyPr>
          <a:lstStyle/>
          <a:p>
            <a:pPr algn="ctr"/>
            <a:r>
              <a:rPr lang="en-US" sz="3600" dirty="0" smtClean="0">
                <a:solidFill>
                  <a:schemeClr val="tx1"/>
                </a:solidFill>
                <a:effectLst/>
                <a:latin typeface="Times New Roman" pitchFamily="18" charset="0"/>
                <a:cs typeface="Times New Roman" pitchFamily="18" charset="0"/>
              </a:rPr>
              <a:t>Questions and Discussion</a:t>
            </a:r>
            <a:endParaRPr lang="en-US" sz="3600"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471387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62200" y="1752600"/>
            <a:ext cx="4495800" cy="4724400"/>
          </a:xfrm>
          <a:solidFill>
            <a:srgbClr val="FFFFCC"/>
          </a:solidFill>
        </p:spPr>
        <p:txBody>
          <a:bodyPr>
            <a:noAutofit/>
          </a:bodyPr>
          <a:lstStyle/>
          <a:p>
            <a:r>
              <a:rPr lang="en-US" sz="2800" u="sng" dirty="0" smtClean="0">
                <a:latin typeface="Times New Roman" pitchFamily="18" charset="0"/>
                <a:cs typeface="Times New Roman" pitchFamily="18" charset="0"/>
              </a:rPr>
              <a:t>Administrators</a:t>
            </a:r>
          </a:p>
          <a:p>
            <a:pPr lvl="1"/>
            <a:r>
              <a:rPr lang="en-US" sz="2800" b="1" dirty="0" smtClean="0">
                <a:latin typeface="Times New Roman" pitchFamily="18" charset="0"/>
                <a:cs typeface="Times New Roman" pitchFamily="18" charset="0"/>
              </a:rPr>
              <a:t>Elizabeth Adams</a:t>
            </a:r>
            <a:r>
              <a:rPr lang="en-US" sz="2800" dirty="0" smtClean="0">
                <a:latin typeface="Times New Roman" pitchFamily="18" charset="0"/>
                <a:cs typeface="Times New Roman" pitchFamily="18" charset="0"/>
              </a:rPr>
              <a:t>*</a:t>
            </a:r>
          </a:p>
          <a:p>
            <a:pPr lvl="1"/>
            <a:r>
              <a:rPr lang="en-US" sz="2800" b="1" dirty="0" smtClean="0">
                <a:latin typeface="Times New Roman" pitchFamily="18" charset="0"/>
                <a:cs typeface="Times New Roman" pitchFamily="18" charset="0"/>
              </a:rPr>
              <a:t>Judy Hennessey </a:t>
            </a:r>
            <a:r>
              <a:rPr lang="en-US" sz="2800" dirty="0" smtClean="0">
                <a:latin typeface="Times New Roman" pitchFamily="18" charset="0"/>
                <a:cs typeface="Times New Roman" pitchFamily="18" charset="0"/>
              </a:rPr>
              <a:t>*</a:t>
            </a:r>
          </a:p>
          <a:p>
            <a:pPr lvl="1"/>
            <a:r>
              <a:rPr lang="en-US" sz="2800" b="1" dirty="0" smtClean="0">
                <a:latin typeface="Times New Roman" pitchFamily="18" charset="0"/>
                <a:cs typeface="Times New Roman" pitchFamily="18" charset="0"/>
              </a:rPr>
              <a:t>Juana Mora </a:t>
            </a:r>
            <a:r>
              <a:rPr lang="en-US" sz="2800" dirty="0" smtClean="0">
                <a:latin typeface="Times New Roman" pitchFamily="18" charset="0"/>
                <a:cs typeface="Times New Roman" pitchFamily="18" charset="0"/>
              </a:rPr>
              <a:t>*</a:t>
            </a:r>
          </a:p>
          <a:p>
            <a:pPr lvl="1"/>
            <a:r>
              <a:rPr lang="en-US" sz="2800" dirty="0" smtClean="0">
                <a:latin typeface="Times New Roman" pitchFamily="18" charset="0"/>
                <a:cs typeface="Times New Roman" pitchFamily="18" charset="0"/>
              </a:rPr>
              <a:t>Tom Piernik</a:t>
            </a:r>
          </a:p>
          <a:p>
            <a:pPr lvl="1"/>
            <a:r>
              <a:rPr lang="en-US" sz="2800" dirty="0" smtClean="0">
                <a:latin typeface="Times New Roman" pitchFamily="18" charset="0"/>
                <a:cs typeface="Times New Roman" pitchFamily="18" charset="0"/>
              </a:rPr>
              <a:t>Cynthia Rawitch</a:t>
            </a:r>
          </a:p>
          <a:p>
            <a:pPr lvl="1"/>
            <a:r>
              <a:rPr lang="en-US" sz="2800" b="1" dirty="0" smtClean="0">
                <a:latin typeface="Times New Roman" pitchFamily="18" charset="0"/>
                <a:cs typeface="Times New Roman" pitchFamily="18" charset="0"/>
              </a:rPr>
              <a:t>Mark Stevens</a:t>
            </a:r>
            <a:r>
              <a:rPr lang="en-US" sz="2800" dirty="0" smtClean="0">
                <a:latin typeface="Times New Roman" pitchFamily="18" charset="0"/>
                <a:cs typeface="Times New Roman" pitchFamily="18" charset="0"/>
              </a:rPr>
              <a:t>*</a:t>
            </a:r>
          </a:p>
          <a:p>
            <a:pPr lvl="1"/>
            <a:r>
              <a:rPr lang="en-US" sz="2800" dirty="0" smtClean="0">
                <a:latin typeface="Times New Roman" pitchFamily="18" charset="0"/>
                <a:cs typeface="Times New Roman" pitchFamily="18" charset="0"/>
              </a:rPr>
              <a:t>William Watkins</a:t>
            </a:r>
          </a:p>
        </p:txBody>
      </p:sp>
      <p:sp>
        <p:nvSpPr>
          <p:cNvPr id="3" name="Title 2"/>
          <p:cNvSpPr>
            <a:spLocks noGrp="1"/>
          </p:cNvSpPr>
          <p:nvPr>
            <p:ph type="title"/>
          </p:nvPr>
        </p:nvSpPr>
        <p:spPr>
          <a:xfrm>
            <a:off x="134923" y="152400"/>
            <a:ext cx="8991600" cy="1600200"/>
          </a:xfrm>
        </p:spPr>
        <p:txBody>
          <a:bodyPr>
            <a:noAutofit/>
          </a:bodyPr>
          <a:lstStyle/>
          <a:p>
            <a:pPr algn="ctr"/>
            <a:r>
              <a:rPr lang="en-US" sz="3200" dirty="0" smtClean="0">
                <a:solidFill>
                  <a:schemeClr val="tx1"/>
                </a:solidFill>
                <a:effectLst/>
                <a:latin typeface="Times New Roman" pitchFamily="18" charset="0"/>
                <a:cs typeface="Times New Roman" pitchFamily="18" charset="0"/>
              </a:rPr>
              <a:t>Members of the Learning Habits Seminar</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coordinated by: Elizabeth Berry</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324483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828800"/>
            <a:ext cx="4495800" cy="4724400"/>
          </a:xfrm>
          <a:solidFill>
            <a:srgbClr val="FFFFCC"/>
          </a:solidFill>
        </p:spPr>
        <p:txBody>
          <a:bodyPr>
            <a:noAutofit/>
          </a:bodyPr>
          <a:lstStyle/>
          <a:p>
            <a:r>
              <a:rPr lang="en-US" sz="2800" u="sng" dirty="0" smtClean="0">
                <a:latin typeface="Times New Roman" pitchFamily="18" charset="0"/>
                <a:cs typeface="Times New Roman" pitchFamily="18" charset="0"/>
              </a:rPr>
              <a:t>Faculty Participants</a:t>
            </a:r>
          </a:p>
          <a:p>
            <a:pPr lvl="1"/>
            <a:r>
              <a:rPr lang="en-US" sz="2800" b="1" dirty="0" smtClean="0">
                <a:latin typeface="Times New Roman" pitchFamily="18" charset="0"/>
                <a:cs typeface="Times New Roman" pitchFamily="18" charset="0"/>
              </a:rPr>
              <a:t>Linda Bowen </a:t>
            </a:r>
            <a:r>
              <a:rPr lang="en-US" sz="2800" dirty="0" smtClean="0">
                <a:latin typeface="Times New Roman" pitchFamily="18" charset="0"/>
                <a:cs typeface="Times New Roman" pitchFamily="18" charset="0"/>
              </a:rPr>
              <a:t>*</a:t>
            </a:r>
          </a:p>
          <a:p>
            <a:pPr lvl="1"/>
            <a:r>
              <a:rPr lang="en-US" sz="2800" dirty="0" smtClean="0">
                <a:latin typeface="Times New Roman" pitchFamily="18" charset="0"/>
                <a:cs typeface="Times New Roman" pitchFamily="18" charset="0"/>
              </a:rPr>
              <a:t>Irene Clark</a:t>
            </a:r>
          </a:p>
          <a:p>
            <a:pPr lvl="1"/>
            <a:r>
              <a:rPr lang="en-US" sz="2800" dirty="0" smtClean="0">
                <a:latin typeface="Times New Roman" pitchFamily="18" charset="0"/>
                <a:cs typeface="Times New Roman" pitchFamily="18" charset="0"/>
              </a:rPr>
              <a:t>Steve Graves</a:t>
            </a:r>
          </a:p>
          <a:p>
            <a:pPr lvl="1"/>
            <a:r>
              <a:rPr lang="en-US" sz="2800" dirty="0" smtClean="0">
                <a:latin typeface="Times New Roman" pitchFamily="18" charset="0"/>
                <a:cs typeface="Times New Roman" pitchFamily="18" charset="0"/>
              </a:rPr>
              <a:t>Patricia Juarez-Dappe</a:t>
            </a:r>
          </a:p>
          <a:p>
            <a:pPr lvl="1"/>
            <a:r>
              <a:rPr lang="en-US" sz="2800" dirty="0" smtClean="0">
                <a:latin typeface="Times New Roman" pitchFamily="18" charset="0"/>
                <a:cs typeface="Times New Roman" pitchFamily="18" charset="0"/>
              </a:rPr>
              <a:t>Sharon Klein</a:t>
            </a:r>
          </a:p>
          <a:p>
            <a:pPr lvl="1"/>
            <a:r>
              <a:rPr lang="en-US" sz="2800" b="1" dirty="0" smtClean="0">
                <a:latin typeface="Times New Roman" pitchFamily="18" charset="0"/>
                <a:cs typeface="Times New Roman" pitchFamily="18" charset="0"/>
              </a:rPr>
              <a:t>Daisy Lemus </a:t>
            </a:r>
            <a:r>
              <a:rPr lang="en-US" sz="2800" dirty="0" smtClean="0">
                <a:latin typeface="Times New Roman" pitchFamily="18" charset="0"/>
                <a:cs typeface="Times New Roman" pitchFamily="18" charset="0"/>
              </a:rPr>
              <a:t>*</a:t>
            </a:r>
          </a:p>
          <a:p>
            <a:pPr lvl="1"/>
            <a:r>
              <a:rPr lang="en-US" sz="2800" dirty="0" smtClean="0">
                <a:latin typeface="Times New Roman" pitchFamily="18" charset="0"/>
                <a:cs typeface="Times New Roman" pitchFamily="18" charset="0"/>
              </a:rPr>
              <a:t>Brennis Lucerno-Wagner</a:t>
            </a:r>
          </a:p>
          <a:p>
            <a:pPr lvl="1"/>
            <a:r>
              <a:rPr lang="en-US" sz="2800" dirty="0" err="1" smtClean="0">
                <a:latin typeface="Times New Roman" pitchFamily="18" charset="0"/>
                <a:cs typeface="Times New Roman" pitchFamily="18" charset="0"/>
              </a:rPr>
              <a:t>Donol</a:t>
            </a:r>
            <a:r>
              <a:rPr lang="en-US" sz="2800" dirty="0" smtClean="0">
                <a:latin typeface="Times New Roman" pitchFamily="18" charset="0"/>
                <a:cs typeface="Times New Roman" pitchFamily="18" charset="0"/>
              </a:rPr>
              <a:t> O’Sullivan</a:t>
            </a:r>
          </a:p>
          <a:p>
            <a:pPr lvl="1"/>
            <a:r>
              <a:rPr lang="en-US" sz="2800" b="1" dirty="0" smtClean="0">
                <a:latin typeface="Times New Roman" pitchFamily="18" charset="0"/>
                <a:cs typeface="Times New Roman" pitchFamily="18" charset="0"/>
              </a:rPr>
              <a:t>Bonnie Paller </a:t>
            </a:r>
            <a:r>
              <a:rPr lang="en-US" sz="2800" dirty="0" smtClean="0">
                <a:latin typeface="Times New Roman" pitchFamily="18" charset="0"/>
                <a:cs typeface="Times New Roman" pitchFamily="18" charset="0"/>
              </a:rPr>
              <a:t>*</a:t>
            </a:r>
          </a:p>
        </p:txBody>
      </p:sp>
      <p:sp>
        <p:nvSpPr>
          <p:cNvPr id="3" name="Title 2"/>
          <p:cNvSpPr>
            <a:spLocks noGrp="1"/>
          </p:cNvSpPr>
          <p:nvPr>
            <p:ph type="title"/>
          </p:nvPr>
        </p:nvSpPr>
        <p:spPr>
          <a:xfrm>
            <a:off x="134923" y="152400"/>
            <a:ext cx="8991600" cy="1600200"/>
          </a:xfrm>
        </p:spPr>
        <p:txBody>
          <a:bodyPr>
            <a:noAutofit/>
          </a:bodyPr>
          <a:lstStyle/>
          <a:p>
            <a:pPr algn="ctr"/>
            <a:r>
              <a:rPr lang="en-US" sz="3200" dirty="0" smtClean="0">
                <a:solidFill>
                  <a:schemeClr val="tx1"/>
                </a:solidFill>
                <a:effectLst/>
                <a:latin typeface="Times New Roman" pitchFamily="18" charset="0"/>
                <a:cs typeface="Times New Roman" pitchFamily="18" charset="0"/>
              </a:rPr>
              <a:t>Members of the Learning Habits Seminar</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coordinated by: Elizabeth Berry</a:t>
            </a:r>
            <a:endParaRPr lang="en-US" sz="2800" dirty="0">
              <a:latin typeface="Times New Roman" pitchFamily="18" charset="0"/>
              <a:cs typeface="Times New Roman" pitchFamily="18" charset="0"/>
            </a:endParaRPr>
          </a:p>
        </p:txBody>
      </p:sp>
      <p:sp>
        <p:nvSpPr>
          <p:cNvPr id="5" name="Content Placeholder 1"/>
          <p:cNvSpPr txBox="1">
            <a:spLocks/>
          </p:cNvSpPr>
          <p:nvPr/>
        </p:nvSpPr>
        <p:spPr>
          <a:xfrm>
            <a:off x="4778229" y="1828800"/>
            <a:ext cx="4191000" cy="4724400"/>
          </a:xfrm>
          <a:prstGeom prst="rect">
            <a:avLst/>
          </a:prstGeom>
          <a:solidFill>
            <a:srgbClr val="FFFFCC"/>
          </a:solidFill>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z="2800" u="sng" dirty="0" smtClean="0">
                <a:latin typeface="Times New Roman" pitchFamily="18" charset="0"/>
                <a:cs typeface="Times New Roman" pitchFamily="18" charset="0"/>
              </a:rPr>
              <a:t>Faculty Participants </a:t>
            </a:r>
            <a:r>
              <a:rPr lang="en-US" sz="1600" dirty="0" smtClean="0">
                <a:latin typeface="Times New Roman" pitchFamily="18" charset="0"/>
                <a:cs typeface="Times New Roman" pitchFamily="18" charset="0"/>
              </a:rPr>
              <a:t>(cont’d.)</a:t>
            </a:r>
          </a:p>
          <a:p>
            <a:pPr lvl="1"/>
            <a:r>
              <a:rPr lang="en-US" sz="2800" b="1" dirty="0" smtClean="0">
                <a:latin typeface="Times New Roman" pitchFamily="18" charset="0"/>
                <a:cs typeface="Times New Roman" pitchFamily="18" charset="0"/>
              </a:rPr>
              <a:t>Vicki Pedone </a:t>
            </a:r>
            <a:r>
              <a:rPr lang="en-US" sz="2800" dirty="0" smtClean="0">
                <a:latin typeface="Times New Roman" pitchFamily="18" charset="0"/>
                <a:cs typeface="Times New Roman" pitchFamily="18" charset="0"/>
              </a:rPr>
              <a:t>*</a:t>
            </a:r>
          </a:p>
          <a:p>
            <a:pPr lvl="1"/>
            <a:r>
              <a:rPr lang="en-US" sz="2800" dirty="0" err="1" smtClean="0">
                <a:latin typeface="Times New Roman" pitchFamily="18" charset="0"/>
                <a:cs typeface="Times New Roman" pitchFamily="18" charset="0"/>
              </a:rPr>
              <a:t>Adrain</a:t>
            </a:r>
            <a:r>
              <a:rPr lang="en-US" sz="2800" dirty="0" smtClean="0">
                <a:latin typeface="Times New Roman" pitchFamily="18" charset="0"/>
                <a:cs typeface="Times New Roman" pitchFamily="18" charset="0"/>
              </a:rPr>
              <a:t> Perez-Boluda</a:t>
            </a:r>
          </a:p>
          <a:p>
            <a:pPr lvl="1"/>
            <a:r>
              <a:rPr lang="en-US" sz="2800" dirty="0" smtClean="0">
                <a:latin typeface="Times New Roman" pitchFamily="18" charset="0"/>
                <a:cs typeface="Times New Roman" pitchFamily="18" charset="0"/>
              </a:rPr>
              <a:t>Jennifer Romack</a:t>
            </a:r>
          </a:p>
          <a:p>
            <a:pPr lvl="1"/>
            <a:r>
              <a:rPr lang="en-US" sz="2800" dirty="0" smtClean="0">
                <a:latin typeface="Times New Roman" pitchFamily="18" charset="0"/>
                <a:cs typeface="Times New Roman" pitchFamily="18" charset="0"/>
              </a:rPr>
              <a:t>Carrie Rothstein-Fisch</a:t>
            </a:r>
          </a:p>
          <a:p>
            <a:pPr lvl="1"/>
            <a:r>
              <a:rPr lang="en-US" sz="2800" dirty="0" smtClean="0">
                <a:latin typeface="Times New Roman" pitchFamily="18" charset="0"/>
                <a:cs typeface="Times New Roman" pitchFamily="18" charset="0"/>
              </a:rPr>
              <a:t>Diane Schwartz</a:t>
            </a:r>
          </a:p>
          <a:p>
            <a:pPr lvl="1"/>
            <a:r>
              <a:rPr lang="en-US" sz="2800" b="1" dirty="0" smtClean="0">
                <a:latin typeface="Times New Roman" pitchFamily="18" charset="0"/>
                <a:cs typeface="Times New Roman" pitchFamily="18" charset="0"/>
              </a:rPr>
              <a:t>Kate Stevenson </a:t>
            </a:r>
            <a:r>
              <a:rPr lang="en-US" sz="2800" dirty="0" smtClean="0">
                <a:latin typeface="Times New Roman" pitchFamily="18" charset="0"/>
                <a:cs typeface="Times New Roman" pitchFamily="18" charset="0"/>
              </a:rPr>
              <a:t>*</a:t>
            </a:r>
          </a:p>
          <a:p>
            <a:pPr lvl="1"/>
            <a:r>
              <a:rPr lang="en-US" sz="2800" dirty="0" smtClean="0">
                <a:latin typeface="Times New Roman" pitchFamily="18" charset="0"/>
                <a:cs typeface="Times New Roman" pitchFamily="18" charset="0"/>
              </a:rPr>
              <a:t>Christina Von Mayrhauser</a:t>
            </a:r>
          </a:p>
        </p:txBody>
      </p:sp>
    </p:spTree>
    <p:extLst>
      <p:ext uri="{BB962C8B-B14F-4D97-AF65-F5344CB8AC3E}">
        <p14:creationId xmlns:p14="http://schemas.microsoft.com/office/powerpoint/2010/main" val="1483633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828800"/>
            <a:ext cx="8534400" cy="3700272"/>
          </a:xfrm>
          <a:solidFill>
            <a:srgbClr val="FFFFCC"/>
          </a:solidFill>
        </p:spPr>
        <p:txBody>
          <a:bodyPr/>
          <a:lstStyle/>
          <a:p>
            <a:r>
              <a:rPr lang="en-US" sz="3200" dirty="0" smtClean="0">
                <a:latin typeface="Times New Roman" pitchFamily="18" charset="0"/>
                <a:cs typeface="Times New Roman" pitchFamily="18" charset="0"/>
              </a:rPr>
              <a:t>Housed in </a:t>
            </a:r>
            <a:r>
              <a:rPr lang="en-US" sz="3200" dirty="0" err="1" smtClean="0">
                <a:latin typeface="Times New Roman" pitchFamily="18" charset="0"/>
                <a:cs typeface="Times New Roman" pitchFamily="18" charset="0"/>
              </a:rPr>
              <a:t>DeDoose</a:t>
            </a:r>
            <a:endParaRPr lang="en-US" sz="3200" dirty="0" smtClean="0">
              <a:latin typeface="Times New Roman" pitchFamily="18" charset="0"/>
              <a:cs typeface="Times New Roman" pitchFamily="18" charset="0"/>
            </a:endParaRPr>
          </a:p>
          <a:p>
            <a:pPr marL="109728" indent="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(qualitative software system developed at UCLA)</a:t>
            </a:r>
          </a:p>
          <a:p>
            <a:pPr marL="109728" indent="0">
              <a:buNone/>
            </a:pPr>
            <a:endParaRPr lang="en-US" sz="1200" dirty="0" smtClean="0">
              <a:latin typeface="Times New Roman" pitchFamily="18" charset="0"/>
              <a:cs typeface="Times New Roman" pitchFamily="18" charset="0"/>
            </a:endParaRPr>
          </a:p>
          <a:p>
            <a:r>
              <a:rPr lang="en-US" sz="3200" dirty="0">
                <a:latin typeface="Times New Roman" pitchFamily="18" charset="0"/>
                <a:cs typeface="Times New Roman" pitchFamily="18" charset="0"/>
              </a:rPr>
              <a:t>Data Housed There:</a:t>
            </a:r>
          </a:p>
          <a:p>
            <a:pPr lvl="1"/>
            <a:r>
              <a:rPr lang="en-US" sz="2800" dirty="0">
                <a:latin typeface="Times New Roman" pitchFamily="18" charset="0"/>
                <a:cs typeface="Times New Roman" pitchFamily="18" charset="0"/>
              </a:rPr>
              <a:t>End-of-Term Survey responses</a:t>
            </a:r>
          </a:p>
          <a:p>
            <a:pPr lvl="1"/>
            <a:r>
              <a:rPr lang="en-US" sz="2800" dirty="0">
                <a:latin typeface="Times New Roman" pitchFamily="18" charset="0"/>
                <a:cs typeface="Times New Roman" pitchFamily="18" charset="0"/>
              </a:rPr>
              <a:t>Interview </a:t>
            </a:r>
            <a:r>
              <a:rPr lang="en-US" sz="2800" dirty="0" smtClean="0">
                <a:latin typeface="Times New Roman" pitchFamily="18" charset="0"/>
                <a:cs typeface="Times New Roman" pitchFamily="18" charset="0"/>
              </a:rPr>
              <a:t>transcripts</a:t>
            </a:r>
          </a:p>
          <a:p>
            <a:pPr lvl="1"/>
            <a:endParaRPr lang="en-US" sz="1200" dirty="0">
              <a:latin typeface="Times New Roman" pitchFamily="18" charset="0"/>
              <a:cs typeface="Times New Roman" pitchFamily="18" charset="0"/>
            </a:endParaRPr>
          </a:p>
          <a:p>
            <a:r>
              <a:rPr lang="en-US" sz="3200" dirty="0" smtClean="0">
                <a:latin typeface="Times New Roman" pitchFamily="18" charset="0"/>
                <a:cs typeface="Times New Roman" pitchFamily="18" charset="0"/>
              </a:rPr>
              <a:t>Potentially available to everyone on campus</a:t>
            </a:r>
          </a:p>
          <a:p>
            <a:endParaRPr lang="en-US" dirty="0"/>
          </a:p>
          <a:p>
            <a:pPr lvl="1"/>
            <a:endParaRPr lang="en-US" dirty="0"/>
          </a:p>
        </p:txBody>
      </p:sp>
      <p:sp>
        <p:nvSpPr>
          <p:cNvPr id="3" name="Title 2"/>
          <p:cNvSpPr>
            <a:spLocks noGrp="1"/>
          </p:cNvSpPr>
          <p:nvPr>
            <p:ph type="title"/>
          </p:nvPr>
        </p:nvSpPr>
        <p:spPr/>
        <p:txBody>
          <a:bodyPr>
            <a:normAutofit/>
          </a:bodyPr>
          <a:lstStyle/>
          <a:p>
            <a:pPr algn="ctr"/>
            <a:r>
              <a:rPr lang="en-US" sz="3200" dirty="0" smtClean="0">
                <a:solidFill>
                  <a:schemeClr val="tx1"/>
                </a:solidFill>
                <a:effectLst/>
                <a:latin typeface="Times New Roman" pitchFamily="18" charset="0"/>
                <a:cs typeface="Times New Roman" pitchFamily="18" charset="0"/>
              </a:rPr>
              <a:t>The Learning Habits Data Repository</a:t>
            </a:r>
            <a:endParaRPr lang="en-US" sz="3200"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532749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74638"/>
            <a:ext cx="8763000" cy="1143000"/>
          </a:xfrm>
        </p:spPr>
        <p:txBody>
          <a:bodyPr>
            <a:noAutofit/>
          </a:bodyPr>
          <a:lstStyle/>
          <a:p>
            <a:pPr algn="ctr"/>
            <a:r>
              <a:rPr lang="en-US" sz="3200" dirty="0" smtClean="0">
                <a:solidFill>
                  <a:schemeClr val="tx1"/>
                </a:solidFill>
                <a:latin typeface="Times New Roman" pitchFamily="18" charset="0"/>
                <a:cs typeface="Times New Roman" pitchFamily="18" charset="0"/>
              </a:rPr>
              <a:t>Colleges Housing Majors of the Learning Habits Students </a:t>
            </a:r>
            <a:r>
              <a:rPr lang="en-US" sz="2800" dirty="0" smtClean="0">
                <a:solidFill>
                  <a:schemeClr val="tx1"/>
                </a:solidFill>
                <a:latin typeface="Times New Roman" pitchFamily="18" charset="0"/>
                <a:cs typeface="Times New Roman" pitchFamily="18" charset="0"/>
              </a:rPr>
              <a:t>(percentages)</a:t>
            </a:r>
            <a:endParaRPr lang="en-US" sz="2800" dirty="0">
              <a:solidFill>
                <a:schemeClr val="tx1"/>
              </a:solidFill>
              <a:latin typeface="Times New Roman" pitchFamily="18" charset="0"/>
              <a:cs typeface="Times New Roman" pitchFamily="18" charset="0"/>
            </a:endParaRPr>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7010400" cy="5228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8115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5562600"/>
            <a:ext cx="8991600" cy="914400"/>
          </a:xfrm>
          <a:solidFill>
            <a:srgbClr val="FFFFCC"/>
          </a:solidFill>
        </p:spPr>
        <p:txBody>
          <a:bodyPr>
            <a:normAutofit fontScale="90000"/>
          </a:bodyPr>
          <a:lstStyle/>
          <a:p>
            <a:r>
              <a:rPr lang="en-US" sz="3100" i="1" dirty="0" smtClean="0">
                <a:solidFill>
                  <a:schemeClr val="tx1"/>
                </a:solidFill>
                <a:effectLst/>
                <a:latin typeface="Times New Roman" pitchFamily="18" charset="0"/>
                <a:cs typeface="Times New Roman" pitchFamily="18" charset="0"/>
              </a:rPr>
              <a:t>Link to web version of brochure appears in A-Z on CSUN home page under </a:t>
            </a:r>
            <a:r>
              <a:rPr lang="en-US" sz="3600" i="1" dirty="0" smtClean="0">
                <a:solidFill>
                  <a:schemeClr val="tx1"/>
                </a:solidFill>
                <a:effectLst/>
                <a:latin typeface="Times New Roman" pitchFamily="18" charset="0"/>
                <a:cs typeface="Times New Roman" pitchFamily="18" charset="0"/>
              </a:rPr>
              <a:t>“Learning Habits Project”</a:t>
            </a:r>
            <a:endParaRPr lang="en-US" sz="3600" i="1" dirty="0">
              <a:solidFill>
                <a:schemeClr val="tx1"/>
              </a:solidFill>
              <a:effectLst/>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8725949" cy="5453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2751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r>
              <a:rPr lang="en-US" sz="3200" dirty="0" smtClean="0">
                <a:solidFill>
                  <a:schemeClr val="tx1"/>
                </a:solidFill>
                <a:effectLst/>
                <a:latin typeface="Times New Roman" pitchFamily="18" charset="0"/>
                <a:cs typeface="Times New Roman" pitchFamily="18" charset="0"/>
              </a:rPr>
              <a:t>Percentage of Brochure Themes Mentioned During Interviews</a:t>
            </a:r>
            <a:endParaRPr lang="en-US" sz="3200" dirty="0">
              <a:solidFill>
                <a:schemeClr val="tx1"/>
              </a:solidFill>
              <a:effectLst/>
              <a:latin typeface="Times New Roman" pitchFamily="18" charset="0"/>
              <a:cs typeface="Times New Roman" pitchFamily="18" charset="0"/>
            </a:endParaRPr>
          </a:p>
        </p:txBody>
      </p:sp>
      <p:pic>
        <p:nvPicPr>
          <p:cNvPr id="307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9651" y="1600200"/>
            <a:ext cx="8725749" cy="4268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77894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1279</TotalTime>
  <Words>1015</Words>
  <Application>Microsoft Office PowerPoint</Application>
  <PresentationFormat>On-screen Show (4:3)</PresentationFormat>
  <Paragraphs>117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Concourse</vt:lpstr>
      <vt:lpstr>An Overview of the  Learning Habits Project:   What Is It? What Are the Data Telling Us?</vt:lpstr>
      <vt:lpstr>The Learning Habits Project</vt:lpstr>
      <vt:lpstr>The Learning Habits Data Set</vt:lpstr>
      <vt:lpstr>Members of the Learning Habits Seminar  coordinated by: Elizabeth Berry</vt:lpstr>
      <vt:lpstr>Members of the Learning Habits Seminar  coordinated by: Elizabeth Berry</vt:lpstr>
      <vt:lpstr>The Learning Habits Data Repository</vt:lpstr>
      <vt:lpstr>Colleges Housing Majors of the Learning Habits Students (percentages)</vt:lpstr>
      <vt:lpstr>Link to web version of brochure appears in A-Z on CSUN home page under “Learning Habits Project”</vt:lpstr>
      <vt:lpstr>Percentage of Brochure Themes Mentioned During Interviews</vt:lpstr>
      <vt:lpstr>Reasons Why Specific Courses Provided Exceptional Learning Experiences</vt:lpstr>
      <vt:lpstr>Changes Through Time in Reasons Why Courses Provided Exceptional Learning Experiences A. Instructor made the course interesting B. Utility of tests, papers, and assignments C. Integration of reading assignments into class sessions D. Course content linked to current events/students' lives E. Challenged by subject matter and/or course requirements </vt:lpstr>
      <vt:lpstr>End-of-Term Survey Questions Considered</vt:lpstr>
      <vt:lpstr>Percentage of Respondents Reporting Changed Approach to Selected Assignments</vt:lpstr>
      <vt:lpstr>Reasons for Change in Approach to Critical Thinking Assignments</vt:lpstr>
      <vt:lpstr>Reasons for Change in Approach to Writing Assignments</vt:lpstr>
      <vt:lpstr>Reasons for Change in Approach to Reading Assignments</vt:lpstr>
      <vt:lpstr>When it Comes to Reading, You Need to Perform at Higher Level at CSUN</vt:lpstr>
      <vt:lpstr>How to Assign Priorities to Reading Assignments</vt:lpstr>
      <vt:lpstr>Reasons for Change in Approach to Quantitative Reasoning/Math Assignments</vt:lpstr>
      <vt:lpstr>Reasons Why Initial Coursework Was Particularly Helpful in Strengthening Critical Thinking Skills</vt:lpstr>
      <vt:lpstr>Reasons Why Initial Coursework Was Particularly Helpful in Strengthening Writing Skills</vt:lpstr>
      <vt:lpstr>Instructors’ Dedication to Student Improvement</vt:lpstr>
      <vt:lpstr>Reasons Why Initial Coursework Was Particularly Helpful in Strengthening Reading Skills</vt:lpstr>
      <vt:lpstr>Changed Approach to Reading on my Own</vt:lpstr>
      <vt:lpstr>Reasons Why Initial Coursework Was Particularly Helpful in Strengthening Reading Skills</vt:lpstr>
      <vt:lpstr>Explicit Instruction in How to Approach Reading Assignments</vt:lpstr>
      <vt:lpstr>Reasons Why Initial Coursework Particularly Helpful in Strengthening Mathematical Skills</vt:lpstr>
      <vt:lpstr>Quantitative Reasoning is Key to  Understanding the World</vt:lpstr>
      <vt:lpstr>Reasons  Why Approach to Assignments Has NOT Changed</vt:lpstr>
      <vt:lpstr>Tactics for Avoiding Math</vt:lpstr>
      <vt:lpstr>Curricular Challenges Highlighted by the Learning Habits Data</vt:lpstr>
      <vt:lpstr>Questions and Discussion</vt:lpstr>
    </vt:vector>
  </TitlesOfParts>
  <Company>California State University Northridge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Bringing A Math Emporium to Cal State Northridge: A Collaboration between the USU and CSUN</dc:title>
  <dc:creator>bhuber</dc:creator>
  <cp:lastModifiedBy>Huber, Bettina J</cp:lastModifiedBy>
  <cp:revision>90</cp:revision>
  <dcterms:created xsi:type="dcterms:W3CDTF">2009-09-28T00:51:53Z</dcterms:created>
  <dcterms:modified xsi:type="dcterms:W3CDTF">2012-09-28T04:25:28Z</dcterms:modified>
</cp:coreProperties>
</file>