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81" r:id="rId18"/>
    <p:sldId id="274" r:id="rId19"/>
    <p:sldId id="275" r:id="rId20"/>
    <p:sldId id="276" r:id="rId21"/>
    <p:sldId id="277" r:id="rId22"/>
    <p:sldId id="282" r:id="rId23"/>
    <p:sldId id="278" r:id="rId24"/>
    <p:sldId id="279" r:id="rId25"/>
    <p:sldId id="257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6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5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-%20upcoming%20presentations\2012-04-18%20WASC%20ARC\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-%20home\home%20briefcase\UND%20VPAA\03%20finalist%20interview\open%20forum\UND%20open%20forum%20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ln w="19050">
              <a:solidFill>
                <a:srgbClr val="FFFF00"/>
              </a:solidFill>
            </a:ln>
          </c:spPr>
          <c:dPt>
            <c:idx val="0"/>
            <c:bubble3D val="0"/>
            <c:spPr>
              <a:solidFill>
                <a:srgbClr val="FFFF99"/>
              </a:solidFill>
              <a:ln w="19050">
                <a:solidFill>
                  <a:srgbClr val="FFFF00"/>
                </a:solidFill>
              </a:ln>
            </c:spPr>
          </c:dPt>
          <c:dPt>
            <c:idx val="1"/>
            <c:bubble3D val="0"/>
            <c:spPr>
              <a:solidFill>
                <a:srgbClr val="F1B817"/>
              </a:solidFill>
              <a:ln w="19050">
                <a:solidFill>
                  <a:srgbClr val="FFFF00"/>
                </a:solidFill>
              </a:ln>
            </c:spPr>
          </c:dPt>
          <c:dPt>
            <c:idx val="2"/>
            <c:bubble3D val="0"/>
            <c:spPr>
              <a:solidFill>
                <a:srgbClr val="BD8E0B"/>
              </a:solidFill>
              <a:ln w="19050">
                <a:solidFill>
                  <a:srgbClr val="FFFF00"/>
                </a:solidFill>
              </a:ln>
            </c:spPr>
          </c:dPt>
          <c:dPt>
            <c:idx val="3"/>
            <c:bubble3D val="0"/>
            <c:spPr>
              <a:solidFill>
                <a:srgbClr val="775A07"/>
              </a:solidFill>
              <a:ln w="19050">
                <a:solidFill>
                  <a:srgbClr val="FFFF00"/>
                </a:solidFill>
              </a:ln>
            </c:spPr>
          </c:dPt>
          <c:cat>
            <c:strRef>
              <c:f>Sheet1!$A$1:$A$4</c:f>
              <c:strCache>
                <c:ptCount val="4"/>
                <c:pt idx="0">
                  <c:v>zero</c:v>
                </c:pt>
                <c:pt idx="1">
                  <c:v>one</c:v>
                </c:pt>
                <c:pt idx="2">
                  <c:v>two</c:v>
                </c:pt>
                <c:pt idx="3">
                  <c:v>three+</c:v>
                </c:pt>
              </c:strCache>
            </c:strRef>
          </c:cat>
          <c:val>
            <c:numRef>
              <c:f>Sheet1!$B$1:$B$4</c:f>
              <c:numCache>
                <c:formatCode>#,##0</c:formatCode>
                <c:ptCount val="4"/>
                <c:pt idx="0">
                  <c:v>1.888999E6</c:v>
                </c:pt>
                <c:pt idx="1">
                  <c:v>684386.0</c:v>
                </c:pt>
                <c:pt idx="2">
                  <c:v>153913.0</c:v>
                </c:pt>
                <c:pt idx="3">
                  <c:v>76174.0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ln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FFC000"/>
                  </a:gs>
                  <a:gs pos="100000">
                    <a:srgbClr val="9A7500"/>
                  </a:gs>
                </a:gsLst>
                <a:lin ang="5400000" scaled="0"/>
              </a:gradFill>
              <a:ln>
                <a:solidFill>
                  <a:srgbClr val="FFFFFF"/>
                </a:solidFill>
              </a:ln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808080"/>
                  </a:gs>
                  <a:gs pos="100000">
                    <a:srgbClr val="4D4D4D"/>
                  </a:gs>
                </a:gsLst>
                <a:lin ang="5400000" scaled="0"/>
              </a:gradFill>
              <a:ln>
                <a:solidFill>
                  <a:srgbClr val="FFFFFF"/>
                </a:solidFill>
              </a:ln>
            </c:spPr>
          </c:dPt>
          <c:cat>
            <c:strRef>
              <c:f>'CSUN HIPs'!$B$2:$C$2</c:f>
              <c:strCache>
                <c:ptCount val="2"/>
                <c:pt idx="0">
                  <c:v>latino</c:v>
                </c:pt>
                <c:pt idx="1">
                  <c:v>not</c:v>
                </c:pt>
              </c:strCache>
            </c:strRef>
          </c:cat>
          <c:val>
            <c:numRef>
              <c:f>'CSUN HIPs'!$B$3:$C$3</c:f>
              <c:numCache>
                <c:formatCode>General</c:formatCode>
                <c:ptCount val="2"/>
                <c:pt idx="0">
                  <c:v>38.0</c:v>
                </c:pt>
                <c:pt idx="1">
                  <c:v>55.0</c:v>
                </c:pt>
              </c:numCache>
            </c:numRef>
          </c:val>
        </c:ser>
        <c:ser>
          <c:idx val="2"/>
          <c:order val="1"/>
          <c:spPr>
            <a:ln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FFC000"/>
                  </a:gs>
                  <a:gs pos="100000">
                    <a:srgbClr val="9A7500"/>
                  </a:gs>
                </a:gsLst>
                <a:lin ang="5400000" scaled="0"/>
              </a:gradFill>
              <a:ln>
                <a:solidFill>
                  <a:srgbClr val="FFFFFF"/>
                </a:solidFill>
              </a:ln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808080"/>
                  </a:gs>
                  <a:gs pos="100000">
                    <a:srgbClr val="4D4D4D"/>
                  </a:gs>
                </a:gsLst>
                <a:lin ang="5400000" scaled="0"/>
              </a:gradFill>
              <a:ln>
                <a:solidFill>
                  <a:srgbClr val="FFFFFF"/>
                </a:solidFill>
              </a:ln>
            </c:spPr>
          </c:dPt>
          <c:cat>
            <c:strRef>
              <c:f>'CSUN HIPs'!$B$2:$C$2</c:f>
              <c:strCache>
                <c:ptCount val="2"/>
                <c:pt idx="0">
                  <c:v>latino</c:v>
                </c:pt>
                <c:pt idx="1">
                  <c:v>not</c:v>
                </c:pt>
              </c:strCache>
            </c:strRef>
          </c:cat>
          <c:val>
            <c:numRef>
              <c:f>'CSUN HIPs'!$B$4:$C$4</c:f>
              <c:numCache>
                <c:formatCode>General</c:formatCode>
                <c:ptCount val="2"/>
                <c:pt idx="0">
                  <c:v>49.0</c:v>
                </c:pt>
                <c:pt idx="1">
                  <c:v>63.0</c:v>
                </c:pt>
              </c:numCache>
            </c:numRef>
          </c:val>
        </c:ser>
        <c:ser>
          <c:idx val="0"/>
          <c:order val="2"/>
          <c:spPr>
            <a:ln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FFC000"/>
                  </a:gs>
                  <a:gs pos="100000">
                    <a:srgbClr val="9A7500"/>
                  </a:gs>
                </a:gsLst>
                <a:lin ang="5400000" scaled="0"/>
              </a:gradFill>
              <a:ln>
                <a:solidFill>
                  <a:srgbClr val="FFFFFF"/>
                </a:solidFill>
              </a:ln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808080"/>
                  </a:gs>
                  <a:gs pos="100000">
                    <a:srgbClr val="4D4D4D"/>
                  </a:gs>
                </a:gsLst>
                <a:lin ang="5400000" scaled="0"/>
              </a:gradFill>
              <a:ln>
                <a:solidFill>
                  <a:srgbClr val="FFFFFF"/>
                </a:solidFill>
              </a:ln>
            </c:spPr>
          </c:dPt>
          <c:cat>
            <c:strRef>
              <c:f>'CSUN HIPs'!$B$2:$C$2</c:f>
              <c:strCache>
                <c:ptCount val="2"/>
                <c:pt idx="0">
                  <c:v>latino</c:v>
                </c:pt>
                <c:pt idx="1">
                  <c:v>not</c:v>
                </c:pt>
              </c:strCache>
            </c:strRef>
          </c:cat>
          <c:val>
            <c:numRef>
              <c:f>'CSUN HIPs'!$B$5:$C$5</c:f>
              <c:numCache>
                <c:formatCode>General</c:formatCode>
                <c:ptCount val="2"/>
                <c:pt idx="0">
                  <c:v>65.0</c:v>
                </c:pt>
                <c:pt idx="1">
                  <c:v>68.0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3052920"/>
        <c:axId val="2133055864"/>
      </c:barChart>
      <c:catAx>
        <c:axId val="2133052920"/>
        <c:scaling>
          <c:orientation val="minMax"/>
        </c:scaling>
        <c:delete val="1"/>
        <c:axPos val="b"/>
        <c:majorTickMark val="out"/>
        <c:minorTickMark val="none"/>
        <c:tickLblPos val="nextTo"/>
        <c:crossAx val="2133055864"/>
        <c:crosses val="autoZero"/>
        <c:auto val="1"/>
        <c:lblAlgn val="ctr"/>
        <c:lblOffset val="100"/>
        <c:noMultiLvlLbl val="0"/>
      </c:catAx>
      <c:valAx>
        <c:axId val="21330558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330529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41486-D490-41BD-BCBD-D09443A1F425}" type="datetimeFigureOut">
              <a:rPr lang="en-US" smtClean="0"/>
              <a:t>11/26/13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BE8B8-1F87-4C7C-9328-98DAFAAE6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2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Relationship Id="rId3" Type="http://schemas.openxmlformats.org/officeDocument/2006/relationships/hyperlink" Target="http://newsroom.unl.edu/releases/2009/12/04/Project+to+computer-analyze+railroads+history+awarded+funds" TargetMode="Externa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[Image credit:  Northridge Vision 2012.]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E8B8-1F87-4C7C-9328-98DAFAAE65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08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342699"/>
            <a:ext cx="5487020" cy="41149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959" y="686346"/>
            <a:ext cx="4545635" cy="342861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342699"/>
            <a:ext cx="5487020" cy="41149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959" y="686346"/>
            <a:ext cx="4545635" cy="342861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342699"/>
            <a:ext cx="5487020" cy="41149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959" y="686346"/>
            <a:ext cx="4545635" cy="342861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342699"/>
            <a:ext cx="5487020" cy="41149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6959" y="686346"/>
            <a:ext cx="4545635" cy="342861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342699"/>
            <a:ext cx="5487020" cy="41149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342699"/>
            <a:ext cx="5487020" cy="41149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342699"/>
            <a:ext cx="5487020" cy="41149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[Image credit:  Northridge Vision 2012.]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E8B8-1F87-4C7C-9328-98DAFAAE65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08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1BD5D94-A63E-44C9-8758-B8F6B4D2A855}" type="slidenum">
              <a:rPr lang="en-US"/>
              <a:pPr/>
              <a:t>18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AE0135B-EDC8-4809-A090-E68C30963A85}" type="slidenum">
              <a:rPr lang="en-US"/>
              <a:pPr/>
              <a:t>19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6CDD8-E7A4-4FB2-B2ED-8CCBBA397B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91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5CC0B8-2A4F-4E2A-B4F5-EBF8DE7EA328}" type="slidenum">
              <a:rPr lang="en-US"/>
              <a:pPr/>
              <a:t>20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5CC0B8-2A4F-4E2A-B4F5-EBF8DE7EA328}" type="slidenum">
              <a:rPr lang="en-US"/>
              <a:pPr/>
              <a:t>21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[Image credit:  Northridge Vision 2012.]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E8B8-1F87-4C7C-9328-98DAFAAE65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08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[Thomas image </a:t>
            </a:r>
            <a:r>
              <a:rPr lang="en-US" dirty="0"/>
              <a:t>and story: 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newsroom.unl.edu/releases/2009/12/04/Project+to+computer-analyze+railroads+history+awarded+funds</a:t>
            </a:r>
            <a:r>
              <a:rPr lang="en-US" dirty="0" smtClean="0"/>
              <a:t>; Aquifer image:  Wikipedia]</a:t>
            </a:r>
          </a:p>
          <a:p>
            <a:endParaRPr lang="en-US" dirty="0"/>
          </a:p>
          <a:p>
            <a:r>
              <a:rPr lang="en-US" dirty="0" smtClean="0"/>
              <a:t>Re the digital humanities</a:t>
            </a:r>
            <a:r>
              <a:rPr lang="en-US" dirty="0"/>
              <a:t>:  The project will integrate large-scale historical data sources from various repositories -- such as time schedules, newspaper accounts, payrolls and maps -- and align them with other data, such as county-level census data. The project aims to demonstrate how scholars of American history, working on a range of subjects from global finance, to capital markets, labor migration, the law, environmental change and culture, could "dig in" to this data to produce new forms of "</a:t>
            </a:r>
            <a:r>
              <a:rPr lang="en-US" dirty="0" err="1"/>
              <a:t>cyberscholarship</a:t>
            </a:r>
            <a:r>
              <a:rPr lang="en-US" dirty="0"/>
              <a:t>."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E8B8-1F87-4C7C-9328-98DAFAAE65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69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[Image credit:  Northridge Vision 2012.]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E8B8-1F87-4C7C-9328-98DAFAAE65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08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6CDD8-E7A4-4FB2-B2ED-8CCBBA397B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91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3F7A0-CCCA-49D4-BCC6-F2FFE0DD9F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41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8CABC8-1B1C-4B24-8AF3-864F0B950542}" type="slidenum">
              <a:rPr lang="en-US"/>
              <a:pPr/>
              <a:t>5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177D9-3F98-498B-ABB6-458A97736310}" type="slidenum">
              <a:rPr lang="en-US"/>
              <a:pPr/>
              <a:t>6</a:t>
            </a:fld>
            <a:endParaRPr lang="en-US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3F7A0-CCCA-49D4-BCC6-F2FFE0DD9F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2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[Image credit:  Northridge Vision 2012.]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BE8B8-1F87-4C7C-9328-98DAFAAE65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08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Improving student success and time to degree means working together, because so many students transfer.</a:t>
            </a:r>
          </a:p>
          <a:p>
            <a:endParaRPr lang="en-US" dirty="0" smtClean="0"/>
          </a:p>
          <a:p>
            <a:r>
              <a:rPr lang="en-US" dirty="0" smtClean="0"/>
              <a:t>In California the portion is greater.  Almost all of those students take courses in --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64115-AF37-48E0-A28B-C2941B4B887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371600"/>
            <a:ext cx="822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38BF8-FA16-49A2-AF81-83037AA7C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5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27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microsoft.com/office/2007/relationships/hdphoto" Target="../media/hdphoto3.wdp"/><Relationship Id="rId5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microsoft.com/office/2007/relationships/hdphoto" Target="../media/hdphoto4.wdp"/><Relationship Id="rId5" Type="http://schemas.openxmlformats.org/officeDocument/2006/relationships/image" Target="../media/image46.gif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53.png"/><Relationship Id="rId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0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2.wdp"/><Relationship Id="rId5" Type="http://schemas.openxmlformats.org/officeDocument/2006/relationships/image" Target="../media/image20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- upcoming presentations\2013-11-22 CSUN professional development\Zelzah Gatew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" y="-2766"/>
            <a:ext cx="9139562" cy="68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0800000">
            <a:off x="378" y="0"/>
            <a:ext cx="9139562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47000">
                <a:srgbClr val="BECFED">
                  <a:alpha val="0"/>
                </a:srgbClr>
              </a:gs>
              <a:gs pos="100000">
                <a:schemeClr val="accent1">
                  <a:tint val="23500"/>
                  <a:satMod val="160000"/>
                  <a:alpha val="9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52400"/>
            <a:ext cx="6609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curriculum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5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lassroom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05000" y="914400"/>
            <a:ext cx="563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3200" b="0">
                <a:solidFill>
                  <a:schemeClr val="bg1"/>
                </a:solidFill>
                <a:latin typeface="Bradley Hand ITC" pitchFamily="66" charset="0"/>
              </a:rPr>
              <a:t>General Education Certification</a:t>
            </a:r>
          </a:p>
        </p:txBody>
      </p:sp>
      <p:graphicFrame>
        <p:nvGraphicFramePr>
          <p:cNvPr id="83972" name="Group 4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330478134"/>
              </p:ext>
            </p:extLst>
          </p:nvPr>
        </p:nvGraphicFramePr>
        <p:xfrm>
          <a:off x="533400" y="2444750"/>
          <a:ext cx="8008938" cy="3956052"/>
        </p:xfrm>
        <a:graphic>
          <a:graphicData uri="http://schemas.openxmlformats.org/drawingml/2006/table">
            <a:tbl>
              <a:tblPr/>
              <a:tblGrid>
                <a:gridCol w="5857875"/>
                <a:gridCol w="1038225"/>
                <a:gridCol w="1112838"/>
              </a:tblGrid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English Communication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Math &amp; Quantitative Reasoning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Arts &amp; Humanities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Social Science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Science (including lab)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B1-3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Self-Development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1">
                            <a:alpha val="89000"/>
                          </a:schemeClr>
                        </a:gs>
                        <a:gs pos="100000">
                          <a:schemeClr val="bg1">
                            <a:gamma/>
                            <a:shade val="63529"/>
                            <a:invGamma/>
                            <a:alpha val="89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84009" name="Picture 41" descr="ASSIST public sc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516">
            <a:off x="228600" y="2051050"/>
            <a:ext cx="8686800" cy="2805113"/>
          </a:xfrm>
          <a:prstGeom prst="rect">
            <a:avLst/>
          </a:prstGeom>
          <a:noFill/>
          <a:ln w="38100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2"/>
          <p:cNvSpPr>
            <a:spLocks noChangeArrowheads="1"/>
          </p:cNvSpPr>
          <p:nvPr/>
        </p:nvSpPr>
        <p:spPr bwMode="auto">
          <a:xfrm>
            <a:off x="-9372600" y="-5410200"/>
            <a:ext cx="29565600" cy="17373600"/>
          </a:xfrm>
          <a:custGeom>
            <a:avLst/>
            <a:gdLst>
              <a:gd name="G0" fmla="+- 10298 0 0"/>
              <a:gd name="G1" fmla="+- 21600 0 10298"/>
              <a:gd name="G2" fmla="+- 21600 0 1029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298" y="10800"/>
                </a:moveTo>
                <a:cubicBezTo>
                  <a:pt x="10298" y="11077"/>
                  <a:pt x="10523" y="11302"/>
                  <a:pt x="10800" y="11302"/>
                </a:cubicBezTo>
                <a:cubicBezTo>
                  <a:pt x="11077" y="11302"/>
                  <a:pt x="11302" y="11077"/>
                  <a:pt x="11302" y="10800"/>
                </a:cubicBezTo>
                <a:cubicBezTo>
                  <a:pt x="11302" y="10523"/>
                  <a:pt x="11077" y="10298"/>
                  <a:pt x="10800" y="10298"/>
                </a:cubicBezTo>
                <a:cubicBezTo>
                  <a:pt x="10523" y="10298"/>
                  <a:pt x="10298" y="10523"/>
                  <a:pt x="10298" y="1080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43"/>
          <p:cNvSpPr>
            <a:spLocks noChangeArrowheads="1"/>
          </p:cNvSpPr>
          <p:nvPr/>
        </p:nvSpPr>
        <p:spPr bwMode="auto">
          <a:xfrm>
            <a:off x="-7772400" y="-3962400"/>
            <a:ext cx="29565600" cy="17373600"/>
          </a:xfrm>
          <a:custGeom>
            <a:avLst/>
            <a:gdLst>
              <a:gd name="G0" fmla="+- 10398 0 0"/>
              <a:gd name="G1" fmla="+- 21600 0 10398"/>
              <a:gd name="G2" fmla="+- 21600 0 10398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398" y="10800"/>
                </a:moveTo>
                <a:cubicBezTo>
                  <a:pt x="10398" y="11022"/>
                  <a:pt x="10578" y="11202"/>
                  <a:pt x="10800" y="11202"/>
                </a:cubicBezTo>
                <a:cubicBezTo>
                  <a:pt x="11022" y="11202"/>
                  <a:pt x="11202" y="11022"/>
                  <a:pt x="11202" y="10800"/>
                </a:cubicBezTo>
                <a:cubicBezTo>
                  <a:pt x="11202" y="10578"/>
                  <a:pt x="11022" y="10398"/>
                  <a:pt x="10800" y="10398"/>
                </a:cubicBezTo>
                <a:cubicBezTo>
                  <a:pt x="10578" y="10398"/>
                  <a:pt x="10398" y="10578"/>
                  <a:pt x="10398" y="1080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8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  <p:bldP spid="8" grpId="0" animBg="1"/>
      <p:bldP spid="8" grpId="1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gmlinewor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b="0">
                <a:solidFill>
                  <a:schemeClr val="bg1"/>
                </a:solidFill>
              </a:rPr>
              <a:t>Sources of General Education (48 units total)</a:t>
            </a: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304800" y="5334000"/>
            <a:ext cx="8382000" cy="1295400"/>
          </a:xfrm>
          <a:prstGeom prst="rect">
            <a:avLst/>
          </a:prstGeom>
          <a:solidFill>
            <a:srgbClr val="A0D3F6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800"/>
              <a:t>California State University (“receiving institution”)</a:t>
            </a:r>
          </a:p>
          <a:p>
            <a:pPr algn="ctr" eaLnBrk="0" hangingPunct="0"/>
            <a:endParaRPr lang="en-US" sz="1800"/>
          </a:p>
          <a:p>
            <a:pPr algn="ctr" eaLnBrk="0" hangingPunct="0"/>
            <a:r>
              <a:rPr lang="en-US" sz="1800"/>
              <a:t>nine upper-division units</a:t>
            </a: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5410200" y="1295400"/>
            <a:ext cx="3276600" cy="2743200"/>
          </a:xfrm>
          <a:prstGeom prst="rect">
            <a:avLst/>
          </a:prstGeom>
          <a:solidFill>
            <a:srgbClr val="A0D3F6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800"/>
              <a:t>certifying</a:t>
            </a:r>
          </a:p>
          <a:p>
            <a:pPr algn="ctr" eaLnBrk="0" hangingPunct="0"/>
            <a:r>
              <a:rPr lang="en-US" sz="1800"/>
              <a:t>California Community College</a:t>
            </a:r>
          </a:p>
          <a:p>
            <a:pPr algn="ctr" eaLnBrk="0" hangingPunct="0"/>
            <a:r>
              <a:rPr lang="en-US" sz="1800"/>
              <a:t>(“sending institution”)</a:t>
            </a:r>
          </a:p>
          <a:p>
            <a:pPr algn="ctr" eaLnBrk="0" hangingPunct="0"/>
            <a:endParaRPr lang="en-US" sz="1800"/>
          </a:p>
          <a:p>
            <a:pPr algn="ctr" eaLnBrk="0" hangingPunct="0"/>
            <a:r>
              <a:rPr lang="en-US" sz="1800"/>
              <a:t>39 lower-division units</a:t>
            </a:r>
          </a:p>
        </p:txBody>
      </p:sp>
      <p:sp>
        <p:nvSpPr>
          <p:cNvPr id="120838" name="AutoShape 6"/>
          <p:cNvSpPr>
            <a:spLocks noChangeArrowheads="1"/>
          </p:cNvSpPr>
          <p:nvPr/>
        </p:nvSpPr>
        <p:spPr bwMode="auto">
          <a:xfrm rot="21399692" flipH="1">
            <a:off x="4398963" y="3276600"/>
            <a:ext cx="1371600" cy="2209800"/>
          </a:xfrm>
          <a:custGeom>
            <a:avLst/>
            <a:gdLst>
              <a:gd name="G0" fmla="+- 0 0 0"/>
              <a:gd name="G1" fmla="+- -6239460 0 0"/>
              <a:gd name="G2" fmla="+- 0 0 -623946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623946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239460"/>
              <a:gd name="G36" fmla="sin G34 -6239460"/>
              <a:gd name="G37" fmla="+/ -623946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8082 w 21600"/>
              <a:gd name="T5" fmla="*/ 2824 h 21600"/>
              <a:gd name="T6" fmla="*/ 10064 w 21600"/>
              <a:gd name="T7" fmla="*/ 2733 h 21600"/>
              <a:gd name="T8" fmla="*/ 14441 w 21600"/>
              <a:gd name="T9" fmla="*/ 6812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636" y="5399"/>
                  <a:pt x="10472" y="5407"/>
                  <a:pt x="10309" y="5422"/>
                </a:cubicBezTo>
                <a:lnTo>
                  <a:pt x="9819" y="44"/>
                </a:lnTo>
                <a:cubicBezTo>
                  <a:pt x="10145" y="14"/>
                  <a:pt x="1047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A0D3F6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381000" y="1295400"/>
            <a:ext cx="3276600" cy="2743200"/>
          </a:xfrm>
          <a:prstGeom prst="rect">
            <a:avLst/>
          </a:prstGeom>
          <a:solidFill>
            <a:srgbClr val="A0D3F6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800"/>
              <a:t>prior learning at the</a:t>
            </a:r>
          </a:p>
          <a:p>
            <a:pPr algn="ctr" eaLnBrk="0" hangingPunct="0"/>
            <a:r>
              <a:rPr lang="en-US" sz="1800"/>
              <a:t>baccalaureate level</a:t>
            </a:r>
          </a:p>
          <a:p>
            <a:pPr algn="ctr" eaLnBrk="0" hangingPunct="0"/>
            <a:r>
              <a:rPr lang="en-US" sz="1800"/>
              <a:t>(“pass-along”)</a:t>
            </a:r>
          </a:p>
          <a:p>
            <a:pPr algn="ctr" eaLnBrk="0" hangingPunct="0"/>
            <a:endParaRPr lang="en-US" sz="1800"/>
          </a:p>
          <a:p>
            <a:pPr algn="ctr" eaLnBrk="0" hangingPunct="0"/>
            <a:r>
              <a:rPr lang="en-US" sz="1800"/>
              <a:t>* other CCCs or four-years</a:t>
            </a:r>
          </a:p>
          <a:p>
            <a:pPr algn="ctr" eaLnBrk="0" hangingPunct="0"/>
            <a:r>
              <a:rPr lang="en-US" sz="1800"/>
              <a:t>* military and other training</a:t>
            </a:r>
          </a:p>
          <a:p>
            <a:pPr algn="ctr" eaLnBrk="0" hangingPunct="0"/>
            <a:r>
              <a:rPr lang="en-US" sz="1800"/>
              <a:t>* external exams (AP or IB)</a:t>
            </a:r>
          </a:p>
          <a:p>
            <a:pPr algn="ctr" eaLnBrk="0" hangingPunct="0"/>
            <a:endParaRPr lang="en-US" sz="1800"/>
          </a:p>
          <a:p>
            <a:pPr algn="ctr" eaLnBrk="0" hangingPunct="0"/>
            <a:r>
              <a:rPr lang="en-US" sz="1800"/>
              <a:t>up to 39 units</a:t>
            </a:r>
          </a:p>
        </p:txBody>
      </p:sp>
      <p:sp>
        <p:nvSpPr>
          <p:cNvPr id="120840" name="AutoShape 8"/>
          <p:cNvSpPr>
            <a:spLocks noChangeArrowheads="1"/>
          </p:cNvSpPr>
          <p:nvPr/>
        </p:nvSpPr>
        <p:spPr bwMode="auto">
          <a:xfrm>
            <a:off x="3886200" y="1447800"/>
            <a:ext cx="1295400" cy="533400"/>
          </a:xfrm>
          <a:prstGeom prst="rightArrow">
            <a:avLst>
              <a:gd name="adj1" fmla="val 50000"/>
              <a:gd name="adj2" fmla="val 60714"/>
            </a:avLst>
          </a:prstGeom>
          <a:solidFill>
            <a:srgbClr val="A0D3F6">
              <a:alpha val="8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7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animBg="1"/>
      <p:bldP spid="120837" grpId="0" animBg="1"/>
      <p:bldP spid="120838" grpId="0" animBg="1"/>
      <p:bldP spid="120839" grpId="0" animBg="1"/>
      <p:bldP spid="1208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6019800" y="3813175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hook</a:t>
            </a:r>
          </a:p>
        </p:txBody>
      </p:sp>
      <p:pic>
        <p:nvPicPr>
          <p:cNvPr id="122883" name="Picture 3" descr="CCE%20219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b="0">
                <a:solidFill>
                  <a:schemeClr val="bg1"/>
                </a:solidFill>
              </a:rPr>
              <a:t>Unique Benefits of General Education</a:t>
            </a:r>
          </a:p>
        </p:txBody>
      </p:sp>
    </p:spTree>
    <p:extLst>
      <p:ext uri="{BB962C8B-B14F-4D97-AF65-F5344CB8AC3E}">
        <p14:creationId xmlns:p14="http://schemas.microsoft.com/office/powerpoint/2010/main" val="76395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6532E-6 L 0.20833 -0.110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55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2883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6019800" y="3813175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hook</a:t>
            </a:r>
          </a:p>
        </p:txBody>
      </p:sp>
      <p:pic>
        <p:nvPicPr>
          <p:cNvPr id="124931" name="Picture 3" descr="CCE%20219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3048000" cy="2286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b="0">
                <a:solidFill>
                  <a:schemeClr val="bg1"/>
                </a:solidFill>
              </a:rPr>
              <a:t>Unique Benefits of General Education</a:t>
            </a: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1905000" y="5105400"/>
            <a:ext cx="947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reach</a:t>
            </a:r>
          </a:p>
        </p:txBody>
      </p:sp>
      <p:pic>
        <p:nvPicPr>
          <p:cNvPr id="124934" name="Picture 6" descr="classroom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752600"/>
            <a:ext cx="9167813" cy="117348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69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4934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64162E-6 L -0.24254 -0.110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-5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6545263" y="3429000"/>
            <a:ext cx="846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hook</a:t>
            </a:r>
          </a:p>
        </p:txBody>
      </p:sp>
      <p:pic>
        <p:nvPicPr>
          <p:cNvPr id="126979" name="Picture 3" descr="CCE%20219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43000"/>
            <a:ext cx="3048000" cy="2286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200" b="0">
                <a:solidFill>
                  <a:schemeClr val="bg1"/>
                </a:solidFill>
              </a:rPr>
              <a:t>Unique Benefits of General Education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1600200" y="5791200"/>
            <a:ext cx="947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reach</a:t>
            </a:r>
          </a:p>
        </p:txBody>
      </p:sp>
      <p:pic>
        <p:nvPicPr>
          <p:cNvPr id="126982" name="Picture 6" descr="classroom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394075" cy="43434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6172200" y="5867400"/>
            <a:ext cx="1949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/>
              <a:t>employability</a:t>
            </a:r>
          </a:p>
        </p:txBody>
      </p:sp>
      <p:pic>
        <p:nvPicPr>
          <p:cNvPr id="126984" name="Picture 8" descr="469_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2514600" cy="183356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5" name="Picture 9" descr="469_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0"/>
            <a:ext cx="11430000" cy="833437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03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698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21924E-6 L 0.375 0.136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68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Line 2"/>
          <p:cNvSpPr>
            <a:spLocks noChangeShapeType="1"/>
          </p:cNvSpPr>
          <p:nvPr/>
        </p:nvSpPr>
        <p:spPr bwMode="auto">
          <a:xfrm>
            <a:off x="4572000" y="228600"/>
            <a:ext cx="0" cy="6324600"/>
          </a:xfrm>
          <a:prstGeom prst="line">
            <a:avLst/>
          </a:prstGeom>
          <a:noFill/>
          <a:ln w="1905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7" name="Line 3"/>
          <p:cNvSpPr>
            <a:spLocks noChangeShapeType="1"/>
          </p:cNvSpPr>
          <p:nvPr/>
        </p:nvSpPr>
        <p:spPr bwMode="auto">
          <a:xfrm>
            <a:off x="533400" y="990600"/>
            <a:ext cx="8153400" cy="0"/>
          </a:xfrm>
          <a:prstGeom prst="line">
            <a:avLst/>
          </a:prstGeom>
          <a:noFill/>
          <a:ln w="1905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1371600" y="533400"/>
            <a:ext cx="15953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what we have</a:t>
            </a:r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5867400" y="533400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what we want</a:t>
            </a:r>
          </a:p>
        </p:txBody>
      </p:sp>
      <p:pic>
        <p:nvPicPr>
          <p:cNvPr id="129030" name="Picture 6" descr="classroom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1785938" cy="2286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4800600" y="30622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8C592"/>
                </a:solidFill>
              </a:rPr>
              <a:t>reach</a:t>
            </a:r>
          </a:p>
        </p:txBody>
      </p:sp>
      <p:pic>
        <p:nvPicPr>
          <p:cNvPr id="129032" name="Picture 8" descr="CCE%20219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971800"/>
            <a:ext cx="2209800" cy="165735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6781800" y="2971800"/>
            <a:ext cx="73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C8C592"/>
                </a:solidFill>
              </a:rPr>
              <a:t>hook</a:t>
            </a:r>
          </a:p>
        </p:txBody>
      </p:sp>
      <p:pic>
        <p:nvPicPr>
          <p:cNvPr id="129034" name="Picture 10" descr="469_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19600"/>
            <a:ext cx="2514600" cy="183356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4876800" y="4357688"/>
            <a:ext cx="1676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990033"/>
                </a:solidFill>
              </a:rPr>
              <a:t>employability</a:t>
            </a:r>
          </a:p>
        </p:txBody>
      </p:sp>
      <p:pic>
        <p:nvPicPr>
          <p:cNvPr id="129036" name="Picture 12" descr="checklist sli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3657600" cy="27432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7" name="Picture 13" descr="pass-along sli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3429000" cy="257175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5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1" grpId="0"/>
      <p:bldP spid="129033" grpId="0"/>
      <p:bldP spid="1290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gap analysis slide"/>
          <p:cNvPicPr>
            <a:picLocks noChangeAspect="1" noChangeArrowheads="1"/>
          </p:cNvPicPr>
          <p:nvPr/>
        </p:nvPicPr>
        <p:blipFill>
          <a:blip r:embed="rId3">
            <a:lum bright="40000" contrast="-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8" name="Picture 6" descr="female silhouet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37188"/>
            <a:ext cx="1493838" cy="15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9" name="Picture 7" descr="man silhouet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94188"/>
            <a:ext cx="2819400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0" name="Picture 8" descr="girl silhouet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24350"/>
            <a:ext cx="175260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81" name="Picture 9" descr="female silhouet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65650"/>
            <a:ext cx="2379663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2046206" y="1631950"/>
            <a:ext cx="260199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4400" b="0" dirty="0">
                <a:latin typeface="Arial" pitchFamily="34" charset="0"/>
                <a:cs typeface="Arial" pitchFamily="34" charset="0"/>
              </a:rPr>
              <a:t>alienation</a:t>
            </a:r>
          </a:p>
          <a:p>
            <a:pPr algn="r"/>
            <a:r>
              <a:rPr lang="en-US" sz="4400" b="0" dirty="0">
                <a:latin typeface="Arial" pitchFamily="34" charset="0"/>
                <a:cs typeface="Arial" pitchFamily="34" charset="0"/>
              </a:rPr>
              <a:t>apathy</a:t>
            </a:r>
          </a:p>
          <a:p>
            <a:pPr algn="r"/>
            <a:r>
              <a:rPr lang="en-US" sz="4400" b="0" dirty="0">
                <a:latin typeface="Arial" pitchFamily="34" charset="0"/>
                <a:cs typeface="Arial" pitchFamily="34" charset="0"/>
              </a:rPr>
              <a:t>attrition</a:t>
            </a:r>
          </a:p>
        </p:txBody>
      </p:sp>
    </p:spTree>
    <p:extLst>
      <p:ext uri="{BB962C8B-B14F-4D97-AF65-F5344CB8AC3E}">
        <p14:creationId xmlns:p14="http://schemas.microsoft.com/office/powerpoint/2010/main" val="25078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- upcoming presentations\2013-11-22 CSUN professional development\Zelzah Gatew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" y="-2766"/>
            <a:ext cx="9139562" cy="68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0800000">
            <a:off x="378" y="0"/>
            <a:ext cx="9139562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47000">
                <a:srgbClr val="BECFED">
                  <a:alpha val="0"/>
                </a:srgbClr>
              </a:gs>
              <a:gs pos="100000">
                <a:schemeClr val="accent1">
                  <a:tint val="23500"/>
                  <a:satMod val="160000"/>
                  <a:alpha val="9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52400"/>
            <a:ext cx="6609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curriculum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3733800"/>
            <a:ext cx="4682692" cy="1569660"/>
          </a:xfrm>
          <a:prstGeom prst="rect">
            <a:avLst/>
          </a:prstGeom>
          <a:solidFill>
            <a:srgbClr val="DDDDDD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3733800"/>
            <a:ext cx="4568879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barriers:</a:t>
            </a: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mobility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FTE funding model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371600"/>
            <a:ext cx="4682692" cy="2209800"/>
          </a:xfrm>
          <a:prstGeom prst="rect">
            <a:avLst/>
          </a:prstGeom>
          <a:solidFill>
            <a:srgbClr val="DDDDDD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366897"/>
            <a:ext cx="4682692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accelerants:</a:t>
            </a: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societal need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workforce demands</a:t>
            </a:r>
          </a:p>
        </p:txBody>
      </p:sp>
    </p:spTree>
    <p:extLst>
      <p:ext uri="{BB962C8B-B14F-4D97-AF65-F5344CB8AC3E}">
        <p14:creationId xmlns:p14="http://schemas.microsoft.com/office/powerpoint/2010/main" val="396994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G00591-20110914-1550"/>
          <p:cNvPicPr>
            <a:picLocks noChangeAspect="1" noChangeArrowheads="1"/>
          </p:cNvPicPr>
          <p:nvPr/>
        </p:nvPicPr>
        <p:blipFill>
          <a:blip r:embed="rId3">
            <a:lum bright="56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98425" y="200025"/>
            <a:ext cx="7489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CSU Chancellor’s General Education Advisory Group</a:t>
            </a:r>
          </a:p>
          <a:p>
            <a:pPr eaLnBrk="1" hangingPunct="1"/>
            <a:r>
              <a:rPr lang="en-US" sz="2400"/>
              <a:t>2007-2008 revision of Executive Order on GE Breadth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914400" y="1905000"/>
            <a:ext cx="58801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5000"/>
              </a:spcBef>
            </a:pPr>
            <a:r>
              <a:rPr lang="en-US" sz="2400"/>
              <a:t>Article 1  Applicability</a:t>
            </a:r>
          </a:p>
          <a:p>
            <a:pPr eaLnBrk="1" hangingPunct="1">
              <a:spcBef>
                <a:spcPct val="55000"/>
              </a:spcBef>
            </a:pPr>
            <a:r>
              <a:rPr lang="en-US" sz="2400"/>
              <a:t>Article 2  Pathways to Meet Requirements</a:t>
            </a:r>
          </a:p>
          <a:p>
            <a:pPr eaLnBrk="1" hangingPunct="1">
              <a:spcBef>
                <a:spcPct val="55000"/>
              </a:spcBef>
            </a:pPr>
            <a:r>
              <a:rPr lang="en-US" sz="2400"/>
              <a:t>Article 3  Premises</a:t>
            </a:r>
          </a:p>
          <a:p>
            <a:pPr eaLnBrk="1" hangingPunct="1">
              <a:spcBef>
                <a:spcPct val="55000"/>
              </a:spcBef>
            </a:pPr>
            <a:r>
              <a:rPr lang="en-US" sz="2400"/>
              <a:t>Article 4  Distribution of Units</a:t>
            </a:r>
          </a:p>
          <a:p>
            <a:pPr eaLnBrk="1" hangingPunct="1">
              <a:spcBef>
                <a:spcPct val="55000"/>
              </a:spcBef>
            </a:pPr>
            <a:r>
              <a:rPr lang="en-US" sz="2400"/>
              <a:t>Article 5  Transfer and Articulation</a:t>
            </a:r>
          </a:p>
          <a:p>
            <a:pPr eaLnBrk="1" hangingPunct="1">
              <a:spcBef>
                <a:spcPct val="55000"/>
              </a:spcBef>
            </a:pPr>
            <a:r>
              <a:rPr lang="en-US" sz="2400"/>
              <a:t>Article 6  Implementation and Governance</a:t>
            </a: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914400" y="1905000"/>
            <a:ext cx="58801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5000"/>
              </a:spcBef>
            </a:pPr>
            <a:r>
              <a:rPr lang="en-US" sz="2400"/>
              <a:t>Article 1  Applicability</a:t>
            </a:r>
          </a:p>
          <a:p>
            <a:pPr eaLnBrk="1" hangingPunct="1">
              <a:spcBef>
                <a:spcPct val="55000"/>
              </a:spcBef>
            </a:pPr>
            <a:r>
              <a:rPr lang="en-US" sz="2400"/>
              <a:t>Article 2  Pathways to Meet Requirements</a:t>
            </a:r>
          </a:p>
          <a:p>
            <a:pPr eaLnBrk="1" hangingPunct="1">
              <a:spcBef>
                <a:spcPct val="55000"/>
              </a:spcBef>
            </a:pPr>
            <a:r>
              <a:rPr lang="en-US" sz="2400">
                <a:solidFill>
                  <a:srgbClr val="FF0000"/>
                </a:solidFill>
              </a:rPr>
              <a:t>Article 3  Premises</a:t>
            </a:r>
          </a:p>
          <a:p>
            <a:pPr eaLnBrk="1" hangingPunct="1">
              <a:spcBef>
                <a:spcPct val="55000"/>
              </a:spcBef>
            </a:pPr>
            <a:r>
              <a:rPr lang="en-US" sz="2400"/>
              <a:t>Article 4  Distribution of Units</a:t>
            </a:r>
          </a:p>
          <a:p>
            <a:pPr eaLnBrk="1" hangingPunct="1">
              <a:spcBef>
                <a:spcPct val="55000"/>
              </a:spcBef>
            </a:pPr>
            <a:r>
              <a:rPr lang="en-US" sz="2400"/>
              <a:t>Article 5  Transfer and Articulation</a:t>
            </a:r>
          </a:p>
          <a:p>
            <a:pPr eaLnBrk="1" hangingPunct="1">
              <a:spcBef>
                <a:spcPct val="55000"/>
              </a:spcBef>
            </a:pPr>
            <a:r>
              <a:rPr lang="en-US" sz="2400"/>
              <a:t>Article 6  Implementation and Governance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 rot="929192">
            <a:off x="2362200" y="3535363"/>
            <a:ext cx="66373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i="1">
                <a:solidFill>
                  <a:srgbClr val="990033"/>
                </a:solidFill>
              </a:rPr>
              <a:t>LEAP Essential 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204309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/>
      <p:bldP spid="109572" grpId="1"/>
      <p:bldP spid="109573" grpId="0"/>
      <p:bldP spid="1095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G00591-20110914-1550"/>
          <p:cNvPicPr>
            <a:picLocks noChangeAspect="1" noChangeArrowheads="1"/>
          </p:cNvPicPr>
          <p:nvPr/>
        </p:nvPicPr>
        <p:blipFill>
          <a:blip r:embed="rId3">
            <a:lum bright="56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EO 1033 GE Breadth_Page_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5715000" cy="381317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04800" y="2795588"/>
            <a:ext cx="3124200" cy="152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Rectangle 11"/>
          <p:cNvSpPr>
            <a:spLocks noChangeArrowheads="1"/>
          </p:cNvSpPr>
          <p:nvPr/>
        </p:nvSpPr>
        <p:spPr bwMode="auto">
          <a:xfrm>
            <a:off x="304800" y="3057525"/>
            <a:ext cx="3124200" cy="152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304800" y="3319463"/>
            <a:ext cx="3124200" cy="152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304800" y="3581400"/>
            <a:ext cx="3124200" cy="152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895600" y="2795588"/>
            <a:ext cx="5334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1" name="Rectangle 15"/>
          <p:cNvSpPr>
            <a:spLocks noChangeArrowheads="1"/>
          </p:cNvSpPr>
          <p:nvPr/>
        </p:nvSpPr>
        <p:spPr bwMode="auto">
          <a:xfrm>
            <a:off x="2895600" y="3057525"/>
            <a:ext cx="5334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895600" y="3319463"/>
            <a:ext cx="5334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3" name="Rectangle 17"/>
          <p:cNvSpPr>
            <a:spLocks noChangeArrowheads="1"/>
          </p:cNvSpPr>
          <p:nvPr/>
        </p:nvSpPr>
        <p:spPr bwMode="auto">
          <a:xfrm>
            <a:off x="1295400" y="3581400"/>
            <a:ext cx="21336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4" name="Rectangle 18"/>
          <p:cNvSpPr>
            <a:spLocks noChangeArrowheads="1"/>
          </p:cNvSpPr>
          <p:nvPr/>
        </p:nvSpPr>
        <p:spPr bwMode="auto">
          <a:xfrm>
            <a:off x="685800" y="2795588"/>
            <a:ext cx="2743200" cy="17621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5" name="Rectangle 19"/>
          <p:cNvSpPr>
            <a:spLocks noChangeArrowheads="1"/>
          </p:cNvSpPr>
          <p:nvPr/>
        </p:nvSpPr>
        <p:spPr bwMode="auto">
          <a:xfrm>
            <a:off x="1066800" y="3048000"/>
            <a:ext cx="23622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685800" y="3321050"/>
            <a:ext cx="27432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895600" y="3581400"/>
            <a:ext cx="5334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38" name="Line 22"/>
          <p:cNvSpPr>
            <a:spLocks noChangeShapeType="1"/>
          </p:cNvSpPr>
          <p:nvPr/>
        </p:nvSpPr>
        <p:spPr bwMode="auto">
          <a:xfrm>
            <a:off x="990600" y="1143000"/>
            <a:ext cx="0" cy="2819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9" name="Text Box 23"/>
          <p:cNvSpPr txBox="1">
            <a:spLocks noChangeArrowheads="1"/>
          </p:cNvSpPr>
          <p:nvPr/>
        </p:nvSpPr>
        <p:spPr bwMode="auto">
          <a:xfrm>
            <a:off x="1588" y="533400"/>
            <a:ext cx="1987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0000"/>
                </a:solidFill>
              </a:rPr>
              <a:t>CSU GE Breadth</a:t>
            </a: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</a:rPr>
              <a:t>certification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52400" y="5014556"/>
            <a:ext cx="5002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7030A0"/>
                </a:solidFill>
              </a:rPr>
              <a:t>outcomes orientation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152400" y="5892225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7030A0"/>
                </a:solidFill>
              </a:rPr>
              <a:t>recognition of how students really learn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5006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11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6" grpId="0" animBg="1"/>
      <p:bldP spid="111627" grpId="0" animBg="1"/>
      <p:bldP spid="111628" grpId="0" animBg="1"/>
      <p:bldP spid="111629" grpId="0" animBg="1"/>
      <p:bldP spid="111630" grpId="0" animBg="1"/>
      <p:bldP spid="111631" grpId="0" animBg="1"/>
      <p:bldP spid="111632" grpId="0" animBg="1"/>
      <p:bldP spid="111633" grpId="0" animBg="1"/>
      <p:bldP spid="111634" grpId="0" animBg="1"/>
      <p:bldP spid="111635" grpId="0" animBg="1"/>
      <p:bldP spid="111636" grpId="0" animBg="1"/>
      <p:bldP spid="111637" grpId="0" animBg="1"/>
      <p:bldP spid="111638" grpId="0" animBg="1"/>
      <p:bldP spid="111639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7" descr="broadway-parks-1-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76784" y="5257800"/>
            <a:ext cx="6991016" cy="1371600"/>
          </a:xfrm>
          <a:prstGeom prst="rect">
            <a:avLst/>
          </a:prstGeom>
          <a:solidFill>
            <a:srgbClr val="FFC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76784" y="5257800"/>
            <a:ext cx="6991016" cy="13849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anytime, anywhere access to information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multiple careers in a lifetime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continuous learning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6784" y="5257800"/>
            <a:ext cx="6991016" cy="13849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solidFill>
                  <a:srgbClr val="808080"/>
                </a:solidFill>
                <a:latin typeface="Arial" pitchFamily="34" charset="0"/>
                <a:cs typeface="Arial" pitchFamily="34" charset="0"/>
              </a:rPr>
              <a:t>anytime, anywhere access to information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808080"/>
                </a:solidFill>
                <a:latin typeface="Arial" pitchFamily="34" charset="0"/>
                <a:cs typeface="Arial" pitchFamily="34" charset="0"/>
              </a:rPr>
              <a:t>multiple careers in a lifetime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solidFill>
                  <a:srgbClr val="808080"/>
                </a:solidFill>
                <a:latin typeface="Arial" pitchFamily="34" charset="0"/>
                <a:cs typeface="Arial" pitchFamily="34" charset="0"/>
              </a:rPr>
              <a:t>continuous learning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1428" y="762000"/>
            <a:ext cx="4085772" cy="4114800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400" y="762000"/>
            <a:ext cx="42672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“In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global, digital, distributed, and complex settings, a networked model of learning and knowledge is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critical.</a:t>
            </a:r>
          </a:p>
          <a:p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“Most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disciplines in society have become too specialized to function in isolation. Global problems are too intractable to be tackled by any structure other than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networks.”</a:t>
            </a:r>
          </a:p>
        </p:txBody>
      </p:sp>
      <p:pic>
        <p:nvPicPr>
          <p:cNvPr id="2050" name="Picture 2" descr="C:\Users\kodonnell\Pictures\CSU\people\Siemens.Geor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58" y="542629"/>
            <a:ext cx="4502735" cy="4410371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0" y="4076581"/>
            <a:ext cx="3276600" cy="800219"/>
          </a:xfrm>
          <a:prstGeom prst="rect">
            <a:avLst/>
          </a:prstGeom>
          <a:solidFill>
            <a:srgbClr val="808080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George Siemens</a:t>
            </a:r>
          </a:p>
          <a:p>
            <a:pPr algn="r"/>
            <a:r>
              <a:rPr lang="en-US" sz="1400" dirty="0" smtClean="0">
                <a:latin typeface="Arial" pitchFamily="34" charset="0"/>
                <a:cs typeface="Arial" pitchFamily="34" charset="0"/>
              </a:rPr>
              <a:t>Technology Enhanced Knowledge Research Institute, Alberta, Canada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build="allAtOnce"/>
      <p:bldP spid="10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tudent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pic>
        <p:nvPicPr>
          <p:cNvPr id="19459" name="Picture 3" descr="CSUN 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2281238" cy="342900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9460" name="Picture 4" descr="PhosphoWork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59288"/>
            <a:ext cx="2886075" cy="2093912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9461" name="Picture 5" descr="students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162300" cy="2087563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9462" name="Picture 6" descr="service_learn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2363788" cy="312420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497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- home\home briefcase\UND VPAA\03 finalist interview\open forum\images\HIPs slid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8000" contras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247002"/>
              </p:ext>
            </p:extLst>
          </p:nvPr>
        </p:nvGraphicFramePr>
        <p:xfrm>
          <a:off x="304800" y="860287"/>
          <a:ext cx="8610600" cy="5769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98587" y="6019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437188" y="60198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312987" y="6019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538913" y="60198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303587" y="60198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7442994" y="60198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905000" y="6426200"/>
            <a:ext cx="127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rgbClr val="FFFFFF"/>
                </a:solidFill>
              </a:rPr>
              <a:t>Latino/a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892800" y="6426200"/>
            <a:ext cx="177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rgbClr val="FFFFFF"/>
                </a:solidFill>
              </a:rPr>
              <a:t>not Latino/a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1219200" y="3870325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38%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410200" y="2743200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55%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2203450" y="3108325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49%</a:t>
            </a: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6394450" y="2133600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63%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3117850" y="1981200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65%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7308850" y="1812925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68%</a:t>
            </a: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136525" y="1600200"/>
            <a:ext cx="27590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i="1" dirty="0">
                <a:solidFill>
                  <a:srgbClr val="FFFFFF"/>
                </a:solidFill>
              </a:rPr>
              <a:t>Source:  CSU Northridge Institutional Research</a:t>
            </a:r>
          </a:p>
          <a:p>
            <a:r>
              <a:rPr lang="en-US" i="1" dirty="0">
                <a:solidFill>
                  <a:srgbClr val="FFFFFF"/>
                </a:solidFill>
              </a:rPr>
              <a:t>August, 2010</a:t>
            </a: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0" y="0"/>
            <a:ext cx="525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rgbClr val="FFFFFF"/>
                </a:solidFill>
              </a:rPr>
              <a:t>Graduation Rates by Ethnicity and participation in High-Impact Practices</a:t>
            </a:r>
          </a:p>
        </p:txBody>
      </p:sp>
    </p:spTree>
    <p:extLst>
      <p:ext uri="{BB962C8B-B14F-4D97-AF65-F5344CB8AC3E}">
        <p14:creationId xmlns:p14="http://schemas.microsoft.com/office/powerpoint/2010/main" val="364615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Chart bld="seriesEl" animBg="0"/>
        </p:bldSub>
      </p:bldGraphic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- upcoming presentations\2013-11-22 CSUN professional development\Zelzah Gatew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" y="-2766"/>
            <a:ext cx="9139562" cy="68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0800000">
            <a:off x="378" y="0"/>
            <a:ext cx="9139562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47000">
                <a:srgbClr val="BECFED">
                  <a:alpha val="0"/>
                </a:srgbClr>
              </a:gs>
              <a:gs pos="100000">
                <a:schemeClr val="accent1">
                  <a:tint val="23500"/>
                  <a:satMod val="160000"/>
                  <a:alpha val="9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52400"/>
            <a:ext cx="6609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curriculum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3733800"/>
            <a:ext cx="4682692" cy="1569660"/>
          </a:xfrm>
          <a:prstGeom prst="rect">
            <a:avLst/>
          </a:prstGeom>
          <a:solidFill>
            <a:srgbClr val="DDDDDD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3733800"/>
            <a:ext cx="4568879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barriers:</a:t>
            </a: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mobility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FTE funding model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371600"/>
            <a:ext cx="4682692" cy="2209800"/>
          </a:xfrm>
          <a:prstGeom prst="rect">
            <a:avLst/>
          </a:prstGeom>
          <a:solidFill>
            <a:srgbClr val="DDDDDD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366897"/>
            <a:ext cx="4682692" cy="20621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accelerants:</a:t>
            </a: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societal need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workforce demands</a:t>
            </a: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student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57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- upcoming presentations\2013-11-22 CSUN professional development\bt_corn_field_nebrask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67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odonnell\Pictures\CSU\logos\UNL wordmark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1404831" cy="58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odonnell\Pictures\CSU\logos\UNL drop cap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" t="7273" r="7398" b="9116"/>
          <a:stretch/>
        </p:blipFill>
        <p:spPr bwMode="auto">
          <a:xfrm>
            <a:off x="228600" y="152400"/>
            <a:ext cx="609600" cy="58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odonnell\Pictures\CSU\people\weissinger.elle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89093"/>
            <a:ext cx="30289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9600" y="5751493"/>
            <a:ext cx="3028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/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Ellen </a:t>
            </a:r>
            <a:r>
              <a:rPr lang="en-US" sz="28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Weissinger</a:t>
            </a:r>
            <a:endParaRPr lang="en-US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5888" indent="-115888"/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Provost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 descr="G:\- upcoming presentations\2013-11-22 CSUN professional development\20091204thomas digital humaniti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6883684" cy="45720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895600" y="5689937"/>
            <a:ext cx="4140484" cy="1015663"/>
          </a:xfrm>
          <a:prstGeom prst="rect">
            <a:avLst/>
          </a:prstGeom>
          <a:solidFill>
            <a:srgbClr val="DDDDDD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 G. Thomas, Chair, History</a:t>
            </a:r>
          </a:p>
          <a:p>
            <a:pPr algn="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 winner NSF &amp; NEH</a:t>
            </a:r>
          </a:p>
          <a:p>
            <a:pPr algn="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“Digging into Data” Challenge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G:\- upcoming presentations\2013-11-22 CSUN professional development\Buffett Early Childhood Institut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59"/>
          <a:stretch/>
        </p:blipFill>
        <p:spPr bwMode="auto">
          <a:xfrm rot="21421140">
            <a:off x="539548" y="2268651"/>
            <a:ext cx="3924278" cy="433784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- upcoming presentations\2013-11-22 CSUN professional development\Ogallala Aquifer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t="1017" r="34227" b="29724"/>
          <a:stretch/>
        </p:blipFill>
        <p:spPr bwMode="auto">
          <a:xfrm>
            <a:off x="0" y="1524000"/>
            <a:ext cx="515176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0" y="3365480"/>
            <a:ext cx="5181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 algn="r"/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digital humanities</a:t>
            </a:r>
          </a:p>
          <a:p>
            <a:pPr marL="115888" indent="-115888" algn="r"/>
            <a:endParaRPr lang="en-US" sz="3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5888" indent="-115888" algn="r"/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early childhood development</a:t>
            </a:r>
          </a:p>
          <a:p>
            <a:pPr marL="115888" indent="-115888" algn="r"/>
            <a:endParaRPr lang="en-US" sz="3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5888" indent="-115888" algn="r"/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sustainable irrigation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139005"/>
            <a:ext cx="571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“Grand Challenges” curriculum for interdisciplinary research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7" grpId="0" animBg="1"/>
      <p:bldP spid="17" grpId="1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" descr="C:\Users\kodonnell\Pictures\CSU\working groups\p41001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56" t="11990" r="13086" b="2985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odonnell\Pictures\CSU\archive images from Dominguez Hills\Ventura_LC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7" t="5499" r="3007" b="1204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2664540" y="2057400"/>
            <a:ext cx="5614387" cy="228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>
            <a:off x="2730441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133212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535983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938754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341525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744296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147067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549838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952609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355380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758151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160922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563693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7966464" y="1295400"/>
            <a:ext cx="0" cy="4876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890517" y="914400"/>
            <a:ext cx="87722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Area 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962400" y="914400"/>
            <a:ext cx="88998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Area B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029200" y="914400"/>
            <a:ext cx="90281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Area 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172200" y="914400"/>
            <a:ext cx="90281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Area 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15200" y="914400"/>
            <a:ext cx="88998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Area 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70161" y="3237468"/>
            <a:ext cx="14670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globalization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44513" y="4482068"/>
            <a:ext cx="149271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social justice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31689" y="5726668"/>
            <a:ext cx="15055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53340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3149581" y="35814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551904" y="16002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3947652" y="56388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354033" y="47244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766932" y="25908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170967" y="19812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5562600" y="39624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977268" y="54864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379534" y="34290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781800" y="14478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7162800" y="47244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7577468" y="25908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3549501" y="19812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6781800" y="19812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5562600" y="19812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743200" y="19812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7575699" y="1981200"/>
            <a:ext cx="381000" cy="3810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457200" y="1991833"/>
            <a:ext cx="198002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civic engagement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57200" y="1991833"/>
            <a:ext cx="19800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civic engagement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960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6" presetClass="entr" presetSubtype="37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6" presetClass="entr" presetSubtype="37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6" presetClass="entr" presetSubtype="37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6" presetClass="entr" presetSubtype="37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5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25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0417 0.08333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4167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-1.11111E-6 L -0.00087 0.06111 " pathEditMode="relative" rAng="0" ptsTypes="AA">
                                      <p:cBhvr>
                                        <p:cTn id="144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056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0416 -0.2944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4722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0417 -0.49445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4722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4.44444E-6 L 0.00052 -0.09445 " pathEditMode="relative" rAng="0" ptsTypes="AA">
                                      <p:cBhvr>
                                        <p:cTn id="150" dur="1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"/>
                            </p:stCondLst>
                            <p:childTnLst>
                              <p:par>
                                <p:cTn id="17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75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3" grpId="1" animBg="1"/>
      <p:bldP spid="73" grpId="2" animBg="1"/>
      <p:bldP spid="74" grpId="0" animBg="1"/>
      <p:bldP spid="75" grpId="0" animBg="1"/>
      <p:bldP spid="75" grpId="1" animBg="1"/>
      <p:bldP spid="75" grpId="2" animBg="1"/>
      <p:bldP spid="76" grpId="0" animBg="1"/>
      <p:bldP spid="77" grpId="0" animBg="1"/>
      <p:bldP spid="78" grpId="0" animBg="1"/>
      <p:bldP spid="79" grpId="0" animBg="1"/>
      <p:bldP spid="80" grpId="0" animBg="1"/>
      <p:bldP spid="80" grpId="1" animBg="1"/>
      <p:bldP spid="80" grpId="2" animBg="1"/>
      <p:bldP spid="81" grpId="0" animBg="1"/>
      <p:bldP spid="82" grpId="0" animBg="1"/>
      <p:bldP spid="83" grpId="0" animBg="1"/>
      <p:bldP spid="83" grpId="1" animBg="1"/>
      <p:bldP spid="83" grpId="2" animBg="1"/>
      <p:bldP spid="84" grpId="0" animBg="1"/>
      <p:bldP spid="85" grpId="0" animBg="1"/>
      <p:bldP spid="85" grpId="1" animBg="1"/>
      <p:bldP spid="85" grpId="2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- upcoming presentations\2013-07-16 Summer Arts\iStrategy-conference-delegate-audience-00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odonnell\Pictures\CSU\people\Duncan.Ar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386" y="3581400"/>
            <a:ext cx="4772202" cy="317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odonnell\Pictures\CSU\logos\SHEE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2" y="5050285"/>
            <a:ext cx="2362200" cy="96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096000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July 9, 2013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405" y="393412"/>
            <a:ext cx="85103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. . state and federal grants and loans will shift more toward a performance-based and outcomes-based system than is the case today – and one that does more to reward innovation.”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5542" y="5927598"/>
            <a:ext cx="3982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Arne Duncan</a:t>
            </a:r>
          </a:p>
          <a:p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 Secretary of Education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976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- upcoming presentations\2013-11-22 CSUN professional development\Zelzah Gatew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" y="-2766"/>
            <a:ext cx="9139562" cy="68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0800000">
            <a:off x="378" y="0"/>
            <a:ext cx="9139562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47000">
                <a:srgbClr val="BECFED">
                  <a:alpha val="0"/>
                </a:srgbClr>
              </a:gs>
              <a:gs pos="100000">
                <a:schemeClr val="accent1">
                  <a:tint val="23500"/>
                  <a:satMod val="160000"/>
                  <a:alpha val="9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52400"/>
            <a:ext cx="6609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curriculum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7500" y="1295400"/>
            <a:ext cx="7077900" cy="70788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diffusion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light.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wordpress</a:t>
            </a:r>
            <a:r>
              <a:rPr lang="en-US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.com</a:t>
            </a:r>
            <a:endParaRPr lang="en-US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15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7" descr="broadway-parks-1-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1428" y="152400"/>
            <a:ext cx="3930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almost everything</a:t>
            </a:r>
            <a:endParaRPr lang="en-US" sz="4000" dirty="0">
              <a:solidFill>
                <a:srgbClr val="8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kodonnell\Pictures\CSU\publications\The Medici Effect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8" y="152400"/>
            <a:ext cx="3723537" cy="5486400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odonnell\Pictures\CSU\people\cooper.le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09837"/>
            <a:ext cx="7594600" cy="4271963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4950" y="5562600"/>
            <a:ext cx="27382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Leon Cooper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Columbia University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Nobel Prize in Physics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7001" y="304800"/>
            <a:ext cx="6019800" cy="304698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“Today the Brain Science Program consists of researchers in the cognitive sciences, neuroscience, computer science,  biology, medicine, psychology, psychiatry, physics, and mathematics . . .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The researchers are not quite sure when something interesting will happen, but if they keep talking, they know that something eventually will.”</a:t>
            </a:r>
            <a:endParaRPr lang="en-US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304800"/>
            <a:ext cx="6019800" cy="304698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“Today the Brain Science Program consists of researchers in the cognitive sciences, neuroscience, computer science,  biology, medicine, psychology, psychiatry, physics, and mathematics . . . The researchers are not quite sure when something interesting will happen, but if they keep talking, they know that something eventually will.”</a:t>
            </a: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73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095"/>
            <a:ext cx="9144000" cy="6894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095"/>
            <a:ext cx="9144000" cy="6894095"/>
          </a:xfrm>
          <a:prstGeom prst="rect">
            <a:avLst/>
          </a:prstGeom>
        </p:spPr>
      </p:pic>
      <p:pic>
        <p:nvPicPr>
          <p:cNvPr id="6" name="Picture 3" descr="G:\- upcoming presentations\2013-05-24 CSULA town hall for MPPs\images\outcome knowled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28599"/>
            <a:ext cx="8597900" cy="6448425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G:\- upcoming presentations\2013-05-24 CSULA town hall for MPPs\images\outcome knowled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28600"/>
            <a:ext cx="5689600" cy="426720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:\- upcoming presentations\2013-05-24 CSULA town hall for MPPs\images\outcome skill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447800"/>
            <a:ext cx="7112000" cy="533400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:\- upcoming presentations\2013-05-24 CSULA town hall for MPPs\images\outcome skill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336800" cy="175260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- upcoming presentations\2013-05-24 CSULA town hall for MPPs\images\outcome dispositio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95250"/>
            <a:ext cx="8305800" cy="622935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- upcoming presentations\2013-05-24 CSULA town hall for MPPs\images\outcome dispositi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867400"/>
            <a:ext cx="812800" cy="60960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:\- upcoming presentations\2013-05-24 CSULA town hall for MPPs\images\outcome dispositi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867400"/>
            <a:ext cx="812800" cy="60960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G:\- upcoming presentations\2013-05-24 CSULA town hall for MPPs\images\outcome knowled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28600"/>
            <a:ext cx="5689600" cy="426720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G:\- upcoming presentations\2013-05-24 CSULA town hall for MPPs\images\outcome skill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336800" cy="175260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G:\- upcoming presentations\2013-05-24 CSULA town hall for MPPs\images\outcome knowled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28600"/>
            <a:ext cx="2641600" cy="198120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:\- upcoming presentations\2013-05-24 CSULA town hall for MPPs\images\outcome skill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28600"/>
            <a:ext cx="2641600" cy="198120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- upcoming presentations\2013-05-24 CSULA town hall for MPPs\images\outcome dispositio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2641600" cy="198120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8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15486 -0.1479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25834 -0.43333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2875 0.43472 " pathEditMode="relative" rAng="0" ptsTypes="AA">
                                      <p:cBhvr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17083 -0.1666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-833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-0.30277 0.0166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9" y="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-0.06111 -0.4222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-2111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095"/>
            <a:ext cx="9144000" cy="6894095"/>
          </a:xfrm>
          <a:prstGeom prst="rect">
            <a:avLst/>
          </a:prstGeom>
        </p:spPr>
      </p:pic>
      <p:pic>
        <p:nvPicPr>
          <p:cNvPr id="3074" name="Picture 2" descr="C:\Users\kodonnell\Pictures\CSU\history\Triangle Shirtwaist Factor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86" y="144405"/>
            <a:ext cx="4248001" cy="55626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ort_container_lr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86200"/>
            <a:ext cx="4258536" cy="2895599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Greenwa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3523905" cy="374496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219200" y="5265003"/>
            <a:ext cx="21802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rgbClr val="F1E7E8"/>
                </a:solidFill>
                <a:latin typeface="Arial" pitchFamily="34" charset="0"/>
                <a:cs typeface="Arial" pitchFamily="34" charset="0"/>
              </a:rPr>
              <a:t>Richard A. Greenwald</a:t>
            </a:r>
          </a:p>
          <a:p>
            <a:pPr algn="r"/>
            <a:r>
              <a:rPr lang="en-US" sz="1600" dirty="0" smtClean="0">
                <a:solidFill>
                  <a:srgbClr val="F1E7E8"/>
                </a:solidFill>
                <a:latin typeface="Arial" pitchFamily="34" charset="0"/>
                <a:cs typeface="Arial" pitchFamily="34" charset="0"/>
              </a:rPr>
              <a:t>Drew University</a:t>
            </a:r>
          </a:p>
          <a:p>
            <a:pPr algn="r"/>
            <a:r>
              <a:rPr lang="en-US" sz="1600" dirty="0" smtClean="0">
                <a:solidFill>
                  <a:srgbClr val="F1E7E8"/>
                </a:solidFill>
                <a:latin typeface="Arial" pitchFamily="34" charset="0"/>
                <a:cs typeface="Arial" pitchFamily="34" charset="0"/>
              </a:rPr>
              <a:t>October 1, 2010</a:t>
            </a:r>
            <a:endParaRPr lang="en-US" sz="1600" dirty="0">
              <a:solidFill>
                <a:srgbClr val="F1E7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295400" y="1531203"/>
            <a:ext cx="23817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Triangle Fire (2005)</a:t>
            </a:r>
          </a:p>
          <a:p>
            <a:pPr algn="r"/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World in a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Box:</a:t>
            </a:r>
          </a:p>
          <a:p>
            <a:pPr algn="r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Containerization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(2011)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810000" y="762000"/>
            <a:ext cx="4800600" cy="2324100"/>
          </a:xfrm>
          <a:prstGeom prst="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prstMaterial="metal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3810000" y="762000"/>
            <a:ext cx="4800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“We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are witnessing a new way of working developing before our eyes.</a:t>
            </a:r>
          </a:p>
          <a:p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“Today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breadth, cultural knowledge and sensitivity, flexibility, the ability to continually learn, 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grow and reinvent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technical skills, as well as drive and passion, define the road to success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.”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port_container_lrg"/>
          <p:cNvPicPr>
            <a:picLocks noChangeAspect="1" noChangeArrowheads="1"/>
          </p:cNvPicPr>
          <p:nvPr/>
        </p:nvPicPr>
        <p:blipFill rotWithShape="1">
          <a:blip r:embed="rId3" cstate="print">
            <a:lum bright="2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1" name="Picture 5" descr="Daniel P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7000"/>
            <a:ext cx="3124200" cy="40640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3" name="Picture 7" descr="a-whole-new-mi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979" y="1295400"/>
            <a:ext cx="2388621" cy="3601017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0824" name="Text Box 8"/>
          <p:cNvSpPr txBox="1">
            <a:spLocks noChangeArrowheads="1"/>
          </p:cNvSpPr>
          <p:nvPr/>
        </p:nvSpPr>
        <p:spPr bwMode="auto">
          <a:xfrm>
            <a:off x="76200" y="5325070"/>
            <a:ext cx="4724400" cy="92333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“Globalization is shipping white-collar work overseas, and powerful technologies are eliminating certain kinds of work altogether.”</a:t>
            </a:r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5562600" y="2133600"/>
            <a:ext cx="3200400" cy="41148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/>
          <a:lstStyle/>
          <a:p>
            <a:pPr algn="ctr"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The new kind of work will reward those who master:</a:t>
            </a:r>
          </a:p>
          <a:p>
            <a:pPr algn="ctr" eaLnBrk="1" hangingPunct="1"/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3200" dirty="0" smtClean="0">
                <a:latin typeface="Arial" pitchFamily="34" charset="0"/>
                <a:cs typeface="Arial" pitchFamily="34" charset="0"/>
              </a:rPr>
              <a:t>design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3200" dirty="0" smtClean="0">
                <a:latin typeface="Arial" pitchFamily="34" charset="0"/>
                <a:cs typeface="Arial" pitchFamily="34" charset="0"/>
              </a:rPr>
              <a:t>story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3200" dirty="0" smtClean="0">
                <a:latin typeface="Arial" pitchFamily="34" charset="0"/>
                <a:cs typeface="Arial" pitchFamily="34" charset="0"/>
              </a:rPr>
              <a:t>symphony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3200" dirty="0" smtClean="0">
                <a:latin typeface="Arial" pitchFamily="34" charset="0"/>
                <a:cs typeface="Arial" pitchFamily="34" charset="0"/>
              </a:rPr>
              <a:t>empathy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3200" dirty="0" smtClean="0">
                <a:latin typeface="Arial" pitchFamily="34" charset="0"/>
                <a:cs typeface="Arial" pitchFamily="34" charset="0"/>
              </a:rPr>
              <a:t>play</a:t>
            </a: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3200" dirty="0" smtClean="0">
                <a:latin typeface="Arial" pitchFamily="34" charset="0"/>
                <a:cs typeface="Arial" pitchFamily="34" charset="0"/>
              </a:rPr>
              <a:t>meaning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68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4" grpId="0" animBg="1"/>
      <p:bldP spid="2908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- upcoming presentations\2013-05-24 CSULA town hall for MPPs\images\m7etgfjct3a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7"/>
                    </a14:imgEffect>
                    <a14:imgEffect>
                      <a14:brightnessContrast bright="-6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4748" y="-14748"/>
            <a:ext cx="9158748" cy="68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4861" y="393680"/>
            <a:ext cx="465813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 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held a series of meetings with agriculture, engineering, entertainment, biotech, teacher education, criminal justice, and tourism and hospitality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matter the industry, we found similarities in the skills they wanted from our 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graduates:</a:t>
            </a:r>
            <a:endParaRPr lang="en-US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29000" y="4180344"/>
            <a:ext cx="5791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Come ready to work the first </a:t>
            </a: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n-US" sz="2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Communicate and think critically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Work in teams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Use technology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Speak multiple languages and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Think and communicate </a:t>
            </a: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globally</a:t>
            </a:r>
            <a:endParaRPr lang="en-US" sz="2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kodonnell\Pictures\CSU\people\Reed.Charlie.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08754" y="76200"/>
            <a:ext cx="4159046" cy="41148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62923" y="83403"/>
            <a:ext cx="30048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Charles 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Reed</a:t>
            </a:r>
          </a:p>
          <a:p>
            <a:pPr algn="r"/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February 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25, 2008</a:t>
            </a:r>
          </a:p>
        </p:txBody>
      </p:sp>
      <p:pic>
        <p:nvPicPr>
          <p:cNvPr id="9" name="Picture 3" descr="G:\- upcoming presentations\2013-05-24 CSULA town hall for MPPs\images\outcome knowled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52400"/>
            <a:ext cx="2641600" cy="198120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:\- upcoming presentations\2013-05-24 CSULA town hall for MPPs\images\outcome skill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152400"/>
            <a:ext cx="2641600" cy="198120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- upcoming presentations\2013-05-24 CSULA town hall for MPPs\images\outcome dispositio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2641600" cy="198120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429000" y="4180344"/>
            <a:ext cx="5791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Come ready to work the first </a:t>
            </a: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n-US" sz="2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Communicate and think critically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Work in teams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Use technology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Speak multiple languages and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Think and communicate </a:t>
            </a: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globally</a:t>
            </a:r>
            <a:endParaRPr lang="en-US" sz="2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429000" y="2391696"/>
            <a:ext cx="5791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Come ready to work the first </a:t>
            </a: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n-US" sz="2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Communicate and think critically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Work in teams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Use technology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Speak multiple languages and </a:t>
            </a:r>
          </a:p>
          <a:p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* Think and communicate </a:t>
            </a: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globally</a:t>
            </a:r>
            <a:endParaRPr lang="en-US" sz="2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98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3.33333E-6 -0.2601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00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4" grpId="0"/>
      <p:bldP spid="12" grpId="0"/>
      <p:bldP spid="12" grpId="1"/>
      <p:bldP spid="12" grpId="2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- upcoming presentations\2013-11-22 CSUN professional development\Zelzah Gatew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" y="-2766"/>
            <a:ext cx="9139562" cy="68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0800000">
            <a:off x="378" y="0"/>
            <a:ext cx="9139562" cy="6858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47000">
                <a:srgbClr val="BECFED">
                  <a:alpha val="0"/>
                </a:srgbClr>
              </a:gs>
              <a:gs pos="100000">
                <a:schemeClr val="accent1">
                  <a:tint val="23500"/>
                  <a:satMod val="160000"/>
                  <a:alpha val="9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52400"/>
            <a:ext cx="6609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curriculum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3733800"/>
            <a:ext cx="4682692" cy="1524000"/>
          </a:xfrm>
          <a:prstGeom prst="rect">
            <a:avLst/>
          </a:prstGeom>
          <a:solidFill>
            <a:srgbClr val="DDDDDD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3733800"/>
            <a:ext cx="168668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barriers: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1371600"/>
            <a:ext cx="4682692" cy="2209800"/>
          </a:xfrm>
          <a:prstGeom prst="rect">
            <a:avLst/>
          </a:prstGeom>
          <a:solidFill>
            <a:srgbClr val="DDDDDD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1366897"/>
            <a:ext cx="4682692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accelerants:</a:t>
            </a: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societal need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workforce demands</a:t>
            </a:r>
          </a:p>
        </p:txBody>
      </p:sp>
    </p:spTree>
    <p:extLst>
      <p:ext uri="{BB962C8B-B14F-4D97-AF65-F5344CB8AC3E}">
        <p14:creationId xmlns:p14="http://schemas.microsoft.com/office/powerpoint/2010/main" val="121302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7" descr="backpack-no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2093783"/>
            <a:ext cx="4495800" cy="468801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1589926477"/>
              </p:ext>
            </p:extLst>
          </p:nvPr>
        </p:nvGraphicFramePr>
        <p:xfrm>
          <a:off x="0" y="0"/>
          <a:ext cx="5486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TextBox 1"/>
          <p:cNvSpPr txBox="1"/>
          <p:nvPr/>
        </p:nvSpPr>
        <p:spPr>
          <a:xfrm>
            <a:off x="1143000" y="3505200"/>
            <a:ext cx="2971800" cy="11430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all 2006 cohort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2,803,472</a:t>
            </a:r>
            <a:endParaRPr lang="en-US" sz="3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24200" y="2187714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67% never transferred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5800" y="1676400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24% transferred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once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52600" y="5334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5%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86000" y="2094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3%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600" y="6135469"/>
            <a:ext cx="365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Source:  National Student Clearinghouse Research Center</a:t>
            </a:r>
            <a:endParaRPr lang="en-US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0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Sub>
          <a:bldChart bld="category" animBg="0"/>
        </p:bldSub>
      </p:bldGraphic>
      <p:bldP spid="27" grpId="0"/>
      <p:bldP spid="28" grpId="0"/>
      <p:bldP spid="29" grpId="0"/>
      <p:bldP spid="30" grpId="0"/>
      <p:bldP spid="31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1136</Words>
  <Application>Microsoft Macintosh PowerPoint</Application>
  <PresentationFormat>On-screen Show (4:3)</PresentationFormat>
  <Paragraphs>226</Paragraphs>
  <Slides>26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O'Donnell, Ken</dc:creator>
  <cp:lastModifiedBy>Mark Schaubert</cp:lastModifiedBy>
  <cp:revision>28</cp:revision>
  <dcterms:created xsi:type="dcterms:W3CDTF">2006-08-16T00:00:00Z</dcterms:created>
  <dcterms:modified xsi:type="dcterms:W3CDTF">2013-11-26T23:27:24Z</dcterms:modified>
</cp:coreProperties>
</file>