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281" r:id="rId3"/>
    <p:sldId id="275" r:id="rId4"/>
    <p:sldId id="272" r:id="rId5"/>
    <p:sldId id="257" r:id="rId6"/>
    <p:sldId id="258" r:id="rId7"/>
    <p:sldId id="276" r:id="rId8"/>
    <p:sldId id="271" r:id="rId9"/>
    <p:sldId id="277" r:id="rId10"/>
    <p:sldId id="266" r:id="rId11"/>
    <p:sldId id="261" r:id="rId12"/>
    <p:sldId id="273" r:id="rId13"/>
    <p:sldId id="262" r:id="rId14"/>
    <p:sldId id="263" r:id="rId15"/>
    <p:sldId id="268" r:id="rId16"/>
    <p:sldId id="269" r:id="rId17"/>
    <p:sldId id="270" r:id="rId18"/>
    <p:sldId id="278"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loop="1">
    <p:present/>
    <p:sldAll/>
    <p:penClr>
      <a:srgbClr val="FF0000"/>
    </p:penClr>
  </p:showPr>
  <p:clrMru>
    <a:srgbClr val="800000"/>
    <a:srgbClr val="3A7DCE"/>
    <a:srgbClr val="23538D"/>
    <a:srgbClr val="006600"/>
    <a:srgbClr val="004600"/>
    <a:srgbClr val="700000"/>
    <a:srgbClr val="990000"/>
    <a:srgbClr val="004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47" autoAdjust="0"/>
    <p:restoredTop sz="94660"/>
  </p:normalViewPr>
  <p:slideViewPr>
    <p:cSldViewPr>
      <p:cViewPr>
        <p:scale>
          <a:sx n="100" d="100"/>
          <a:sy n="100" d="100"/>
        </p:scale>
        <p:origin x="2880" y="2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2B90FF1-5223-4029-8FCD-A57408C78970}" type="datetimeFigureOut">
              <a:rPr lang="en-US"/>
              <a:pPr>
                <a:defRPr/>
              </a:pPr>
              <a:t>9/24/2009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7C49C79-62CF-482F-82F8-414B90DF3B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EA82DF-61D6-4966-87BC-F543F7C3A7D8}" type="slidenum">
              <a:rPr lang="en-US"/>
              <a:pPr fontAlgn="base">
                <a:spcBef>
                  <a:spcPct val="0"/>
                </a:spcBef>
                <a:spcAft>
                  <a:spcPct val="0"/>
                </a:spcAft>
              </a:pPr>
              <a:t>1</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83C8-AFFB-49E0-9448-2DE181C8B249}"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A4469-356A-4748-A329-E42B7A67CE80}"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C49C79-62CF-482F-82F8-414B90DF3B8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91ACCA-DB8C-47D2-A722-6E962373C498}" type="datetimeFigureOut">
              <a:rPr lang="en-US"/>
              <a:pPr>
                <a:defRPr/>
              </a:pPr>
              <a:t>9/24/2009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BB120-ACDE-46F9-B8F5-6ED496F215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46FE78-75C1-4095-BCF1-F159578F2DFD}" type="datetimeFigureOut">
              <a:rPr lang="en-US"/>
              <a:pPr>
                <a:defRPr/>
              </a:pPr>
              <a:t>9/24/2009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6F6F9-7751-47A8-845C-83CE198933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8DD2EE-3C82-4A37-A754-A5465F581AD6}" type="datetimeFigureOut">
              <a:rPr lang="en-US"/>
              <a:pPr>
                <a:defRPr/>
              </a:pPr>
              <a:t>9/24/2009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570D9-3ACF-433F-BBAA-D534CAE967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C7BDFF-7075-4B55-9F48-57E0D7D35D21}" type="datetimeFigureOut">
              <a:rPr lang="en-US"/>
              <a:pPr>
                <a:defRPr/>
              </a:pPr>
              <a:t>9/24/2009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BBAF55-EF16-4582-AF2E-A950460483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D53796-19AB-40C8-9C18-DBD487BEB0A6}" type="datetimeFigureOut">
              <a:rPr lang="en-US"/>
              <a:pPr>
                <a:defRPr/>
              </a:pPr>
              <a:t>9/24/2009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6141D6-9AB8-49B7-A6C6-B228539EEA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583B12-CF7D-4FBB-96CC-169A82FB7272}" type="datetimeFigureOut">
              <a:rPr lang="en-US"/>
              <a:pPr>
                <a:defRPr/>
              </a:pPr>
              <a:t>9/24/2009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338BAC-20CE-4EF5-94A3-0EA85578C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11300F-C05A-4B3E-BD8C-7D903BA352E1}" type="datetimeFigureOut">
              <a:rPr lang="en-US"/>
              <a:pPr>
                <a:defRPr/>
              </a:pPr>
              <a:t>9/24/2009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90B4A2-1A8A-4CA5-8B4A-FB84C4C50F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798FBF-776F-4600-A3EB-927107A29E5B}" type="datetimeFigureOut">
              <a:rPr lang="en-US"/>
              <a:pPr>
                <a:defRPr/>
              </a:pPr>
              <a:t>9/24/2009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2987FC-9578-4ACB-B4C3-C4CC57927C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BFC63F-039F-47AC-AD93-8F2E49A57883}" type="datetimeFigureOut">
              <a:rPr lang="en-US"/>
              <a:pPr>
                <a:defRPr/>
              </a:pPr>
              <a:t>9/24/2009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0ADE3D-3650-4187-B9D2-751E41FCE5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4CF478-F203-4263-87CA-4EC74FBE5B49}" type="datetimeFigureOut">
              <a:rPr lang="en-US"/>
              <a:pPr>
                <a:defRPr/>
              </a:pPr>
              <a:t>9/24/2009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F7EDD-07B4-4153-BFAE-9676B55848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995018-F86F-4893-95B2-152F5D591988}" type="datetimeFigureOut">
              <a:rPr lang="en-US"/>
              <a:pPr>
                <a:defRPr/>
              </a:pPr>
              <a:t>9/24/2009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BC088D-4652-4F80-8AA0-A12FD75433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9D042A-EFF7-4D61-BAC2-B0DCD50879AE}" type="datetimeFigureOut">
              <a:rPr lang="en-US"/>
              <a:pPr>
                <a:defRPr/>
              </a:pPr>
              <a:t>9/24/2009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B9D21E-27C5-4FDE-A560-A887DAF8B6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7.wmf"/><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7.xml"/><Relationship Id="rId7" Type="http://schemas.openxmlformats.org/officeDocument/2006/relationships/image" Target="../media/image20.gi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emf"/><Relationship Id="rId5" Type="http://schemas.openxmlformats.org/officeDocument/2006/relationships/image" Target="../media/image18.jpeg"/><Relationship Id="rId10" Type="http://schemas.openxmlformats.org/officeDocument/2006/relationships/image" Target="../media/image23.wmf"/><Relationship Id="rId4" Type="http://schemas.openxmlformats.org/officeDocument/2006/relationships/notesSlide" Target="../notesSlides/notesSlide14.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image" Target="../media/image3.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wmf"/><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p:txBody>
          <a:bodyPr/>
          <a:lstStyle/>
          <a:p>
            <a:pPr algn="ctr">
              <a:lnSpc>
                <a:spcPct val="90000"/>
              </a:lnSpc>
              <a:buFontTx/>
              <a:buNone/>
            </a:pPr>
            <a:r>
              <a:rPr lang="en-US" sz="3600" i="1" dirty="0" smtClean="0">
                <a:solidFill>
                  <a:srgbClr val="FF0000"/>
                </a:solidFill>
                <a:latin typeface="Georgia" pitchFamily="18" charset="0"/>
              </a:rPr>
              <a:t>Providing Leadership in Times of Chronic Crisis and Uncertainty</a:t>
            </a:r>
            <a:r>
              <a:rPr lang="en-US" sz="3600" dirty="0" smtClean="0"/>
              <a:t/>
            </a:r>
            <a:br>
              <a:rPr lang="en-US" sz="3600" dirty="0" smtClean="0"/>
            </a:br>
            <a:endParaRPr lang="en-US" sz="3600" dirty="0" smtClean="0"/>
          </a:p>
          <a:p>
            <a:pPr algn="ctr">
              <a:lnSpc>
                <a:spcPct val="90000"/>
              </a:lnSpc>
              <a:buFontTx/>
              <a:buNone/>
            </a:pPr>
            <a:r>
              <a:rPr lang="en-US" sz="3600" dirty="0" smtClean="0">
                <a:latin typeface="Georgia" pitchFamily="18" charset="0"/>
              </a:rPr>
              <a:t>May 1, 2009</a:t>
            </a:r>
          </a:p>
          <a:p>
            <a:pPr algn="ctr">
              <a:lnSpc>
                <a:spcPct val="90000"/>
              </a:lnSpc>
              <a:buFontTx/>
              <a:buNone/>
            </a:pPr>
            <a:r>
              <a:rPr lang="en-US" sz="3600" dirty="0" smtClean="0">
                <a:latin typeface="Georgia" pitchFamily="18" charset="0"/>
              </a:rPr>
              <a:t>10 a.m. to 12 noon</a:t>
            </a:r>
          </a:p>
          <a:p>
            <a:pPr algn="ctr">
              <a:lnSpc>
                <a:spcPct val="90000"/>
              </a:lnSpc>
              <a:buFontTx/>
              <a:buNone/>
            </a:pPr>
            <a:r>
              <a:rPr lang="en-US" sz="3600" dirty="0" smtClean="0">
                <a:latin typeface="Georgia" pitchFamily="18" charset="0"/>
              </a:rPr>
              <a:t>USU Grand Salon</a:t>
            </a:r>
            <a:r>
              <a:rPr lang="en-US" sz="3600" dirty="0" smtClean="0"/>
              <a:t> </a:t>
            </a:r>
            <a:endParaRPr lang="en-US" sz="2800" b="1" dirty="0" smtClean="0">
              <a:latin typeface="Calisto MT" pitchFamily="18" charset="0"/>
            </a:endParaRPr>
          </a:p>
        </p:txBody>
      </p:sp>
      <p:pic>
        <p:nvPicPr>
          <p:cNvPr id="21506" name="Picture 3" descr="Provost Prof Header copy"/>
          <p:cNvPicPr>
            <a:picLocks noGrp="1" noChangeAspect="1" noChangeArrowheads="1"/>
          </p:cNvPicPr>
          <p:nvPr>
            <p:ph type="title" idx="4294967295"/>
          </p:nvPr>
        </p:nvPicPr>
        <p:blipFill>
          <a:blip r:embed="rId4"/>
          <a:srcRect/>
          <a:stretch>
            <a:fillRect/>
          </a:stretch>
        </p:blipFill>
        <p:spPr>
          <a:xfrm>
            <a:off x="7543800" y="152400"/>
            <a:ext cx="1446213" cy="679450"/>
          </a:xfrm>
          <a:solidFill>
            <a:schemeClr val="bg2"/>
          </a:solidFill>
        </p:spPr>
      </p:pic>
      <p:pic>
        <p:nvPicPr>
          <p:cNvPr id="21507" name="Picture 4" descr="CSUN-Logo"/>
          <p:cNvPicPr>
            <a:picLocks noChangeAspect="1" noChangeArrowheads="1"/>
          </p:cNvPicPr>
          <p:nvPr/>
        </p:nvPicPr>
        <p:blipFill>
          <a:blip r:embed="rId5"/>
          <a:srcRect/>
          <a:stretch>
            <a:fillRect/>
          </a:stretch>
        </p:blipFill>
        <p:spPr bwMode="auto">
          <a:xfrm>
            <a:off x="152400" y="219075"/>
            <a:ext cx="1895475" cy="600075"/>
          </a:xfrm>
          <a:prstGeom prst="rect">
            <a:avLst/>
          </a:prstGeom>
          <a:solidFill>
            <a:schemeClr val="bg2"/>
          </a:solid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n-US" smtClean="0"/>
              <a:t>Maslow’s Theory  of Needs</a:t>
            </a:r>
          </a:p>
        </p:txBody>
      </p:sp>
      <p:pic>
        <p:nvPicPr>
          <p:cNvPr id="21506" name="Picture 3" descr="jpeg image, Pyramid showing Maslow's Theory of Needs"/>
          <p:cNvPicPr>
            <a:picLocks noGrp="1" noChangeAspect="1" noChangeArrowheads="1"/>
          </p:cNvPicPr>
          <p:nvPr>
            <p:ph type="body" idx="1"/>
            <p:custDataLst>
              <p:tags r:id="rId1"/>
            </p:custDataLst>
          </p:nvPr>
        </p:nvPicPr>
        <p:blipFill>
          <a:blip r:embed="rId5"/>
          <a:srcRect/>
          <a:stretch>
            <a:fillRect/>
          </a:stretch>
        </p:blipFill>
        <p:spPr/>
      </p:pic>
      <p:sp>
        <p:nvSpPr>
          <p:cNvPr id="21507" name="TextBox 4"/>
          <p:cNvSpPr txBox="1">
            <a:spLocks noChangeArrowheads="1"/>
          </p:cNvSpPr>
          <p:nvPr/>
        </p:nvSpPr>
        <p:spPr bwMode="auto">
          <a:xfrm>
            <a:off x="7543800" y="152400"/>
            <a:ext cx="1143000" cy="369888"/>
          </a:xfrm>
          <a:prstGeom prst="rect">
            <a:avLst/>
          </a:prstGeom>
          <a:noFill/>
          <a:ln w="9525">
            <a:noFill/>
            <a:miter lim="800000"/>
            <a:headEnd/>
            <a:tailEnd/>
          </a:ln>
        </p:spPr>
        <p:txBody>
          <a:bodyPr>
            <a:spAutoFit/>
          </a:bodyPr>
          <a:lstStyle/>
          <a:p>
            <a:r>
              <a:rPr lang="en-US"/>
              <a:t>Map #1</a:t>
            </a:r>
          </a:p>
        </p:txBody>
      </p:sp>
      <p:cxnSp>
        <p:nvCxnSpPr>
          <p:cNvPr id="7" name="Straight Arrow Connector 6"/>
          <p:cNvCxnSpPr/>
          <p:nvPr>
            <p:custDataLst>
              <p:tags r:id="rId2"/>
            </p:custDataLst>
          </p:nvPr>
        </p:nvCxnSpPr>
        <p:spPr>
          <a:xfrm rot="10800000" flipV="1">
            <a:off x="8077200" y="4648200"/>
            <a:ext cx="990600" cy="533400"/>
          </a:xfrm>
          <a:prstGeom prst="straightConnector1">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5" presetClass="emph" presetSubtype="0" repeatCount="2000" fill="hold" nodeType="afterEffect">
                                  <p:stCondLst>
                                    <p:cond delay="0"/>
                                  </p:stCondLst>
                                  <p:childTnLst>
                                    <p:anim calcmode="discrete" valueType="str">
                                      <p:cBhvr>
                                        <p:cTn id="11"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6"/>
          <p:cNvSpPr txBox="1">
            <a:spLocks noChangeArrowheads="1"/>
          </p:cNvSpPr>
          <p:nvPr/>
        </p:nvSpPr>
        <p:spPr bwMode="auto">
          <a:xfrm>
            <a:off x="1219200" y="3657600"/>
            <a:ext cx="7086600" cy="2838450"/>
          </a:xfrm>
          <a:prstGeom prst="rect">
            <a:avLst/>
          </a:prstGeom>
          <a:noFill/>
          <a:ln w="9525">
            <a:noFill/>
            <a:miter lim="800000"/>
            <a:headEnd/>
            <a:tailEnd/>
          </a:ln>
        </p:spPr>
        <p:txBody>
          <a:bodyPr>
            <a:spAutoFit/>
          </a:bodyPr>
          <a:lstStyle/>
          <a:p>
            <a:r>
              <a:rPr lang="en-US" b="1">
                <a:solidFill>
                  <a:srgbClr val="700000"/>
                </a:solidFill>
                <a:latin typeface="Arial Black" pitchFamily="34" charset="0"/>
              </a:rPr>
              <a:t>ET and </a:t>
            </a:r>
            <a:r>
              <a:rPr lang="en-US" b="1">
                <a:solidFill>
                  <a:schemeClr val="accent1"/>
                </a:solidFill>
                <a:latin typeface="Arial Black" pitchFamily="34" charset="0"/>
              </a:rPr>
              <a:t>ES</a:t>
            </a:r>
            <a:r>
              <a:rPr lang="en-US" b="1">
                <a:solidFill>
                  <a:srgbClr val="700000"/>
                </a:solidFill>
                <a:latin typeface="Arial Black" pitchFamily="34" charset="0"/>
              </a:rPr>
              <a:t> changes:</a:t>
            </a:r>
          </a:p>
          <a:p>
            <a:pPr>
              <a:buFontTx/>
              <a:buChar char="•"/>
            </a:pPr>
            <a:r>
              <a:rPr lang="en-US" b="1">
                <a:solidFill>
                  <a:srgbClr val="17375E"/>
                </a:solidFill>
                <a:latin typeface="Arial Black" pitchFamily="34" charset="0"/>
              </a:rPr>
              <a:t> Moment to Moment</a:t>
            </a:r>
          </a:p>
          <a:p>
            <a:pPr>
              <a:buFontTx/>
              <a:buChar char="•"/>
            </a:pPr>
            <a:r>
              <a:rPr lang="en-US" b="1">
                <a:solidFill>
                  <a:srgbClr val="17375E"/>
                </a:solidFill>
                <a:latin typeface="Arial Black" pitchFamily="34" charset="0"/>
              </a:rPr>
              <a:t> From </a:t>
            </a:r>
            <a:r>
              <a:rPr lang="en-US" b="1">
                <a:solidFill>
                  <a:srgbClr val="800000"/>
                </a:solidFill>
                <a:latin typeface="Arial Black" pitchFamily="34" charset="0"/>
              </a:rPr>
              <a:t>hearing bad news</a:t>
            </a:r>
            <a:r>
              <a:rPr lang="en-US" b="1">
                <a:solidFill>
                  <a:srgbClr val="17375E"/>
                </a:solidFill>
                <a:latin typeface="Arial Black" pitchFamily="34" charset="0"/>
              </a:rPr>
              <a:t> and</a:t>
            </a:r>
          </a:p>
          <a:p>
            <a:pPr>
              <a:buFontTx/>
              <a:buChar char="•"/>
            </a:pPr>
            <a:r>
              <a:rPr lang="en-US" b="1">
                <a:solidFill>
                  <a:srgbClr val="17375E"/>
                </a:solidFill>
                <a:latin typeface="Arial Black" pitchFamily="34" charset="0"/>
              </a:rPr>
              <a:t> </a:t>
            </a:r>
            <a:r>
              <a:rPr lang="en-US" b="1" i="1">
                <a:solidFill>
                  <a:srgbClr val="17375E"/>
                </a:solidFill>
                <a:latin typeface="Arial Black" pitchFamily="34" charset="0"/>
              </a:rPr>
              <a:t>from </a:t>
            </a:r>
            <a:r>
              <a:rPr lang="en-US" b="1" i="1">
                <a:solidFill>
                  <a:schemeClr val="accent1"/>
                </a:solidFill>
                <a:latin typeface="Arial Black" pitchFamily="34" charset="0"/>
              </a:rPr>
              <a:t>hearing good news</a:t>
            </a:r>
            <a:r>
              <a:rPr lang="en-US" b="1" i="1">
                <a:solidFill>
                  <a:srgbClr val="17375E"/>
                </a:solidFill>
                <a:latin typeface="Arial Black" pitchFamily="34" charset="0"/>
              </a:rPr>
              <a:t>.</a:t>
            </a:r>
          </a:p>
          <a:p>
            <a:pPr>
              <a:buFontTx/>
              <a:buChar char="•"/>
            </a:pPr>
            <a:r>
              <a:rPr lang="en-US" b="1">
                <a:solidFill>
                  <a:srgbClr val="17375E"/>
                </a:solidFill>
                <a:latin typeface="Arial Black" pitchFamily="34" charset="0"/>
              </a:rPr>
              <a:t> From </a:t>
            </a:r>
            <a:r>
              <a:rPr lang="en-US" b="1">
                <a:solidFill>
                  <a:srgbClr val="800000"/>
                </a:solidFill>
                <a:latin typeface="Arial Black" pitchFamily="34" charset="0"/>
              </a:rPr>
              <a:t>hearing criticism</a:t>
            </a:r>
            <a:r>
              <a:rPr lang="en-US" b="1">
                <a:solidFill>
                  <a:srgbClr val="17375E"/>
                </a:solidFill>
                <a:latin typeface="Arial Black" pitchFamily="34" charset="0"/>
              </a:rPr>
              <a:t> and</a:t>
            </a:r>
          </a:p>
          <a:p>
            <a:pPr>
              <a:buFontTx/>
              <a:buChar char="•"/>
            </a:pPr>
            <a:r>
              <a:rPr lang="en-US" b="1">
                <a:solidFill>
                  <a:srgbClr val="17375E"/>
                </a:solidFill>
                <a:latin typeface="Arial Black" pitchFamily="34" charset="0"/>
              </a:rPr>
              <a:t> </a:t>
            </a:r>
            <a:r>
              <a:rPr lang="en-US" b="1" i="1">
                <a:solidFill>
                  <a:srgbClr val="17375E"/>
                </a:solidFill>
                <a:latin typeface="Arial Black" pitchFamily="34" charset="0"/>
              </a:rPr>
              <a:t>from </a:t>
            </a:r>
            <a:r>
              <a:rPr lang="en-US" b="1" i="1">
                <a:solidFill>
                  <a:schemeClr val="accent1"/>
                </a:solidFill>
                <a:latin typeface="Arial Black" pitchFamily="34" charset="0"/>
              </a:rPr>
              <a:t>hearing praise</a:t>
            </a:r>
            <a:r>
              <a:rPr lang="en-US" b="1" i="1">
                <a:solidFill>
                  <a:srgbClr val="17375E"/>
                </a:solidFill>
                <a:latin typeface="Arial Black" pitchFamily="34" charset="0"/>
              </a:rPr>
              <a:t>.</a:t>
            </a:r>
          </a:p>
          <a:p>
            <a:pPr>
              <a:buFontTx/>
              <a:buChar char="•"/>
            </a:pPr>
            <a:r>
              <a:rPr lang="en-US" b="1">
                <a:solidFill>
                  <a:srgbClr val="17375E"/>
                </a:solidFill>
                <a:latin typeface="Arial Black" pitchFamily="34" charset="0"/>
              </a:rPr>
              <a:t> From </a:t>
            </a:r>
            <a:r>
              <a:rPr lang="en-US" b="1">
                <a:solidFill>
                  <a:schemeClr val="accent1"/>
                </a:solidFill>
                <a:latin typeface="Arial Black" pitchFamily="34" charset="0"/>
              </a:rPr>
              <a:t>finding something funny</a:t>
            </a:r>
            <a:r>
              <a:rPr lang="en-US" b="1">
                <a:solidFill>
                  <a:srgbClr val="17375E"/>
                </a:solidFill>
                <a:latin typeface="Arial Black" pitchFamily="34" charset="0"/>
              </a:rPr>
              <a:t> and</a:t>
            </a:r>
          </a:p>
          <a:p>
            <a:pPr>
              <a:buFontTx/>
              <a:buChar char="•"/>
            </a:pPr>
            <a:r>
              <a:rPr lang="en-US" b="1">
                <a:solidFill>
                  <a:srgbClr val="17375E"/>
                </a:solidFill>
                <a:latin typeface="Arial Black" pitchFamily="34" charset="0"/>
              </a:rPr>
              <a:t> </a:t>
            </a:r>
            <a:r>
              <a:rPr lang="en-US" b="1" i="1">
                <a:solidFill>
                  <a:srgbClr val="17375E"/>
                </a:solidFill>
                <a:latin typeface="Arial Black" pitchFamily="34" charset="0"/>
              </a:rPr>
              <a:t>from </a:t>
            </a:r>
            <a:r>
              <a:rPr lang="en-US" b="1" i="1">
                <a:solidFill>
                  <a:srgbClr val="800000"/>
                </a:solidFill>
                <a:latin typeface="Arial Black" pitchFamily="34" charset="0"/>
              </a:rPr>
              <a:t>getting frustrated</a:t>
            </a:r>
            <a:r>
              <a:rPr lang="en-US" b="1" i="1">
                <a:solidFill>
                  <a:srgbClr val="17375E"/>
                </a:solidFill>
                <a:latin typeface="Arial Black" pitchFamily="34" charset="0"/>
              </a:rPr>
              <a:t>.</a:t>
            </a:r>
          </a:p>
          <a:p>
            <a:pPr>
              <a:buFontTx/>
              <a:buChar char="•"/>
            </a:pPr>
            <a:r>
              <a:rPr lang="en-US" b="1">
                <a:solidFill>
                  <a:srgbClr val="17375E"/>
                </a:solidFill>
                <a:latin typeface="Arial Black" pitchFamily="34" charset="0"/>
              </a:rPr>
              <a:t> From </a:t>
            </a:r>
            <a:r>
              <a:rPr lang="en-US" b="1">
                <a:solidFill>
                  <a:schemeClr val="accent1"/>
                </a:solidFill>
                <a:latin typeface="Arial Black" pitchFamily="34" charset="0"/>
              </a:rPr>
              <a:t>getting enough sleep</a:t>
            </a:r>
            <a:r>
              <a:rPr lang="en-US" b="1">
                <a:solidFill>
                  <a:srgbClr val="17375E"/>
                </a:solidFill>
                <a:latin typeface="Arial Black" pitchFamily="34" charset="0"/>
              </a:rPr>
              <a:t> and</a:t>
            </a:r>
          </a:p>
          <a:p>
            <a:pPr>
              <a:buFontTx/>
              <a:buChar char="•"/>
            </a:pPr>
            <a:r>
              <a:rPr lang="en-US" b="1">
                <a:solidFill>
                  <a:srgbClr val="17375E"/>
                </a:solidFill>
                <a:latin typeface="Arial Black" pitchFamily="34" charset="0"/>
              </a:rPr>
              <a:t> </a:t>
            </a:r>
            <a:r>
              <a:rPr lang="en-US" b="1" i="1">
                <a:solidFill>
                  <a:srgbClr val="17375E"/>
                </a:solidFill>
                <a:latin typeface="Arial Black" pitchFamily="34" charset="0"/>
              </a:rPr>
              <a:t>from </a:t>
            </a:r>
            <a:r>
              <a:rPr lang="en-US" b="1" i="1">
                <a:solidFill>
                  <a:srgbClr val="800000"/>
                </a:solidFill>
                <a:latin typeface="Arial Black" pitchFamily="34" charset="0"/>
              </a:rPr>
              <a:t>spreading yourself too thin</a:t>
            </a:r>
            <a:r>
              <a:rPr lang="en-US" b="1" i="1">
                <a:solidFill>
                  <a:srgbClr val="17375E"/>
                </a:solidFill>
                <a:latin typeface="Arial Black" pitchFamily="34" charset="0"/>
              </a:rPr>
              <a:t>.</a:t>
            </a:r>
            <a:endParaRPr lang="en-US" b="1">
              <a:solidFill>
                <a:srgbClr val="17375E"/>
              </a:solidFill>
              <a:latin typeface="Arial Black" pitchFamily="34" charset="0"/>
            </a:endParaRPr>
          </a:p>
        </p:txBody>
      </p:sp>
      <p:sp>
        <p:nvSpPr>
          <p:cNvPr id="2" name="Title 1"/>
          <p:cNvSpPr txBox="1">
            <a:spLocks/>
          </p:cNvSpPr>
          <p:nvPr/>
        </p:nvSpPr>
        <p:spPr>
          <a:xfrm>
            <a:off x="457200" y="1676400"/>
            <a:ext cx="8229600" cy="1752600"/>
          </a:xfrm>
          <a:prstGeom prst="rect">
            <a:avLst/>
          </a:prstGeom>
        </p:spPr>
        <p:txBody>
          <a:bodyPr spcFirstLastPara="1">
            <a:prstTxWarp prst="textArchUp">
              <a:avLst/>
            </a:prstTxWarp>
            <a:normAutofit fontScale="85000" lnSpcReduction="20000"/>
          </a:bodyPr>
          <a:lstStyle/>
          <a:p>
            <a:pPr algn="ctr" fontAlgn="auto">
              <a:spcAft>
                <a:spcPts val="0"/>
              </a:spcAft>
              <a:defRPr/>
            </a:pPr>
            <a:r>
              <a:rPr lang="en-US" sz="3600" b="1" dirty="0">
                <a:ln w="18000">
                  <a:solidFill>
                    <a:schemeClr val="tx2">
                      <a:lumMod val="50000"/>
                    </a:schemeClr>
                  </a:solidFill>
                  <a:prstDash val="solid"/>
                  <a:miter lim="800000"/>
                </a:ln>
                <a:solidFill>
                  <a:srgbClr val="700000"/>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“Emotional Tightness (ET)</a:t>
            </a:r>
          </a:p>
          <a:p>
            <a:pPr algn="ctr" fontAlgn="auto">
              <a:spcAft>
                <a:spcPts val="0"/>
              </a:spcAft>
              <a:defRPr/>
            </a:pPr>
            <a:r>
              <a:rPr lang="en-US" sz="2800" b="1" dirty="0">
                <a:ln w="18000">
                  <a:solidFill>
                    <a:schemeClr val="tx2">
                      <a:lumMod val="50000"/>
                    </a:schemeClr>
                  </a:solidFill>
                  <a:prstDash val="solid"/>
                  <a:miter lim="800000"/>
                </a:ln>
                <a:solidFill>
                  <a:srgbClr val="700000"/>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&amp;</a:t>
            </a:r>
            <a:r>
              <a:rPr lang="en-US" sz="3600" b="1" dirty="0">
                <a:ln w="18000">
                  <a:solidFill>
                    <a:schemeClr val="tx2">
                      <a:lumMod val="50000"/>
                    </a:schemeClr>
                  </a:solidFill>
                  <a:prstDash val="solid"/>
                  <a:miter lim="800000"/>
                </a:ln>
                <a:solidFill>
                  <a:srgbClr val="700000"/>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 </a:t>
            </a:r>
          </a:p>
          <a:p>
            <a:pPr algn="ctr" fontAlgn="auto">
              <a:spcAft>
                <a:spcPts val="0"/>
              </a:spcAft>
              <a:defRPr/>
            </a:pPr>
            <a:r>
              <a:rPr lang="en-US" sz="3600" b="1" dirty="0">
                <a:ln w="18000">
                  <a:solidFill>
                    <a:schemeClr val="tx2">
                      <a:lumMod val="50000"/>
                    </a:schemeClr>
                  </a:solidFill>
                  <a:prstDash val="solid"/>
                  <a:miter lim="800000"/>
                </a:ln>
                <a:solidFill>
                  <a:schemeClr val="tx2">
                    <a:lumMod val="60000"/>
                    <a:lumOff val="40000"/>
                  </a:schemeClr>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Emotional Space (ES)”</a:t>
            </a:r>
          </a:p>
          <a:p>
            <a:pPr algn="ctr" fontAlgn="auto">
              <a:spcAft>
                <a:spcPts val="0"/>
              </a:spcAft>
              <a:defRPr/>
            </a:pPr>
            <a:r>
              <a:rPr lang="en-US" sz="3600" b="1" dirty="0">
                <a:ln w="18000">
                  <a:solidFill>
                    <a:schemeClr val="tx2">
                      <a:lumMod val="50000"/>
                    </a:schemeClr>
                  </a:solidFill>
                  <a:prstDash val="solid"/>
                  <a:miter lim="800000"/>
                </a:ln>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During these uncertain times</a:t>
            </a:r>
          </a:p>
          <a:p>
            <a:pPr algn="ctr" fontAlgn="auto">
              <a:spcAft>
                <a:spcPts val="0"/>
              </a:spcAft>
              <a:defRPr/>
            </a:pPr>
            <a:endParaRPr lang="en-US" sz="3600" b="1" dirty="0">
              <a:ln w="18000">
                <a:solidFill>
                  <a:schemeClr val="tx2">
                    <a:lumMod val="50000"/>
                  </a:schemeClr>
                </a:solidFill>
                <a:prstDash val="solid"/>
                <a:miter lim="800000"/>
              </a:ln>
              <a:solidFill>
                <a:schemeClr val="accent1">
                  <a:lumMod val="75000"/>
                </a:schemeClr>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endParaRPr>
          </a:p>
        </p:txBody>
      </p:sp>
      <p:sp>
        <p:nvSpPr>
          <p:cNvPr id="3" name="Oval 2"/>
          <p:cNvSpPr/>
          <p:nvPr/>
        </p:nvSpPr>
        <p:spPr>
          <a:xfrm>
            <a:off x="6019800" y="3733800"/>
            <a:ext cx="2514600" cy="2514600"/>
          </a:xfrm>
          <a:prstGeom prst="ellipse">
            <a:avLst/>
          </a:prstGeom>
          <a:gradFill>
            <a:gsLst>
              <a:gs pos="0">
                <a:schemeClr val="tx2">
                  <a:lumMod val="60000"/>
                  <a:lumOff val="40000"/>
                </a:schemeClr>
              </a:gs>
              <a:gs pos="100000">
                <a:schemeClr val="bg2">
                  <a:shade val="30000"/>
                  <a:satMod val="20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705600" y="4445000"/>
            <a:ext cx="1135063" cy="108108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5" name="TextBox 11"/>
          <p:cNvSpPr txBox="1">
            <a:spLocks noChangeArrowheads="1"/>
          </p:cNvSpPr>
          <p:nvPr/>
        </p:nvSpPr>
        <p:spPr bwMode="auto">
          <a:xfrm>
            <a:off x="1524000" y="1981200"/>
            <a:ext cx="6324600" cy="427038"/>
          </a:xfrm>
          <a:prstGeom prst="rect">
            <a:avLst/>
          </a:prstGeom>
          <a:noFill/>
          <a:ln w="9525">
            <a:noFill/>
            <a:miter lim="800000"/>
            <a:headEnd/>
            <a:tailEnd/>
          </a:ln>
        </p:spPr>
        <p:txBody>
          <a:bodyPr>
            <a:spAutoFit/>
          </a:bodyPr>
          <a:lstStyle/>
          <a:p>
            <a:pPr algn="ctr"/>
            <a:r>
              <a:rPr lang="en-US" sz="2200" b="1">
                <a:solidFill>
                  <a:srgbClr val="61152D"/>
                </a:solidFill>
                <a:latin typeface="Arial Black" pitchFamily="34" charset="0"/>
              </a:rPr>
              <a:t>ET &amp; </a:t>
            </a:r>
            <a:r>
              <a:rPr lang="en-US" sz="2200" b="1">
                <a:solidFill>
                  <a:schemeClr val="accent1"/>
                </a:solidFill>
                <a:latin typeface="Arial Black" pitchFamily="34" charset="0"/>
              </a:rPr>
              <a:t>ES</a:t>
            </a:r>
            <a:r>
              <a:rPr lang="en-US" sz="2200" b="1">
                <a:solidFill>
                  <a:srgbClr val="61152D"/>
                </a:solidFill>
                <a:latin typeface="Arial Black" pitchFamily="34" charset="0"/>
              </a:rPr>
              <a:t> is a Dynamic Process</a:t>
            </a:r>
            <a:r>
              <a:rPr lang="en-US" sz="2200" b="1">
                <a:solidFill>
                  <a:srgbClr val="17375E"/>
                </a:solidFill>
                <a:latin typeface="Arial Black" pitchFamily="34" charset="0"/>
              </a:rPr>
              <a:t> </a:t>
            </a:r>
          </a:p>
        </p:txBody>
      </p:sp>
      <p:sp>
        <p:nvSpPr>
          <p:cNvPr id="22536" name="TextBox 15"/>
          <p:cNvSpPr txBox="1">
            <a:spLocks noChangeArrowheads="1"/>
          </p:cNvSpPr>
          <p:nvPr/>
        </p:nvSpPr>
        <p:spPr bwMode="auto">
          <a:xfrm>
            <a:off x="1219200" y="2533650"/>
            <a:ext cx="7086600" cy="1190625"/>
          </a:xfrm>
          <a:prstGeom prst="rect">
            <a:avLst/>
          </a:prstGeom>
          <a:noFill/>
          <a:ln w="9525">
            <a:noFill/>
            <a:miter lim="800000"/>
            <a:headEnd/>
            <a:tailEnd/>
          </a:ln>
        </p:spPr>
        <p:txBody>
          <a:bodyPr>
            <a:spAutoFit/>
          </a:bodyPr>
          <a:lstStyle/>
          <a:p>
            <a:r>
              <a:rPr lang="en-US" b="1">
                <a:solidFill>
                  <a:srgbClr val="700000"/>
                </a:solidFill>
                <a:latin typeface="Arial Black" pitchFamily="34" charset="0"/>
              </a:rPr>
              <a:t>ET and </a:t>
            </a:r>
            <a:r>
              <a:rPr lang="en-US" b="1">
                <a:solidFill>
                  <a:schemeClr val="accent1"/>
                </a:solidFill>
                <a:latin typeface="Arial Black" pitchFamily="34" charset="0"/>
              </a:rPr>
              <a:t>ES</a:t>
            </a:r>
            <a:r>
              <a:rPr lang="en-US" b="1">
                <a:solidFill>
                  <a:srgbClr val="700000"/>
                </a:solidFill>
                <a:latin typeface="Arial Black" pitchFamily="34" charset="0"/>
              </a:rPr>
              <a:t> is influenced by: </a:t>
            </a:r>
          </a:p>
          <a:p>
            <a:pPr>
              <a:buFontTx/>
              <a:buChar char="•"/>
            </a:pPr>
            <a:r>
              <a:rPr lang="en-US" b="1">
                <a:solidFill>
                  <a:srgbClr val="17375E"/>
                </a:solidFill>
                <a:latin typeface="Arial Black" pitchFamily="34" charset="0"/>
              </a:rPr>
              <a:t> </a:t>
            </a:r>
            <a:r>
              <a:rPr lang="en-US" b="1">
                <a:solidFill>
                  <a:srgbClr val="004C00"/>
                </a:solidFill>
                <a:latin typeface="Arial Black" pitchFamily="34" charset="0"/>
              </a:rPr>
              <a:t>Our genetic structure</a:t>
            </a:r>
          </a:p>
          <a:p>
            <a:pPr>
              <a:buFontTx/>
              <a:buChar char="•"/>
            </a:pPr>
            <a:r>
              <a:rPr lang="en-US" b="1">
                <a:solidFill>
                  <a:srgbClr val="004C00"/>
                </a:solidFill>
                <a:latin typeface="Arial Black" pitchFamily="34" charset="0"/>
              </a:rPr>
              <a:t> </a:t>
            </a:r>
            <a:r>
              <a:rPr lang="en-US" b="1">
                <a:solidFill>
                  <a:srgbClr val="666633"/>
                </a:solidFill>
                <a:latin typeface="Arial Black" pitchFamily="34" charset="0"/>
              </a:rPr>
              <a:t>Experiences of way back when, yesterday, and today</a:t>
            </a:r>
            <a:r>
              <a:rPr lang="en-US" b="1">
                <a:solidFill>
                  <a:srgbClr val="004C00"/>
                </a:solidFill>
                <a:latin typeface="Arial Black" pitchFamily="34" charset="0"/>
              </a:rPr>
              <a:t> </a:t>
            </a:r>
          </a:p>
          <a:p>
            <a:pPr>
              <a:buFontTx/>
              <a:buChar char="•"/>
            </a:pPr>
            <a:r>
              <a:rPr lang="en-US" b="1">
                <a:solidFill>
                  <a:srgbClr val="004C00"/>
                </a:solidFill>
                <a:latin typeface="Arial Black" pitchFamily="34" charset="0"/>
              </a:rPr>
              <a:t> </a:t>
            </a:r>
            <a:r>
              <a:rPr lang="en-US" b="1">
                <a:solidFill>
                  <a:srgbClr val="004600"/>
                </a:solidFill>
                <a:latin typeface="Arial Black" pitchFamily="34" charset="0"/>
              </a:rPr>
              <a:t>Anticipation of the future.</a:t>
            </a:r>
          </a:p>
        </p:txBody>
      </p:sp>
      <p:sp>
        <p:nvSpPr>
          <p:cNvPr id="22537" name="TextBox 12"/>
          <p:cNvSpPr txBox="1">
            <a:spLocks noChangeArrowheads="1"/>
          </p:cNvSpPr>
          <p:nvPr/>
        </p:nvSpPr>
        <p:spPr bwMode="auto">
          <a:xfrm>
            <a:off x="7620000" y="152400"/>
            <a:ext cx="1066800" cy="381000"/>
          </a:xfrm>
          <a:prstGeom prst="rect">
            <a:avLst/>
          </a:prstGeom>
          <a:noFill/>
          <a:ln w="9525">
            <a:noFill/>
            <a:miter lim="800000"/>
            <a:headEnd/>
            <a:tailEnd/>
          </a:ln>
        </p:spPr>
        <p:txBody>
          <a:bodyPr>
            <a:spAutoFit/>
          </a:bodyPr>
          <a:lstStyle/>
          <a:p>
            <a:r>
              <a:rPr lang="en-US"/>
              <a:t>Map #2</a:t>
            </a:r>
          </a:p>
        </p:txBody>
      </p:sp>
      <p:sp>
        <p:nvSpPr>
          <p:cNvPr id="9" name="TextBox 8"/>
          <p:cNvSpPr txBox="1">
            <a:spLocks noChangeArrowheads="1"/>
          </p:cNvSpPr>
          <p:nvPr/>
        </p:nvSpPr>
        <p:spPr bwMode="auto">
          <a:xfrm>
            <a:off x="2119313" y="4205288"/>
            <a:ext cx="2667000" cy="368300"/>
          </a:xfrm>
          <a:prstGeom prst="rect">
            <a:avLst/>
          </a:prstGeom>
          <a:noFill/>
          <a:ln w="9525">
            <a:noFill/>
            <a:miter lim="800000"/>
            <a:headEnd/>
            <a:tailEnd/>
          </a:ln>
        </p:spPr>
        <p:txBody>
          <a:bodyPr>
            <a:spAutoFit/>
          </a:bodyPr>
          <a:lstStyle/>
          <a:p>
            <a:r>
              <a:rPr lang="en-US" b="1">
                <a:solidFill>
                  <a:srgbClr val="800000"/>
                </a:solidFill>
                <a:latin typeface="Arial Black" pitchFamily="34" charset="0"/>
              </a:rPr>
              <a:t>hearing bad news</a:t>
            </a:r>
            <a:r>
              <a:rPr lang="en-US" b="1">
                <a:solidFill>
                  <a:srgbClr val="17375E"/>
                </a:solidFill>
                <a:latin typeface="Arial Black" pitchFamily="34" charset="0"/>
              </a:rPr>
              <a:t> </a:t>
            </a:r>
            <a:endParaRPr lang="en-US"/>
          </a:p>
        </p:txBody>
      </p:sp>
      <p:sp>
        <p:nvSpPr>
          <p:cNvPr id="11" name="TextBox 10"/>
          <p:cNvSpPr txBox="1">
            <a:spLocks noChangeArrowheads="1"/>
          </p:cNvSpPr>
          <p:nvPr/>
        </p:nvSpPr>
        <p:spPr bwMode="auto">
          <a:xfrm>
            <a:off x="2049463" y="4487863"/>
            <a:ext cx="2895600" cy="369887"/>
          </a:xfrm>
          <a:prstGeom prst="rect">
            <a:avLst/>
          </a:prstGeom>
          <a:noFill/>
          <a:ln w="9525">
            <a:noFill/>
            <a:miter lim="800000"/>
            <a:headEnd/>
            <a:tailEnd/>
          </a:ln>
        </p:spPr>
        <p:txBody>
          <a:bodyPr>
            <a:spAutoFit/>
          </a:bodyPr>
          <a:lstStyle/>
          <a:p>
            <a:r>
              <a:rPr lang="en-US" b="1" i="1">
                <a:solidFill>
                  <a:srgbClr val="17375E"/>
                </a:solidFill>
                <a:latin typeface="Arial Black" pitchFamily="34" charset="0"/>
              </a:rPr>
              <a:t>hearing good news</a:t>
            </a:r>
            <a:endParaRPr lang="en-US"/>
          </a:p>
        </p:txBody>
      </p:sp>
      <p:sp>
        <p:nvSpPr>
          <p:cNvPr id="14" name="TextBox 13"/>
          <p:cNvSpPr txBox="1">
            <a:spLocks noChangeArrowheads="1"/>
          </p:cNvSpPr>
          <p:nvPr/>
        </p:nvSpPr>
        <p:spPr bwMode="auto">
          <a:xfrm>
            <a:off x="2108200" y="4759325"/>
            <a:ext cx="2438400" cy="368300"/>
          </a:xfrm>
          <a:prstGeom prst="rect">
            <a:avLst/>
          </a:prstGeom>
          <a:noFill/>
          <a:ln w="9525">
            <a:noFill/>
            <a:miter lim="800000"/>
            <a:headEnd/>
            <a:tailEnd/>
          </a:ln>
        </p:spPr>
        <p:txBody>
          <a:bodyPr>
            <a:spAutoFit/>
          </a:bodyPr>
          <a:lstStyle/>
          <a:p>
            <a:r>
              <a:rPr lang="en-US" b="1">
                <a:solidFill>
                  <a:srgbClr val="17375E"/>
                </a:solidFill>
                <a:latin typeface="Arial Black" pitchFamily="34" charset="0"/>
              </a:rPr>
              <a:t>hearing criticism</a:t>
            </a:r>
            <a:endParaRPr lang="en-US"/>
          </a:p>
        </p:txBody>
      </p:sp>
      <p:sp>
        <p:nvSpPr>
          <p:cNvPr id="15" name="TextBox 14"/>
          <p:cNvSpPr txBox="1">
            <a:spLocks noChangeArrowheads="1"/>
          </p:cNvSpPr>
          <p:nvPr/>
        </p:nvSpPr>
        <p:spPr bwMode="auto">
          <a:xfrm>
            <a:off x="2117725" y="5307013"/>
            <a:ext cx="3200400" cy="369887"/>
          </a:xfrm>
          <a:prstGeom prst="rect">
            <a:avLst/>
          </a:prstGeom>
          <a:noFill/>
          <a:ln w="9525">
            <a:noFill/>
            <a:miter lim="800000"/>
            <a:headEnd/>
            <a:tailEnd/>
          </a:ln>
        </p:spPr>
        <p:txBody>
          <a:bodyPr>
            <a:spAutoFit/>
          </a:bodyPr>
          <a:lstStyle/>
          <a:p>
            <a:r>
              <a:rPr lang="en-US" b="1">
                <a:solidFill>
                  <a:srgbClr val="17375E"/>
                </a:solidFill>
                <a:latin typeface="Arial Black" pitchFamily="34" charset="0"/>
              </a:rPr>
              <a:t>finding something funny</a:t>
            </a:r>
            <a:endParaRPr lang="en-US"/>
          </a:p>
        </p:txBody>
      </p:sp>
      <p:sp>
        <p:nvSpPr>
          <p:cNvPr id="18" name="TextBox 17"/>
          <p:cNvSpPr txBox="1">
            <a:spLocks noChangeArrowheads="1"/>
          </p:cNvSpPr>
          <p:nvPr/>
        </p:nvSpPr>
        <p:spPr bwMode="auto">
          <a:xfrm>
            <a:off x="2063750" y="5580063"/>
            <a:ext cx="2438400" cy="369887"/>
          </a:xfrm>
          <a:prstGeom prst="rect">
            <a:avLst/>
          </a:prstGeom>
          <a:noFill/>
          <a:ln w="9525">
            <a:noFill/>
            <a:miter lim="800000"/>
            <a:headEnd/>
            <a:tailEnd/>
          </a:ln>
        </p:spPr>
        <p:txBody>
          <a:bodyPr>
            <a:spAutoFit/>
          </a:bodyPr>
          <a:lstStyle/>
          <a:p>
            <a:r>
              <a:rPr lang="en-US" b="1" i="1">
                <a:solidFill>
                  <a:srgbClr val="17375E"/>
                </a:solidFill>
                <a:latin typeface="Arial Black" pitchFamily="34" charset="0"/>
              </a:rPr>
              <a:t>getting frustrated</a:t>
            </a:r>
            <a:endParaRPr lang="en-US"/>
          </a:p>
        </p:txBody>
      </p:sp>
      <p:sp>
        <p:nvSpPr>
          <p:cNvPr id="19" name="TextBox 18"/>
          <p:cNvSpPr txBox="1">
            <a:spLocks noChangeArrowheads="1"/>
          </p:cNvSpPr>
          <p:nvPr/>
        </p:nvSpPr>
        <p:spPr bwMode="auto">
          <a:xfrm>
            <a:off x="2117725" y="5859463"/>
            <a:ext cx="2819400" cy="368300"/>
          </a:xfrm>
          <a:prstGeom prst="rect">
            <a:avLst/>
          </a:prstGeom>
          <a:noFill/>
          <a:ln w="9525">
            <a:noFill/>
            <a:miter lim="800000"/>
            <a:headEnd/>
            <a:tailEnd/>
          </a:ln>
        </p:spPr>
        <p:txBody>
          <a:bodyPr>
            <a:spAutoFit/>
          </a:bodyPr>
          <a:lstStyle/>
          <a:p>
            <a:r>
              <a:rPr lang="en-US" b="1">
                <a:solidFill>
                  <a:srgbClr val="17375E"/>
                </a:solidFill>
                <a:latin typeface="Arial Black" pitchFamily="34" charset="0"/>
              </a:rPr>
              <a:t>getting enough sleep</a:t>
            </a:r>
            <a:endParaRPr lang="en-US"/>
          </a:p>
        </p:txBody>
      </p:sp>
      <p:sp>
        <p:nvSpPr>
          <p:cNvPr id="20" name="TextBox 19"/>
          <p:cNvSpPr txBox="1">
            <a:spLocks noChangeArrowheads="1"/>
          </p:cNvSpPr>
          <p:nvPr/>
        </p:nvSpPr>
        <p:spPr bwMode="auto">
          <a:xfrm>
            <a:off x="2062163" y="6132513"/>
            <a:ext cx="3581400" cy="368300"/>
          </a:xfrm>
          <a:prstGeom prst="rect">
            <a:avLst/>
          </a:prstGeom>
          <a:noFill/>
          <a:ln w="9525">
            <a:noFill/>
            <a:miter lim="800000"/>
            <a:headEnd/>
            <a:tailEnd/>
          </a:ln>
        </p:spPr>
        <p:txBody>
          <a:bodyPr>
            <a:spAutoFit/>
          </a:bodyPr>
          <a:lstStyle/>
          <a:p>
            <a:r>
              <a:rPr lang="en-US" b="1" i="1">
                <a:solidFill>
                  <a:srgbClr val="17375E"/>
                </a:solidFill>
                <a:latin typeface="Arial Black" pitchFamily="34" charset="0"/>
              </a:rPr>
              <a:t>spreading yourself too thin</a:t>
            </a:r>
            <a:endParaRPr lang="en-US"/>
          </a:p>
        </p:txBody>
      </p:sp>
      <p:sp>
        <p:nvSpPr>
          <p:cNvPr id="21" name="TextBox 20"/>
          <p:cNvSpPr txBox="1">
            <a:spLocks noChangeArrowheads="1"/>
          </p:cNvSpPr>
          <p:nvPr/>
        </p:nvSpPr>
        <p:spPr bwMode="auto">
          <a:xfrm>
            <a:off x="2057400" y="5032375"/>
            <a:ext cx="1981200" cy="369888"/>
          </a:xfrm>
          <a:prstGeom prst="rect">
            <a:avLst/>
          </a:prstGeom>
          <a:noFill/>
          <a:ln w="9525">
            <a:noFill/>
            <a:miter lim="800000"/>
            <a:headEnd/>
            <a:tailEnd/>
          </a:ln>
        </p:spPr>
        <p:txBody>
          <a:bodyPr>
            <a:spAutoFit/>
          </a:bodyPr>
          <a:lstStyle/>
          <a:p>
            <a:r>
              <a:rPr lang="en-US" b="1" i="1">
                <a:solidFill>
                  <a:srgbClr val="17375E"/>
                </a:solidFill>
                <a:latin typeface="Arial Black" pitchFamily="34" charset="0"/>
              </a:rPr>
              <a:t>hearing praise</a:t>
            </a:r>
            <a:endParaRPr lang="en-US"/>
          </a:p>
        </p:txBody>
      </p:sp>
      <p:sp>
        <p:nvSpPr>
          <p:cNvPr id="23" name="TextBox 22"/>
          <p:cNvSpPr txBox="1"/>
          <p:nvPr/>
        </p:nvSpPr>
        <p:spPr>
          <a:xfrm rot="21310773">
            <a:off x="6158024" y="3862016"/>
            <a:ext cx="2249078" cy="2300836"/>
          </a:xfrm>
          <a:prstGeom prst="rect">
            <a:avLst/>
          </a:prstGeom>
          <a:noFill/>
        </p:spPr>
        <p:txBody>
          <a:bodyPr spcFirstLastPara="1">
            <a:prstTxWarp prst="textCircle">
              <a:avLst/>
            </a:prstTxWarp>
            <a:spAutoFit/>
          </a:bodyPr>
          <a:lstStyle/>
          <a:p>
            <a:pPr>
              <a:defRPr/>
            </a:pPr>
            <a:r>
              <a:rPr lang="en-US" sz="1400" spc="300" dirty="0"/>
              <a:t>Emotional Space            Emotional Space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9" presetClass="path" presetSubtype="0" accel="50000" decel="50000" fill="hold" grpId="0" nodeType="withEffect">
                                  <p:stCondLst>
                                    <p:cond delay="0"/>
                                  </p:stCondLst>
                                  <p:childTnLst>
                                    <p:animMotion origin="layout" path="M -2.5E-6 4.81481E-6 L 0.42344 0.08078 " pathEditMode="relative" rAng="0" ptsTypes="AA">
                                      <p:cBhvr>
                                        <p:cTn id="8" dur="2000" fill="hold"/>
                                        <p:tgtEl>
                                          <p:spTgt spid="9"/>
                                        </p:tgtEl>
                                        <p:attrNameLst>
                                          <p:attrName>ppt_x</p:attrName>
                                          <p:attrName>ppt_y</p:attrName>
                                        </p:attrNameLst>
                                      </p:cBhvr>
                                      <p:rCtr x="212" y="40"/>
                                    </p:animMotion>
                                  </p:childTnLst>
                                </p:cTn>
                              </p:par>
                              <p:par>
                                <p:cTn id="9" presetID="6" presetClass="emph" presetSubtype="0" fill="hold" grpId="1" nodeType="withEffect">
                                  <p:stCondLst>
                                    <p:cond delay="1000"/>
                                  </p:stCondLst>
                                  <p:childTnLst>
                                    <p:animScale>
                                      <p:cBhvr>
                                        <p:cTn id="10" dur="2000" fill="hold"/>
                                        <p:tgtEl>
                                          <p:spTgt spid="9"/>
                                        </p:tgtEl>
                                      </p:cBhvr>
                                      <p:by x="35000" y="35000"/>
                                    </p:animScale>
                                  </p:childTnLst>
                                </p:cTn>
                              </p:par>
                            </p:childTnLst>
                          </p:cTn>
                        </p:par>
                        <p:par>
                          <p:cTn id="11" fill="hold">
                            <p:stCondLst>
                              <p:cond delay="3000"/>
                            </p:stCondLst>
                            <p:childTnLst>
                              <p:par>
                                <p:cTn id="12" presetID="6" presetClass="emph" presetSubtype="0" fill="hold" grpId="0" nodeType="afterEffect">
                                  <p:stCondLst>
                                    <p:cond delay="0"/>
                                  </p:stCondLst>
                                  <p:childTnLst>
                                    <p:animScale>
                                      <p:cBhvr>
                                        <p:cTn id="13" dur="1000" fill="hold"/>
                                        <p:tgtEl>
                                          <p:spTgt spid="6"/>
                                        </p:tgtEl>
                                      </p:cBhvr>
                                      <p:by x="125000" y="12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63" presetClass="path" presetSubtype="0" accel="50000" decel="50000" fill="hold" grpId="0" nodeType="afterEffect">
                                  <p:stCondLst>
                                    <p:cond delay="0"/>
                                  </p:stCondLst>
                                  <p:childTnLst>
                                    <p:animMotion origin="layout" path="M 4.72222E-6 1.11022E-16 L 0.42586 0.05208 " pathEditMode="relative" rAng="0" ptsTypes="AA">
                                      <p:cBhvr>
                                        <p:cTn id="20" dur="2000" fill="hold"/>
                                        <p:tgtEl>
                                          <p:spTgt spid="11"/>
                                        </p:tgtEl>
                                        <p:attrNameLst>
                                          <p:attrName>ppt_x</p:attrName>
                                          <p:attrName>ppt_y</p:attrName>
                                        </p:attrNameLst>
                                      </p:cBhvr>
                                      <p:rCtr x="213" y="26"/>
                                    </p:animMotion>
                                  </p:childTnLst>
                                </p:cTn>
                              </p:par>
                              <p:par>
                                <p:cTn id="21" presetID="6" presetClass="emph" presetSubtype="0" fill="hold" grpId="1" nodeType="withEffect">
                                  <p:stCondLst>
                                    <p:cond delay="0"/>
                                  </p:stCondLst>
                                  <p:childTnLst>
                                    <p:animScale>
                                      <p:cBhvr>
                                        <p:cTn id="22" dur="2000" fill="hold"/>
                                        <p:tgtEl>
                                          <p:spTgt spid="11"/>
                                        </p:tgtEl>
                                      </p:cBhvr>
                                      <p:by x="30000" y="30000"/>
                                    </p:animScale>
                                  </p:childTnLst>
                                </p:cTn>
                              </p:par>
                              <p:par>
                                <p:cTn id="23" presetID="1" presetClass="exit" presetSubtype="0" fill="hold" grpId="4"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par>
                          <p:cTn id="25" fill="hold">
                            <p:stCondLst>
                              <p:cond delay="2000"/>
                            </p:stCondLst>
                            <p:childTnLst>
                              <p:par>
                                <p:cTn id="26" presetID="6" presetClass="emph" presetSubtype="0" fill="hold" grpId="1" nodeType="afterEffect">
                                  <p:stCondLst>
                                    <p:cond delay="0"/>
                                  </p:stCondLst>
                                  <p:childTnLst>
                                    <p:animScale>
                                      <p:cBhvr>
                                        <p:cTn id="27" dur="2000" fill="hold"/>
                                        <p:tgtEl>
                                          <p:spTgt spid="6"/>
                                        </p:tgtEl>
                                      </p:cBhvr>
                                      <p:by x="80000" y="8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xit" presetSubtype="0" fill="hold" grpId="3"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63" presetClass="path" presetSubtype="0" accel="50000" decel="50000" fill="hold" grpId="1" nodeType="withEffect">
                                  <p:stCondLst>
                                    <p:cond delay="0"/>
                                  </p:stCondLst>
                                  <p:childTnLst>
                                    <p:animMotion origin="layout" path="M 1.11111E-6 -3.33333E-6 L 0.43611 0.00139 " pathEditMode="relative" rAng="0" ptsTypes="AA">
                                      <p:cBhvr>
                                        <p:cTn id="35" dur="1000" fill="hold"/>
                                        <p:tgtEl>
                                          <p:spTgt spid="14"/>
                                        </p:tgtEl>
                                        <p:attrNameLst>
                                          <p:attrName>ppt_x</p:attrName>
                                          <p:attrName>ppt_y</p:attrName>
                                        </p:attrNameLst>
                                      </p:cBhvr>
                                      <p:rCtr x="218" y="1"/>
                                    </p:animMotion>
                                  </p:childTnLst>
                                </p:cTn>
                              </p:par>
                              <p:par>
                                <p:cTn id="36" presetID="6" presetClass="emph" presetSubtype="0" fill="hold" grpId="2" nodeType="withEffect">
                                  <p:stCondLst>
                                    <p:cond delay="0"/>
                                  </p:stCondLst>
                                  <p:childTnLst>
                                    <p:animScale>
                                      <p:cBhvr>
                                        <p:cTn id="37" dur="1000" fill="hold"/>
                                        <p:tgtEl>
                                          <p:spTgt spid="14"/>
                                        </p:tgtEl>
                                      </p:cBhvr>
                                      <p:by x="40000" y="40000"/>
                                    </p:animScale>
                                  </p:childTnLst>
                                </p:cTn>
                              </p:par>
                            </p:childTnLst>
                          </p:cTn>
                        </p:par>
                        <p:par>
                          <p:cTn id="38" fill="hold">
                            <p:stCondLst>
                              <p:cond delay="1000"/>
                            </p:stCondLst>
                            <p:childTnLst>
                              <p:par>
                                <p:cTn id="39" presetID="6" presetClass="emph" presetSubtype="0" fill="hold" grpId="2" nodeType="afterEffect">
                                  <p:stCondLst>
                                    <p:cond delay="0"/>
                                  </p:stCondLst>
                                  <p:childTnLst>
                                    <p:animScale>
                                      <p:cBhvr>
                                        <p:cTn id="40" dur="2000" fill="hold"/>
                                        <p:tgtEl>
                                          <p:spTgt spid="6"/>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63" presetClass="path" presetSubtype="0" accel="50000" decel="50000" fill="hold" grpId="1" nodeType="withEffect">
                                  <p:stCondLst>
                                    <p:cond delay="0"/>
                                  </p:stCondLst>
                                  <p:childTnLst>
                                    <p:animMotion origin="layout" path="M -3.33333E-6 1.85185E-6 L 0.45834 -0.04954 " pathEditMode="relative" rAng="0" ptsTypes="AA">
                                      <p:cBhvr>
                                        <p:cTn id="48" dur="2000" fill="hold"/>
                                        <p:tgtEl>
                                          <p:spTgt spid="21"/>
                                        </p:tgtEl>
                                        <p:attrNameLst>
                                          <p:attrName>ppt_x</p:attrName>
                                          <p:attrName>ppt_y</p:attrName>
                                        </p:attrNameLst>
                                      </p:cBhvr>
                                      <p:rCtr x="229" y="-25"/>
                                    </p:animMotion>
                                  </p:childTnLst>
                                </p:cTn>
                              </p:par>
                              <p:par>
                                <p:cTn id="49" presetID="6" presetClass="emph" presetSubtype="0" fill="hold" grpId="2" nodeType="withEffect">
                                  <p:stCondLst>
                                    <p:cond delay="0"/>
                                  </p:stCondLst>
                                  <p:childTnLst>
                                    <p:animScale>
                                      <p:cBhvr>
                                        <p:cTn id="50" dur="2000" fill="hold"/>
                                        <p:tgtEl>
                                          <p:spTgt spid="21"/>
                                        </p:tgtEl>
                                      </p:cBhvr>
                                      <p:by x="40000" y="40000"/>
                                    </p:animScale>
                                  </p:childTnLst>
                                </p:cTn>
                              </p:par>
                            </p:childTnLst>
                          </p:cTn>
                        </p:par>
                        <p:par>
                          <p:cTn id="51" fill="hold">
                            <p:stCondLst>
                              <p:cond delay="2000"/>
                            </p:stCondLst>
                            <p:childTnLst>
                              <p:par>
                                <p:cTn id="52" presetID="6" presetClass="emph" presetSubtype="0" fill="hold" grpId="3" nodeType="afterEffect">
                                  <p:stCondLst>
                                    <p:cond delay="0"/>
                                  </p:stCondLst>
                                  <p:childTnLst>
                                    <p:animScale>
                                      <p:cBhvr>
                                        <p:cTn id="53" dur="2000" fill="hold"/>
                                        <p:tgtEl>
                                          <p:spTgt spid="6"/>
                                        </p:tgtEl>
                                      </p:cBhvr>
                                      <p:by x="85000" y="85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56" presetClass="path" presetSubtype="0" accel="50000" decel="50000" fill="hold" grpId="1" nodeType="withEffect">
                                  <p:stCondLst>
                                    <p:cond delay="0"/>
                                  </p:stCondLst>
                                  <p:childTnLst>
                                    <p:animMotion origin="layout" path="M 2.77778E-6 -4.44444E-6 L 0.3934 -0.07847 " pathEditMode="relative" rAng="0" ptsTypes="AA">
                                      <p:cBhvr>
                                        <p:cTn id="59" dur="2000" fill="hold"/>
                                        <p:tgtEl>
                                          <p:spTgt spid="15"/>
                                        </p:tgtEl>
                                        <p:attrNameLst>
                                          <p:attrName>ppt_x</p:attrName>
                                          <p:attrName>ppt_y</p:attrName>
                                        </p:attrNameLst>
                                      </p:cBhvr>
                                      <p:rCtr x="197" y="-39"/>
                                    </p:animMotion>
                                  </p:childTnLst>
                                </p:cTn>
                              </p:par>
                              <p:par>
                                <p:cTn id="60" presetID="6" presetClass="emph" presetSubtype="0" fill="hold" grpId="2" nodeType="withEffect">
                                  <p:stCondLst>
                                    <p:cond delay="0"/>
                                  </p:stCondLst>
                                  <p:childTnLst>
                                    <p:animScale>
                                      <p:cBhvr>
                                        <p:cTn id="61" dur="2000" fill="hold"/>
                                        <p:tgtEl>
                                          <p:spTgt spid="15"/>
                                        </p:tgtEl>
                                      </p:cBhvr>
                                      <p:by x="32000" y="32000"/>
                                    </p:animScale>
                                  </p:childTnLst>
                                </p:cTn>
                              </p:par>
                            </p:childTnLst>
                          </p:cTn>
                        </p:par>
                        <p:par>
                          <p:cTn id="62" fill="hold">
                            <p:stCondLst>
                              <p:cond delay="2000"/>
                            </p:stCondLst>
                            <p:childTnLst>
                              <p:par>
                                <p:cTn id="63" presetID="6" presetClass="emph" presetSubtype="0" fill="hold" grpId="4" nodeType="afterEffect">
                                  <p:stCondLst>
                                    <p:cond delay="0"/>
                                  </p:stCondLst>
                                  <p:childTnLst>
                                    <p:animScale>
                                      <p:cBhvr>
                                        <p:cTn id="64" dur="2000" fill="hold"/>
                                        <p:tgtEl>
                                          <p:spTgt spid="6"/>
                                        </p:tgtEl>
                                      </p:cBhvr>
                                      <p:by x="85000" y="85000"/>
                                    </p:animScale>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21"/>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par>
                                <p:cTn id="74" presetID="56" presetClass="path" presetSubtype="0" accel="50000" decel="50000" fill="hold" grpId="1" nodeType="withEffect">
                                  <p:stCondLst>
                                    <p:cond delay="0"/>
                                  </p:stCondLst>
                                  <p:childTnLst>
                                    <p:animMotion origin="layout" path="M 2.22222E-6 7.40741E-7 L 0.43264 -0.10718 " pathEditMode="relative" rAng="0" ptsTypes="AA">
                                      <p:cBhvr>
                                        <p:cTn id="75" dur="2000" fill="hold"/>
                                        <p:tgtEl>
                                          <p:spTgt spid="18"/>
                                        </p:tgtEl>
                                        <p:attrNameLst>
                                          <p:attrName>ppt_x</p:attrName>
                                          <p:attrName>ppt_y</p:attrName>
                                        </p:attrNameLst>
                                      </p:cBhvr>
                                      <p:rCtr x="216" y="-54"/>
                                    </p:animMotion>
                                  </p:childTnLst>
                                </p:cTn>
                              </p:par>
                              <p:par>
                                <p:cTn id="76" presetID="6" presetClass="emph" presetSubtype="0" fill="hold" grpId="2" nodeType="withEffect">
                                  <p:stCondLst>
                                    <p:cond delay="0"/>
                                  </p:stCondLst>
                                  <p:childTnLst>
                                    <p:animScale>
                                      <p:cBhvr>
                                        <p:cTn id="77" dur="2000" fill="hold"/>
                                        <p:tgtEl>
                                          <p:spTgt spid="18"/>
                                        </p:tgtEl>
                                      </p:cBhvr>
                                      <p:by x="50000" y="50000"/>
                                    </p:animScale>
                                  </p:childTnLst>
                                </p:cTn>
                              </p:par>
                            </p:childTnLst>
                          </p:cTn>
                        </p:par>
                        <p:par>
                          <p:cTn id="78" fill="hold">
                            <p:stCondLst>
                              <p:cond delay="2000"/>
                            </p:stCondLst>
                            <p:childTnLst>
                              <p:par>
                                <p:cTn id="79" presetID="6" presetClass="emph" presetSubtype="0" fill="hold" grpId="5" nodeType="afterEffect">
                                  <p:stCondLst>
                                    <p:cond delay="0"/>
                                  </p:stCondLst>
                                  <p:childTnLst>
                                    <p:animScale>
                                      <p:cBhvr>
                                        <p:cTn id="80" dur="2000" fill="hold"/>
                                        <p:tgtEl>
                                          <p:spTgt spid="6"/>
                                        </p:tgtEl>
                                      </p:cBhvr>
                                      <p:by x="180000" y="180000"/>
                                    </p:animScale>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3" nodeType="clickEffect">
                                  <p:stCondLst>
                                    <p:cond delay="0"/>
                                  </p:stCondLst>
                                  <p:childTnLst>
                                    <p:set>
                                      <p:cBhvr>
                                        <p:cTn id="84" dur="1" fill="hold">
                                          <p:stCondLst>
                                            <p:cond delay="0"/>
                                          </p:stCondLst>
                                        </p:cTn>
                                        <p:tgtEl>
                                          <p:spTgt spid="18"/>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56" presetClass="path" presetSubtype="0" accel="50000" decel="50000" fill="hold" grpId="1" nodeType="withEffect">
                                  <p:stCondLst>
                                    <p:cond delay="0"/>
                                  </p:stCondLst>
                                  <p:childTnLst>
                                    <p:animMotion origin="layout" path="M -3.88889E-6 0 L 0.41424 -0.14792 " pathEditMode="relative" rAng="0" ptsTypes="AA">
                                      <p:cBhvr>
                                        <p:cTn id="88" dur="2000" fill="hold"/>
                                        <p:tgtEl>
                                          <p:spTgt spid="19"/>
                                        </p:tgtEl>
                                        <p:attrNameLst>
                                          <p:attrName>ppt_x</p:attrName>
                                          <p:attrName>ppt_y</p:attrName>
                                        </p:attrNameLst>
                                      </p:cBhvr>
                                      <p:rCtr x="207" y="-74"/>
                                    </p:animMotion>
                                  </p:childTnLst>
                                </p:cTn>
                              </p:par>
                              <p:par>
                                <p:cTn id="89" presetID="6" presetClass="emph" presetSubtype="0" fill="hold" grpId="2" nodeType="withEffect">
                                  <p:stCondLst>
                                    <p:cond delay="0"/>
                                  </p:stCondLst>
                                  <p:childTnLst>
                                    <p:animScale>
                                      <p:cBhvr>
                                        <p:cTn id="90" dur="2000" fill="hold"/>
                                        <p:tgtEl>
                                          <p:spTgt spid="19"/>
                                        </p:tgtEl>
                                      </p:cBhvr>
                                      <p:by x="40000" y="40000"/>
                                    </p:animScale>
                                  </p:childTnLst>
                                </p:cTn>
                              </p:par>
                            </p:childTnLst>
                          </p:cTn>
                        </p:par>
                        <p:par>
                          <p:cTn id="91" fill="hold">
                            <p:stCondLst>
                              <p:cond delay="2000"/>
                            </p:stCondLst>
                            <p:childTnLst>
                              <p:par>
                                <p:cTn id="92" presetID="6" presetClass="emph" presetSubtype="0" fill="hold" grpId="6" nodeType="afterEffect">
                                  <p:stCondLst>
                                    <p:cond delay="0"/>
                                  </p:stCondLst>
                                  <p:childTnLst>
                                    <p:animScale>
                                      <p:cBhvr>
                                        <p:cTn id="93" dur="2000" fill="hold"/>
                                        <p:tgtEl>
                                          <p:spTgt spid="6"/>
                                        </p:tgtEl>
                                      </p:cBhvr>
                                      <p:by x="75000" y="75000"/>
                                    </p:animScale>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3" nodeType="clickEffect">
                                  <p:stCondLst>
                                    <p:cond delay="0"/>
                                  </p:stCondLst>
                                  <p:childTnLst>
                                    <p:set>
                                      <p:cBhvr>
                                        <p:cTn id="97" dur="1" fill="hold">
                                          <p:stCondLst>
                                            <p:cond delay="0"/>
                                          </p:stCondLst>
                                        </p:cTn>
                                        <p:tgtEl>
                                          <p:spTgt spid="19"/>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par>
                                <p:cTn id="100" presetID="56" presetClass="path" presetSubtype="0" accel="50000" decel="50000" fill="hold" grpId="1" nodeType="withEffect">
                                  <p:stCondLst>
                                    <p:cond delay="0"/>
                                  </p:stCondLst>
                                  <p:childTnLst>
                                    <p:animMotion origin="layout" path="M -4.16667E-6 -4.81481E-6 L 0.37032 -0.18773 " pathEditMode="relative" rAng="0" ptsTypes="AA">
                                      <p:cBhvr>
                                        <p:cTn id="101" dur="2000" fill="hold"/>
                                        <p:tgtEl>
                                          <p:spTgt spid="20"/>
                                        </p:tgtEl>
                                        <p:attrNameLst>
                                          <p:attrName>ppt_x</p:attrName>
                                          <p:attrName>ppt_y</p:attrName>
                                        </p:attrNameLst>
                                      </p:cBhvr>
                                      <p:rCtr x="185" y="-94"/>
                                    </p:animMotion>
                                  </p:childTnLst>
                                </p:cTn>
                              </p:par>
                              <p:par>
                                <p:cTn id="102" presetID="6" presetClass="emph" presetSubtype="0" fill="hold" grpId="2" nodeType="withEffect">
                                  <p:stCondLst>
                                    <p:cond delay="0"/>
                                  </p:stCondLst>
                                  <p:childTnLst>
                                    <p:animScale>
                                      <p:cBhvr>
                                        <p:cTn id="103" dur="2000" fill="hold"/>
                                        <p:tgtEl>
                                          <p:spTgt spid="20"/>
                                        </p:tgtEl>
                                      </p:cBhvr>
                                      <p:by x="33000" y="33000"/>
                                    </p:animScale>
                                  </p:childTnLst>
                                </p:cTn>
                              </p:par>
                            </p:childTnLst>
                          </p:cTn>
                        </p:par>
                        <p:par>
                          <p:cTn id="104" fill="hold">
                            <p:stCondLst>
                              <p:cond delay="2000"/>
                            </p:stCondLst>
                            <p:childTnLst>
                              <p:par>
                                <p:cTn id="105" presetID="6" presetClass="emph" presetSubtype="0" fill="hold" grpId="7" nodeType="afterEffect">
                                  <p:stCondLst>
                                    <p:cond delay="0"/>
                                  </p:stCondLst>
                                  <p:childTnLst>
                                    <p:animScale>
                                      <p:cBhvr>
                                        <p:cTn id="106" dur="2000" fill="hold"/>
                                        <p:tgtEl>
                                          <p:spTgt spid="6"/>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P spid="6" grpId="7" animBg="1"/>
      <p:bldP spid="9" grpId="0"/>
      <p:bldP spid="9" grpId="1"/>
      <p:bldP spid="9" grpId="3"/>
      <p:bldP spid="9" grpId="4"/>
      <p:bldP spid="11" grpId="0"/>
      <p:bldP spid="11" grpId="1"/>
      <p:bldP spid="11" grpId="2"/>
      <p:bldP spid="11" grpId="3"/>
      <p:bldP spid="14" grpId="0"/>
      <p:bldP spid="14" grpId="1"/>
      <p:bldP spid="14" grpId="2"/>
      <p:bldP spid="14" grpId="3"/>
      <p:bldP spid="15" grpId="0"/>
      <p:bldP spid="15" grpId="1"/>
      <p:bldP spid="15" grpId="2"/>
      <p:bldP spid="15" grpId="3"/>
      <p:bldP spid="18" grpId="0"/>
      <p:bldP spid="18" grpId="1"/>
      <p:bldP spid="18" grpId="2"/>
      <p:bldP spid="18" grpId="3"/>
      <p:bldP spid="19" grpId="0"/>
      <p:bldP spid="19" grpId="1"/>
      <p:bldP spid="19" grpId="2"/>
      <p:bldP spid="19" grpId="3"/>
      <p:bldP spid="20" grpId="0"/>
      <p:bldP spid="20" grpId="1"/>
      <p:bldP spid="20" grpId="2"/>
      <p:bldP spid="21" grpId="0"/>
      <p:bldP spid="21" grpId="1"/>
      <p:bldP spid="21" grpId="2"/>
      <p:bldP spid="21" grpId="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lang="en-US" b="1" i="1" smtClean="0">
                <a:solidFill>
                  <a:srgbClr val="2D6BB5"/>
                </a:solidFill>
              </a:rPr>
              <a:t>The Goal</a:t>
            </a:r>
          </a:p>
        </p:txBody>
      </p:sp>
      <p:sp>
        <p:nvSpPr>
          <p:cNvPr id="24578" name="Rectangle 3"/>
          <p:cNvSpPr>
            <a:spLocks noGrp="1"/>
          </p:cNvSpPr>
          <p:nvPr>
            <p:ph type="body" idx="4294967295"/>
          </p:nvPr>
        </p:nvSpPr>
        <p:spPr>
          <a:xfrm>
            <a:off x="457200" y="381000"/>
            <a:ext cx="8229600" cy="5745163"/>
          </a:xfrm>
        </p:spPr>
        <p:txBody>
          <a:bodyPr/>
          <a:lstStyle/>
          <a:p>
            <a:pPr>
              <a:buFont typeface="Arial" charset="0"/>
              <a:buNone/>
            </a:pPr>
            <a:endParaRPr lang="en-US" sz="2800" smtClean="0"/>
          </a:p>
          <a:p>
            <a:pPr>
              <a:buFont typeface="Arial" charset="0"/>
              <a:buNone/>
            </a:pPr>
            <a:endParaRPr lang="en-US" sz="4800" smtClean="0"/>
          </a:p>
          <a:p>
            <a:pPr>
              <a:buFont typeface="Arial" charset="0"/>
              <a:buNone/>
            </a:pPr>
            <a:endParaRPr lang="en-US" sz="4800" smtClean="0"/>
          </a:p>
          <a:p>
            <a:pPr>
              <a:buFont typeface="Arial" charset="0"/>
              <a:buNone/>
            </a:pPr>
            <a:endParaRPr lang="en-US" sz="4800" smtClean="0"/>
          </a:p>
          <a:p>
            <a:pPr>
              <a:buFont typeface="Arial" charset="0"/>
              <a:buNone/>
            </a:pPr>
            <a:r>
              <a:rPr lang="en-US" sz="4800" smtClean="0"/>
              <a:t>To Facilitate Emotional Space</a:t>
            </a:r>
          </a:p>
          <a:p>
            <a:pPr algn="ctr">
              <a:buFont typeface="Arial" charset="0"/>
              <a:buNone/>
            </a:pPr>
            <a:r>
              <a:rPr lang="en-US" sz="5400" smtClean="0"/>
              <a:t>(ES)</a:t>
            </a:r>
          </a:p>
        </p:txBody>
      </p:sp>
      <p:pic>
        <p:nvPicPr>
          <p:cNvPr id="24579" name="Picture 4" descr="2777068-3-heart-hands.jpg"/>
          <p:cNvPicPr>
            <a:picLocks noChangeAspect="1"/>
          </p:cNvPicPr>
          <p:nvPr/>
        </p:nvPicPr>
        <p:blipFill>
          <a:blip r:embed="rId3"/>
          <a:srcRect/>
          <a:stretch>
            <a:fillRect/>
          </a:stretch>
        </p:blipFill>
        <p:spPr bwMode="auto">
          <a:xfrm>
            <a:off x="3429000" y="1371600"/>
            <a:ext cx="2209800"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8">
                                            <p:txEl>
                                              <p:pRg st="4" end="4"/>
                                            </p:txEl>
                                          </p:spTgt>
                                        </p:tgtEl>
                                        <p:attrNameLst>
                                          <p:attrName>style.visibility</p:attrName>
                                        </p:attrNameLst>
                                      </p:cBhvr>
                                      <p:to>
                                        <p:strVal val="visible"/>
                                      </p:to>
                                    </p:set>
                                    <p:animEffect transition="in" filter="fade">
                                      <p:cBhvr>
                                        <p:cTn id="7" dur="1000"/>
                                        <p:tgtEl>
                                          <p:spTgt spid="24578">
                                            <p:txEl>
                                              <p:pRg st="4" end="4"/>
                                            </p:txEl>
                                          </p:spTgt>
                                        </p:tgtEl>
                                      </p:cBhvr>
                                    </p:animEffect>
                                    <p:anim calcmode="lin" valueType="num">
                                      <p:cBhvr>
                                        <p:cTn id="8" dur="10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8">
                                            <p:txEl>
                                              <p:pRg st="5" end="5"/>
                                            </p:txEl>
                                          </p:spTgt>
                                        </p:tgtEl>
                                        <p:attrNameLst>
                                          <p:attrName>style.visibility</p:attrName>
                                        </p:attrNameLst>
                                      </p:cBhvr>
                                      <p:to>
                                        <p:strVal val="visible"/>
                                      </p:to>
                                    </p:set>
                                    <p:animEffect transition="in" filter="fade">
                                      <p:cBhvr>
                                        <p:cTn id="14" dur="1000"/>
                                        <p:tgtEl>
                                          <p:spTgt spid="24578">
                                            <p:txEl>
                                              <p:pRg st="5" end="5"/>
                                            </p:txEl>
                                          </p:spTgt>
                                        </p:tgtEl>
                                      </p:cBhvr>
                                    </p:animEffect>
                                    <p:anim calcmode="lin" valueType="num">
                                      <p:cBhvr>
                                        <p:cTn id="15" dur="1000" fill="hold"/>
                                        <p:tgtEl>
                                          <p:spTgt spid="2457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457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extBox 17"/>
          <p:cNvSpPr txBox="1">
            <a:spLocks noChangeArrowheads="1"/>
          </p:cNvSpPr>
          <p:nvPr/>
        </p:nvSpPr>
        <p:spPr bwMode="auto">
          <a:xfrm>
            <a:off x="152400" y="0"/>
            <a:ext cx="8839200" cy="6762750"/>
          </a:xfrm>
          <a:prstGeom prst="rect">
            <a:avLst/>
          </a:prstGeom>
          <a:noFill/>
          <a:ln w="9525">
            <a:noFill/>
            <a:miter lim="800000"/>
            <a:headEnd/>
            <a:tailEnd/>
          </a:ln>
        </p:spPr>
        <p:txBody>
          <a:bodyPr>
            <a:spAutoFit/>
          </a:bodyPr>
          <a:lstStyle/>
          <a:p>
            <a:pPr algn="ctr">
              <a:lnSpc>
                <a:spcPct val="150000"/>
              </a:lnSpc>
            </a:pPr>
            <a:r>
              <a:rPr lang="en-US" sz="3200" b="1">
                <a:solidFill>
                  <a:srgbClr val="990000"/>
                </a:solidFill>
                <a:latin typeface="Arial Black" pitchFamily="34" charset="0"/>
              </a:rPr>
              <a:t>Benefits of Emotional Space</a:t>
            </a:r>
          </a:p>
          <a:p>
            <a:pPr algn="ctr">
              <a:lnSpc>
                <a:spcPct val="150000"/>
              </a:lnSpc>
            </a:pPr>
            <a:r>
              <a:rPr lang="en-US" sz="3200" b="1">
                <a:solidFill>
                  <a:srgbClr val="17375E"/>
                </a:solidFill>
                <a:latin typeface="Arial Black" pitchFamily="34" charset="0"/>
              </a:rPr>
              <a:t>The Formula </a:t>
            </a:r>
          </a:p>
          <a:p>
            <a:pPr>
              <a:lnSpc>
                <a:spcPct val="150000"/>
              </a:lnSpc>
            </a:pPr>
            <a:r>
              <a:rPr lang="en-US" sz="2000" b="1">
                <a:solidFill>
                  <a:srgbClr val="990000"/>
                </a:solidFill>
                <a:latin typeface="Arial Bold"/>
              </a:rPr>
              <a:t>More Emotional Space = More Cognitive and Emotional </a:t>
            </a:r>
            <a:r>
              <a:rPr lang="en-US" sz="2000" b="1" i="1">
                <a:solidFill>
                  <a:srgbClr val="666633"/>
                </a:solidFill>
                <a:latin typeface="Arial Bold"/>
              </a:rPr>
              <a:t>Flexibility</a:t>
            </a:r>
            <a:r>
              <a:rPr lang="en-US" sz="3200" b="1" i="1">
                <a:solidFill>
                  <a:srgbClr val="666633"/>
                </a:solidFill>
                <a:latin typeface="Arial Bold"/>
              </a:rPr>
              <a:t> </a:t>
            </a:r>
          </a:p>
          <a:p>
            <a:pPr>
              <a:lnSpc>
                <a:spcPct val="150000"/>
              </a:lnSpc>
            </a:pPr>
            <a:r>
              <a:rPr lang="en-US" sz="2800" b="1">
                <a:solidFill>
                  <a:srgbClr val="17375E"/>
                </a:solidFill>
                <a:latin typeface="Arial Bold"/>
              </a:rPr>
              <a:t>More </a:t>
            </a:r>
            <a:r>
              <a:rPr lang="en-US" sz="2800" b="1">
                <a:solidFill>
                  <a:srgbClr val="666633"/>
                </a:solidFill>
                <a:latin typeface="Arial Bold"/>
              </a:rPr>
              <a:t>flexibility</a:t>
            </a:r>
            <a:r>
              <a:rPr lang="en-US" sz="2800" b="1">
                <a:solidFill>
                  <a:srgbClr val="17375E"/>
                </a:solidFill>
                <a:latin typeface="Arial Bold"/>
              </a:rPr>
              <a:t> equals……..</a:t>
            </a:r>
          </a:p>
          <a:p>
            <a:pPr>
              <a:lnSpc>
                <a:spcPct val="150000"/>
              </a:lnSpc>
              <a:buFontTx/>
              <a:buChar char="•"/>
            </a:pPr>
            <a:r>
              <a:rPr lang="en-US" sz="2400" b="1">
                <a:solidFill>
                  <a:srgbClr val="17375E"/>
                </a:solidFill>
                <a:latin typeface="Arial Bold"/>
              </a:rPr>
              <a:t>more efficiency </a:t>
            </a:r>
          </a:p>
          <a:p>
            <a:pPr>
              <a:lnSpc>
                <a:spcPct val="150000"/>
              </a:lnSpc>
              <a:buFontTx/>
              <a:buChar char="•"/>
            </a:pPr>
            <a:r>
              <a:rPr lang="en-US" sz="2400" b="1">
                <a:solidFill>
                  <a:srgbClr val="17375E"/>
                </a:solidFill>
                <a:latin typeface="Arial Bold"/>
              </a:rPr>
              <a:t>better decision making </a:t>
            </a:r>
          </a:p>
          <a:p>
            <a:pPr>
              <a:lnSpc>
                <a:spcPct val="150000"/>
              </a:lnSpc>
              <a:buFontTx/>
              <a:buChar char="•"/>
            </a:pPr>
            <a:r>
              <a:rPr lang="en-US" sz="2400" b="1">
                <a:solidFill>
                  <a:srgbClr val="17375E"/>
                </a:solidFill>
                <a:latin typeface="Arial Bold"/>
              </a:rPr>
              <a:t>more energy </a:t>
            </a:r>
          </a:p>
          <a:p>
            <a:pPr>
              <a:lnSpc>
                <a:spcPct val="150000"/>
              </a:lnSpc>
              <a:buFontTx/>
              <a:buChar char="•"/>
            </a:pPr>
            <a:r>
              <a:rPr lang="en-US" sz="2400" b="1">
                <a:solidFill>
                  <a:srgbClr val="17375E"/>
                </a:solidFill>
                <a:latin typeface="Arial Bold"/>
              </a:rPr>
              <a:t>less self absorption  </a:t>
            </a:r>
          </a:p>
          <a:p>
            <a:pPr>
              <a:lnSpc>
                <a:spcPct val="150000"/>
              </a:lnSpc>
              <a:buFontTx/>
              <a:buChar char="•"/>
            </a:pPr>
            <a:r>
              <a:rPr lang="en-US" sz="2400" b="1">
                <a:solidFill>
                  <a:srgbClr val="17375E"/>
                </a:solidFill>
                <a:latin typeface="Arial Bold"/>
              </a:rPr>
              <a:t>more empathy </a:t>
            </a:r>
          </a:p>
          <a:p>
            <a:pPr>
              <a:lnSpc>
                <a:spcPct val="150000"/>
              </a:lnSpc>
            </a:pPr>
            <a:r>
              <a:rPr lang="en-US" sz="2400" b="1">
                <a:solidFill>
                  <a:srgbClr val="17375E"/>
                </a:solidFill>
                <a:latin typeface="Arial Bold"/>
              </a:rPr>
              <a:t>The Individual is ___</a:t>
            </a:r>
            <a:r>
              <a:rPr lang="en-US" sz="2400" b="1" u="sng">
                <a:solidFill>
                  <a:srgbClr val="17375E"/>
                </a:solidFill>
                <a:latin typeface="Arial Bold"/>
              </a:rPr>
              <a:t>(fill in the blank).___</a:t>
            </a:r>
          </a:p>
          <a:p>
            <a:pPr>
              <a:lnSpc>
                <a:spcPct val="150000"/>
              </a:lnSpc>
            </a:pPr>
            <a:endParaRPr lang="en-US" sz="2400" b="1">
              <a:solidFill>
                <a:srgbClr val="17375E"/>
              </a:solidFill>
              <a:latin typeface="Arial Black" pitchFamily="34" charset="0"/>
            </a:endParaRPr>
          </a:p>
        </p:txBody>
      </p:sp>
      <p:sp>
        <p:nvSpPr>
          <p:cNvPr id="3" name="Oval 2"/>
          <p:cNvSpPr/>
          <p:nvPr>
            <p:custDataLst>
              <p:tags r:id="rId2"/>
            </p:custDataLst>
          </p:nvPr>
        </p:nvSpPr>
        <p:spPr>
          <a:xfrm>
            <a:off x="5562600" y="3810000"/>
            <a:ext cx="2286000" cy="2285999"/>
          </a:xfrm>
          <a:prstGeom prst="ellipse">
            <a:avLst/>
          </a:prstGeom>
          <a:gradFill>
            <a:gsLst>
              <a:gs pos="0">
                <a:schemeClr val="tx2">
                  <a:lumMod val="60000"/>
                  <a:lumOff val="40000"/>
                </a:schemeClr>
              </a:gs>
              <a:gs pos="100000">
                <a:schemeClr val="bg2">
                  <a:shade val="30000"/>
                  <a:satMod val="20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custDataLst>
              <p:tags r:id="rId3"/>
            </p:custDataLst>
          </p:nvPr>
        </p:nvSpPr>
        <p:spPr>
          <a:xfrm>
            <a:off x="5867400" y="4114800"/>
            <a:ext cx="1676400" cy="16764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rot="20694617">
            <a:off x="5714146" y="3997516"/>
            <a:ext cx="1960230" cy="1914340"/>
          </a:xfrm>
          <a:prstGeom prst="rect">
            <a:avLst/>
          </a:prstGeom>
          <a:noFill/>
        </p:spPr>
        <p:txBody>
          <a:bodyPr spcFirstLastPara="1">
            <a:prstTxWarp prst="textCircle">
              <a:avLst/>
            </a:prstTxWarp>
            <a:spAutoFit/>
          </a:bodyPr>
          <a:lstStyle/>
          <a:p>
            <a:pPr>
              <a:defRPr/>
            </a:pPr>
            <a:r>
              <a:rPr lang="en-US" sz="1400" spc="300" dirty="0"/>
              <a:t>Emotional Space            Emotional Space</a:t>
            </a:r>
          </a:p>
        </p:txBody>
      </p:sp>
      <p:pic>
        <p:nvPicPr>
          <p:cNvPr id="5127" name="Picture 7" descr="C:\Documents and Settings\vtc9246\Local Settings\Temporary Internet Files\Content.IE5\SL2JGL2J\MCj04401270000[1].wmf"/>
          <p:cNvPicPr>
            <a:picLocks noChangeAspect="1" noChangeArrowheads="1"/>
          </p:cNvPicPr>
          <p:nvPr/>
        </p:nvPicPr>
        <p:blipFill>
          <a:blip r:embed="rId6"/>
          <a:srcRect/>
          <a:stretch>
            <a:fillRect/>
          </a:stretch>
        </p:blipFill>
        <p:spPr bwMode="auto">
          <a:xfrm>
            <a:off x="6010275" y="4283075"/>
            <a:ext cx="1447800" cy="1460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gtEl>
                                      </p:cBhvr>
                                      <p:by x="100000" y="10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additive="base">
                                        <p:cTn id="11" dur="500" fill="hold"/>
                                        <p:tgtEl>
                                          <p:spTgt spid="5127"/>
                                        </p:tgtEl>
                                        <p:attrNameLst>
                                          <p:attrName>ppt_x</p:attrName>
                                        </p:attrNameLst>
                                      </p:cBhvr>
                                      <p:tavLst>
                                        <p:tav tm="0">
                                          <p:val>
                                            <p:strVal val="0-#ppt_w/2"/>
                                          </p:val>
                                        </p:tav>
                                        <p:tav tm="100000">
                                          <p:val>
                                            <p:strVal val="#ppt_x"/>
                                          </p:val>
                                        </p:tav>
                                      </p:tavLst>
                                    </p:anim>
                                    <p:anim calcmode="lin" valueType="num">
                                      <p:cBhvr additive="base">
                                        <p:cTn id="12" dur="500" fill="hold"/>
                                        <p:tgtEl>
                                          <p:spTgt spid="512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 presetClass="emph" presetSubtype="0" fill="hold" nodeType="afterEffect">
                                  <p:stCondLst>
                                    <p:cond delay="0"/>
                                  </p:stCondLst>
                                  <p:childTnLst>
                                    <p:animScale>
                                      <p:cBhvr>
                                        <p:cTn id="15" dur="2000" fill="hold"/>
                                        <p:tgtEl>
                                          <p:spTgt spid="5127"/>
                                        </p:tgtEl>
                                      </p:cBhvr>
                                      <p:by x="75000" y="75000"/>
                                    </p:animScale>
                                  </p:childTnLst>
                                </p:cTn>
                              </p:par>
                              <p:par>
                                <p:cTn id="16" presetID="6" presetClass="emph" presetSubtype="0" fill="hold" nodeType="withEffect">
                                  <p:stCondLst>
                                    <p:cond delay="0"/>
                                  </p:stCondLst>
                                  <p:childTnLst>
                                    <p:animScale>
                                      <p:cBhvr>
                                        <p:cTn id="17" dur="2000" fill="hold"/>
                                        <p:tgtEl>
                                          <p:spTgt spid="6"/>
                                        </p:tgtEl>
                                      </p:cBhvr>
                                      <p:by x="62000" y="6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1" name="Picture 43" descr="C:\Documents and Settings\vtc9246\Local Settings\Temporary Internet Files\Content.IE5\TEZJHTVV\MPj04285870000[1].jpg"/>
          <p:cNvPicPr>
            <a:picLocks noChangeAspect="1" noChangeArrowheads="1"/>
          </p:cNvPicPr>
          <p:nvPr/>
        </p:nvPicPr>
        <p:blipFill>
          <a:blip r:embed="rId5">
            <a:lum bright="6000" contrast="6000"/>
          </a:blip>
          <a:srcRect/>
          <a:stretch>
            <a:fillRect/>
          </a:stretch>
        </p:blipFill>
        <p:spPr bwMode="auto">
          <a:xfrm>
            <a:off x="2209800" y="-228600"/>
            <a:ext cx="4572000" cy="7010400"/>
          </a:xfrm>
          <a:prstGeom prst="rect">
            <a:avLst/>
          </a:prstGeom>
          <a:noFill/>
          <a:ln w="9525">
            <a:noFill/>
            <a:miter lim="800000"/>
            <a:headEnd/>
            <a:tailEnd/>
          </a:ln>
        </p:spPr>
      </p:pic>
      <p:pic>
        <p:nvPicPr>
          <p:cNvPr id="2050" name="Picture 2" descr="jpeg image of a blue, cold face with earmuffs"/>
          <p:cNvPicPr>
            <a:picLocks noChangeAspect="1" noChangeArrowheads="1"/>
          </p:cNvPicPr>
          <p:nvPr>
            <p:custDataLst>
              <p:tags r:id="rId2"/>
            </p:custDataLst>
          </p:nvPr>
        </p:nvPicPr>
        <p:blipFill>
          <a:blip r:embed="rId6"/>
          <a:srcRect/>
          <a:stretch>
            <a:fillRect/>
          </a:stretch>
        </p:blipFill>
        <p:spPr bwMode="auto">
          <a:xfrm>
            <a:off x="5257800" y="4800600"/>
            <a:ext cx="1838325" cy="1543050"/>
          </a:xfrm>
          <a:prstGeom prst="rect">
            <a:avLst/>
          </a:prstGeom>
          <a:noFill/>
          <a:ln w="9525">
            <a:noFill/>
            <a:miter lim="800000"/>
            <a:headEnd/>
            <a:tailEnd/>
          </a:ln>
        </p:spPr>
      </p:pic>
      <p:pic>
        <p:nvPicPr>
          <p:cNvPr id="2052" name="Picture 4" descr="C:\Documents and Settings\vtc9246\My Documents\My Pictures\Microsoft Clip Organizer\AG00326_.gif"/>
          <p:cNvPicPr>
            <a:picLocks noChangeAspect="1" noChangeArrowheads="1" noCrop="1"/>
          </p:cNvPicPr>
          <p:nvPr/>
        </p:nvPicPr>
        <p:blipFill>
          <a:blip r:embed="rId7"/>
          <a:srcRect/>
          <a:stretch>
            <a:fillRect/>
          </a:stretch>
        </p:blipFill>
        <p:spPr bwMode="auto">
          <a:xfrm>
            <a:off x="3429000" y="838200"/>
            <a:ext cx="1905000" cy="1274763"/>
          </a:xfrm>
          <a:prstGeom prst="rect">
            <a:avLst/>
          </a:prstGeom>
          <a:noFill/>
          <a:ln w="9525">
            <a:noFill/>
            <a:miter lim="800000"/>
            <a:headEnd/>
            <a:tailEnd/>
          </a:ln>
        </p:spPr>
      </p:pic>
      <p:sp>
        <p:nvSpPr>
          <p:cNvPr id="6" name="TextBox 5"/>
          <p:cNvSpPr txBox="1">
            <a:spLocks noChangeArrowheads="1"/>
          </p:cNvSpPr>
          <p:nvPr/>
        </p:nvSpPr>
        <p:spPr bwMode="auto">
          <a:xfrm>
            <a:off x="2362200" y="2362200"/>
            <a:ext cx="3581400" cy="701675"/>
          </a:xfrm>
          <a:prstGeom prst="rect">
            <a:avLst/>
          </a:prstGeom>
          <a:noFill/>
          <a:ln w="9525">
            <a:noFill/>
            <a:miter lim="800000"/>
            <a:headEnd/>
            <a:tailEnd/>
          </a:ln>
        </p:spPr>
        <p:txBody>
          <a:bodyPr>
            <a:spAutoFit/>
          </a:bodyPr>
          <a:lstStyle/>
          <a:p>
            <a:r>
              <a:rPr lang="en-US" sz="4000" b="1">
                <a:solidFill>
                  <a:srgbClr val="61152D"/>
                </a:solidFill>
                <a:latin typeface="Arial Black" pitchFamily="34" charset="0"/>
              </a:rPr>
              <a:t>What is CH?</a:t>
            </a:r>
          </a:p>
        </p:txBody>
      </p:sp>
      <p:sp>
        <p:nvSpPr>
          <p:cNvPr id="7" name="TextBox 6"/>
          <p:cNvSpPr txBox="1"/>
          <p:nvPr/>
        </p:nvSpPr>
        <p:spPr>
          <a:xfrm>
            <a:off x="838200" y="3195637"/>
            <a:ext cx="3962400" cy="461963"/>
          </a:xfrm>
          <a:prstGeom prst="rect">
            <a:avLst/>
          </a:prstGeom>
          <a:noFill/>
        </p:spPr>
        <p:txBody>
          <a:bodyPr>
            <a:spAutoFit/>
          </a:bodyPr>
          <a:lstStyle/>
          <a:p>
            <a:pPr fontAlgn="auto">
              <a:spcBef>
                <a:spcPts val="0"/>
              </a:spcBef>
              <a:spcAft>
                <a:spcPts val="0"/>
              </a:spcAft>
              <a:defRPr/>
            </a:pPr>
            <a:r>
              <a:rPr lang="en-US" sz="2400" b="1" dirty="0">
                <a:latin typeface="Cooper Black"/>
              </a:rPr>
              <a:t>•</a:t>
            </a:r>
            <a:r>
              <a:rPr lang="en-US" sz="2400" b="1" dirty="0">
                <a:ln w="18000">
                  <a:solidFill>
                    <a:srgbClr val="800000"/>
                  </a:solidFill>
                  <a:prstDash val="solid"/>
                  <a:miter lim="800000"/>
                </a:ln>
                <a:solidFill>
                  <a:srgbClr val="FF0000"/>
                </a:solidFill>
                <a:effectLst>
                  <a:outerShdw blurRad="25500" dist="23000" dir="7020000" algn="tl">
                    <a:srgbClr val="000000">
                      <a:alpha val="50000"/>
                    </a:srgbClr>
                  </a:outerShdw>
                </a:effectLst>
                <a:latin typeface="Arial Black" pitchFamily="34" charset="0"/>
              </a:rPr>
              <a:t>Metaphors</a:t>
            </a:r>
            <a:r>
              <a:rPr lang="en-US" sz="2400" b="1" dirty="0">
                <a:latin typeface="Arial Black" pitchFamily="34" charset="0"/>
              </a:rPr>
              <a:t> of feeling </a:t>
            </a:r>
          </a:p>
        </p:txBody>
      </p:sp>
      <p:sp>
        <p:nvSpPr>
          <p:cNvPr id="8" name="TextBox 7"/>
          <p:cNvSpPr txBox="1">
            <a:spLocks noChangeArrowheads="1"/>
          </p:cNvSpPr>
          <p:nvPr/>
        </p:nvSpPr>
        <p:spPr bwMode="auto">
          <a:xfrm>
            <a:off x="4572000" y="3195638"/>
            <a:ext cx="2819400" cy="461962"/>
          </a:xfrm>
          <a:prstGeom prst="rect">
            <a:avLst/>
          </a:prstGeom>
          <a:noFill/>
          <a:ln w="9525">
            <a:noFill/>
            <a:miter lim="800000"/>
            <a:headEnd/>
            <a:tailEnd/>
          </a:ln>
        </p:spPr>
        <p:txBody>
          <a:bodyPr>
            <a:spAutoFit/>
          </a:bodyPr>
          <a:lstStyle/>
          <a:p>
            <a:r>
              <a:rPr lang="en-US" sz="2400" b="1">
                <a:latin typeface="Arial Black" pitchFamily="34" charset="0"/>
              </a:rPr>
              <a:t>Upside Down,</a:t>
            </a:r>
          </a:p>
        </p:txBody>
      </p:sp>
      <p:sp>
        <p:nvSpPr>
          <p:cNvPr id="9" name="TextBox 8"/>
          <p:cNvSpPr txBox="1">
            <a:spLocks noChangeArrowheads="1"/>
          </p:cNvSpPr>
          <p:nvPr/>
        </p:nvSpPr>
        <p:spPr bwMode="auto">
          <a:xfrm>
            <a:off x="6934200" y="3195638"/>
            <a:ext cx="1447800" cy="461962"/>
          </a:xfrm>
          <a:prstGeom prst="rect">
            <a:avLst/>
          </a:prstGeom>
          <a:noFill/>
          <a:ln w="9525">
            <a:noFill/>
            <a:miter lim="800000"/>
            <a:headEnd/>
            <a:tailEnd/>
          </a:ln>
        </p:spPr>
        <p:txBody>
          <a:bodyPr>
            <a:spAutoFit/>
          </a:bodyPr>
          <a:lstStyle/>
          <a:p>
            <a:r>
              <a:rPr lang="en-US" sz="2400" b="1">
                <a:latin typeface="Arial Black" pitchFamily="34" charset="0"/>
              </a:rPr>
              <a:t>Falling,</a:t>
            </a:r>
          </a:p>
        </p:txBody>
      </p:sp>
      <p:sp>
        <p:nvSpPr>
          <p:cNvPr id="10" name="TextBox 9"/>
          <p:cNvSpPr txBox="1">
            <a:spLocks noChangeArrowheads="1"/>
          </p:cNvSpPr>
          <p:nvPr/>
        </p:nvSpPr>
        <p:spPr bwMode="auto">
          <a:xfrm>
            <a:off x="1066800" y="3805238"/>
            <a:ext cx="2819400" cy="461962"/>
          </a:xfrm>
          <a:prstGeom prst="rect">
            <a:avLst/>
          </a:prstGeom>
          <a:noFill/>
          <a:ln w="9525">
            <a:noFill/>
            <a:miter lim="800000"/>
            <a:headEnd/>
            <a:tailEnd/>
          </a:ln>
        </p:spPr>
        <p:txBody>
          <a:bodyPr>
            <a:spAutoFit/>
          </a:bodyPr>
          <a:lstStyle/>
          <a:p>
            <a:r>
              <a:rPr lang="en-US" sz="2400" b="1">
                <a:latin typeface="Arial Black" pitchFamily="34" charset="0"/>
              </a:rPr>
              <a:t>Feeling Chilled,</a:t>
            </a:r>
          </a:p>
        </p:txBody>
      </p:sp>
      <p:sp>
        <p:nvSpPr>
          <p:cNvPr id="11" name="TextBox 10"/>
          <p:cNvSpPr txBox="1">
            <a:spLocks noChangeArrowheads="1"/>
          </p:cNvSpPr>
          <p:nvPr/>
        </p:nvSpPr>
        <p:spPr bwMode="auto">
          <a:xfrm>
            <a:off x="3733800" y="3805238"/>
            <a:ext cx="1905000" cy="461962"/>
          </a:xfrm>
          <a:prstGeom prst="rect">
            <a:avLst/>
          </a:prstGeom>
          <a:noFill/>
          <a:ln w="9525">
            <a:noFill/>
            <a:miter lim="800000"/>
            <a:headEnd/>
            <a:tailEnd/>
          </a:ln>
        </p:spPr>
        <p:txBody>
          <a:bodyPr>
            <a:spAutoFit/>
          </a:bodyPr>
          <a:lstStyle/>
          <a:p>
            <a:r>
              <a:rPr lang="en-US" sz="2400" b="1">
                <a:latin typeface="Arial Black" pitchFamily="34" charset="0"/>
              </a:rPr>
              <a:t>Wound up</a:t>
            </a:r>
          </a:p>
        </p:txBody>
      </p:sp>
      <p:sp>
        <p:nvSpPr>
          <p:cNvPr id="13" name="TextBox 12"/>
          <p:cNvSpPr txBox="1">
            <a:spLocks noChangeArrowheads="1"/>
          </p:cNvSpPr>
          <p:nvPr/>
        </p:nvSpPr>
        <p:spPr bwMode="auto">
          <a:xfrm>
            <a:off x="838200" y="4267200"/>
            <a:ext cx="8077200" cy="1143000"/>
          </a:xfrm>
          <a:prstGeom prst="rect">
            <a:avLst/>
          </a:prstGeom>
          <a:noFill/>
          <a:ln w="9525">
            <a:noFill/>
            <a:miter lim="800000"/>
            <a:headEnd/>
            <a:tailEnd/>
          </a:ln>
        </p:spPr>
        <p:txBody>
          <a:bodyPr>
            <a:spAutoFit/>
          </a:bodyPr>
          <a:lstStyle/>
          <a:p>
            <a:pPr>
              <a:lnSpc>
                <a:spcPct val="150000"/>
              </a:lnSpc>
            </a:pPr>
            <a:r>
              <a:rPr lang="en-US" sz="2400" b="1">
                <a:latin typeface="Cooper Black"/>
              </a:rPr>
              <a:t>•</a:t>
            </a:r>
            <a:r>
              <a:rPr lang="en-US" sz="2400" b="1">
                <a:latin typeface="Arial Black" pitchFamily="34" charset="0"/>
              </a:rPr>
              <a:t>Feeling overly distracted as one searches for   </a:t>
            </a:r>
          </a:p>
          <a:p>
            <a:pPr>
              <a:lnSpc>
                <a:spcPct val="150000"/>
              </a:lnSpc>
            </a:pPr>
            <a:r>
              <a:rPr lang="en-US" sz="2400" b="1">
                <a:latin typeface="Arial Black" pitchFamily="34" charset="0"/>
              </a:rPr>
              <a:t>  firmer grounding or emotional balance</a:t>
            </a:r>
          </a:p>
        </p:txBody>
      </p:sp>
      <p:pic>
        <p:nvPicPr>
          <p:cNvPr id="2076" name="Picture 28" descr="C:\Documents and Settings\vtc9246\Local Settings\Temporary Internet Files\Content.IE5\K5YV0P6F\MCAN00118_0000[1].wmf"/>
          <p:cNvPicPr>
            <a:picLocks noChangeAspect="1" noChangeArrowheads="1"/>
          </p:cNvPicPr>
          <p:nvPr/>
        </p:nvPicPr>
        <p:blipFill>
          <a:blip r:embed="rId8"/>
          <a:srcRect/>
          <a:stretch>
            <a:fillRect/>
          </a:stretch>
        </p:blipFill>
        <p:spPr bwMode="auto">
          <a:xfrm>
            <a:off x="6019800" y="1203325"/>
            <a:ext cx="1295400" cy="1997075"/>
          </a:xfrm>
          <a:prstGeom prst="rect">
            <a:avLst/>
          </a:prstGeom>
          <a:noFill/>
          <a:ln w="9525">
            <a:noFill/>
            <a:miter lim="800000"/>
            <a:headEnd/>
            <a:tailEnd/>
          </a:ln>
        </p:spPr>
      </p:pic>
      <p:pic>
        <p:nvPicPr>
          <p:cNvPr id="2092" name="Picture 44" descr="C:\Documents and Settings\vtc9246\Local Settings\Temporary Internet Files\Content.IE5\8DU7OPQF\MCj04338210000[1].png"/>
          <p:cNvPicPr>
            <a:picLocks noChangeAspect="1" noChangeArrowheads="1"/>
          </p:cNvPicPr>
          <p:nvPr/>
        </p:nvPicPr>
        <p:blipFill>
          <a:blip r:embed="rId9"/>
          <a:srcRect/>
          <a:stretch>
            <a:fillRect/>
          </a:stretch>
        </p:blipFill>
        <p:spPr bwMode="auto">
          <a:xfrm>
            <a:off x="381000" y="1295400"/>
            <a:ext cx="1828800" cy="1828800"/>
          </a:xfrm>
          <a:prstGeom prst="rect">
            <a:avLst/>
          </a:prstGeom>
          <a:noFill/>
          <a:ln w="9525">
            <a:noFill/>
            <a:miter lim="800000"/>
            <a:headEnd/>
            <a:tailEnd/>
          </a:ln>
        </p:spPr>
      </p:pic>
      <p:pic>
        <p:nvPicPr>
          <p:cNvPr id="2098" name="Picture 50" descr="C:\Documents and Settings\vtc9246\Local Settings\Temporary Internet Files\Content.IE5\W38X2FKN\MCPE02021_0000[1].wmf"/>
          <p:cNvPicPr>
            <a:picLocks noChangeAspect="1" noChangeArrowheads="1"/>
          </p:cNvPicPr>
          <p:nvPr/>
        </p:nvPicPr>
        <p:blipFill>
          <a:blip r:embed="rId10"/>
          <a:srcRect/>
          <a:stretch>
            <a:fillRect/>
          </a:stretch>
        </p:blipFill>
        <p:spPr bwMode="auto">
          <a:xfrm>
            <a:off x="914400" y="4103688"/>
            <a:ext cx="2743200" cy="2373312"/>
          </a:xfrm>
          <a:prstGeom prst="rect">
            <a:avLst/>
          </a:prstGeom>
          <a:noFill/>
          <a:ln w="9525">
            <a:noFill/>
            <a:miter lim="800000"/>
            <a:headEnd/>
            <a:tailEnd/>
          </a:ln>
        </p:spPr>
      </p:pic>
      <p:sp>
        <p:nvSpPr>
          <p:cNvPr id="27662" name="TextBox 15"/>
          <p:cNvSpPr txBox="1">
            <a:spLocks noChangeArrowheads="1"/>
          </p:cNvSpPr>
          <p:nvPr/>
        </p:nvSpPr>
        <p:spPr bwMode="auto">
          <a:xfrm>
            <a:off x="7620000" y="0"/>
            <a:ext cx="1143000" cy="369888"/>
          </a:xfrm>
          <a:prstGeom prst="rect">
            <a:avLst/>
          </a:prstGeom>
          <a:noFill/>
          <a:ln w="9525">
            <a:noFill/>
            <a:miter lim="800000"/>
            <a:headEnd/>
            <a:tailEnd/>
          </a:ln>
        </p:spPr>
        <p:txBody>
          <a:bodyPr>
            <a:spAutoFit/>
          </a:bodyPr>
          <a:lstStyle/>
          <a:p>
            <a:r>
              <a:rPr lang="en-US"/>
              <a:t>Map # 3</a:t>
            </a:r>
          </a:p>
        </p:txBody>
      </p:sp>
      <p:sp>
        <p:nvSpPr>
          <p:cNvPr id="5" name="Title 1"/>
          <p:cNvSpPr txBox="1">
            <a:spLocks/>
          </p:cNvSpPr>
          <p:nvPr/>
        </p:nvSpPr>
        <p:spPr>
          <a:xfrm>
            <a:off x="457200" y="1066800"/>
            <a:ext cx="8229600" cy="1143000"/>
          </a:xfrm>
          <a:prstGeom prst="rect">
            <a:avLst/>
          </a:prstGeom>
        </p:spPr>
        <p:txBody>
          <a:bodyPr spcFirstLastPara="1">
            <a:prstTxWarp prst="textArchUp">
              <a:avLst/>
            </a:prstTxWarp>
            <a:normAutofit lnSpcReduction="10000"/>
          </a:bodyPr>
          <a:lstStyle/>
          <a:p>
            <a:pPr algn="ctr" fontAlgn="auto">
              <a:spcAft>
                <a:spcPts val="0"/>
              </a:spcAft>
              <a:defRPr/>
            </a:pPr>
            <a:r>
              <a:rPr lang="en-US" sz="3600" b="1" dirty="0">
                <a:ln w="18000">
                  <a:solidFill>
                    <a:schemeClr val="tx2">
                      <a:lumMod val="50000"/>
                    </a:schemeClr>
                  </a:solidFill>
                  <a:prstDash val="solid"/>
                  <a:miter lim="800000"/>
                </a:ln>
                <a:solidFill>
                  <a:srgbClr val="700000"/>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Compromised Homeostasis (CH)</a:t>
            </a:r>
          </a:p>
          <a:p>
            <a:pPr algn="ctr" fontAlgn="auto">
              <a:spcAft>
                <a:spcPts val="0"/>
              </a:spcAft>
              <a:defRPr/>
            </a:pPr>
            <a:r>
              <a:rPr lang="en-US" sz="3600" b="1" dirty="0">
                <a:ln w="18000">
                  <a:solidFill>
                    <a:schemeClr val="tx2">
                      <a:lumMod val="50000"/>
                    </a:schemeClr>
                  </a:solidFill>
                  <a:prstDash val="solid"/>
                  <a:miter lim="800000"/>
                </a:ln>
                <a:solidFill>
                  <a:schemeClr val="accent1">
                    <a:lumMod val="75000"/>
                  </a:schemeClr>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rPr>
              <a:t>During these uncertain times</a:t>
            </a:r>
          </a:p>
          <a:p>
            <a:pPr algn="ctr" fontAlgn="auto">
              <a:spcAft>
                <a:spcPts val="0"/>
              </a:spcAft>
              <a:defRPr/>
            </a:pPr>
            <a:endParaRPr lang="en-US" sz="3600" b="1" dirty="0">
              <a:ln w="18000">
                <a:solidFill>
                  <a:schemeClr val="tx2">
                    <a:lumMod val="50000"/>
                  </a:schemeClr>
                </a:solidFill>
                <a:prstDash val="solid"/>
                <a:miter lim="800000"/>
              </a:ln>
              <a:solidFill>
                <a:schemeClr val="accent1">
                  <a:lumMod val="75000"/>
                </a:schemeClr>
              </a:solidFill>
              <a:effectLst>
                <a:glow rad="101600">
                  <a:schemeClr val="bg1">
                    <a:lumMod val="85000"/>
                    <a:alpha val="60000"/>
                  </a:schemeClr>
                </a:glow>
                <a:outerShdw blurRad="25500" dist="23000" dir="7020000" algn="tl">
                  <a:srgbClr val="000000">
                    <a:alpha val="50000"/>
                  </a:srgbClr>
                </a:outerShdw>
              </a:effectLst>
              <a:latin typeface="Arial Black" pitchFamily="34" charset="0"/>
              <a:ea typeface="+mj-ea"/>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35" presetClass="entr" presetSubtype="0" fill="hold" nodeType="withEffect">
                                  <p:stCondLst>
                                    <p:cond delay="0"/>
                                  </p:stCondLst>
                                  <p:childTnLst>
                                    <p:set>
                                      <p:cBhvr>
                                        <p:cTn id="16" dur="1" fill="hold">
                                          <p:stCondLst>
                                            <p:cond delay="0"/>
                                          </p:stCondLst>
                                        </p:cTn>
                                        <p:tgtEl>
                                          <p:spTgt spid="2076"/>
                                        </p:tgtEl>
                                        <p:attrNameLst>
                                          <p:attrName>style.visibility</p:attrName>
                                        </p:attrNameLst>
                                      </p:cBhvr>
                                      <p:to>
                                        <p:strVal val="visible"/>
                                      </p:to>
                                    </p:set>
                                    <p:animEffect transition="in" filter="fade">
                                      <p:cBhvr>
                                        <p:cTn id="17" dur="1000"/>
                                        <p:tgtEl>
                                          <p:spTgt spid="2076"/>
                                        </p:tgtEl>
                                      </p:cBhvr>
                                    </p:animEffect>
                                    <p:anim calcmode="lin" valueType="num">
                                      <p:cBhvr>
                                        <p:cTn id="18" dur="1000" fill="hold"/>
                                        <p:tgtEl>
                                          <p:spTgt spid="2076"/>
                                        </p:tgtEl>
                                        <p:attrNameLst>
                                          <p:attrName>style.rotation</p:attrName>
                                        </p:attrNameLst>
                                      </p:cBhvr>
                                      <p:tavLst>
                                        <p:tav tm="0">
                                          <p:val>
                                            <p:fltVal val="720"/>
                                          </p:val>
                                        </p:tav>
                                        <p:tav tm="100000">
                                          <p:val>
                                            <p:fltVal val="0"/>
                                          </p:val>
                                        </p:tav>
                                      </p:tavLst>
                                    </p:anim>
                                    <p:anim calcmode="lin" valueType="num">
                                      <p:cBhvr>
                                        <p:cTn id="19" dur="1000" fill="hold"/>
                                        <p:tgtEl>
                                          <p:spTgt spid="2076"/>
                                        </p:tgtEl>
                                        <p:attrNameLst>
                                          <p:attrName>ppt_h</p:attrName>
                                        </p:attrNameLst>
                                      </p:cBhvr>
                                      <p:tavLst>
                                        <p:tav tm="0">
                                          <p:val>
                                            <p:fltVal val="0"/>
                                          </p:val>
                                        </p:tav>
                                        <p:tav tm="100000">
                                          <p:val>
                                            <p:strVal val="#ppt_h"/>
                                          </p:val>
                                        </p:tav>
                                      </p:tavLst>
                                    </p:anim>
                                    <p:anim calcmode="lin" valueType="num">
                                      <p:cBhvr>
                                        <p:cTn id="20" dur="1000" fill="hold"/>
                                        <p:tgtEl>
                                          <p:spTgt spid="2076"/>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26" presetClass="entr" presetSubtype="0" fill="hold" nodeType="withEffect">
                                  <p:stCondLst>
                                    <p:cond delay="0"/>
                                  </p:stCondLst>
                                  <p:childTnLst>
                                    <p:set>
                                      <p:cBhvr>
                                        <p:cTn id="26" dur="1" fill="hold">
                                          <p:stCondLst>
                                            <p:cond delay="0"/>
                                          </p:stCondLst>
                                        </p:cTn>
                                        <p:tgtEl>
                                          <p:spTgt spid="2098"/>
                                        </p:tgtEl>
                                        <p:attrNameLst>
                                          <p:attrName>style.visibility</p:attrName>
                                        </p:attrNameLst>
                                      </p:cBhvr>
                                      <p:to>
                                        <p:strVal val="visible"/>
                                      </p:to>
                                    </p:set>
                                    <p:animEffect transition="in" filter="wipe(down)">
                                      <p:cBhvr>
                                        <p:cTn id="27" dur="580">
                                          <p:stCondLst>
                                            <p:cond delay="0"/>
                                          </p:stCondLst>
                                        </p:cTn>
                                        <p:tgtEl>
                                          <p:spTgt spid="2098"/>
                                        </p:tgtEl>
                                      </p:cBhvr>
                                    </p:animEffect>
                                    <p:anim calcmode="lin" valueType="num">
                                      <p:cBhvr>
                                        <p:cTn id="28" dur="1822" tmFilter="0,0; 0.14,0.36; 0.43,0.73; 0.71,0.91; 1.0,1.0">
                                          <p:stCondLst>
                                            <p:cond delay="0"/>
                                          </p:stCondLst>
                                        </p:cTn>
                                        <p:tgtEl>
                                          <p:spTgt spid="209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09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09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09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098"/>
                                        </p:tgtEl>
                                        <p:attrNameLst>
                                          <p:attrName>ppt_y</p:attrName>
                                        </p:attrNameLst>
                                      </p:cBhvr>
                                      <p:tavLst>
                                        <p:tav tm="0" fmla="#ppt_y-sin(pi*$)/81">
                                          <p:val>
                                            <p:fltVal val="0"/>
                                          </p:val>
                                        </p:tav>
                                        <p:tav tm="100000">
                                          <p:val>
                                            <p:fltVal val="1"/>
                                          </p:val>
                                        </p:tav>
                                      </p:tavLst>
                                    </p:anim>
                                    <p:animScale>
                                      <p:cBhvr>
                                        <p:cTn id="33" dur="26">
                                          <p:stCondLst>
                                            <p:cond delay="650"/>
                                          </p:stCondLst>
                                        </p:cTn>
                                        <p:tgtEl>
                                          <p:spTgt spid="2098"/>
                                        </p:tgtEl>
                                      </p:cBhvr>
                                      <p:to x="100000" y="60000"/>
                                    </p:animScale>
                                    <p:animScale>
                                      <p:cBhvr>
                                        <p:cTn id="34" dur="166" decel="50000">
                                          <p:stCondLst>
                                            <p:cond delay="676"/>
                                          </p:stCondLst>
                                        </p:cTn>
                                        <p:tgtEl>
                                          <p:spTgt spid="2098"/>
                                        </p:tgtEl>
                                      </p:cBhvr>
                                      <p:to x="100000" y="100000"/>
                                    </p:animScale>
                                    <p:animScale>
                                      <p:cBhvr>
                                        <p:cTn id="35" dur="26">
                                          <p:stCondLst>
                                            <p:cond delay="1312"/>
                                          </p:stCondLst>
                                        </p:cTn>
                                        <p:tgtEl>
                                          <p:spTgt spid="2098"/>
                                        </p:tgtEl>
                                      </p:cBhvr>
                                      <p:to x="100000" y="80000"/>
                                    </p:animScale>
                                    <p:animScale>
                                      <p:cBhvr>
                                        <p:cTn id="36" dur="166" decel="50000">
                                          <p:stCondLst>
                                            <p:cond delay="1338"/>
                                          </p:stCondLst>
                                        </p:cTn>
                                        <p:tgtEl>
                                          <p:spTgt spid="2098"/>
                                        </p:tgtEl>
                                      </p:cBhvr>
                                      <p:to x="100000" y="100000"/>
                                    </p:animScale>
                                    <p:animScale>
                                      <p:cBhvr>
                                        <p:cTn id="37" dur="26">
                                          <p:stCondLst>
                                            <p:cond delay="1642"/>
                                          </p:stCondLst>
                                        </p:cTn>
                                        <p:tgtEl>
                                          <p:spTgt spid="2098"/>
                                        </p:tgtEl>
                                      </p:cBhvr>
                                      <p:to x="100000" y="90000"/>
                                    </p:animScale>
                                    <p:animScale>
                                      <p:cBhvr>
                                        <p:cTn id="38" dur="166" decel="50000">
                                          <p:stCondLst>
                                            <p:cond delay="1668"/>
                                          </p:stCondLst>
                                        </p:cTn>
                                        <p:tgtEl>
                                          <p:spTgt spid="2098"/>
                                        </p:tgtEl>
                                      </p:cBhvr>
                                      <p:to x="100000" y="100000"/>
                                    </p:animScale>
                                    <p:animScale>
                                      <p:cBhvr>
                                        <p:cTn id="39" dur="26">
                                          <p:stCondLst>
                                            <p:cond delay="1808"/>
                                          </p:stCondLst>
                                        </p:cTn>
                                        <p:tgtEl>
                                          <p:spTgt spid="2098"/>
                                        </p:tgtEl>
                                      </p:cBhvr>
                                      <p:to x="100000" y="95000"/>
                                    </p:animScale>
                                    <p:animScale>
                                      <p:cBhvr>
                                        <p:cTn id="40" dur="166" decel="50000">
                                          <p:stCondLst>
                                            <p:cond delay="1834"/>
                                          </p:stCondLst>
                                        </p:cTn>
                                        <p:tgtEl>
                                          <p:spTgt spid="2098"/>
                                        </p:tgtEl>
                                      </p:cBhvr>
                                      <p:to x="100000" y="100000"/>
                                    </p:animScale>
                                  </p:childTnLst>
                                </p:cTn>
                              </p:par>
                              <p:par>
                                <p:cTn id="41" presetID="10" presetClass="exit" presetSubtype="0" fill="hold" nodeType="withEffect">
                                  <p:stCondLst>
                                    <p:cond delay="0"/>
                                  </p:stCondLst>
                                  <p:childTnLst>
                                    <p:animEffect transition="out" filter="fade">
                                      <p:cBhvr>
                                        <p:cTn id="42" dur="2000"/>
                                        <p:tgtEl>
                                          <p:spTgt spid="2076"/>
                                        </p:tgtEl>
                                      </p:cBhvr>
                                    </p:animEffect>
                                    <p:set>
                                      <p:cBhvr>
                                        <p:cTn id="43" dur="1" fill="hold">
                                          <p:stCondLst>
                                            <p:cond delay="1999"/>
                                          </p:stCondLst>
                                        </p:cTn>
                                        <p:tgtEl>
                                          <p:spTgt spid="207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7" presetClass="exit" presetSubtype="4" fill="hold" nodeType="withEffect">
                                  <p:stCondLst>
                                    <p:cond delay="0"/>
                                  </p:stCondLst>
                                  <p:childTnLst>
                                    <p:anim calcmode="lin" valueType="num">
                                      <p:cBhvr additive="base">
                                        <p:cTn id="49" dur="5000"/>
                                        <p:tgtEl>
                                          <p:spTgt spid="2098"/>
                                        </p:tgtEl>
                                        <p:attrNameLst>
                                          <p:attrName>ppt_x</p:attrName>
                                        </p:attrNameLst>
                                      </p:cBhvr>
                                      <p:tavLst>
                                        <p:tav tm="0">
                                          <p:val>
                                            <p:strVal val="ppt_x"/>
                                          </p:val>
                                        </p:tav>
                                        <p:tav tm="100000">
                                          <p:val>
                                            <p:strVal val="ppt_x"/>
                                          </p:val>
                                        </p:tav>
                                      </p:tavLst>
                                    </p:anim>
                                    <p:anim calcmode="lin" valueType="num">
                                      <p:cBhvr additive="base">
                                        <p:cTn id="50" dur="5000"/>
                                        <p:tgtEl>
                                          <p:spTgt spid="2098"/>
                                        </p:tgtEl>
                                        <p:attrNameLst>
                                          <p:attrName>ppt_y</p:attrName>
                                        </p:attrNameLst>
                                      </p:cBhvr>
                                      <p:tavLst>
                                        <p:tav tm="0">
                                          <p:val>
                                            <p:strVal val="ppt_y"/>
                                          </p:val>
                                        </p:tav>
                                        <p:tav tm="100000">
                                          <p:val>
                                            <p:strVal val="1+ppt_h/2"/>
                                          </p:val>
                                        </p:tav>
                                      </p:tavLst>
                                    </p:anim>
                                    <p:set>
                                      <p:cBhvr>
                                        <p:cTn id="51" dur="1" fill="hold">
                                          <p:stCondLst>
                                            <p:cond delay="4999"/>
                                          </p:stCondLst>
                                        </p:cTn>
                                        <p:tgtEl>
                                          <p:spTgt spid="2098"/>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050"/>
                                        </p:tgtEl>
                                        <p:attrNameLst>
                                          <p:attrName>style.visibility</p:attrName>
                                        </p:attrNameLst>
                                      </p:cBhvr>
                                      <p:to>
                                        <p:strVal val="visible"/>
                                      </p:to>
                                    </p:set>
                                  </p:childTnLst>
                                </p:cTn>
                              </p:par>
                              <p:par>
                                <p:cTn id="54" presetID="32" presetClass="emph" presetSubtype="0" repeatCount="indefinite" fill="hold" nodeType="withEffect">
                                  <p:stCondLst>
                                    <p:cond delay="0"/>
                                  </p:stCondLst>
                                  <p:endCondLst>
                                    <p:cond evt="onNext" delay="0">
                                      <p:tgtEl>
                                        <p:sldTgt/>
                                      </p:tgtEl>
                                    </p:cond>
                                  </p:endCondLst>
                                  <p:childTnLst>
                                    <p:animClr clrSpc="rgb" dir="cw">
                                      <p:cBhvr override="childStyle">
                                        <p:cTn id="55" dur="100" fill="hold"/>
                                        <p:tgtEl>
                                          <p:spTgt spid="2050"/>
                                        </p:tgtEl>
                                        <p:attrNameLst>
                                          <p:attrName>style.color</p:attrName>
                                        </p:attrNameLst>
                                      </p:cBhvr>
                                      <p:to>
                                        <a:schemeClr val="bg1"/>
                                      </p:to>
                                    </p:animClr>
                                    <p:animClr clrSpc="rgb" dir="cw">
                                      <p:cBhvr>
                                        <p:cTn id="56" dur="100" fill="hold"/>
                                        <p:tgtEl>
                                          <p:spTgt spid="2050"/>
                                        </p:tgtEl>
                                        <p:attrNameLst>
                                          <p:attrName>fillcolor</p:attrName>
                                        </p:attrNameLst>
                                      </p:cBhvr>
                                      <p:to>
                                        <a:schemeClr val="bg1"/>
                                      </p:to>
                                    </p:animClr>
                                    <p:set>
                                      <p:cBhvr>
                                        <p:cTn id="57" dur="100" fill="hold"/>
                                        <p:tgtEl>
                                          <p:spTgt spid="2050"/>
                                        </p:tgtEl>
                                        <p:attrNameLst>
                                          <p:attrName>fill.type</p:attrName>
                                        </p:attrNameLst>
                                      </p:cBhvr>
                                      <p:to>
                                        <p:strVal val="solid"/>
                                      </p:to>
                                    </p:set>
                                    <p:set>
                                      <p:cBhvr>
                                        <p:cTn id="58" dur="100" fill="hold"/>
                                        <p:tgtEl>
                                          <p:spTgt spid="2050"/>
                                        </p:tgtEl>
                                        <p:attrNameLst>
                                          <p:attrName>fill.on</p:attrName>
                                        </p:attrNameLst>
                                      </p:cBhvr>
                                      <p:to>
                                        <p:strVal val="true"/>
                                      </p:to>
                                    </p:set>
                                    <p:animRot by="120000">
                                      <p:cBhvr>
                                        <p:cTn id="59" dur="100" fill="hold">
                                          <p:stCondLst>
                                            <p:cond delay="0"/>
                                          </p:stCondLst>
                                        </p:cTn>
                                        <p:tgtEl>
                                          <p:spTgt spid="2050"/>
                                        </p:tgtEl>
                                        <p:attrNameLst>
                                          <p:attrName>r</p:attrName>
                                        </p:attrNameLst>
                                      </p:cBhvr>
                                    </p:animRot>
                                    <p:animRot by="-240000">
                                      <p:cBhvr>
                                        <p:cTn id="60" dur="200" fill="hold">
                                          <p:stCondLst>
                                            <p:cond delay="200"/>
                                          </p:stCondLst>
                                        </p:cTn>
                                        <p:tgtEl>
                                          <p:spTgt spid="2050"/>
                                        </p:tgtEl>
                                        <p:attrNameLst>
                                          <p:attrName>r</p:attrName>
                                        </p:attrNameLst>
                                      </p:cBhvr>
                                    </p:animRot>
                                    <p:animRot by="240000">
                                      <p:cBhvr>
                                        <p:cTn id="61" dur="200" fill="hold">
                                          <p:stCondLst>
                                            <p:cond delay="400"/>
                                          </p:stCondLst>
                                        </p:cTn>
                                        <p:tgtEl>
                                          <p:spTgt spid="2050"/>
                                        </p:tgtEl>
                                        <p:attrNameLst>
                                          <p:attrName>r</p:attrName>
                                        </p:attrNameLst>
                                      </p:cBhvr>
                                    </p:animRot>
                                    <p:animRot by="-240000">
                                      <p:cBhvr>
                                        <p:cTn id="62" dur="200" fill="hold">
                                          <p:stCondLst>
                                            <p:cond delay="600"/>
                                          </p:stCondLst>
                                        </p:cTn>
                                        <p:tgtEl>
                                          <p:spTgt spid="2050"/>
                                        </p:tgtEl>
                                        <p:attrNameLst>
                                          <p:attrName>r</p:attrName>
                                        </p:attrNameLst>
                                      </p:cBhvr>
                                    </p:animRot>
                                    <p:animRot by="120000">
                                      <p:cBhvr>
                                        <p:cTn id="63" dur="200" fill="hold">
                                          <p:stCondLst>
                                            <p:cond delay="800"/>
                                          </p:stCondLst>
                                        </p:cTn>
                                        <p:tgtEl>
                                          <p:spTgt spid="2050"/>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par>
                                <p:cTn id="68" presetID="9" presetClass="exit" presetSubtype="0" fill="hold" nodeType="withEffect">
                                  <p:stCondLst>
                                    <p:cond delay="0"/>
                                  </p:stCondLst>
                                  <p:childTnLst>
                                    <p:animEffect transition="out" filter="dissolve">
                                      <p:cBhvr>
                                        <p:cTn id="69" dur="500"/>
                                        <p:tgtEl>
                                          <p:spTgt spid="2050"/>
                                        </p:tgtEl>
                                      </p:cBhvr>
                                    </p:animEffect>
                                    <p:set>
                                      <p:cBhvr>
                                        <p:cTn id="70" dur="1" fill="hold">
                                          <p:stCondLst>
                                            <p:cond delay="499"/>
                                          </p:stCondLst>
                                        </p:cTn>
                                        <p:tgtEl>
                                          <p:spTgt spid="2050"/>
                                        </p:tgtEl>
                                        <p:attrNameLst>
                                          <p:attrName>style.visibility</p:attrName>
                                        </p:attrNameLst>
                                      </p:cBhvr>
                                      <p:to>
                                        <p:strVal val="hidden"/>
                                      </p:to>
                                    </p:set>
                                  </p:childTnLst>
                                </p:cTn>
                              </p:par>
                              <p:par>
                                <p:cTn id="71" presetID="39" presetClass="entr" presetSubtype="0" accel="100000" fill="hold" nodeType="withEffect">
                                  <p:stCondLst>
                                    <p:cond delay="0"/>
                                  </p:stCondLst>
                                  <p:childTnLst>
                                    <p:set>
                                      <p:cBhvr>
                                        <p:cTn id="72" dur="1" fill="hold">
                                          <p:stCondLst>
                                            <p:cond delay="0"/>
                                          </p:stCondLst>
                                        </p:cTn>
                                        <p:tgtEl>
                                          <p:spTgt spid="2092"/>
                                        </p:tgtEl>
                                        <p:attrNameLst>
                                          <p:attrName>style.visibility</p:attrName>
                                        </p:attrNameLst>
                                      </p:cBhvr>
                                      <p:to>
                                        <p:strVal val="visible"/>
                                      </p:to>
                                    </p:set>
                                    <p:anim calcmode="lin" valueType="num">
                                      <p:cBhvr>
                                        <p:cTn id="73" dur="500" fill="hold"/>
                                        <p:tgtEl>
                                          <p:spTgt spid="2092"/>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092"/>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092"/>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092"/>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2" presetClass="exit" presetSubtype="4" fill="hold" nodeType="withEffect">
                                  <p:stCondLst>
                                    <p:cond delay="0"/>
                                  </p:stCondLst>
                                  <p:childTnLst>
                                    <p:anim calcmode="lin" valueType="num">
                                      <p:cBhvr additive="base">
                                        <p:cTn id="82" dur="500"/>
                                        <p:tgtEl>
                                          <p:spTgt spid="2092"/>
                                        </p:tgtEl>
                                        <p:attrNameLst>
                                          <p:attrName>ppt_x</p:attrName>
                                        </p:attrNameLst>
                                      </p:cBhvr>
                                      <p:tavLst>
                                        <p:tav tm="0">
                                          <p:val>
                                            <p:strVal val="ppt_x"/>
                                          </p:val>
                                        </p:tav>
                                        <p:tav tm="100000">
                                          <p:val>
                                            <p:strVal val="ppt_x"/>
                                          </p:val>
                                        </p:tav>
                                      </p:tavLst>
                                    </p:anim>
                                    <p:anim calcmode="lin" valueType="num">
                                      <p:cBhvr additive="base">
                                        <p:cTn id="83" dur="500"/>
                                        <p:tgtEl>
                                          <p:spTgt spid="2092"/>
                                        </p:tgtEl>
                                        <p:attrNameLst>
                                          <p:attrName>ppt_y</p:attrName>
                                        </p:attrNameLst>
                                      </p:cBhvr>
                                      <p:tavLst>
                                        <p:tav tm="0">
                                          <p:val>
                                            <p:strVal val="ppt_y"/>
                                          </p:val>
                                        </p:tav>
                                        <p:tav tm="100000">
                                          <p:val>
                                            <p:strVal val="1+ppt_h/2"/>
                                          </p:val>
                                        </p:tav>
                                      </p:tavLst>
                                    </p:anim>
                                    <p:set>
                                      <p:cBhvr>
                                        <p:cTn id="84" dur="1" fill="hold">
                                          <p:stCondLst>
                                            <p:cond delay="499"/>
                                          </p:stCondLst>
                                        </p:cTn>
                                        <p:tgtEl>
                                          <p:spTgt spid="2092"/>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2091"/>
                                        </p:tgtEl>
                                        <p:attrNameLst>
                                          <p:attrName>style.visibility</p:attrName>
                                        </p:attrNameLst>
                                      </p:cBhvr>
                                      <p:to>
                                        <p:strVal val="visible"/>
                                      </p:to>
                                    </p:set>
                                    <p:animEffect transition="in" filter="fade">
                                      <p:cBhvr>
                                        <p:cTn id="87" dur="500"/>
                                        <p:tgtEl>
                                          <p:spTgt spid="2091"/>
                                        </p:tgtEl>
                                      </p:cBhvr>
                                    </p:animEffect>
                                  </p:childTnLst>
                                </p:cTn>
                              </p:par>
                              <p:par>
                                <p:cTn id="88" presetID="10" presetClass="exit" presetSubtype="0" fill="hold" nodeType="withEffect">
                                  <p:stCondLst>
                                    <p:cond delay="0"/>
                                  </p:stCondLst>
                                  <p:childTnLst>
                                    <p:animEffect transition="out" filter="fade">
                                      <p:cBhvr>
                                        <p:cTn id="89" dur="2000"/>
                                        <p:tgtEl>
                                          <p:spTgt spid="2052"/>
                                        </p:tgtEl>
                                      </p:cBhvr>
                                    </p:animEffect>
                                    <p:set>
                                      <p:cBhvr>
                                        <p:cTn id="90" dur="1" fill="hold">
                                          <p:stCondLst>
                                            <p:cond delay="1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Documents and Settings\vtc9246\Local Settings\Temporary Internet Files\Content.IE5\W38X2FKN\MCSL00106_0000[1].wmf"/>
          <p:cNvPicPr>
            <a:picLocks noChangeAspect="1" noChangeArrowheads="1"/>
          </p:cNvPicPr>
          <p:nvPr/>
        </p:nvPicPr>
        <p:blipFill>
          <a:blip r:embed="rId3"/>
          <a:srcRect/>
          <a:stretch>
            <a:fillRect/>
          </a:stretch>
        </p:blipFill>
        <p:spPr bwMode="auto">
          <a:xfrm>
            <a:off x="7696200" y="-47625"/>
            <a:ext cx="1363663" cy="911225"/>
          </a:xfrm>
          <a:prstGeom prst="rect">
            <a:avLst/>
          </a:prstGeom>
          <a:noFill/>
          <a:ln w="9525">
            <a:noFill/>
            <a:miter lim="800000"/>
            <a:headEnd/>
            <a:tailEnd/>
          </a:ln>
        </p:spPr>
      </p:pic>
      <p:pic>
        <p:nvPicPr>
          <p:cNvPr id="2054" name="Picture 6" descr="C:\Documents and Settings\vtc9246\Local Settings\Temporary Internet Files\Content.IE5\KSFOGOVD\MCj00829870000[1].wmf"/>
          <p:cNvPicPr>
            <a:picLocks noChangeAspect="1" noChangeArrowheads="1"/>
          </p:cNvPicPr>
          <p:nvPr/>
        </p:nvPicPr>
        <p:blipFill>
          <a:blip r:embed="rId4"/>
          <a:srcRect/>
          <a:stretch>
            <a:fillRect/>
          </a:stretch>
        </p:blipFill>
        <p:spPr bwMode="auto">
          <a:xfrm rot="2000438">
            <a:off x="7924800" y="-152400"/>
            <a:ext cx="1363663" cy="1031875"/>
          </a:xfrm>
          <a:prstGeom prst="rect">
            <a:avLst/>
          </a:prstGeom>
          <a:noFill/>
          <a:ln w="9525">
            <a:noFill/>
            <a:miter lim="800000"/>
            <a:headEnd/>
            <a:tailEnd/>
          </a:ln>
        </p:spPr>
      </p:pic>
      <p:pic>
        <p:nvPicPr>
          <p:cNvPr id="2078" name="Picture 30" descr="C:\Documents and Settings\vtc9246\Local Settings\Temporary Internet Files\Content.IE5\678BQR2H\MCj02957650000[1].wmf"/>
          <p:cNvPicPr>
            <a:picLocks noChangeAspect="1" noChangeArrowheads="1"/>
          </p:cNvPicPr>
          <p:nvPr/>
        </p:nvPicPr>
        <p:blipFill>
          <a:blip r:embed="rId5"/>
          <a:srcRect/>
          <a:stretch>
            <a:fillRect/>
          </a:stretch>
        </p:blipFill>
        <p:spPr bwMode="auto">
          <a:xfrm>
            <a:off x="7543800" y="-152400"/>
            <a:ext cx="1658938" cy="1176338"/>
          </a:xfrm>
          <a:prstGeom prst="rect">
            <a:avLst/>
          </a:prstGeom>
          <a:noFill/>
          <a:ln w="9525">
            <a:noFill/>
            <a:miter lim="800000"/>
            <a:headEnd/>
            <a:tailEnd/>
          </a:ln>
        </p:spPr>
      </p:pic>
      <p:pic>
        <p:nvPicPr>
          <p:cNvPr id="2087" name="Picture 39" descr="C:\Documents and Settings\vtc9246\Local Settings\Temporary Internet Files\Content.IE5\UVPCTFZS\MCPE02213_0000[1].wmf"/>
          <p:cNvPicPr>
            <a:picLocks noChangeAspect="1" noChangeArrowheads="1"/>
          </p:cNvPicPr>
          <p:nvPr/>
        </p:nvPicPr>
        <p:blipFill>
          <a:blip r:embed="rId6"/>
          <a:srcRect/>
          <a:stretch>
            <a:fillRect/>
          </a:stretch>
        </p:blipFill>
        <p:spPr bwMode="auto">
          <a:xfrm>
            <a:off x="7620000" y="-381000"/>
            <a:ext cx="1524000" cy="1331913"/>
          </a:xfrm>
          <a:prstGeom prst="rect">
            <a:avLst/>
          </a:prstGeom>
          <a:noFill/>
          <a:ln w="9525">
            <a:noFill/>
            <a:miter lim="800000"/>
            <a:headEnd/>
            <a:tailEnd/>
          </a:ln>
        </p:spPr>
      </p:pic>
      <p:pic>
        <p:nvPicPr>
          <p:cNvPr id="2079" name="Picture 31" descr="C:\Documents and Settings\vtc9246\Local Settings\Temporary Internet Files\Content.IE5\HP0IJFXL\MPj03142620000[1].jpg"/>
          <p:cNvPicPr>
            <a:picLocks noChangeAspect="1" noChangeArrowheads="1"/>
          </p:cNvPicPr>
          <p:nvPr/>
        </p:nvPicPr>
        <p:blipFill>
          <a:blip r:embed="rId7"/>
          <a:srcRect/>
          <a:stretch>
            <a:fillRect/>
          </a:stretch>
        </p:blipFill>
        <p:spPr bwMode="auto">
          <a:xfrm>
            <a:off x="8229600" y="-152400"/>
            <a:ext cx="881063" cy="1143000"/>
          </a:xfrm>
          <a:prstGeom prst="rect">
            <a:avLst/>
          </a:prstGeom>
          <a:noFill/>
          <a:ln w="9525">
            <a:noFill/>
            <a:miter lim="800000"/>
            <a:headEnd/>
            <a:tailEnd/>
          </a:ln>
        </p:spPr>
      </p:pic>
      <p:pic>
        <p:nvPicPr>
          <p:cNvPr id="2077" name="Picture 29" descr="C:\Documents and Settings\vtc9246\Local Settings\Temporary Internet Files\Content.IE5\K5YV0P6F\MCj02342450000[1].wmf"/>
          <p:cNvPicPr>
            <a:picLocks noChangeAspect="1" noChangeArrowheads="1"/>
          </p:cNvPicPr>
          <p:nvPr/>
        </p:nvPicPr>
        <p:blipFill>
          <a:blip r:embed="rId8"/>
          <a:srcRect/>
          <a:stretch>
            <a:fillRect/>
          </a:stretch>
        </p:blipFill>
        <p:spPr bwMode="auto">
          <a:xfrm rot="767721">
            <a:off x="7956550" y="-22225"/>
            <a:ext cx="977900" cy="1295400"/>
          </a:xfrm>
          <a:prstGeom prst="rect">
            <a:avLst/>
          </a:prstGeom>
          <a:noFill/>
          <a:ln w="9525">
            <a:noFill/>
            <a:miter lim="800000"/>
            <a:headEnd/>
            <a:tailEnd/>
          </a:ln>
        </p:spPr>
      </p:pic>
      <p:pic>
        <p:nvPicPr>
          <p:cNvPr id="2092" name="Picture 44" descr="C:\Documents and Settings\vtc9246\Local Settings\Temporary Internet Files\Content.IE5\K5YV0P6F\MCj03349520000[1].wmf"/>
          <p:cNvPicPr>
            <a:picLocks noChangeAspect="1" noChangeArrowheads="1"/>
          </p:cNvPicPr>
          <p:nvPr/>
        </p:nvPicPr>
        <p:blipFill>
          <a:blip r:embed="rId9"/>
          <a:srcRect/>
          <a:stretch>
            <a:fillRect/>
          </a:stretch>
        </p:blipFill>
        <p:spPr bwMode="auto">
          <a:xfrm>
            <a:off x="8256588" y="0"/>
            <a:ext cx="887412" cy="990600"/>
          </a:xfrm>
          <a:prstGeom prst="rect">
            <a:avLst/>
          </a:prstGeom>
          <a:noFill/>
          <a:ln w="9525">
            <a:noFill/>
            <a:miter lim="800000"/>
            <a:headEnd/>
            <a:tailEnd/>
          </a:ln>
        </p:spPr>
      </p:pic>
      <p:pic>
        <p:nvPicPr>
          <p:cNvPr id="28693" name="Picture 18" descr="C:\Documents and Settings\vtc9246\Local Settings\Temporary Internet Files\Content.IE5\K5YV0P6F\MCHH00309_0000[1].wmf"/>
          <p:cNvPicPr>
            <a:picLocks noChangeAspect="1" noChangeArrowheads="1"/>
          </p:cNvPicPr>
          <p:nvPr/>
        </p:nvPicPr>
        <p:blipFill>
          <a:blip r:embed="rId10"/>
          <a:srcRect/>
          <a:stretch>
            <a:fillRect/>
          </a:stretch>
        </p:blipFill>
        <p:spPr bwMode="auto">
          <a:xfrm rot="2510737">
            <a:off x="7848600" y="-152400"/>
            <a:ext cx="1130300" cy="1139825"/>
          </a:xfrm>
          <a:prstGeom prst="rect">
            <a:avLst/>
          </a:prstGeom>
          <a:noFill/>
          <a:ln w="9525">
            <a:noFill/>
            <a:miter lim="800000"/>
            <a:headEnd/>
            <a:tailEnd/>
          </a:ln>
        </p:spPr>
      </p:pic>
      <p:sp>
        <p:nvSpPr>
          <p:cNvPr id="28681" name="Rectangle 2"/>
          <p:cNvSpPr>
            <a:spLocks noGrp="1"/>
          </p:cNvSpPr>
          <p:nvPr>
            <p:ph type="title"/>
          </p:nvPr>
        </p:nvSpPr>
        <p:spPr>
          <a:xfrm>
            <a:off x="533400" y="304800"/>
            <a:ext cx="8001000" cy="1325563"/>
          </a:xfrm>
        </p:spPr>
        <p:txBody>
          <a:bodyPr/>
          <a:lstStyle/>
          <a:p>
            <a:r>
              <a:rPr lang="en-US" sz="2800" b="1" smtClean="0">
                <a:solidFill>
                  <a:srgbClr val="C04C6D"/>
                </a:solidFill>
              </a:rPr>
              <a:t/>
            </a:r>
            <a:br>
              <a:rPr lang="en-US" sz="2800" b="1" smtClean="0">
                <a:solidFill>
                  <a:srgbClr val="C04C6D"/>
                </a:solidFill>
              </a:rPr>
            </a:br>
            <a:r>
              <a:rPr lang="en-US" sz="2800" b="1" smtClean="0">
                <a:solidFill>
                  <a:srgbClr val="666633"/>
                </a:solidFill>
              </a:rPr>
              <a:t>for</a:t>
            </a:r>
            <a:br>
              <a:rPr lang="en-US" sz="2800" b="1" smtClean="0">
                <a:solidFill>
                  <a:srgbClr val="666633"/>
                </a:solidFill>
              </a:rPr>
            </a:br>
            <a:r>
              <a:rPr lang="en-US" sz="2800" b="1" smtClean="0">
                <a:solidFill>
                  <a:srgbClr val="666633"/>
                </a:solidFill>
              </a:rPr>
              <a:t>Compromised Homeostasis (CH)</a:t>
            </a:r>
          </a:p>
        </p:txBody>
      </p:sp>
      <p:sp>
        <p:nvSpPr>
          <p:cNvPr id="27651" name="Rectangle 3"/>
          <p:cNvSpPr>
            <a:spLocks noGrp="1"/>
          </p:cNvSpPr>
          <p:nvPr>
            <p:ph type="body" idx="1"/>
          </p:nvPr>
        </p:nvSpPr>
        <p:spPr>
          <a:xfrm>
            <a:off x="457200" y="2514600"/>
            <a:ext cx="8534400" cy="3611563"/>
          </a:xfrm>
        </p:spPr>
        <p:txBody>
          <a:bodyPr/>
          <a:lstStyle/>
          <a:p>
            <a:pPr>
              <a:lnSpc>
                <a:spcPct val="90000"/>
              </a:lnSpc>
              <a:defRPr/>
            </a:pPr>
            <a:r>
              <a:rPr lang="en-US" sz="2400" dirty="0" smtClean="0">
                <a:latin typeface="Arial" pitchFamily="34" charset="0"/>
                <a:cs typeface="Arial" pitchFamily="34" charset="0"/>
              </a:rPr>
              <a:t>Parachutes		</a:t>
            </a:r>
            <a:r>
              <a:rPr lang="en-US" sz="2400" i="1" dirty="0" smtClean="0">
                <a:noFill/>
                <a:latin typeface="Arial" pitchFamily="34" charset="0"/>
                <a:cs typeface="Arial" pitchFamily="34" charset="0"/>
              </a:rPr>
              <a:t>Help Break the Fall</a:t>
            </a:r>
          </a:p>
          <a:p>
            <a:pPr>
              <a:lnSpc>
                <a:spcPct val="90000"/>
              </a:lnSpc>
              <a:defRPr/>
            </a:pPr>
            <a:r>
              <a:rPr lang="en-US" sz="2400" dirty="0" smtClean="0">
                <a:latin typeface="Arial" pitchFamily="34" charset="0"/>
                <a:cs typeface="Arial" pitchFamily="34" charset="0"/>
              </a:rPr>
              <a:t>Life jackets	</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Offer some Breathing Room</a:t>
            </a:r>
            <a:r>
              <a:rPr lang="en-US" sz="2400" i="1" dirty="0" smtClean="0">
                <a:latin typeface="Arial" pitchFamily="34" charset="0"/>
                <a:cs typeface="Arial" pitchFamily="34" charset="0"/>
              </a:rPr>
              <a:t>	</a:t>
            </a:r>
          </a:p>
          <a:p>
            <a:pPr>
              <a:lnSpc>
                <a:spcPct val="90000"/>
              </a:lnSpc>
              <a:defRPr/>
            </a:pPr>
            <a:r>
              <a:rPr lang="en-US" sz="2400" dirty="0" smtClean="0">
                <a:latin typeface="Arial" pitchFamily="34" charset="0"/>
                <a:cs typeface="Arial" pitchFamily="34" charset="0"/>
              </a:rPr>
              <a:t>Pillows and blankets</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Provide Warmth</a:t>
            </a:r>
          </a:p>
          <a:p>
            <a:pPr>
              <a:lnSpc>
                <a:spcPct val="90000"/>
              </a:lnSpc>
              <a:defRPr/>
            </a:pPr>
            <a:r>
              <a:rPr lang="en-US" sz="2400" dirty="0" smtClean="0">
                <a:latin typeface="Arial" pitchFamily="34" charset="0"/>
                <a:cs typeface="Arial" pitchFamily="34" charset="0"/>
              </a:rPr>
              <a:t>Massage oil	</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Relieve Tension</a:t>
            </a:r>
          </a:p>
          <a:p>
            <a:pPr>
              <a:lnSpc>
                <a:spcPct val="90000"/>
              </a:lnSpc>
              <a:defRPr/>
            </a:pPr>
            <a:r>
              <a:rPr lang="en-US" sz="2400" dirty="0" smtClean="0">
                <a:latin typeface="Arial" pitchFamily="34" charset="0"/>
                <a:cs typeface="Arial" pitchFamily="34" charset="0"/>
              </a:rPr>
              <a:t>Orthotics			</a:t>
            </a:r>
            <a:r>
              <a:rPr lang="en-US" sz="2400" i="1" dirty="0" smtClean="0">
                <a:noFill/>
                <a:latin typeface="Arial" pitchFamily="34" charset="0"/>
                <a:cs typeface="Arial" pitchFamily="34" charset="0"/>
              </a:rPr>
              <a:t>Reduce Pressure</a:t>
            </a:r>
            <a:r>
              <a:rPr lang="en-US" sz="2400" dirty="0" smtClean="0">
                <a:noFill/>
                <a:latin typeface="Arial" pitchFamily="34" charset="0"/>
                <a:cs typeface="Arial" pitchFamily="34" charset="0"/>
              </a:rPr>
              <a:t>	</a:t>
            </a:r>
            <a:r>
              <a:rPr lang="en-US" sz="2400" dirty="0" smtClean="0">
                <a:latin typeface="Arial" pitchFamily="34" charset="0"/>
                <a:cs typeface="Arial" pitchFamily="34" charset="0"/>
              </a:rPr>
              <a:t>	</a:t>
            </a:r>
          </a:p>
          <a:p>
            <a:pPr>
              <a:lnSpc>
                <a:spcPct val="90000"/>
              </a:lnSpc>
              <a:defRPr/>
            </a:pPr>
            <a:r>
              <a:rPr lang="en-US" sz="2400" dirty="0" smtClean="0">
                <a:latin typeface="Arial" pitchFamily="34" charset="0"/>
                <a:cs typeface="Arial" pitchFamily="34" charset="0"/>
              </a:rPr>
              <a:t>Iced cold lemonade</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Help Cool things down</a:t>
            </a:r>
          </a:p>
          <a:p>
            <a:pPr>
              <a:lnSpc>
                <a:spcPct val="90000"/>
              </a:lnSpc>
              <a:defRPr/>
            </a:pPr>
            <a:r>
              <a:rPr lang="en-US" sz="2400" dirty="0" smtClean="0">
                <a:latin typeface="Arial" pitchFamily="34" charset="0"/>
                <a:cs typeface="Arial" pitchFamily="34" charset="0"/>
              </a:rPr>
              <a:t>Dramamine	</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Help Steady	</a:t>
            </a:r>
            <a:r>
              <a:rPr lang="en-US" sz="2400" dirty="0" smtClean="0">
                <a:latin typeface="Arial" pitchFamily="34" charset="0"/>
                <a:cs typeface="Arial" pitchFamily="34" charset="0"/>
              </a:rPr>
              <a:t>	</a:t>
            </a:r>
          </a:p>
          <a:p>
            <a:pPr>
              <a:lnSpc>
                <a:spcPct val="90000"/>
              </a:lnSpc>
              <a:defRPr/>
            </a:pPr>
            <a:r>
              <a:rPr lang="en-US" sz="2400" dirty="0" smtClean="0">
                <a:latin typeface="Arial" pitchFamily="34" charset="0"/>
                <a:cs typeface="Arial" pitchFamily="34" charset="0"/>
              </a:rPr>
              <a:t>Eye Exam		</a:t>
            </a:r>
            <a:r>
              <a:rPr lang="en-US" sz="2400" dirty="0" smtClean="0">
                <a:noFill/>
                <a:latin typeface="Arial" pitchFamily="34" charset="0"/>
                <a:cs typeface="Arial" pitchFamily="34" charset="0"/>
              </a:rPr>
              <a:t>	</a:t>
            </a:r>
            <a:r>
              <a:rPr lang="en-US" sz="2400" i="1" dirty="0" smtClean="0">
                <a:noFill/>
                <a:latin typeface="Arial" pitchFamily="34" charset="0"/>
                <a:cs typeface="Arial" pitchFamily="34" charset="0"/>
              </a:rPr>
              <a:t>Provide Perspective</a:t>
            </a:r>
          </a:p>
        </p:txBody>
      </p:sp>
      <p:sp>
        <p:nvSpPr>
          <p:cNvPr id="4" name="TextBox 3"/>
          <p:cNvSpPr txBox="1"/>
          <p:nvPr/>
        </p:nvSpPr>
        <p:spPr>
          <a:xfrm>
            <a:off x="2667000" y="533400"/>
            <a:ext cx="3810000" cy="523220"/>
          </a:xfrm>
          <a:prstGeom prst="rect">
            <a:avLst/>
          </a:prstGeom>
          <a:noFill/>
        </p:spPr>
        <p:txBody>
          <a:bodyPr spcFirstLastPara="1">
            <a:prstTxWarp prst="textArchUp">
              <a:avLst/>
            </a:prstTxWarp>
            <a:spAutoFit/>
          </a:bodyPr>
          <a:lstStyle/>
          <a:p>
            <a:pPr>
              <a:defRPr/>
            </a:pPr>
            <a:r>
              <a:rPr lang="en-US" sz="2800" b="1" dirty="0">
                <a:ln w="12700">
                  <a:solidFill>
                    <a:schemeClr val="tx1"/>
                  </a:solidFill>
                </a:ln>
                <a:solidFill>
                  <a:srgbClr val="C04C6D"/>
                </a:solidFill>
                <a:latin typeface="Arial Black" pitchFamily="34" charset="0"/>
              </a:rPr>
              <a:t>Providing Stabilizers</a:t>
            </a:r>
            <a:endParaRPr lang="en-US" sz="2800" dirty="0">
              <a:ln w="12700">
                <a:solidFill>
                  <a:schemeClr val="tx1"/>
                </a:solidFill>
              </a:ln>
              <a:latin typeface="Arial Black" pitchFamily="34" charset="0"/>
            </a:endParaRPr>
          </a:p>
        </p:txBody>
      </p:sp>
      <p:sp>
        <p:nvSpPr>
          <p:cNvPr id="5" name="TextBox 4"/>
          <p:cNvSpPr txBox="1">
            <a:spLocks noChangeArrowheads="1"/>
          </p:cNvSpPr>
          <p:nvPr/>
        </p:nvSpPr>
        <p:spPr bwMode="auto">
          <a:xfrm>
            <a:off x="4114800" y="2471738"/>
            <a:ext cx="2819400" cy="461962"/>
          </a:xfrm>
          <a:prstGeom prst="rect">
            <a:avLst/>
          </a:prstGeom>
          <a:noFill/>
          <a:ln w="9525">
            <a:noFill/>
            <a:miter lim="800000"/>
            <a:headEnd/>
            <a:tailEnd/>
          </a:ln>
        </p:spPr>
        <p:txBody>
          <a:bodyPr>
            <a:spAutoFit/>
          </a:bodyPr>
          <a:lstStyle/>
          <a:p>
            <a:r>
              <a:rPr lang="en-US" sz="2400" i="1"/>
              <a:t>Help Break the Fall</a:t>
            </a:r>
            <a:endParaRPr lang="en-US" sz="2400"/>
          </a:p>
        </p:txBody>
      </p:sp>
      <p:sp>
        <p:nvSpPr>
          <p:cNvPr id="7" name="TextBox 6"/>
          <p:cNvSpPr txBox="1">
            <a:spLocks noChangeArrowheads="1"/>
          </p:cNvSpPr>
          <p:nvPr/>
        </p:nvSpPr>
        <p:spPr bwMode="auto">
          <a:xfrm>
            <a:off x="4114800" y="2882900"/>
            <a:ext cx="4038600" cy="461963"/>
          </a:xfrm>
          <a:prstGeom prst="rect">
            <a:avLst/>
          </a:prstGeom>
          <a:noFill/>
          <a:ln w="9525">
            <a:noFill/>
            <a:miter lim="800000"/>
            <a:headEnd/>
            <a:tailEnd/>
          </a:ln>
        </p:spPr>
        <p:txBody>
          <a:bodyPr>
            <a:spAutoFit/>
          </a:bodyPr>
          <a:lstStyle/>
          <a:p>
            <a:r>
              <a:rPr lang="en-US" sz="2400" i="1">
                <a:cs typeface="Arial" charset="0"/>
              </a:rPr>
              <a:t>Offer some Breathing Room</a:t>
            </a:r>
            <a:endParaRPr lang="en-US" sz="2400"/>
          </a:p>
        </p:txBody>
      </p:sp>
      <p:sp>
        <p:nvSpPr>
          <p:cNvPr id="8" name="TextBox 7"/>
          <p:cNvSpPr txBox="1">
            <a:spLocks noChangeArrowheads="1"/>
          </p:cNvSpPr>
          <p:nvPr/>
        </p:nvSpPr>
        <p:spPr bwMode="auto">
          <a:xfrm>
            <a:off x="4114800" y="3276600"/>
            <a:ext cx="3505200" cy="461963"/>
          </a:xfrm>
          <a:prstGeom prst="rect">
            <a:avLst/>
          </a:prstGeom>
          <a:noFill/>
          <a:ln w="9525">
            <a:noFill/>
            <a:miter lim="800000"/>
            <a:headEnd/>
            <a:tailEnd/>
          </a:ln>
        </p:spPr>
        <p:txBody>
          <a:bodyPr>
            <a:spAutoFit/>
          </a:bodyPr>
          <a:lstStyle/>
          <a:p>
            <a:r>
              <a:rPr lang="en-US" sz="2400" i="1">
                <a:cs typeface="Arial" charset="0"/>
              </a:rPr>
              <a:t>Provide Warmth</a:t>
            </a:r>
            <a:endParaRPr lang="en-US" sz="2400"/>
          </a:p>
        </p:txBody>
      </p:sp>
      <p:sp>
        <p:nvSpPr>
          <p:cNvPr id="19" name="TextBox 18"/>
          <p:cNvSpPr txBox="1">
            <a:spLocks noChangeArrowheads="1"/>
          </p:cNvSpPr>
          <p:nvPr/>
        </p:nvSpPr>
        <p:spPr bwMode="auto">
          <a:xfrm>
            <a:off x="4121150" y="3683000"/>
            <a:ext cx="3124200" cy="461963"/>
          </a:xfrm>
          <a:prstGeom prst="rect">
            <a:avLst/>
          </a:prstGeom>
          <a:noFill/>
          <a:ln w="9525">
            <a:noFill/>
            <a:miter lim="800000"/>
            <a:headEnd/>
            <a:tailEnd/>
          </a:ln>
        </p:spPr>
        <p:txBody>
          <a:bodyPr>
            <a:spAutoFit/>
          </a:bodyPr>
          <a:lstStyle/>
          <a:p>
            <a:r>
              <a:rPr lang="en-US" sz="2400" i="1">
                <a:cs typeface="Arial" charset="0"/>
              </a:rPr>
              <a:t>Relieve Tension</a:t>
            </a:r>
            <a:endParaRPr lang="en-US" sz="2400" i="1"/>
          </a:p>
        </p:txBody>
      </p:sp>
      <p:sp>
        <p:nvSpPr>
          <p:cNvPr id="39" name="TextBox 38"/>
          <p:cNvSpPr txBox="1">
            <a:spLocks noChangeArrowheads="1"/>
          </p:cNvSpPr>
          <p:nvPr/>
        </p:nvSpPr>
        <p:spPr bwMode="auto">
          <a:xfrm>
            <a:off x="4114800" y="4083050"/>
            <a:ext cx="2590800" cy="461963"/>
          </a:xfrm>
          <a:prstGeom prst="rect">
            <a:avLst/>
          </a:prstGeom>
          <a:noFill/>
          <a:ln w="9525">
            <a:noFill/>
            <a:miter lim="800000"/>
            <a:headEnd/>
            <a:tailEnd/>
          </a:ln>
        </p:spPr>
        <p:txBody>
          <a:bodyPr>
            <a:spAutoFit/>
          </a:bodyPr>
          <a:lstStyle/>
          <a:p>
            <a:r>
              <a:rPr lang="en-US" sz="2400" i="1">
                <a:cs typeface="Arial" charset="0"/>
              </a:rPr>
              <a:t>Reduce Pressure</a:t>
            </a:r>
            <a:endParaRPr lang="en-US" sz="2400"/>
          </a:p>
        </p:txBody>
      </p:sp>
      <p:sp>
        <p:nvSpPr>
          <p:cNvPr id="40" name="TextBox 39"/>
          <p:cNvSpPr txBox="1">
            <a:spLocks noChangeArrowheads="1"/>
          </p:cNvSpPr>
          <p:nvPr/>
        </p:nvSpPr>
        <p:spPr bwMode="auto">
          <a:xfrm>
            <a:off x="4114800" y="4483100"/>
            <a:ext cx="3429000" cy="461963"/>
          </a:xfrm>
          <a:prstGeom prst="rect">
            <a:avLst/>
          </a:prstGeom>
          <a:noFill/>
          <a:ln w="9525">
            <a:noFill/>
            <a:miter lim="800000"/>
            <a:headEnd/>
            <a:tailEnd/>
          </a:ln>
        </p:spPr>
        <p:txBody>
          <a:bodyPr>
            <a:spAutoFit/>
          </a:bodyPr>
          <a:lstStyle/>
          <a:p>
            <a:r>
              <a:rPr lang="en-US" sz="2400" i="1">
                <a:cs typeface="Arial" charset="0"/>
              </a:rPr>
              <a:t>Help Cool things down</a:t>
            </a:r>
            <a:endParaRPr lang="en-US" sz="2400"/>
          </a:p>
        </p:txBody>
      </p:sp>
      <p:sp>
        <p:nvSpPr>
          <p:cNvPr id="42" name="TextBox 41"/>
          <p:cNvSpPr txBox="1">
            <a:spLocks noChangeArrowheads="1"/>
          </p:cNvSpPr>
          <p:nvPr/>
        </p:nvSpPr>
        <p:spPr bwMode="auto">
          <a:xfrm>
            <a:off x="4114800" y="4892675"/>
            <a:ext cx="1981200" cy="461963"/>
          </a:xfrm>
          <a:prstGeom prst="rect">
            <a:avLst/>
          </a:prstGeom>
          <a:noFill/>
          <a:ln w="9525">
            <a:noFill/>
            <a:miter lim="800000"/>
            <a:headEnd/>
            <a:tailEnd/>
          </a:ln>
        </p:spPr>
        <p:txBody>
          <a:bodyPr>
            <a:spAutoFit/>
          </a:bodyPr>
          <a:lstStyle/>
          <a:p>
            <a:r>
              <a:rPr lang="en-US" sz="2400" i="1">
                <a:cs typeface="Arial" charset="0"/>
              </a:rPr>
              <a:t>Help Steady</a:t>
            </a:r>
            <a:endParaRPr lang="en-US" sz="2400"/>
          </a:p>
        </p:txBody>
      </p:sp>
      <p:sp>
        <p:nvSpPr>
          <p:cNvPr id="43" name="TextBox 42"/>
          <p:cNvSpPr txBox="1">
            <a:spLocks noChangeArrowheads="1"/>
          </p:cNvSpPr>
          <p:nvPr/>
        </p:nvSpPr>
        <p:spPr bwMode="auto">
          <a:xfrm>
            <a:off x="4110038" y="5294313"/>
            <a:ext cx="2971800" cy="461962"/>
          </a:xfrm>
          <a:prstGeom prst="rect">
            <a:avLst/>
          </a:prstGeom>
          <a:noFill/>
          <a:ln w="9525">
            <a:noFill/>
            <a:miter lim="800000"/>
            <a:headEnd/>
            <a:tailEnd/>
          </a:ln>
        </p:spPr>
        <p:txBody>
          <a:bodyPr>
            <a:spAutoFit/>
          </a:bodyPr>
          <a:lstStyle/>
          <a:p>
            <a:r>
              <a:rPr lang="en-US" sz="2400" i="1">
                <a:cs typeface="Arial" charset="0"/>
              </a:rPr>
              <a:t>Provide Perspective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4.16667E-6 0.02523 C -0.01893 0.02593 -0.03577 0.02639 -0.05417 0.0294 C -0.06511 0.03495 -0.07639 0.03727 -0.0875 0.0419 C -0.09358 0.04444 -0.09723 0.04954 -0.10313 0.05162 C -0.1066 0.05625 -0.11112 0.0581 -0.11459 0.06273 C -0.1191 0.06875 -0.12362 0.07477 -0.12813 0.08079 C -0.13056 0.08403 -0.13195 0.08866 -0.13438 0.0919 C -0.13559 0.09352 -0.13733 0.09444 -0.13855 0.09606 C -0.14046 0.09815 -0.14219 0.10046 -0.14375 0.10301 C -0.15174 0.11481 -0.1573 0.1294 -0.16563 0.14051 C -0.16632 0.14282 -0.16667 0.14537 -0.16771 0.14745 C -0.16893 0.15 -0.17084 0.15185 -0.17188 0.1544 C -0.17587 0.16528 -0.17674 0.18333 -0.17813 0.19468 C -0.17761 0.20579 -0.17865 0.21736 -0.17605 0.22801 C -0.17396 0.23611 -0.17171 0.23796 -0.16771 0.24468 C -0.16476 0.24954 -0.16112 0.25764 -0.1573 0.26134 C -0.15573 0.26273 -0.15382 0.26296 -0.15209 0.26412 C -0.14809 0.2669 -0.1448 0.2713 -0.14063 0.27384 C -0.13125 0.27963 -0.12032 0.28264 -0.11042 0.28634 C -0.10487 0.28588 -0.09931 0.28565 -0.09375 0.28495 C -0.08594 0.2838 -0.07934 0.2743 -0.07188 0.27106 C -0.06927 0.26597 -0.06598 0.26389 -0.06355 0.25856 C -0.06268 0.25671 -0.06198 0.25486 -0.06146 0.25301 C -0.06059 0.25023 -0.05938 0.24468 -0.05938 0.24491 C -0.06198 0.22454 -0.06389 0.22338 -0.07917 0.22106 C -0.09271 0.22199 -0.10643 0.22153 -0.1198 0.22384 C -0.12223 0.2243 -0.12605 0.2294 -0.12605 0.22963 C -0.13125 0.23958 -0.13455 0.24907 -0.13855 0.25995 C -0.14167 0.28032 -0.13855 0.2963 -0.1323 0.31412 C -0.12587 0.33218 -0.12344 0.35555 -0.11355 0.37106 C -0.11007 0.37639 -0.09983 0.38055 -0.09688 0.38218 C -0.07813 0.39259 -0.06007 0.40555 -0.04063 0.41412 C -0.03056 0.42454 -0.01875 0.43148 -0.00834 0.4419 C 0.00329 0.45347 0.01111 0.46574 0.02187 0.47801 C 0.02829 0.49884 0.0368 0.51805 0.0427 0.53912 C 0.04201 0.54699 0.04184 0.5713 0.0375 0.58356 C 0.03246 0.59792 0.02326 0.61574 0.01458 0.62662 C 0.00486 0.63889 0.00816 0.63125 -0.00209 0.6419 C -0.01563 0.65602 -0.03073 0.67315 -0.04688 0.68218 C -0.06285 0.69097 -0.08021 0.69444 -0.09688 0.70023 C -0.10157 0.70185 -0.10573 0.70532 -0.11042 0.70718 C -0.11493 0.70903 -0.11945 0.70995 -0.12396 0.71134 C -0.17396 0.70949 -0.22466 0.71366 -0.26771 0.67523 C -0.27292 0.66458 -0.27066 0.66968 -0.275 0.65995 C -0.27657 0.64977 -0.28334 0.64097 -0.2875 0.63218 C -0.29375 0.61898 -0.30191 0.59259 -0.30521 0.57662 C -0.3066 0.56991 -0.30712 0.56481 -0.30938 0.55856 C -0.31129 0.51227 -0.31042 0.54097 -0.31042 0.47245 " pathEditMode="relative" rAng="0" ptsTypes="fffffffffffffffffffffffffffffffffffffffffffffffA">
                                      <p:cBhvr>
                                        <p:cTn id="11" dur="2000" fill="hold"/>
                                        <p:tgtEl>
                                          <p:spTgt spid="2054"/>
                                        </p:tgtEl>
                                        <p:attrNameLst>
                                          <p:attrName>ppt_x</p:attrName>
                                          <p:attrName>ppt_y</p:attrName>
                                        </p:attrNameLst>
                                      </p:cBhvr>
                                      <p:rCtr x="-134" y="344"/>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2054"/>
                                        </p:tgtEl>
                                      </p:cBhvr>
                                    </p:animEffect>
                                    <p:set>
                                      <p:cBhvr>
                                        <p:cTn id="16" dur="1" fill="hold">
                                          <p:stCondLst>
                                            <p:cond delay="499"/>
                                          </p:stCondLst>
                                        </p:cTn>
                                        <p:tgtEl>
                                          <p:spTgt spid="205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35"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2000"/>
                                        <p:tgtEl>
                                          <p:spTgt spid="2060"/>
                                        </p:tgtEl>
                                      </p:cBhvr>
                                    </p:animEffect>
                                    <p:anim calcmode="lin" valueType="num">
                                      <p:cBhvr>
                                        <p:cTn id="23" dur="2000" fill="hold"/>
                                        <p:tgtEl>
                                          <p:spTgt spid="2060"/>
                                        </p:tgtEl>
                                        <p:attrNameLst>
                                          <p:attrName>style.rotation</p:attrName>
                                        </p:attrNameLst>
                                      </p:cBhvr>
                                      <p:tavLst>
                                        <p:tav tm="0">
                                          <p:val>
                                            <p:fltVal val="720"/>
                                          </p:val>
                                        </p:tav>
                                        <p:tav tm="100000">
                                          <p:val>
                                            <p:fltVal val="0"/>
                                          </p:val>
                                        </p:tav>
                                      </p:tavLst>
                                    </p:anim>
                                    <p:anim calcmode="lin" valueType="num">
                                      <p:cBhvr>
                                        <p:cTn id="24" dur="2000" fill="hold"/>
                                        <p:tgtEl>
                                          <p:spTgt spid="2060"/>
                                        </p:tgtEl>
                                        <p:attrNameLst>
                                          <p:attrName>ppt_h</p:attrName>
                                        </p:attrNameLst>
                                      </p:cBhvr>
                                      <p:tavLst>
                                        <p:tav tm="0">
                                          <p:val>
                                            <p:fltVal val="0"/>
                                          </p:val>
                                        </p:tav>
                                        <p:tav tm="100000">
                                          <p:val>
                                            <p:strVal val="#ppt_h"/>
                                          </p:val>
                                        </p:tav>
                                      </p:tavLst>
                                    </p:anim>
                                    <p:anim calcmode="lin" valueType="num">
                                      <p:cBhvr>
                                        <p:cTn id="25" dur="2000" fill="hold"/>
                                        <p:tgtEl>
                                          <p:spTgt spid="2060"/>
                                        </p:tgtEl>
                                        <p:attrNameLst>
                                          <p:attrName>ppt_w</p:attrName>
                                        </p:attrNameLst>
                                      </p:cBhvr>
                                      <p:tavLst>
                                        <p:tav tm="0">
                                          <p:val>
                                            <p:fltVal val="0"/>
                                          </p:val>
                                        </p:tav>
                                        <p:tav tm="100000">
                                          <p:val>
                                            <p:strVal val="#ppt_w"/>
                                          </p:val>
                                        </p:tav>
                                      </p:tavLst>
                                    </p:anim>
                                  </p:childTnLst>
                                </p:cTn>
                              </p:par>
                              <p:par>
                                <p:cTn id="26" presetID="0" presetClass="path" presetSubtype="0" accel="50000" decel="50000" fill="hold" nodeType="withEffect">
                                  <p:stCondLst>
                                    <p:cond delay="0"/>
                                  </p:stCondLst>
                                  <p:childTnLst>
                                    <p:animMotion origin="layout" path="M -8.33333E-7 -1.48148E-6 C -0.02726 -0.00231 -0.03698 -0.00347 -0.06979 -0.00139 C -0.07587 0.0007 -0.08143 0.00278 -0.0875 0.00417 C -0.09532 0.01111 -0.10382 0.0132 -0.1125 0.01667 C -0.12205 0.0206 -0.13039 0.02662 -0.13959 0.03195 C -0.14393 0.03773 -0.14896 0.03889 -0.15417 0.04306 C -0.15886 0.04676 -0.16198 0.05162 -0.16667 0.05556 C -0.17379 0.06713 -0.18177 0.07824 -0.18854 0.09028 C -0.19653 0.10463 -0.19792 0.12917 -0.19896 0.14584 C -0.19827 0.16991 -0.19861 0.19398 -0.19688 0.21806 C -0.19532 0.23866 -0.17622 0.2463 -0.16459 0.25139 C -0.13629 0.26389 -0.10886 0.2706 -0.07917 0.275 C -0.06806 0.27384 -0.05695 0.27361 -0.04584 0.27199 C -0.03334 0.27037 -0.02865 0.25209 -0.02084 0.24144 C -0.01945 0.23426 -0.01754 0.22685 -0.01563 0.21945 C -0.0165 0.20185 -0.01719 0.18542 -0.02709 0.17199 C -0.03056 0.16759 -0.04063 0.16505 -0.04063 0.16505 C -0.06407 0.16597 -0.07778 0.16459 -0.09792 0.17199 C -0.10365 0.17685 -0.11146 0.17871 -0.11667 0.18449 C -0.11962 0.18797 -0.12188 0.19259 -0.125 0.19584 C -0.12639 0.19722 -0.12778 0.19861 -0.12917 0.2 C -0.13507 0.2132 -0.13941 0.23218 -0.14167 0.24699 C -0.14132 0.25741 -0.1415 0.26736 -0.14063 0.27755 C -0.14011 0.28334 -0.1375 0.28357 -0.13542 0.2875 C -0.12795 0.30162 -0.1191 0.31366 -0.10625 0.31945 C -0.09757 0.33681 -0.06702 0.34584 -0.05209 0.35 C -0.04393 0.35648 -0.03455 0.35926 -0.02604 0.36505 C -0.00973 0.37616 -0.02118 0.37153 -0.01146 0.375 C -0.00591 0.38056 0.00625 0.39769 0.01146 0.4 C 0.01684 0.41065 0.02621 0.41875 0.03021 0.43056 C 0.03333 0.44028 0.0375 0.44861 0.04062 0.45834 C 0.046 0.475 0.04913 0.49283 0.05104 0.51111 C 0.05 0.54283 0.05694 0.63866 0.03541 0.68172 C 0.03507 0.68426 0.03524 0.68658 0.03437 0.68866 C 0.03281 0.69283 0.02812 0.7 0.02812 0.7 C 0.02673 0.70741 0.02343 0.71111 0.01875 0.71505 C 0.01475 0.73102 -0.0066 0.7419 -0.01667 0.74722 C -0.0283 0.75347 -0.04601 0.7669 -0.05938 0.76922 C -0.07761 0.77894 -0.10938 0.77269 -0.12813 0.77222 C -0.14688 0.76783 -0.16545 0.76343 -0.18438 0.76111 C -0.18681 0.76019 -0.18924 0.7588 -0.19167 0.75834 C -0.19653 0.75695 -0.20139 0.75695 -0.20625 0.75533 C -0.20886 0.7544 -0.21111 0.75255 -0.21354 0.75116 C -0.21528 0.75047 -0.21702 0.75023 -0.21875 0.74977 C -0.22848 0.74329 -0.23716 0.7382 -0.24792 0.73611 C -0.25573 0.72894 -0.26684 0.72084 -0.27604 0.71783 C -0.28091 0.71366 -0.28611 0.70926 -0.29167 0.70672 C -0.29393 0.70209 -0.30625 0.68079 -0.31042 0.67616 C -0.31719 0.66922 -0.31233 0.67894 -0.31875 0.66783 C -0.32379 0.65926 -0.32848 0.65 -0.33334 0.64144 C -0.33785 0.63334 -0.33299 0.63843 -0.3375 0.63172 C -0.34254 0.62454 -0.34844 0.61736 -0.35313 0.60972 C -0.35695 0.60347 -0.35886 0.59537 -0.3625 0.58889 C -0.36407 0.57801 -0.36719 0.56829 -0.36979 0.55834 C -0.36962 0.55255 -0.37136 0.52153 -0.36459 0.5125 " pathEditMode="relative" ptsTypes="ffffffffffffffffffffffffffffffffffffffffffffffffffffffA">
                                      <p:cBhvr>
                                        <p:cTn id="27" dur="2000" fill="hold"/>
                                        <p:tgtEl>
                                          <p:spTgt spid="2060"/>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060"/>
                                        </p:tgtEl>
                                      </p:cBhvr>
                                    </p:animEffect>
                                    <p:set>
                                      <p:cBhvr>
                                        <p:cTn id="32" dur="1" fill="hold">
                                          <p:stCondLst>
                                            <p:cond delay="499"/>
                                          </p:stCondLst>
                                        </p:cTn>
                                        <p:tgtEl>
                                          <p:spTgt spid="206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par>
                                <p:cTn id="36" presetID="35" presetClass="entr" presetSubtype="0" fill="hold" nodeType="withEffect">
                                  <p:stCondLst>
                                    <p:cond delay="0"/>
                                  </p:stCondLst>
                                  <p:childTnLst>
                                    <p:set>
                                      <p:cBhvr>
                                        <p:cTn id="37" dur="1" fill="hold">
                                          <p:stCondLst>
                                            <p:cond delay="0"/>
                                          </p:stCondLst>
                                        </p:cTn>
                                        <p:tgtEl>
                                          <p:spTgt spid="28693"/>
                                        </p:tgtEl>
                                        <p:attrNameLst>
                                          <p:attrName>style.visibility</p:attrName>
                                        </p:attrNameLst>
                                      </p:cBhvr>
                                      <p:to>
                                        <p:strVal val="visible"/>
                                      </p:to>
                                    </p:set>
                                    <p:animEffect transition="in" filter="fade">
                                      <p:cBhvr>
                                        <p:cTn id="38" dur="2000"/>
                                        <p:tgtEl>
                                          <p:spTgt spid="28693"/>
                                        </p:tgtEl>
                                      </p:cBhvr>
                                    </p:animEffect>
                                    <p:anim calcmode="lin" valueType="num">
                                      <p:cBhvr>
                                        <p:cTn id="39" dur="2000" fill="hold"/>
                                        <p:tgtEl>
                                          <p:spTgt spid="28693"/>
                                        </p:tgtEl>
                                        <p:attrNameLst>
                                          <p:attrName>style.rotation</p:attrName>
                                        </p:attrNameLst>
                                      </p:cBhvr>
                                      <p:tavLst>
                                        <p:tav tm="0">
                                          <p:val>
                                            <p:fltVal val="720"/>
                                          </p:val>
                                        </p:tav>
                                        <p:tav tm="100000">
                                          <p:val>
                                            <p:fltVal val="0"/>
                                          </p:val>
                                        </p:tav>
                                      </p:tavLst>
                                    </p:anim>
                                    <p:anim calcmode="lin" valueType="num">
                                      <p:cBhvr>
                                        <p:cTn id="40" dur="2000" fill="hold"/>
                                        <p:tgtEl>
                                          <p:spTgt spid="28693"/>
                                        </p:tgtEl>
                                        <p:attrNameLst>
                                          <p:attrName>ppt_h</p:attrName>
                                        </p:attrNameLst>
                                      </p:cBhvr>
                                      <p:tavLst>
                                        <p:tav tm="0">
                                          <p:val>
                                            <p:fltVal val="0"/>
                                          </p:val>
                                        </p:tav>
                                        <p:tav tm="100000">
                                          <p:val>
                                            <p:strVal val="#ppt_h"/>
                                          </p:val>
                                        </p:tav>
                                      </p:tavLst>
                                    </p:anim>
                                    <p:anim calcmode="lin" valueType="num">
                                      <p:cBhvr>
                                        <p:cTn id="41" dur="2000" fill="hold"/>
                                        <p:tgtEl>
                                          <p:spTgt spid="28693"/>
                                        </p:tgtEl>
                                        <p:attrNameLst>
                                          <p:attrName>ppt_w</p:attrName>
                                        </p:attrNameLst>
                                      </p:cBhvr>
                                      <p:tavLst>
                                        <p:tav tm="0">
                                          <p:val>
                                            <p:fltVal val="0"/>
                                          </p:val>
                                        </p:tav>
                                        <p:tav tm="100000">
                                          <p:val>
                                            <p:strVal val="#ppt_w"/>
                                          </p:val>
                                        </p:tav>
                                      </p:tavLst>
                                    </p:anim>
                                  </p:childTnLst>
                                </p:cTn>
                              </p:par>
                              <p:par>
                                <p:cTn id="42" presetID="0" presetClass="path" presetSubtype="0" accel="50000" decel="50000" fill="hold" nodeType="withEffect">
                                  <p:stCondLst>
                                    <p:cond delay="0"/>
                                  </p:stCondLst>
                                  <p:childTnLst>
                                    <p:animMotion origin="layout" path="M 1.11111E-6 -0.01505 C -0.01424 -0.02755 -0.0342 -0.01065 -0.04896 -0.00671 C -0.05313 -0.00301 -0.05764 -0.00139 -0.0625 0.00023 C -0.06771 0.00486 -0.07326 0.00556 -0.07813 0.01134 C -0.07986 0.01343 -0.0934 0.03264 -0.09375 0.03356 C -0.09879 0.04722 -0.10417 0.06111 -0.11042 0.07384 C -0.11233 0.08403 -0.11285 0.09398 -0.11354 0.1044 C -0.1125 0.12361 -0.11007 0.13843 -0.10417 0.15579 C -0.10191 0.16227 -0.10313 0.16273 -0.09896 0.1669 C -0.08906 0.17685 -0.07708 0.17917 -0.06563 0.18356 C -0.05174 0.18241 -0.02917 0.18056 -0.01771 0.1669 C -0.01424 0.16273 -0.01076 0.15856 -0.00729 0.1544 C -0.00434 0.15093 0.00104 0.14329 0.00104 0.14352 C 0.00278 0.13356 0.00555 0.11829 -0.00104 0.11134 C -0.00278 0.10949 -0.00538 0.1088 -0.00729 0.10718 C -0.01736 0.10787 -0.03125 0.10741 -0.04063 0.11551 C -0.05538 0.12801 -0.04497 0.12292 -0.05313 0.12662 C -0.05712 0.13194 -0.06215 0.13819 -0.06458 0.14468 C -0.06684 0.15069 -0.06806 0.15718 -0.07083 0.16273 C -0.07431 0.18634 -0.0757 0.21343 -0.07083 0.23634 C -0.06945 0.24259 -0.06771 0.25023 -0.06563 0.25579 C -0.06424 0.25972 -0.06042 0.2669 -0.06042 0.26713 C -0.06007 0.26875 -0.06007 0.27083 -0.05938 0.27245 C -0.05608 0.28125 -0.05122 0.28866 -0.04792 0.29745 C -0.0474 0.29884 -0.04757 0.30046 -0.04688 0.30162 C -0.04601 0.30301 -0.04479 0.30347 -0.04375 0.3044 C -0.04219 0.31065 -0.03872 0.31505 -0.03646 0.32106 C -0.03368 0.32847 -0.03038 0.33588 -0.02708 0.34329 C -0.02604 0.35 -0.02465 0.35417 -0.02188 0.35995 C -0.02049 0.375 -0.01945 0.38056 -0.02083 0.39745 C -0.02118 0.40185 -0.0224 0.40185 -0.02396 0.40579 C -0.03212 0.42778 -0.04792 0.43935 -0.06563 0.4419 C -0.07795 0.45417 -0.06945 0.44768 -0.10104 0.4419 C -0.12066 0.43819 -0.13767 0.42245 -0.14167 0.39606 C -0.14097 0.38102 -0.14306 0.37546 -0.13542 0.3669 C -0.13333 0.36458 -0.12795 0.36088 -0.12604 0.35995 C -0.12326 0.35856 -0.11771 0.35718 -0.11771 0.35741 C -0.10677 0.3581 -0.09184 0.35718 -0.08125 0.36412 C -0.06267 0.37639 -0.05174 0.40718 -0.04167 0.4294 C -0.04011 0.43819 -0.03611 0.4456 -0.03438 0.4544 C -0.03351 0.45903 -0.03316 0.46366 -0.03229 0.46829 C -0.03177 0.47153 -0.0309 0.47477 -0.03021 0.47801 C -0.03056 0.48634 -0.03038 0.49468 -0.03125 0.50301 C -0.03247 0.51435 -0.04358 0.52639 -0.05 0.53218 C -0.05764 0.54722 -0.07326 0.56018 -0.08438 0.56968 C -0.08785 0.57268 -0.09271 0.5706 -0.09688 0.57106 C -0.10382 0.57153 -0.11076 0.57199 -0.11771 0.57245 C -0.1283 0.57523 -0.11754 0.57083 -0.12813 0.58218 C -0.13056 0.58472 -0.13403 0.58518 -0.13646 0.58773 C -0.14271 0.59398 -0.14861 0.59954 -0.15625 0.60162 C -0.16892 0.61018 -0.18212 0.61806 -0.19479 0.62662 C -0.1974 0.62847 -0.19931 0.63194 -0.20208 0.63356 C -0.2066 0.63634 -0.21285 0.63611 -0.21771 0.63773 C -0.26441 0.63472 -0.26858 0.63634 -0.3 0.62801 C -0.30677 0.62199 -0.31267 0.61968 -0.32083 0.6169 C -0.32674 0.61157 -0.32899 0.60324 -0.33542 0.59884 C -0.34271 0.58588 -0.35625 0.58102 -0.35625 0.56134 " pathEditMode="relative" rAng="0" ptsTypes="ffffffffffffffffffffffffffffffffffffffffffffffffffffffffA">
                                      <p:cBhvr>
                                        <p:cTn id="43" dur="2000" fill="hold"/>
                                        <p:tgtEl>
                                          <p:spTgt spid="28693"/>
                                        </p:tgtEl>
                                        <p:attrNameLst>
                                          <p:attrName>ppt_x</p:attrName>
                                          <p:attrName>ppt_y</p:attrName>
                                        </p:attrNameLst>
                                      </p:cBhvr>
                                      <p:rCtr x="-175" y="320"/>
                                    </p:animMotion>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28693"/>
                                        </p:tgtEl>
                                      </p:cBhvr>
                                    </p:animEffect>
                                    <p:set>
                                      <p:cBhvr>
                                        <p:cTn id="48" dur="1" fill="hold">
                                          <p:stCondLst>
                                            <p:cond delay="499"/>
                                          </p:stCondLst>
                                        </p:cTn>
                                        <p:tgtEl>
                                          <p:spTgt spid="2869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2077"/>
                                        </p:tgtEl>
                                        <p:attrNameLst>
                                          <p:attrName>style.visibility</p:attrName>
                                        </p:attrNameLst>
                                      </p:cBhvr>
                                      <p:to>
                                        <p:strVal val="visible"/>
                                      </p:to>
                                    </p:set>
                                    <p:anim calcmode="lin" valueType="num">
                                      <p:cBhvr>
                                        <p:cTn id="54" dur="1000" fill="hold"/>
                                        <p:tgtEl>
                                          <p:spTgt spid="2077"/>
                                        </p:tgtEl>
                                        <p:attrNameLst>
                                          <p:attrName>ppt_w</p:attrName>
                                        </p:attrNameLst>
                                      </p:cBhvr>
                                      <p:tavLst>
                                        <p:tav tm="0">
                                          <p:val>
                                            <p:fltVal val="0"/>
                                          </p:val>
                                        </p:tav>
                                        <p:tav tm="100000">
                                          <p:val>
                                            <p:strVal val="#ppt_w"/>
                                          </p:val>
                                        </p:tav>
                                      </p:tavLst>
                                    </p:anim>
                                    <p:anim calcmode="lin" valueType="num">
                                      <p:cBhvr>
                                        <p:cTn id="55" dur="1000" fill="hold"/>
                                        <p:tgtEl>
                                          <p:spTgt spid="2077"/>
                                        </p:tgtEl>
                                        <p:attrNameLst>
                                          <p:attrName>ppt_h</p:attrName>
                                        </p:attrNameLst>
                                      </p:cBhvr>
                                      <p:tavLst>
                                        <p:tav tm="0">
                                          <p:val>
                                            <p:fltVal val="0"/>
                                          </p:val>
                                        </p:tav>
                                        <p:tav tm="100000">
                                          <p:val>
                                            <p:strVal val="#ppt_h"/>
                                          </p:val>
                                        </p:tav>
                                      </p:tavLst>
                                    </p:anim>
                                    <p:anim calcmode="lin" valueType="num">
                                      <p:cBhvr>
                                        <p:cTn id="56" dur="1000" fill="hold"/>
                                        <p:tgtEl>
                                          <p:spTgt spid="2077"/>
                                        </p:tgtEl>
                                        <p:attrNameLst>
                                          <p:attrName>style.rotation</p:attrName>
                                        </p:attrNameLst>
                                      </p:cBhvr>
                                      <p:tavLst>
                                        <p:tav tm="0">
                                          <p:val>
                                            <p:fltVal val="90"/>
                                          </p:val>
                                        </p:tav>
                                        <p:tav tm="100000">
                                          <p:val>
                                            <p:fltVal val="0"/>
                                          </p:val>
                                        </p:tav>
                                      </p:tavLst>
                                    </p:anim>
                                    <p:animEffect transition="in" filter="fade">
                                      <p:cBhvr>
                                        <p:cTn id="57" dur="1000"/>
                                        <p:tgtEl>
                                          <p:spTgt spid="2077"/>
                                        </p:tgtEl>
                                      </p:cBhvr>
                                    </p:animEffect>
                                  </p:childTnLst>
                                </p:cTn>
                              </p:par>
                              <p:par>
                                <p:cTn id="58" presetID="0" presetClass="path" presetSubtype="0" accel="50000" decel="50000" fill="hold" nodeType="withEffect">
                                  <p:stCondLst>
                                    <p:cond delay="0"/>
                                  </p:stCondLst>
                                  <p:iterate type="lt">
                                    <p:tmPct val="0"/>
                                  </p:iterate>
                                  <p:childTnLst>
                                    <p:animMotion origin="layout" path="M 2.77778E-6 8.14815E-6 C -0.01945 0.02339 -0.03507 0.05417 -0.04896 0.08334 C -0.05712 0.10047 -0.06302 0.12246 -0.07292 0.13751 C -0.07535 0.14121 -0.07795 0.14468 -0.08021 0.14862 C -0.08212 0.15209 -0.08333 0.15626 -0.08542 0.15973 C -0.09115 0.16899 -0.09809 0.17709 -0.10417 0.18612 C -0.10764 0.20024 -0.10538 0.19491 -0.10938 0.20278 C -0.1092 0.20834 -0.10938 0.2257 -0.10729 0.23473 C -0.10417 0.24885 -0.09306 0.27153 -0.08229 0.27778 C -0.0757 0.28172 -0.06649 0.28334 -0.05938 0.28473 C -0.0467 0.28311 -0.03542 0.27917 -0.02604 0.26667 C -0.0217 0.26089 -0.01354 0.24862 -0.01354 0.24862 C -0.0125 0.24491 -0.01007 0.24144 -0.01042 0.23751 C -0.01198 0.21714 -0.03021 0.20973 -0.04271 0.20556 C -0.05139 0.20602 -0.06007 0.20626 -0.06875 0.20695 C -0.07552 0.20764 -0.07969 0.21575 -0.08542 0.21945 C -0.08663 0.22408 -0.09063 0.23195 -0.09063 0.23195 C -0.09479 0.25417 -0.08906 0.27107 -0.08333 0.29028 C -0.07847 0.30626 -0.07552 0.32339 -0.06771 0.33751 C -0.06528 0.347 -0.06268 0.35811 -0.05729 0.36528 C -0.0533 0.38658 -0.05972 0.35741 -0.05313 0.37362 C -0.05156 0.37755 -0.05208 0.38264 -0.05 0.38612 C -0.03958 0.40371 -0.03229 0.42061 -0.02708 0.44167 C -0.02778 0.44908 -0.02795 0.45672 -0.02917 0.46389 C -0.03316 0.48727 -0.05122 0.48982 -0.06563 0.49167 C -0.07899 0.49051 -0.08472 0.49005 -0.09583 0.48334 C -0.10052 0.48056 -0.10938 0.47362 -0.10938 0.47362 C -0.1125 0.46528 -0.11632 0.4595 -0.11875 0.45001 C -0.11962 0.4463 -0.12083 0.43889 -0.12083 0.43889 C -0.12014 0.43241 -0.12066 0.42547 -0.11875 0.41945 C -0.11771 0.41644 -0.1125 0.41389 -0.1125 0.41389 C -0.10278 0.41436 -0.09306 0.41366 -0.08333 0.41528 C -0.07847 0.41598 -0.07379 0.42315 -0.06979 0.42639 C -0.06024 0.43403 -0.05174 0.44329 -0.04271 0.45139 C -0.04028 0.45649 -0.03542 0.46667 -0.03542 0.46667 C -0.03438 0.47246 -0.03229 0.47616 -0.03125 0.48195 C -0.03281 0.51482 -0.03958 0.54723 -0.03125 0.58056 C -0.03316 0.60093 -0.03247 0.62153 -0.03542 0.64167 C -0.03802 0.66042 -0.0474 0.67686 -0.05417 0.69306 C -0.06424 0.71714 -0.04497 0.67732 -0.06042 0.70973 C -0.06372 0.71667 -0.06823 0.72061 -0.07188 0.72778 C -0.07465 0.74283 -0.07014 0.72176 -0.07708 0.74028 C -0.08247 0.7544 -0.07361 0.74121 -0.08125 0.75139 C -0.08715 0.77107 -0.09757 0.77686 -0.11146 0.78473 C -0.13559 0.79839 -0.14809 0.80255 -0.175 0.80417 C -0.19236 0.80232 -0.20729 0.80024 -0.22396 0.79584 C -0.23212 0.79121 -0.24028 0.78889 -0.24896 0.78612 C -0.25191 0.78519 -0.25434 0.78195 -0.25729 0.78056 C -0.26684 0.77639 -0.27222 0.76968 -0.28021 0.76251 C -0.28247 0.75626 -0.28542 0.75417 -0.28854 0.74862 C -0.29115 0.73843 -0.2875 0.75139 -0.29271 0.73889 C -0.29844 0.72524 -0.30313 0.71042 -0.30938 0.69723 C -0.31493 0.68542 -0.31198 0.69468 -0.31563 0.68612 C -0.31979 0.67639 -0.32327 0.66482 -0.32917 0.65695 C -0.33143 0.64792 -0.33281 0.6507 -0.33021 0.64723 " pathEditMode="relative" ptsTypes="ffffffffffffffffffffffffffffffffffffffffffffffffffffffA">
                                      <p:cBhvr>
                                        <p:cTn id="59" dur="2000" fill="hold"/>
                                        <p:tgtEl>
                                          <p:spTgt spid="2077"/>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iterate type="lt">
                                    <p:tmPct val="0"/>
                                  </p:iterate>
                                  <p:childTnLst>
                                    <p:animEffect transition="out" filter="fade">
                                      <p:cBhvr>
                                        <p:cTn id="63" dur="2000"/>
                                        <p:tgtEl>
                                          <p:spTgt spid="2077"/>
                                        </p:tgtEl>
                                      </p:cBhvr>
                                    </p:animEffect>
                                    <p:set>
                                      <p:cBhvr>
                                        <p:cTn id="64" dur="1" fill="hold">
                                          <p:stCondLst>
                                            <p:cond delay="1999"/>
                                          </p:stCondLst>
                                        </p:cTn>
                                        <p:tgtEl>
                                          <p:spTgt spid="2077"/>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childTnLst>
                                </p:cTn>
                              </p:par>
                              <p:par>
                                <p:cTn id="68" presetID="1" presetClass="entr" presetSubtype="0" fill="hold" nodeType="withEffect">
                                  <p:stCondLst>
                                    <p:cond delay="0"/>
                                  </p:stCondLst>
                                  <p:childTnLst>
                                    <p:set>
                                      <p:cBhvr>
                                        <p:cTn id="69" dur="1" fill="hold">
                                          <p:stCondLst>
                                            <p:cond delay="0"/>
                                          </p:stCondLst>
                                        </p:cTn>
                                        <p:tgtEl>
                                          <p:spTgt spid="2092"/>
                                        </p:tgtEl>
                                        <p:attrNameLst>
                                          <p:attrName>style.visibility</p:attrName>
                                        </p:attrNameLst>
                                      </p:cBhvr>
                                      <p:to>
                                        <p:strVal val="visible"/>
                                      </p:to>
                                    </p:set>
                                  </p:childTnLst>
                                </p:cTn>
                              </p:par>
                              <p:par>
                                <p:cTn id="70" presetID="0" presetClass="path" presetSubtype="0" accel="50000" decel="50000" fill="hold" nodeType="withEffect">
                                  <p:stCondLst>
                                    <p:cond delay="0"/>
                                  </p:stCondLst>
                                  <p:childTnLst>
                                    <p:animMotion origin="layout" path="M -2.77778E-6 4.44444E-6 C -0.00781 0.00254 -0.01597 0.00254 -0.02396 0.00416 C -0.05226 0.02315 -0.08281 0.03379 -0.11041 0.05416 C -0.12465 0.06481 -0.13541 0.07245 -0.14687 0.08889 C -0.14982 0.09328 -0.15382 0.09653 -0.15625 0.10139 C -0.16979 0.12824 -0.17465 0.15972 -0.18125 0.19028 C -0.18351 0.21597 -0.18385 0.24143 -0.17916 0.26666 C -0.1776 0.27546 -0.17309 0.28125 -0.16875 0.2875 C -0.15017 0.31481 -0.12344 0.32199 -0.09687 0.325 C -0.08611 0.32407 -0.07535 0.32407 -0.06458 0.32222 C -0.03524 0.31736 -0.0118 0.27546 -0.00521 0.24028 C -0.00642 0.22824 -0.00469 0.21458 -0.00937 0.20416 C -0.01736 0.18634 -0.03003 0.17569 -0.04479 0.17083 C -0.05937 0.17129 -0.07396 0.17083 -0.08854 0.17222 C -0.09653 0.17291 -0.12066 0.18588 -0.12396 0.1875 C -0.14896 0.2 -0.1691 0.22477 -0.17916 0.25833 C -0.1816 0.27847 -0.18212 0.28935 -0.18333 0.31389 C -0.18177 0.34166 -0.18281 0.37014 -0.17812 0.39722 C -0.17621 0.40787 -0.17239 0.4169 -0.16875 0.42639 C -0.16007 0.44861 -0.15278 0.47407 -0.13646 0.48889 C -0.1243 0.5 -0.11198 0.50416 -0.09791 0.50833 C -0.06232 0.50671 -0.03837 0.50856 -0.00729 0.49305 C -0.00139 0.48518 0.00452 0.48125 0.00834 0.47083 C 0.00903 0.4662 0.00972 0.46157 0.01042 0.45694 C 0.01077 0.45463 0.01146 0.45 0.01146 0.45 C 0.01094 0.43958 0.01094 0.42616 0.00625 0.41666 C 0.00521 0.41458 0.00313 0.41319 0.00209 0.41111 C -0.00226 0.40301 -0.00121 0.3956 -0.00833 0.39028 C -0.01267 0.38703 -0.0191 0.38565 -0.02396 0.38472 C -0.02916 0.38657 -0.03455 0.38773 -0.03958 0.39028 C -0.05469 0.39791 -0.06302 0.42153 -0.06771 0.44028 C -0.07066 0.47199 -0.06944 0.50416 -0.0625 0.53472 C -0.06059 0.55972 -0.05642 0.58449 -0.05 0.60833 C -0.04583 0.62407 -0.03871 0.63866 -0.03437 0.65416 C -0.03333 0.65764 -0.03333 0.6618 -0.03229 0.66528 C -0.0276 0.68078 -0.01875 0.69467 -0.01354 0.70972 C -0.01215 0.71366 -0.0118 0.71828 -0.01041 0.72222 C -0.00642 0.73356 -0.00139 0.74375 0.00209 0.75555 C 0.00174 0.76041 0.00052 0.79907 -0.00312 0.81389 C -0.0059 0.825 -0.01094 0.83356 -0.01562 0.84305 C -0.01892 0.84953 -0.02656 0.87014 -0.03229 0.87778 C -0.04166 0.89028 -0.0526 0.89166 -0.06458 0.89444 C -0.08941 0.9 -0.11545 0.9 -0.14062 0.90139 C -0.14809 0.90046 -0.18298 0.89977 -0.2 0.89305 C -0.2118 0.88842 -0.21996 0.87453 -0.23125 0.86944 C -0.23524 0.86759 -0.23958 0.86852 -0.24375 0.86805 C -0.24514 0.86666 -0.24635 0.86481 -0.24791 0.86389 C -0.25017 0.8625 -0.25312 0.86296 -0.25521 0.86111 C -0.25816 0.85856 -0.26007 0.85463 -0.2625 0.85139 C -0.26354 0.85 -0.26562 0.84722 -0.26562 0.84722 C -0.27014 0.82916 -0.26458 0.84815 -0.27187 0.83194 C -0.2783 0.81759 -0.28316 0.80185 -0.28958 0.7875 C -0.29114 0.77893 -0.29531 0.77199 -0.29791 0.76389 C -0.30208 0.75162 -0.30243 0.7375 -0.30625 0.725 C -0.30746 0.71134 -0.31024 0.69768 -0.31354 0.68472 C -0.31493 0.67037 -0.31458 0.67731 -0.31458 0.66389 " pathEditMode="relative" ptsTypes="fffffffffffffffffffffffffffffffffffffffffffffffffffffffA">
                                      <p:cBhvr>
                                        <p:cTn id="71" dur="2000" fill="hold"/>
                                        <p:tgtEl>
                                          <p:spTgt spid="2092"/>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53" presetClass="exit" presetSubtype="0" fill="hold" nodeType="clickEffect">
                                  <p:stCondLst>
                                    <p:cond delay="0"/>
                                  </p:stCondLst>
                                  <p:childTnLst>
                                    <p:anim calcmode="lin" valueType="num">
                                      <p:cBhvr>
                                        <p:cTn id="75" dur="500"/>
                                        <p:tgtEl>
                                          <p:spTgt spid="2092"/>
                                        </p:tgtEl>
                                        <p:attrNameLst>
                                          <p:attrName>ppt_w</p:attrName>
                                        </p:attrNameLst>
                                      </p:cBhvr>
                                      <p:tavLst>
                                        <p:tav tm="0">
                                          <p:val>
                                            <p:strVal val="ppt_w"/>
                                          </p:val>
                                        </p:tav>
                                        <p:tav tm="100000">
                                          <p:val>
                                            <p:fltVal val="0"/>
                                          </p:val>
                                        </p:tav>
                                      </p:tavLst>
                                    </p:anim>
                                    <p:anim calcmode="lin" valueType="num">
                                      <p:cBhvr>
                                        <p:cTn id="76" dur="500"/>
                                        <p:tgtEl>
                                          <p:spTgt spid="2092"/>
                                        </p:tgtEl>
                                        <p:attrNameLst>
                                          <p:attrName>ppt_h</p:attrName>
                                        </p:attrNameLst>
                                      </p:cBhvr>
                                      <p:tavLst>
                                        <p:tav tm="0">
                                          <p:val>
                                            <p:strVal val="ppt_h"/>
                                          </p:val>
                                        </p:tav>
                                        <p:tav tm="100000">
                                          <p:val>
                                            <p:fltVal val="0"/>
                                          </p:val>
                                        </p:tav>
                                      </p:tavLst>
                                    </p:anim>
                                    <p:animEffect transition="out" filter="fade">
                                      <p:cBhvr>
                                        <p:cTn id="77" dur="500"/>
                                        <p:tgtEl>
                                          <p:spTgt spid="2092"/>
                                        </p:tgtEl>
                                      </p:cBhvr>
                                    </p:animEffect>
                                    <p:set>
                                      <p:cBhvr>
                                        <p:cTn id="78" dur="1" fill="hold">
                                          <p:stCondLst>
                                            <p:cond delay="499"/>
                                          </p:stCondLst>
                                        </p:cTn>
                                        <p:tgtEl>
                                          <p:spTgt spid="2092"/>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childTnLst>
                                </p:cTn>
                              </p:par>
                              <p:par>
                                <p:cTn id="82" presetID="35" presetClass="entr" presetSubtype="0" fill="hold" nodeType="withEffect">
                                  <p:stCondLst>
                                    <p:cond delay="0"/>
                                  </p:stCondLst>
                                  <p:childTnLst>
                                    <p:set>
                                      <p:cBhvr>
                                        <p:cTn id="83" dur="1" fill="hold">
                                          <p:stCondLst>
                                            <p:cond delay="0"/>
                                          </p:stCondLst>
                                        </p:cTn>
                                        <p:tgtEl>
                                          <p:spTgt spid="2078"/>
                                        </p:tgtEl>
                                        <p:attrNameLst>
                                          <p:attrName>style.visibility</p:attrName>
                                        </p:attrNameLst>
                                      </p:cBhvr>
                                      <p:to>
                                        <p:strVal val="visible"/>
                                      </p:to>
                                    </p:set>
                                    <p:animEffect transition="in" filter="fade">
                                      <p:cBhvr>
                                        <p:cTn id="84" dur="2000"/>
                                        <p:tgtEl>
                                          <p:spTgt spid="2078"/>
                                        </p:tgtEl>
                                      </p:cBhvr>
                                    </p:animEffect>
                                    <p:anim calcmode="lin" valueType="num">
                                      <p:cBhvr>
                                        <p:cTn id="85" dur="2000" fill="hold"/>
                                        <p:tgtEl>
                                          <p:spTgt spid="2078"/>
                                        </p:tgtEl>
                                        <p:attrNameLst>
                                          <p:attrName>style.rotation</p:attrName>
                                        </p:attrNameLst>
                                      </p:cBhvr>
                                      <p:tavLst>
                                        <p:tav tm="0">
                                          <p:val>
                                            <p:fltVal val="720"/>
                                          </p:val>
                                        </p:tav>
                                        <p:tav tm="100000">
                                          <p:val>
                                            <p:fltVal val="0"/>
                                          </p:val>
                                        </p:tav>
                                      </p:tavLst>
                                    </p:anim>
                                    <p:anim calcmode="lin" valueType="num">
                                      <p:cBhvr>
                                        <p:cTn id="86" dur="2000" fill="hold"/>
                                        <p:tgtEl>
                                          <p:spTgt spid="2078"/>
                                        </p:tgtEl>
                                        <p:attrNameLst>
                                          <p:attrName>ppt_h</p:attrName>
                                        </p:attrNameLst>
                                      </p:cBhvr>
                                      <p:tavLst>
                                        <p:tav tm="0">
                                          <p:val>
                                            <p:fltVal val="0"/>
                                          </p:val>
                                        </p:tav>
                                        <p:tav tm="100000">
                                          <p:val>
                                            <p:strVal val="#ppt_h"/>
                                          </p:val>
                                        </p:tav>
                                      </p:tavLst>
                                    </p:anim>
                                    <p:anim calcmode="lin" valueType="num">
                                      <p:cBhvr>
                                        <p:cTn id="87" dur="2000" fill="hold"/>
                                        <p:tgtEl>
                                          <p:spTgt spid="2078"/>
                                        </p:tgtEl>
                                        <p:attrNameLst>
                                          <p:attrName>ppt_w</p:attrName>
                                        </p:attrNameLst>
                                      </p:cBhvr>
                                      <p:tavLst>
                                        <p:tav tm="0">
                                          <p:val>
                                            <p:fltVal val="0"/>
                                          </p:val>
                                        </p:tav>
                                        <p:tav tm="100000">
                                          <p:val>
                                            <p:strVal val="#ppt_w"/>
                                          </p:val>
                                        </p:tav>
                                      </p:tavLst>
                                    </p:anim>
                                  </p:childTnLst>
                                </p:cTn>
                              </p:par>
                              <p:par>
                                <p:cTn id="88" presetID="0" presetClass="path" presetSubtype="0" accel="50000" decel="50000" fill="hold" nodeType="withEffect">
                                  <p:stCondLst>
                                    <p:cond delay="0"/>
                                  </p:stCondLst>
                                  <p:childTnLst>
                                    <p:animMotion origin="layout" path="M -0.0125 0.01782 C -0.02534 0.01875 -0.05381 0.01435 -0.06874 0.02754 C -0.07952 0.02407 -0.08872 0.03588 -0.09895 0.03865 C -0.10105 0.04051 -0.10313 0.04236 -0.10521 0.04421 C -0.10643 0.04537 -0.10695 0.04745 -0.10834 0.04838 C -0.11233 0.05092 -0.12084 0.05393 -0.12084 0.05416 C -0.12761 0.06064 -0.1349 0.06574 -0.14167 0.07199 C -0.14323 0.07338 -0.14428 0.07615 -0.14584 0.07754 C -0.15209 0.08333 -0.15139 0.07939 -0.15625 0.08588 C -0.16129 0.09259 -0.16181 0.10092 -0.16771 0.10671 C -0.17153 0.12222 -0.17431 0.13842 -0.17813 0.15393 C -0.18212 0.2074 -0.17483 0.25694 -0.14792 0.29699 C -0.14462 0.30185 -0.14237 0.3081 -0.13855 0.31226 C -0.12518 0.32662 -0.10035 0.33078 -0.08333 0.3331 C -0.07362 0.33217 -0.06388 0.33194 -0.05417 0.33032 C -0.0474 0.32916 -0.04774 0.32592 -0.04166 0.32199 C -0.02378 0.31018 -0.03837 0.32268 -0.02291 0.31088 C -0.01579 0.30555 -0.00972 0.29768 -0.00313 0.29143 C -0.00052 0.28564 0.00313 0.28078 0.00521 0.27476 C 0.00694 0.26967 0.00694 0.26342 0.00833 0.2581 C 0.00799 0.24884 0.00833 0.23958 0.0073 0.23032 C 0.00521 0.21111 -0.01025 0.20046 -0.02083 0.19143 C -0.02708 0.18611 -0.03542 0.18865 -0.0427 0.18726 C -0.05763 0.18819 -0.07257 0.18819 -0.0875 0.19004 C -0.11789 0.19375 -0.13959 0.22083 -0.14896 0.2581 C -0.15087 0.27592 -0.14896 0.26481 -0.15834 0.29004 C -0.1606 0.29606 -0.16077 0.30324 -0.1625 0.30949 C -0.1691 0.33426 -0.17639 0.3574 -0.18125 0.3831 C -0.18299 0.4125 -0.18299 0.4456 -0.17813 0.47476 C -0.17674 0.48333 -0.16858 0.5074 -0.16667 0.51504 C -0.15521 0.55879 -0.15816 0.5618 -0.14063 0.59976 C -0.13403 0.61412 -0.12622 0.63541 -0.11563 0.6456 C -0.10261 0.6581 -0.08247 0.65717 -0.0677 0.6581 C -0.03072 0.65185 0.0019 0.64953 0.03542 0.62893 C 0.0448 0.61041 0.04549 0.59259 0.04688 0.5706 C 0.04462 0.55208 0.04341 0.52916 0.03542 0.51226 C 0.02223 0.48402 0.00209 0.47129 -0.02187 0.46782 C -0.02917 0.46828 -0.03645 0.46782 -0.04374 0.46921 C -0.05833 0.47199 -0.06737 0.48935 -0.07605 0.50254 C -0.0875 0.5199 -0.09132 0.53495 -0.09374 0.5581 C -0.09253 0.58171 -0.096 0.60694 -0.08958 0.62893 C -0.08177 0.65601 -0.06076 0.70092 -0.04479 0.71921 C -0.03472 0.74583 -0.04757 0.71481 -0.03333 0.74004 C -0.03125 0.74375 -0.03003 0.74861 -0.02812 0.75254 C -0.02327 0.76226 -0.01753 0.77083 -0.0125 0.78032 C -0.00572 0.79305 -0.00452 0.81111 -0.00313 0.82615 C -0.00452 0.8368 -0.00677 0.84953 -0.0125 0.8581 C -0.02291 0.87314 -0.04357 0.8824 -0.05833 0.88726 C -0.08282 0.90509 -0.11407 0.90648 -0.14167 0.9081 C -0.16233 0.91203 -0.18369 0.91041 -0.20417 0.90532 C -0.21372 0.90301 -0.22188 0.89629 -0.23125 0.89421 C -0.24341 0.88773 -0.25608 0.8824 -0.26875 0.87754 C -0.27691 0.87106 -0.28386 0.86226 -0.29167 0.85532 C -0.29619 0.84629 -0.30139 0.83888 -0.30625 0.83032 C -0.30712 0.8287 -0.3073 0.82638 -0.30834 0.82476 C -0.31146 0.8199 -0.31546 0.81713 -0.31771 0.81088 C -0.32223 0.79884 -0.32396 0.7824 -0.32396 0.76921 " pathEditMode="relative" rAng="0" ptsTypes="ffffffffffffffffffffffffffffffffffffffffffffffffffffffffA">
                                      <p:cBhvr>
                                        <p:cTn id="89" dur="2000" fill="hold"/>
                                        <p:tgtEl>
                                          <p:spTgt spid="2078"/>
                                        </p:tgtEl>
                                        <p:attrNameLst>
                                          <p:attrName>ppt_x</p:attrName>
                                          <p:attrName>ppt_y</p:attrName>
                                        </p:attrNameLst>
                                      </p:cBhvr>
                                      <p:rCtr x="-126" y="445"/>
                                    </p:animMotion>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2078"/>
                                        </p:tgtEl>
                                      </p:cBhvr>
                                    </p:animEffect>
                                    <p:set>
                                      <p:cBhvr>
                                        <p:cTn id="94" dur="1" fill="hold">
                                          <p:stCondLst>
                                            <p:cond delay="499"/>
                                          </p:stCondLst>
                                        </p:cTn>
                                        <p:tgtEl>
                                          <p:spTgt spid="2078"/>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childTnLst>
                                </p:cTn>
                              </p:par>
                              <p:par>
                                <p:cTn id="98" presetID="35" presetClass="entr" presetSubtype="0" fill="hold" nodeType="withEffect">
                                  <p:stCondLst>
                                    <p:cond delay="0"/>
                                  </p:stCondLst>
                                  <p:childTnLst>
                                    <p:set>
                                      <p:cBhvr>
                                        <p:cTn id="99" dur="1" fill="hold">
                                          <p:stCondLst>
                                            <p:cond delay="0"/>
                                          </p:stCondLst>
                                        </p:cTn>
                                        <p:tgtEl>
                                          <p:spTgt spid="2079"/>
                                        </p:tgtEl>
                                        <p:attrNameLst>
                                          <p:attrName>style.visibility</p:attrName>
                                        </p:attrNameLst>
                                      </p:cBhvr>
                                      <p:to>
                                        <p:strVal val="visible"/>
                                      </p:to>
                                    </p:set>
                                    <p:animEffect transition="in" filter="fade">
                                      <p:cBhvr>
                                        <p:cTn id="100" dur="2000"/>
                                        <p:tgtEl>
                                          <p:spTgt spid="2079"/>
                                        </p:tgtEl>
                                      </p:cBhvr>
                                    </p:animEffect>
                                    <p:anim calcmode="lin" valueType="num">
                                      <p:cBhvr>
                                        <p:cTn id="101" dur="2000" fill="hold"/>
                                        <p:tgtEl>
                                          <p:spTgt spid="2079"/>
                                        </p:tgtEl>
                                        <p:attrNameLst>
                                          <p:attrName>style.rotation</p:attrName>
                                        </p:attrNameLst>
                                      </p:cBhvr>
                                      <p:tavLst>
                                        <p:tav tm="0">
                                          <p:val>
                                            <p:fltVal val="720"/>
                                          </p:val>
                                        </p:tav>
                                        <p:tav tm="100000">
                                          <p:val>
                                            <p:fltVal val="0"/>
                                          </p:val>
                                        </p:tav>
                                      </p:tavLst>
                                    </p:anim>
                                    <p:anim calcmode="lin" valueType="num">
                                      <p:cBhvr>
                                        <p:cTn id="102" dur="2000" fill="hold"/>
                                        <p:tgtEl>
                                          <p:spTgt spid="2079"/>
                                        </p:tgtEl>
                                        <p:attrNameLst>
                                          <p:attrName>ppt_h</p:attrName>
                                        </p:attrNameLst>
                                      </p:cBhvr>
                                      <p:tavLst>
                                        <p:tav tm="0">
                                          <p:val>
                                            <p:fltVal val="0"/>
                                          </p:val>
                                        </p:tav>
                                        <p:tav tm="100000">
                                          <p:val>
                                            <p:strVal val="#ppt_h"/>
                                          </p:val>
                                        </p:tav>
                                      </p:tavLst>
                                    </p:anim>
                                    <p:anim calcmode="lin" valueType="num">
                                      <p:cBhvr>
                                        <p:cTn id="103" dur="2000" fill="hold"/>
                                        <p:tgtEl>
                                          <p:spTgt spid="2079"/>
                                        </p:tgtEl>
                                        <p:attrNameLst>
                                          <p:attrName>ppt_w</p:attrName>
                                        </p:attrNameLst>
                                      </p:cBhvr>
                                      <p:tavLst>
                                        <p:tav tm="0">
                                          <p:val>
                                            <p:fltVal val="0"/>
                                          </p:val>
                                        </p:tav>
                                        <p:tav tm="100000">
                                          <p:val>
                                            <p:strVal val="#ppt_w"/>
                                          </p:val>
                                        </p:tav>
                                      </p:tavLst>
                                    </p:anim>
                                  </p:childTnLst>
                                </p:cTn>
                              </p:par>
                              <p:par>
                                <p:cTn id="104" presetID="0" presetClass="path" presetSubtype="0" accel="50000" decel="50000" fill="hold" nodeType="withEffect">
                                  <p:stCondLst>
                                    <p:cond delay="0"/>
                                  </p:stCondLst>
                                  <p:childTnLst>
                                    <p:animMotion origin="layout" path="M 0.00087 0.02361 C -0.00937 0.0287 -0.02066 0.03982 -0.03038 0.04306 C -0.04149 0.05185 -0.05208 0.06042 -0.06371 0.06806 C -0.07135 0.07315 -0.06719 0.07408 -0.07309 0.08195 C -0.07483 0.08426 -0.07743 0.08519 -0.07934 0.0875 C -0.0842 0.09329 -0.0901 0.10255 -0.09392 0.10972 C -0.10139 0.12384 -0.10573 0.13958 -0.11059 0.15556 C -0.11181 0.16713 -0.11389 0.17708 -0.11476 0.18889 C -0.11354 0.24144 -0.11684 0.22014 -0.10955 0.25417 C -0.10799 0.26111 -0.10226 0.27361 -0.10226 0.27384 C -0.09913 0.29861 -0.07795 0.29699 -0.06267 0.29861 C -0.03646 0.29514 -0.02882 0.29537 -0.00851 0.27917 C -0.0066 0.2757 -0.00365 0.27315 -0.00226 0.26945 C -0.00139 0.26736 -0.00191 0.26482 -0.00121 0.2625 C -0.00069 0.26088 0.00017 0.25972 0.00087 0.25833 C 0.00052 0.25139 0.00052 0.24445 -0.00017 0.2375 C -0.00191 0.22176 -0.0158 0.20741 -0.02621 0.20278 C -0.03906 0.20324 -0.06042 0.20093 -0.07413 0.20972 C -0.08472 0.21644 -0.09965 0.2257 -0.10851 0.2375 C -0.13142 0.26806 -0.14427 0.3088 -0.15538 0.34861 C -0.15781 0.38009 -0.15694 0.3662 -0.15851 0.39028 C -0.15712 0.42824 -0.15903 0.50764 -0.11892 0.51528 C -0.0783 0.51273 -0.02378 0.51389 0.00191 0.4625 C 0.00469 0.44769 0.00868 0.43449 0.01024 0.41945 C 0.0099 0.41019 0.01094 0.4007 0.0092 0.39167 C 0.00434 0.36551 -0.01476 0.35671 -0.03246 0.35417 C -0.04757 0.35625 -0.05729 0.35787 -0.07101 0.36389 C -0.08108 0.37477 -0.08681 0.38796 -0.0908 0.40417 C -0.09253 0.43218 -0.09288 0.4294 -0.0908 0.46945 C -0.09028 0.4794 -0.08698 0.48912 -0.08455 0.49861 C -0.07812 0.52431 -0.07396 0.5507 -0.06476 0.575 C -0.06042 0.60046 -0.04931 0.62199 -0.03976 0.64445 C -0.03385 0.6581 -0.02899 0.67245 -0.02309 0.68611 C -0.01858 0.69653 -0.01285 0.70625 -0.00851 0.71667 C -0.00434 0.72662 -0.00087 0.73704 0.00295 0.74722 C 0.0066 0.75671 0.01024 0.77778 0.01024 0.77801 C 0.01129 0.78843 0.01389 0.79792 0.01545 0.80833 C 0.0151 0.81574 0.01528 0.82315 0.01441 0.83056 C 0.01354 0.83843 0.00764 0.84375 0.00399 0.85 C -0.00226 0.86065 -0.00625 0.86366 -0.01267 0.87222 C -0.01753 0.8787 -0.02257 0.88658 -0.0283 0.89167 C -0.03854 0.9007 -0.05139 0.90463 -0.06267 0.91111 C -0.06996 0.91551 -0.07708 0.92083 -0.08455 0.925 C -0.09844 0.93264 -0.11371 0.93495 -0.1283 0.93889 C -0.14809 0.93727 -0.18906 0.93773 -0.21476 0.92917 C -0.22882 0.92454 -0.2408 0.91435 -0.25434 0.90833 C -0.26146 0.90116 -0.27135 0.89954 -0.27726 0.89028 C -0.28003 0.88565 -0.28767 0.87917 -0.28767 0.8794 C -0.2908 0.87083 -0.29566 0.86921 -0.29913 0.85972 C -0.30486 0.84445 -0.31476 0.82732 -0.31476 0.80972 " pathEditMode="relative" rAng="0" ptsTypes="fffffffffffffffffffffffffffffffffffffffffffffffffA">
                                      <p:cBhvr>
                                        <p:cTn id="105" dur="2000" fill="hold"/>
                                        <p:tgtEl>
                                          <p:spTgt spid="2079"/>
                                        </p:tgtEl>
                                        <p:attrNameLst>
                                          <p:attrName>ppt_x</p:attrName>
                                          <p:attrName>ppt_y</p:attrName>
                                        </p:attrNameLst>
                                      </p:cBhvr>
                                      <p:rCtr x="-151" y="458"/>
                                    </p:animMotion>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2079"/>
                                        </p:tgtEl>
                                      </p:cBhvr>
                                    </p:animEffect>
                                    <p:set>
                                      <p:cBhvr>
                                        <p:cTn id="110" dur="1" fill="hold">
                                          <p:stCondLst>
                                            <p:cond delay="499"/>
                                          </p:stCondLst>
                                        </p:cTn>
                                        <p:tgtEl>
                                          <p:spTgt spid="2079"/>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childTnLst>
                                </p:cTn>
                              </p:par>
                              <p:par>
                                <p:cTn id="114" presetID="31" presetClass="entr" presetSubtype="0" fill="hold" nodeType="withEffect">
                                  <p:stCondLst>
                                    <p:cond delay="0"/>
                                  </p:stCondLst>
                                  <p:iterate type="lt">
                                    <p:tmPct val="5000"/>
                                  </p:iterate>
                                  <p:childTnLst>
                                    <p:set>
                                      <p:cBhvr>
                                        <p:cTn id="115" dur="1" fill="hold">
                                          <p:stCondLst>
                                            <p:cond delay="0"/>
                                          </p:stCondLst>
                                        </p:cTn>
                                        <p:tgtEl>
                                          <p:spTgt spid="2087"/>
                                        </p:tgtEl>
                                        <p:attrNameLst>
                                          <p:attrName>style.visibility</p:attrName>
                                        </p:attrNameLst>
                                      </p:cBhvr>
                                      <p:to>
                                        <p:strVal val="visible"/>
                                      </p:to>
                                    </p:set>
                                    <p:anim calcmode="lin" valueType="num">
                                      <p:cBhvr>
                                        <p:cTn id="116" dur="1000" fill="hold"/>
                                        <p:tgtEl>
                                          <p:spTgt spid="2087"/>
                                        </p:tgtEl>
                                        <p:attrNameLst>
                                          <p:attrName>ppt_w</p:attrName>
                                        </p:attrNameLst>
                                      </p:cBhvr>
                                      <p:tavLst>
                                        <p:tav tm="0">
                                          <p:val>
                                            <p:fltVal val="0"/>
                                          </p:val>
                                        </p:tav>
                                        <p:tav tm="100000">
                                          <p:val>
                                            <p:strVal val="#ppt_w"/>
                                          </p:val>
                                        </p:tav>
                                      </p:tavLst>
                                    </p:anim>
                                    <p:anim calcmode="lin" valueType="num">
                                      <p:cBhvr>
                                        <p:cTn id="117" dur="1000" fill="hold"/>
                                        <p:tgtEl>
                                          <p:spTgt spid="2087"/>
                                        </p:tgtEl>
                                        <p:attrNameLst>
                                          <p:attrName>ppt_h</p:attrName>
                                        </p:attrNameLst>
                                      </p:cBhvr>
                                      <p:tavLst>
                                        <p:tav tm="0">
                                          <p:val>
                                            <p:fltVal val="0"/>
                                          </p:val>
                                        </p:tav>
                                        <p:tav tm="100000">
                                          <p:val>
                                            <p:strVal val="#ppt_h"/>
                                          </p:val>
                                        </p:tav>
                                      </p:tavLst>
                                    </p:anim>
                                    <p:anim calcmode="lin" valueType="num">
                                      <p:cBhvr>
                                        <p:cTn id="118" dur="1000" fill="hold"/>
                                        <p:tgtEl>
                                          <p:spTgt spid="2087"/>
                                        </p:tgtEl>
                                        <p:attrNameLst>
                                          <p:attrName>style.rotation</p:attrName>
                                        </p:attrNameLst>
                                      </p:cBhvr>
                                      <p:tavLst>
                                        <p:tav tm="0">
                                          <p:val>
                                            <p:fltVal val="90"/>
                                          </p:val>
                                        </p:tav>
                                        <p:tav tm="100000">
                                          <p:val>
                                            <p:fltVal val="0"/>
                                          </p:val>
                                        </p:tav>
                                      </p:tavLst>
                                    </p:anim>
                                    <p:animEffect transition="in" filter="fade">
                                      <p:cBhvr>
                                        <p:cTn id="119" dur="1000"/>
                                        <p:tgtEl>
                                          <p:spTgt spid="2087"/>
                                        </p:tgtEl>
                                      </p:cBhvr>
                                    </p:animEffect>
                                  </p:childTnLst>
                                </p:cTn>
                              </p:par>
                              <p:par>
                                <p:cTn id="120" presetID="0" presetClass="path" presetSubtype="0" accel="50000" decel="50000" fill="hold" nodeType="withEffect">
                                  <p:stCondLst>
                                    <p:cond delay="0"/>
                                  </p:stCondLst>
                                  <p:iterate type="lt">
                                    <p:tmPct val="0"/>
                                  </p:iterate>
                                  <p:childTnLst>
                                    <p:animMotion origin="layout" path="M -3.33333E-6 -8.14815E-6 C -0.00382 0.00601 -0.00764 0.01203 -0.01146 0.01805 C -0.01615 0.02522 -0.01684 0.03634 -0.02187 0.04305 C -0.03125 0.05555 -0.03559 0.06897 -0.04062 0.08472 C -0.04687 0.10462 -0.05312 0.12198 -0.05625 0.14305 C -0.05556 0.15833 -0.05538 0.1736 -0.05417 0.18888 C -0.05243 0.2111 -0.03767 0.22245 -0.02396 0.22916 C -0.00365 0.22685 0.01076 0.22916 0.01771 0.20138 C 0.01684 0.18124 0.02031 0.17661 0.00729 0.1736 C -0.00243 0.17407 -0.01215 0.17384 -0.02187 0.17499 C -0.03299 0.17638 -0.04097 0.19143 -0.04583 0.20277 C -0.04757 0.21249 -0.04931 0.22222 -0.05104 0.23194 C -0.05069 0.25138 -0.05087 0.27083 -0.05 0.29027 C -0.04948 0.303 -0.04462 0.31666 -0.04271 0.32916 C -0.04097 0.34097 -0.04028 0.35416 -0.03646 0.36527 C -0.03229 0.37731 -0.0276 0.39004 -0.02292 0.40138 C -0.01684 0.41597 -0.02083 0.39421 -0.01354 0.4236 C -0.0092 0.44097 -0.00642 0.45879 -0.00312 0.47638 C -0.00573 0.49768 -0.00799 0.52013 -0.01875 0.53749 C -0.02517 0.54814 -0.03125 0.54953 -0.04062 0.55416 C -0.05399 0.56064 -0.06701 0.56712 -0.08125 0.56944 C -0.08958 0.56851 -0.09809 0.56944 -0.10625 0.56666 C -0.10955 0.5655 -0.11215 0.56157 -0.11458 0.55833 C -0.11806 0.5537 -0.125 0.54444 -0.125 0.54444 C -0.1276 0.53379 -0.13212 0.5236 -0.13646 0.51388 C -0.13872 0.50231 -0.13976 0.49999 -0.1375 0.48472 C -0.13437 0.46365 -0.10937 0.45185 -0.09583 0.44583 C -0.08785 0.44722 -0.07969 0.44791 -0.07187 0.44999 C -0.06545 0.45185 -0.06302 0.45856 -0.05833 0.46388 C -0.05122 0.47198 -0.04601 0.47754 -0.04167 0.48888 C -0.03785 0.4993 -0.03437 0.51018 -0.03125 0.52083 C -0.03003 0.52499 -0.02917 0.52916 -0.02812 0.53333 C -0.02743 0.5361 -0.02604 0.54166 -0.02604 0.54166 C -0.02413 0.55925 -0.02205 0.5787 -0.01875 0.59583 C -0.01406 0.62036 -0.01684 0.59629 -0.01354 0.62083 C -0.01198 0.63194 -0.01128 0.64305 -0.00937 0.65416 C -0.00851 0.68587 -0.00556 0.72013 -0.01771 0.7486 C -0.02066 0.76851 -0.03229 0.78703 -0.04479 0.7986 C -0.05226 0.80555 -0.06094 0.80902 -0.06875 0.81527 C -0.08403 0.82777 -0.09774 0.84259 -0.1125 0.85555 C -0.12431 0.86597 -0.13976 0.86874 -0.15208 0.87777 C -0.16771 0.88935 -0.18437 0.89652 -0.20208 0.89999 C -0.22604 0.89953 -0.25 0.89976 -0.27396 0.8986 C -0.28646 0.89791 -0.31146 0.89444 -0.31146 0.89444 C -0.32066 0.89212 -0.32535 0.89143 -0.33333 0.8861 C -0.33212 0.87962 -0.33368 0.88055 -0.33021 0.88055 " pathEditMode="relative" ptsTypes="fffffffffffffffffffffffffffffffffffffffffffffA">
                                      <p:cBhvr>
                                        <p:cTn id="121" dur="2000" fill="hold"/>
                                        <p:tgtEl>
                                          <p:spTgt spid="2087"/>
                                        </p:tgtEl>
                                        <p:attrNameLst>
                                          <p:attrName>ppt_x</p:attrName>
                                          <p:attrName>ppt_y</p:attrName>
                                        </p:attrNameLst>
                                      </p:cBhvr>
                                    </p:animMotion>
                                  </p:childTnLst>
                                </p:cTn>
                              </p:par>
                            </p:childTnLst>
                          </p:cTn>
                        </p:par>
                        <p:par>
                          <p:cTn id="122" fill="hold">
                            <p:stCondLst>
                              <p:cond delay="2000"/>
                            </p:stCondLst>
                            <p:childTnLst>
                              <p:par>
                                <p:cTn id="123" presetID="9" presetClass="exit" presetSubtype="0" fill="hold" nodeType="afterEffect">
                                  <p:stCondLst>
                                    <p:cond delay="1000"/>
                                  </p:stCondLst>
                                  <p:iterate type="lt">
                                    <p:tmPct val="0"/>
                                  </p:iterate>
                                  <p:childTnLst>
                                    <p:animEffect transition="out" filter="dissolve">
                                      <p:cBhvr>
                                        <p:cTn id="124" dur="500"/>
                                        <p:tgtEl>
                                          <p:spTgt spid="2087"/>
                                        </p:tgtEl>
                                      </p:cBhvr>
                                    </p:animEffect>
                                    <p:set>
                                      <p:cBhvr>
                                        <p:cTn id="125" dur="1" fill="hold">
                                          <p:stCondLst>
                                            <p:cond delay="499"/>
                                          </p:stCondLst>
                                        </p:cTn>
                                        <p:tgtEl>
                                          <p:spTgt spid="2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9" grpId="0"/>
      <p:bldP spid="39" grpId="0"/>
      <p:bldP spid="40"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57200" y="274638"/>
            <a:ext cx="8305800" cy="1630362"/>
          </a:xfrm>
        </p:spPr>
        <p:txBody>
          <a:bodyPr/>
          <a:lstStyle/>
          <a:p>
            <a:r>
              <a:rPr lang="en-US" sz="4000" b="1" smtClean="0">
                <a:solidFill>
                  <a:srgbClr val="666633"/>
                </a:solidFill>
              </a:rPr>
              <a:t>What can you specifically do as a </a:t>
            </a:r>
            <a:r>
              <a:rPr lang="en-US" sz="4000" b="1" i="1" u="sng" smtClean="0">
                <a:solidFill>
                  <a:srgbClr val="666633"/>
                </a:solidFill>
              </a:rPr>
              <a:t>leader</a:t>
            </a:r>
            <a:r>
              <a:rPr lang="en-US" sz="4000" b="1" smtClean="0">
                <a:solidFill>
                  <a:srgbClr val="666633"/>
                </a:solidFill>
              </a:rPr>
              <a:t> to respond to </a:t>
            </a:r>
            <a:r>
              <a:rPr lang="en-US" sz="4000" b="1" smtClean="0">
                <a:solidFill>
                  <a:srgbClr val="800000"/>
                </a:solidFill>
              </a:rPr>
              <a:t>ET</a:t>
            </a:r>
            <a:r>
              <a:rPr lang="en-US" sz="4000" b="1" smtClean="0">
                <a:solidFill>
                  <a:srgbClr val="666633"/>
                </a:solidFill>
              </a:rPr>
              <a:t> and </a:t>
            </a:r>
            <a:r>
              <a:rPr lang="en-US" sz="4000" b="1" smtClean="0">
                <a:solidFill>
                  <a:srgbClr val="800000"/>
                </a:solidFill>
              </a:rPr>
              <a:t>CH </a:t>
            </a:r>
            <a:r>
              <a:rPr lang="en-US" sz="4000" b="1" smtClean="0">
                <a:solidFill>
                  <a:srgbClr val="666633"/>
                </a:solidFill>
              </a:rPr>
              <a:t>in your work environment?</a:t>
            </a:r>
          </a:p>
        </p:txBody>
      </p:sp>
      <p:sp>
        <p:nvSpPr>
          <p:cNvPr id="29698" name="Rectangle 3"/>
          <p:cNvSpPr>
            <a:spLocks noGrp="1"/>
          </p:cNvSpPr>
          <p:nvPr>
            <p:ph type="body" idx="1"/>
          </p:nvPr>
        </p:nvSpPr>
        <p:spPr>
          <a:xfrm>
            <a:off x="457200" y="2286000"/>
            <a:ext cx="8229600" cy="4267200"/>
          </a:xfrm>
        </p:spPr>
        <p:txBody>
          <a:bodyPr/>
          <a:lstStyle/>
          <a:p>
            <a:pPr marL="609600" indent="-609600">
              <a:lnSpc>
                <a:spcPct val="90000"/>
              </a:lnSpc>
              <a:buFont typeface="Arial" charset="0"/>
              <a:buAutoNum type="arabicPeriod"/>
            </a:pPr>
            <a:r>
              <a:rPr lang="en-US" sz="4000" b="1" smtClean="0"/>
              <a:t>Scan yourself for your </a:t>
            </a:r>
            <a:r>
              <a:rPr lang="en-US" sz="4000" b="1" i="1" smtClean="0">
                <a:solidFill>
                  <a:srgbClr val="800000"/>
                </a:solidFill>
              </a:rPr>
              <a:t>tightness </a:t>
            </a:r>
            <a:r>
              <a:rPr lang="en-US" sz="4000" b="1" smtClean="0"/>
              <a:t>and help create some </a:t>
            </a:r>
            <a:r>
              <a:rPr lang="en-US" sz="4000" b="1" smtClean="0">
                <a:solidFill>
                  <a:schemeClr val="accent1"/>
                </a:solidFill>
              </a:rPr>
              <a:t>ES</a:t>
            </a:r>
            <a:r>
              <a:rPr lang="en-US" sz="4000" b="1" smtClean="0"/>
              <a:t> for yourself.</a:t>
            </a:r>
          </a:p>
          <a:p>
            <a:pPr marL="609600" indent="-609600">
              <a:lnSpc>
                <a:spcPct val="90000"/>
              </a:lnSpc>
              <a:buFont typeface="Arial" charset="0"/>
              <a:buAutoNum type="arabicPeriod"/>
            </a:pPr>
            <a:r>
              <a:rPr lang="en-US" sz="4000" b="1" smtClean="0"/>
              <a:t>Be realistic with your role in facilitating </a:t>
            </a:r>
            <a:r>
              <a:rPr lang="en-US" sz="4000" b="1" smtClean="0">
                <a:solidFill>
                  <a:schemeClr val="accent1"/>
                </a:solidFill>
              </a:rPr>
              <a:t>ES.</a:t>
            </a:r>
          </a:p>
          <a:p>
            <a:pPr marL="609600" indent="-609600">
              <a:lnSpc>
                <a:spcPct val="90000"/>
              </a:lnSpc>
              <a:buFont typeface="Arial" charset="0"/>
              <a:buAutoNum type="arabicPeriod"/>
            </a:pPr>
            <a:r>
              <a:rPr lang="en-US" sz="4000" b="1" smtClean="0"/>
              <a:t>Create a game plan for facilitating </a:t>
            </a:r>
            <a:r>
              <a:rPr lang="en-US" sz="4000" b="1" smtClean="0">
                <a:solidFill>
                  <a:schemeClr val="accent1"/>
                </a:solidFill>
              </a:rPr>
              <a:t>ES </a:t>
            </a:r>
            <a:r>
              <a:rPr lang="en-US" sz="4000" b="1" smtClean="0"/>
              <a:t>and </a:t>
            </a:r>
            <a:r>
              <a:rPr lang="en-US" sz="4000" b="1" smtClean="0">
                <a:solidFill>
                  <a:schemeClr val="accent1"/>
                </a:solidFill>
              </a:rPr>
              <a:t>providing stabilizers.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20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fade">
                                      <p:cBhvr>
                                        <p:cTn id="12" dur="2000"/>
                                        <p:tgtEl>
                                          <p:spTgt spid="296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1" end="1"/>
                                            </p:txEl>
                                          </p:spTgt>
                                        </p:tgtEl>
                                        <p:attrNameLst>
                                          <p:attrName>style.visibility</p:attrName>
                                        </p:attrNameLst>
                                      </p:cBhvr>
                                      <p:to>
                                        <p:strVal val="visible"/>
                                      </p:to>
                                    </p:set>
                                    <p:animEffect transition="in" filter="fade">
                                      <p:cBhvr>
                                        <p:cTn id="17" dur="2000"/>
                                        <p:tgtEl>
                                          <p:spTgt spid="296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2" end="2"/>
                                            </p:txEl>
                                          </p:spTgt>
                                        </p:tgtEl>
                                        <p:attrNameLst>
                                          <p:attrName>style.visibility</p:attrName>
                                        </p:attrNameLst>
                                      </p:cBhvr>
                                      <p:to>
                                        <p:strVal val="visible"/>
                                      </p:to>
                                    </p:set>
                                    <p:animEffect transition="in" filter="fade">
                                      <p:cBhvr>
                                        <p:cTn id="22" dur="20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b="1" smtClean="0">
                <a:solidFill>
                  <a:srgbClr val="666633"/>
                </a:solidFill>
              </a:rPr>
              <a:t>Creating a Game Plan</a:t>
            </a:r>
          </a:p>
        </p:txBody>
      </p:sp>
      <p:sp>
        <p:nvSpPr>
          <p:cNvPr id="30722" name="Rectangle 3"/>
          <p:cNvSpPr>
            <a:spLocks noGrp="1"/>
          </p:cNvSpPr>
          <p:nvPr>
            <p:ph type="body" idx="1"/>
          </p:nvPr>
        </p:nvSpPr>
        <p:spPr>
          <a:xfrm>
            <a:off x="457200" y="1295400"/>
            <a:ext cx="8229600" cy="5562600"/>
          </a:xfrm>
        </p:spPr>
        <p:txBody>
          <a:bodyPr/>
          <a:lstStyle/>
          <a:p>
            <a:pPr marL="609600" indent="-609600" algn="ctr">
              <a:lnSpc>
                <a:spcPct val="80000"/>
              </a:lnSpc>
              <a:buFont typeface="Arial" charset="0"/>
              <a:buNone/>
            </a:pPr>
            <a:endParaRPr lang="en-US" sz="1600" b="1" smtClean="0"/>
          </a:p>
          <a:p>
            <a:pPr marL="609600" indent="-609600" algn="ctr">
              <a:lnSpc>
                <a:spcPct val="80000"/>
              </a:lnSpc>
              <a:buFont typeface="Arial" charset="0"/>
              <a:buNone/>
            </a:pPr>
            <a:r>
              <a:rPr lang="en-US" sz="2000" b="1" smtClean="0"/>
              <a:t>At your tables we would like for you to:</a:t>
            </a:r>
          </a:p>
          <a:p>
            <a:pPr marL="609600" indent="-609600">
              <a:lnSpc>
                <a:spcPct val="80000"/>
              </a:lnSpc>
            </a:pPr>
            <a:endParaRPr lang="en-US" sz="2000" b="1" smtClean="0"/>
          </a:p>
          <a:p>
            <a:pPr marL="609600" indent="-609600">
              <a:lnSpc>
                <a:spcPct val="80000"/>
              </a:lnSpc>
            </a:pPr>
            <a:endParaRPr lang="en-US" sz="1600" smtClean="0"/>
          </a:p>
          <a:p>
            <a:pPr marL="609600" indent="-609600">
              <a:lnSpc>
                <a:spcPct val="80000"/>
              </a:lnSpc>
            </a:pPr>
            <a:r>
              <a:rPr lang="en-US" sz="2400" smtClean="0"/>
              <a:t>Discuss how you could </a:t>
            </a:r>
            <a:r>
              <a:rPr lang="en-US" sz="2400" i="1" smtClean="0"/>
              <a:t>realistically</a:t>
            </a:r>
            <a:r>
              <a:rPr lang="en-US" sz="2400" smtClean="0"/>
              <a:t> infuse </a:t>
            </a:r>
            <a:r>
              <a:rPr lang="en-US" sz="2400" b="1" i="1" smtClean="0">
                <a:solidFill>
                  <a:schemeClr val="accent1"/>
                </a:solidFill>
              </a:rPr>
              <a:t>stabilizers</a:t>
            </a:r>
            <a:r>
              <a:rPr lang="en-US" sz="2400" smtClean="0">
                <a:solidFill>
                  <a:schemeClr val="accent1"/>
                </a:solidFill>
              </a:rPr>
              <a:t> </a:t>
            </a:r>
            <a:r>
              <a:rPr lang="en-US" sz="2400" smtClean="0"/>
              <a:t>and </a:t>
            </a:r>
            <a:r>
              <a:rPr lang="en-US" sz="2400" b="1" i="1" smtClean="0">
                <a:solidFill>
                  <a:srgbClr val="2D6BB5"/>
                </a:solidFill>
              </a:rPr>
              <a:t>emotional space</a:t>
            </a:r>
            <a:r>
              <a:rPr lang="en-US" sz="2400" smtClean="0"/>
              <a:t> into your specific work environment to respond to the current times of chronic crisis and uncertainty.</a:t>
            </a:r>
          </a:p>
          <a:p>
            <a:pPr marL="609600" indent="-609600">
              <a:lnSpc>
                <a:spcPct val="80000"/>
              </a:lnSpc>
            </a:pPr>
            <a:endParaRPr lang="en-US" sz="2400" smtClean="0"/>
          </a:p>
          <a:p>
            <a:pPr marL="609600" indent="-609600">
              <a:lnSpc>
                <a:spcPct val="80000"/>
              </a:lnSpc>
            </a:pPr>
            <a:endParaRPr lang="en-US" sz="2400" smtClean="0"/>
          </a:p>
          <a:p>
            <a:pPr marL="609600" indent="-609600">
              <a:lnSpc>
                <a:spcPct val="80000"/>
              </a:lnSpc>
            </a:pPr>
            <a:r>
              <a:rPr lang="en-US" sz="2400" smtClean="0"/>
              <a:t>Share any examples (stories) you have of success as a leader in terms of </a:t>
            </a:r>
            <a:r>
              <a:rPr lang="en-US" sz="2400" b="1" i="1" smtClean="0">
                <a:solidFill>
                  <a:srgbClr val="2D6BB5"/>
                </a:solidFill>
              </a:rPr>
              <a:t>instilling</a:t>
            </a:r>
            <a:r>
              <a:rPr lang="en-US" sz="2400" smtClean="0"/>
              <a:t> </a:t>
            </a:r>
            <a:r>
              <a:rPr lang="en-US" sz="2400" b="1" i="1" smtClean="0"/>
              <a:t>hope </a:t>
            </a:r>
            <a:r>
              <a:rPr lang="en-US" sz="2400" smtClean="0"/>
              <a:t>and</a:t>
            </a:r>
            <a:r>
              <a:rPr lang="en-US" sz="2400" b="1" i="1" smtClean="0"/>
              <a:t> empowerment.</a:t>
            </a:r>
          </a:p>
          <a:p>
            <a:pPr marL="609600" indent="-609600" algn="ctr">
              <a:lnSpc>
                <a:spcPct val="80000"/>
              </a:lnSpc>
              <a:buFont typeface="Arial" charset="0"/>
              <a:buNone/>
            </a:pPr>
            <a:endParaRPr lang="en-US" sz="2400" b="1" i="1" smtClean="0">
              <a:solidFill>
                <a:srgbClr val="CC0000"/>
              </a:solidFill>
            </a:endParaRPr>
          </a:p>
          <a:p>
            <a:pPr marL="609600" indent="-609600" algn="ctr">
              <a:lnSpc>
                <a:spcPct val="80000"/>
              </a:lnSpc>
              <a:buFont typeface="Arial" charset="0"/>
              <a:buNone/>
            </a:pPr>
            <a:r>
              <a:rPr lang="en-US" sz="2800" b="1" i="1" smtClean="0">
                <a:solidFill>
                  <a:srgbClr val="CC0000"/>
                </a:solidFill>
              </a:rPr>
              <a:t>Allow Yourself to be Creative</a:t>
            </a:r>
          </a:p>
          <a:p>
            <a:pPr marL="609600" indent="-609600" algn="ctr">
              <a:lnSpc>
                <a:spcPct val="80000"/>
              </a:lnSpc>
              <a:buFont typeface="Arial" charset="0"/>
              <a:buNone/>
            </a:pPr>
            <a:r>
              <a:rPr lang="en-US" sz="2800" b="1" i="1" smtClean="0">
                <a:solidFill>
                  <a:srgbClr val="CC0000"/>
                </a:solidFill>
              </a:rPr>
              <a:t>(and brag just a little)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fade">
                                      <p:cBhvr>
                                        <p:cTn id="7" dur="768" decel="100000"/>
                                        <p:tgtEl>
                                          <p:spTgt spid="30721"/>
                                        </p:tgtEl>
                                      </p:cBhvr>
                                    </p:animEffect>
                                    <p:animScale>
                                      <p:cBhvr>
                                        <p:cTn id="8" dur="768" decel="100000"/>
                                        <p:tgtEl>
                                          <p:spTgt spid="30721"/>
                                        </p:tgtEl>
                                      </p:cBhvr>
                                      <p:from x="10000" y="10000"/>
                                      <p:to x="200000" y="450000"/>
                                    </p:animScale>
                                    <p:animScale>
                                      <p:cBhvr>
                                        <p:cTn id="9" dur="1230" accel="100000" fill="hold">
                                          <p:stCondLst>
                                            <p:cond delay="768"/>
                                          </p:stCondLst>
                                        </p:cTn>
                                        <p:tgtEl>
                                          <p:spTgt spid="30721"/>
                                        </p:tgtEl>
                                      </p:cBhvr>
                                      <p:from x="200000" y="450000"/>
                                      <p:to x="100000" y="100000"/>
                                    </p:animScale>
                                    <p:set>
                                      <p:cBhvr>
                                        <p:cTn id="10" dur="768" fill="hold"/>
                                        <p:tgtEl>
                                          <p:spTgt spid="30721"/>
                                        </p:tgtEl>
                                        <p:attrNameLst>
                                          <p:attrName>ppt_x</p:attrName>
                                        </p:attrNameLst>
                                      </p:cBhvr>
                                      <p:to>
                                        <p:strVal val="(0.5)"/>
                                      </p:to>
                                    </p:set>
                                    <p:anim from="(0.5)" to="(#ppt_x)" calcmode="lin" valueType="num">
                                      <p:cBhvr>
                                        <p:cTn id="11" dur="1230" accel="100000" fill="hold">
                                          <p:stCondLst>
                                            <p:cond delay="768"/>
                                          </p:stCondLst>
                                        </p:cTn>
                                        <p:tgtEl>
                                          <p:spTgt spid="30721"/>
                                        </p:tgtEl>
                                        <p:attrNameLst>
                                          <p:attrName>ppt_x</p:attrName>
                                        </p:attrNameLst>
                                      </p:cBhvr>
                                    </p:anim>
                                    <p:set>
                                      <p:cBhvr>
                                        <p:cTn id="12" dur="768" fill="hold"/>
                                        <p:tgtEl>
                                          <p:spTgt spid="30721"/>
                                        </p:tgtEl>
                                        <p:attrNameLst>
                                          <p:attrName>ppt_y</p:attrName>
                                        </p:attrNameLst>
                                      </p:cBhvr>
                                      <p:to>
                                        <p:strVal val="(#ppt_y+0.4)"/>
                                      </p:to>
                                    </p:set>
                                    <p:anim from="(#ppt_y+0.4)" to="(#ppt_y)" calcmode="lin" valueType="num">
                                      <p:cBhvr>
                                        <p:cTn id="13" dur="1230" accel="100000" fill="hold">
                                          <p:stCondLst>
                                            <p:cond delay="768"/>
                                          </p:stCondLst>
                                        </p:cTn>
                                        <p:tgtEl>
                                          <p:spTgt spid="3072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722">
                                            <p:txEl>
                                              <p:pRg st="1" end="1"/>
                                            </p:txEl>
                                          </p:spTgt>
                                        </p:tgtEl>
                                        <p:attrNameLst>
                                          <p:attrName>style.visibility</p:attrName>
                                        </p:attrNameLst>
                                      </p:cBhvr>
                                      <p:to>
                                        <p:strVal val="visible"/>
                                      </p:to>
                                    </p:set>
                                    <p:anim calcmode="lin" valueType="num">
                                      <p:cBhvr>
                                        <p:cTn id="18" dur="2000" fill="hold"/>
                                        <p:tgtEl>
                                          <p:spTgt spid="30722">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0722">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07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0722">
                                            <p:txEl>
                                              <p:pRg st="4" end="4"/>
                                            </p:txEl>
                                          </p:spTgt>
                                        </p:tgtEl>
                                        <p:attrNameLst>
                                          <p:attrName>style.visibility</p:attrName>
                                        </p:attrNameLst>
                                      </p:cBhvr>
                                      <p:to>
                                        <p:strVal val="visible"/>
                                      </p:to>
                                    </p:set>
                                    <p:anim calcmode="lin" valueType="num">
                                      <p:cBhvr>
                                        <p:cTn id="25" dur="2000" fill="hold"/>
                                        <p:tgtEl>
                                          <p:spTgt spid="30722">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0722">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07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0722">
                                            <p:txEl>
                                              <p:pRg st="7" end="7"/>
                                            </p:txEl>
                                          </p:spTgt>
                                        </p:tgtEl>
                                        <p:attrNameLst>
                                          <p:attrName>style.visibility</p:attrName>
                                        </p:attrNameLst>
                                      </p:cBhvr>
                                      <p:to>
                                        <p:strVal val="visible"/>
                                      </p:to>
                                    </p:set>
                                    <p:anim calcmode="lin" valueType="num">
                                      <p:cBhvr>
                                        <p:cTn id="32" dur="2000" fill="hold"/>
                                        <p:tgtEl>
                                          <p:spTgt spid="30722">
                                            <p:txEl>
                                              <p:pRg st="7" end="7"/>
                                            </p:txEl>
                                          </p:spTgt>
                                        </p:tgtEl>
                                        <p:attrNameLst>
                                          <p:attrName>ppt_w</p:attrName>
                                        </p:attrNameLst>
                                      </p:cBhvr>
                                      <p:tavLst>
                                        <p:tav tm="0">
                                          <p:val>
                                            <p:fltVal val="0"/>
                                          </p:val>
                                        </p:tav>
                                        <p:tav tm="100000">
                                          <p:val>
                                            <p:strVal val="#ppt_w"/>
                                          </p:val>
                                        </p:tav>
                                      </p:tavLst>
                                    </p:anim>
                                    <p:anim calcmode="lin" valueType="num">
                                      <p:cBhvr>
                                        <p:cTn id="33" dur="2000" fill="hold"/>
                                        <p:tgtEl>
                                          <p:spTgt spid="30722">
                                            <p:txEl>
                                              <p:pRg st="7" end="7"/>
                                            </p:txEl>
                                          </p:spTgt>
                                        </p:tgtEl>
                                        <p:attrNameLst>
                                          <p:attrName>ppt_h</p:attrName>
                                        </p:attrNameLst>
                                      </p:cBhvr>
                                      <p:tavLst>
                                        <p:tav tm="0">
                                          <p:val>
                                            <p:fltVal val="0"/>
                                          </p:val>
                                        </p:tav>
                                        <p:tav tm="100000">
                                          <p:val>
                                            <p:strVal val="#ppt_h"/>
                                          </p:val>
                                        </p:tav>
                                      </p:tavLst>
                                    </p:anim>
                                    <p:animEffect transition="in" filter="fade">
                                      <p:cBhvr>
                                        <p:cTn id="34" dur="2000"/>
                                        <p:tgtEl>
                                          <p:spTgt spid="3072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anim calcmode="lin" valueType="num">
                                      <p:cBhvr>
                                        <p:cTn id="39" dur="2000" fill="hold"/>
                                        <p:tgtEl>
                                          <p:spTgt spid="30722">
                                            <p:txEl>
                                              <p:pRg st="9" end="9"/>
                                            </p:txEl>
                                          </p:spTgt>
                                        </p:tgtEl>
                                        <p:attrNameLst>
                                          <p:attrName>ppt_w</p:attrName>
                                        </p:attrNameLst>
                                      </p:cBhvr>
                                      <p:tavLst>
                                        <p:tav tm="0">
                                          <p:val>
                                            <p:fltVal val="0"/>
                                          </p:val>
                                        </p:tav>
                                        <p:tav tm="100000">
                                          <p:val>
                                            <p:strVal val="#ppt_w"/>
                                          </p:val>
                                        </p:tav>
                                      </p:tavLst>
                                    </p:anim>
                                    <p:anim calcmode="lin" valueType="num">
                                      <p:cBhvr>
                                        <p:cTn id="40" dur="2000" fill="hold"/>
                                        <p:tgtEl>
                                          <p:spTgt spid="30722">
                                            <p:txEl>
                                              <p:pRg st="9" end="9"/>
                                            </p:txEl>
                                          </p:spTgt>
                                        </p:tgtEl>
                                        <p:attrNameLst>
                                          <p:attrName>ppt_h</p:attrName>
                                        </p:attrNameLst>
                                      </p:cBhvr>
                                      <p:tavLst>
                                        <p:tav tm="0">
                                          <p:val>
                                            <p:fltVal val="0"/>
                                          </p:val>
                                        </p:tav>
                                        <p:tav tm="100000">
                                          <p:val>
                                            <p:strVal val="#ppt_h"/>
                                          </p:val>
                                        </p:tav>
                                      </p:tavLst>
                                    </p:anim>
                                    <p:animEffect transition="in" filter="fade">
                                      <p:cBhvr>
                                        <p:cTn id="41" dur="2000"/>
                                        <p:tgtEl>
                                          <p:spTgt spid="30722">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0722">
                                            <p:txEl>
                                              <p:pRg st="10" end="10"/>
                                            </p:txEl>
                                          </p:spTgt>
                                        </p:tgtEl>
                                        <p:attrNameLst>
                                          <p:attrName>style.visibility</p:attrName>
                                        </p:attrNameLst>
                                      </p:cBhvr>
                                      <p:to>
                                        <p:strVal val="visible"/>
                                      </p:to>
                                    </p:set>
                                    <p:anim calcmode="lin" valueType="num">
                                      <p:cBhvr>
                                        <p:cTn id="46" dur="2000" fill="hold"/>
                                        <p:tgtEl>
                                          <p:spTgt spid="30722">
                                            <p:txEl>
                                              <p:pRg st="10" end="10"/>
                                            </p:txEl>
                                          </p:spTgt>
                                        </p:tgtEl>
                                        <p:attrNameLst>
                                          <p:attrName>ppt_w</p:attrName>
                                        </p:attrNameLst>
                                      </p:cBhvr>
                                      <p:tavLst>
                                        <p:tav tm="0">
                                          <p:val>
                                            <p:fltVal val="0"/>
                                          </p:val>
                                        </p:tav>
                                        <p:tav tm="100000">
                                          <p:val>
                                            <p:strVal val="#ppt_w"/>
                                          </p:val>
                                        </p:tav>
                                      </p:tavLst>
                                    </p:anim>
                                    <p:anim calcmode="lin" valueType="num">
                                      <p:cBhvr>
                                        <p:cTn id="47" dur="2000" fill="hold"/>
                                        <p:tgtEl>
                                          <p:spTgt spid="30722">
                                            <p:txEl>
                                              <p:pRg st="10" end="10"/>
                                            </p:txEl>
                                          </p:spTgt>
                                        </p:tgtEl>
                                        <p:attrNameLst>
                                          <p:attrName>ppt_h</p:attrName>
                                        </p:attrNameLst>
                                      </p:cBhvr>
                                      <p:tavLst>
                                        <p:tav tm="0">
                                          <p:val>
                                            <p:fltVal val="0"/>
                                          </p:val>
                                        </p:tav>
                                        <p:tav tm="100000">
                                          <p:val>
                                            <p:strVal val="#ppt_h"/>
                                          </p:val>
                                        </p:tav>
                                      </p:tavLst>
                                    </p:anim>
                                    <p:animEffect transition="in" filter="fade">
                                      <p:cBhvr>
                                        <p:cTn id="48" dur="2000"/>
                                        <p:tgtEl>
                                          <p:spTgt spid="307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p:cNvSpPr>
          <p:nvPr>
            <p:ph type="body" idx="1"/>
          </p:nvPr>
        </p:nvSpPr>
        <p:spPr>
          <a:xfrm>
            <a:off x="457200" y="1219200"/>
            <a:ext cx="8686800" cy="4906963"/>
          </a:xfrm>
        </p:spPr>
        <p:txBody>
          <a:bodyPr/>
          <a:lstStyle/>
          <a:p>
            <a:pPr algn="ctr">
              <a:buFont typeface="Arial" charset="0"/>
              <a:buNone/>
            </a:pPr>
            <a:r>
              <a:rPr lang="en-US" sz="6600" smtClean="0"/>
              <a:t>Special Thanks to </a:t>
            </a:r>
            <a:r>
              <a:rPr lang="en-US" sz="6600" b="1" smtClean="0">
                <a:solidFill>
                  <a:schemeClr val="accent2"/>
                </a:solidFill>
              </a:rPr>
              <a:t>Vincent Chavez</a:t>
            </a:r>
            <a:r>
              <a:rPr lang="en-US" sz="6600" smtClean="0"/>
              <a:t> </a:t>
            </a:r>
          </a:p>
          <a:p>
            <a:pPr algn="ctr">
              <a:buFont typeface="Arial" charset="0"/>
              <a:buNone/>
            </a:pPr>
            <a:r>
              <a:rPr lang="en-US" sz="6600" smtClean="0"/>
              <a:t>for his creative help with the graphics.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15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2771">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p:cTn id="11" dur="15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2771">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genda for the presentation"/>
          <p:cNvPicPr>
            <a:picLocks noChangeAspect="1" noChangeArrowheads="1"/>
          </p:cNvPicPr>
          <p:nvPr>
            <p:custDataLst>
              <p:tags r:id="rId2"/>
            </p:custDataLst>
          </p:nvPr>
        </p:nvPicPr>
        <p:blipFill>
          <a:blip r:embed="rId5"/>
          <a:srcRect/>
          <a:stretch>
            <a:fillRect/>
          </a:stretch>
        </p:blipFill>
        <p:spPr bwMode="auto">
          <a:xfrm>
            <a:off x="374603" y="1447800"/>
            <a:ext cx="8532004" cy="4343400"/>
          </a:xfrm>
          <a:prstGeom prst="rect">
            <a:avLst/>
          </a:prstGeom>
          <a:noFill/>
          <a:ln w="9525">
            <a:noFill/>
            <a:miter lim="800000"/>
            <a:headEnd/>
            <a:tailEnd/>
          </a:ln>
          <a:effectLst/>
        </p:spPr>
      </p:pic>
      <p:pic>
        <p:nvPicPr>
          <p:cNvPr id="4" name="Picture 3" descr="Provost Prof Header copy"/>
          <p:cNvPicPr>
            <a:picLocks noChangeAspect="1" noChangeArrowheads="1"/>
          </p:cNvPicPr>
          <p:nvPr/>
        </p:nvPicPr>
        <p:blipFill>
          <a:blip r:embed="rId6"/>
          <a:srcRect/>
          <a:stretch>
            <a:fillRect/>
          </a:stretch>
        </p:blipFill>
        <p:spPr bwMode="auto">
          <a:xfrm>
            <a:off x="7543800" y="152400"/>
            <a:ext cx="1446213" cy="679450"/>
          </a:xfrm>
          <a:prstGeom prst="rect">
            <a:avLst/>
          </a:prstGeom>
          <a:solidFill>
            <a:schemeClr val="bg2"/>
          </a:solid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ctrTitle" idx="4294967295"/>
          </p:nvPr>
        </p:nvSpPr>
        <p:spPr>
          <a:xfrm>
            <a:off x="685800" y="1600200"/>
            <a:ext cx="7772400" cy="2000250"/>
          </a:xfrm>
        </p:spPr>
        <p:txBody>
          <a:bodyPr/>
          <a:lstStyle/>
          <a:p>
            <a:pPr eaLnBrk="1" hangingPunct="1"/>
            <a:r>
              <a:rPr lang="en-US" sz="4000" dirty="0" smtClean="0"/>
              <a:t>Providing Leadership in Times of Chronic Crisis and Uncertainty</a:t>
            </a:r>
            <a:br>
              <a:rPr lang="en-US" sz="4000" dirty="0" smtClean="0"/>
            </a:br>
            <a:r>
              <a:rPr lang="en-US" sz="4000" dirty="0" smtClean="0"/>
              <a:t> </a:t>
            </a:r>
          </a:p>
        </p:txBody>
      </p:sp>
      <p:sp>
        <p:nvSpPr>
          <p:cNvPr id="14338" name="Rectangle 3"/>
          <p:cNvSpPr>
            <a:spLocks noGrp="1"/>
          </p:cNvSpPr>
          <p:nvPr>
            <p:ph type="subTitle" idx="4294967295"/>
          </p:nvPr>
        </p:nvSpPr>
        <p:spPr>
          <a:xfrm>
            <a:off x="1371600" y="3124200"/>
            <a:ext cx="6477000" cy="2743200"/>
          </a:xfrm>
        </p:spPr>
        <p:txBody>
          <a:bodyPr/>
          <a:lstStyle/>
          <a:p>
            <a:pPr marL="0" indent="0" algn="ctr" eaLnBrk="1" hangingPunct="1">
              <a:lnSpc>
                <a:spcPct val="80000"/>
              </a:lnSpc>
              <a:buFont typeface="Arial" charset="0"/>
              <a:buNone/>
            </a:pPr>
            <a:r>
              <a:rPr lang="en-US" sz="2400" smtClean="0"/>
              <a:t>Mark Stevens, Ph.D.</a:t>
            </a:r>
          </a:p>
          <a:p>
            <a:pPr marL="0" indent="0" algn="ctr" eaLnBrk="1" hangingPunct="1">
              <a:lnSpc>
                <a:spcPct val="80000"/>
              </a:lnSpc>
              <a:buFont typeface="Arial" charset="0"/>
              <a:buNone/>
            </a:pPr>
            <a:r>
              <a:rPr lang="en-US" sz="2400" smtClean="0"/>
              <a:t>Director, University Counseling Services</a:t>
            </a:r>
          </a:p>
          <a:p>
            <a:pPr marL="0" indent="0" algn="ctr" eaLnBrk="1" hangingPunct="1">
              <a:lnSpc>
                <a:spcPct val="80000"/>
              </a:lnSpc>
              <a:buFont typeface="Arial" charset="0"/>
              <a:buNone/>
            </a:pPr>
            <a:r>
              <a:rPr lang="en-US" sz="2400" smtClean="0"/>
              <a:t>mark.stevens@csun.edu</a:t>
            </a:r>
          </a:p>
          <a:p>
            <a:pPr marL="0" indent="0" algn="ctr" eaLnBrk="1" hangingPunct="1">
              <a:lnSpc>
                <a:spcPct val="80000"/>
              </a:lnSpc>
              <a:buFont typeface="Arial" charset="0"/>
              <a:buNone/>
            </a:pPr>
            <a:endParaRPr lang="en-US" sz="2400" smtClean="0"/>
          </a:p>
          <a:p>
            <a:pPr marL="0" indent="0" algn="ctr" eaLnBrk="1" hangingPunct="1">
              <a:lnSpc>
                <a:spcPct val="80000"/>
              </a:lnSpc>
              <a:buFont typeface="Arial" charset="0"/>
              <a:buNone/>
            </a:pPr>
            <a:r>
              <a:rPr lang="en-US" sz="2400" smtClean="0"/>
              <a:t>Lauren Nile, Esq.</a:t>
            </a:r>
          </a:p>
          <a:p>
            <a:pPr marL="0" indent="0" algn="ctr" eaLnBrk="1" hangingPunct="1">
              <a:lnSpc>
                <a:spcPct val="80000"/>
              </a:lnSpc>
              <a:buFont typeface="Arial" charset="0"/>
              <a:buNone/>
            </a:pPr>
            <a:r>
              <a:rPr lang="en-US" sz="2400" smtClean="0"/>
              <a:t>Manager, Professional Development</a:t>
            </a:r>
          </a:p>
          <a:p>
            <a:pPr marL="0" indent="0" algn="ctr" eaLnBrk="1" hangingPunct="1">
              <a:lnSpc>
                <a:spcPct val="80000"/>
              </a:lnSpc>
              <a:buFont typeface="Arial" charset="0"/>
              <a:buNone/>
            </a:pPr>
            <a:r>
              <a:rPr lang="en-US" sz="2400" smtClean="0"/>
              <a:t>lauren.nile@csun.edu</a:t>
            </a:r>
          </a:p>
          <a:p>
            <a:pPr marL="0" indent="0" algn="ctr" eaLnBrk="1" hangingPunct="1">
              <a:lnSpc>
                <a:spcPct val="80000"/>
              </a:lnSpc>
              <a:buFont typeface="Arial" charset="0"/>
              <a:buNone/>
            </a:pPr>
            <a:endParaRPr lang="en-US" sz="2400" smtClean="0"/>
          </a:p>
          <a:p>
            <a:pPr marL="0" indent="0" algn="ctr" eaLnBrk="1" hangingPunct="1">
              <a:lnSpc>
                <a:spcPct val="80000"/>
              </a:lnSpc>
              <a:buFont typeface="Arial" charset="0"/>
              <a:buNone/>
            </a:pPr>
            <a:endParaRPr 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457200" y="274638"/>
            <a:ext cx="8153400" cy="2087562"/>
          </a:xfrm>
        </p:spPr>
        <p:txBody>
          <a:bodyPr/>
          <a:lstStyle/>
          <a:p>
            <a:pPr eaLnBrk="1" hangingPunct="1"/>
            <a:r>
              <a:rPr lang="en-US" smtClean="0"/>
              <a:t/>
            </a:r>
            <a:br>
              <a:rPr lang="en-US" smtClean="0"/>
            </a:br>
            <a:r>
              <a:rPr lang="en-US" smtClean="0"/>
              <a:t/>
            </a:r>
            <a:br>
              <a:rPr lang="en-US" smtClean="0"/>
            </a:br>
            <a:r>
              <a:rPr lang="en-US" smtClean="0"/>
              <a:t>Goals for Today</a:t>
            </a:r>
          </a:p>
        </p:txBody>
      </p:sp>
      <p:sp>
        <p:nvSpPr>
          <p:cNvPr id="15362" name="Rectangle 3"/>
          <p:cNvSpPr>
            <a:spLocks noGrp="1"/>
          </p:cNvSpPr>
          <p:nvPr>
            <p:ph type="body" idx="4294967295"/>
          </p:nvPr>
        </p:nvSpPr>
        <p:spPr>
          <a:xfrm>
            <a:off x="457200" y="1600200"/>
            <a:ext cx="8229600" cy="5029200"/>
          </a:xfrm>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a:p>
            <a:pPr eaLnBrk="1" hangingPunct="1"/>
            <a:r>
              <a:rPr lang="en-US" smtClean="0"/>
              <a:t>Increase your understanding of the ways that individuals are psychologically experiencing  these times of uncertainty.</a:t>
            </a:r>
          </a:p>
          <a:p>
            <a:pPr eaLnBrk="1" hangingPunct="1"/>
            <a:r>
              <a:rPr lang="en-US" smtClean="0"/>
              <a:t>Increase your capacity to empower, inspire, ease the despair and provide hope </a:t>
            </a:r>
            <a:r>
              <a:rPr lang="en-US" smtClean="0">
                <a:solidFill>
                  <a:srgbClr val="990000"/>
                </a:solidFill>
              </a:rPr>
              <a:t>as a </a:t>
            </a:r>
            <a:r>
              <a:rPr lang="en-US" i="1" smtClean="0">
                <a:solidFill>
                  <a:srgbClr val="990000"/>
                </a:solidFill>
              </a:rPr>
              <a:t>leader</a:t>
            </a:r>
            <a:r>
              <a:rPr lang="en-US" smtClean="0"/>
              <a:t> during these uncertain times.  </a:t>
            </a:r>
          </a:p>
          <a:p>
            <a:pPr eaLnBrk="1" hangingPunct="1"/>
            <a:endParaRPr lang="en-US" smtClean="0"/>
          </a:p>
        </p:txBody>
      </p:sp>
      <p:pic>
        <p:nvPicPr>
          <p:cNvPr id="15363" name="Picture 3" descr="jpeg image of soccer goalie"/>
          <p:cNvPicPr>
            <a:picLocks noChangeAspect="1"/>
          </p:cNvPicPr>
          <p:nvPr>
            <p:custDataLst>
              <p:tags r:id="rId1"/>
            </p:custDataLst>
          </p:nvPr>
        </p:nvPicPr>
        <p:blipFill>
          <a:blip r:embed="rId5"/>
          <a:srcRect/>
          <a:stretch>
            <a:fillRect/>
          </a:stretch>
        </p:blipFill>
        <p:spPr bwMode="auto">
          <a:xfrm>
            <a:off x="609600" y="228600"/>
            <a:ext cx="1752600" cy="2963863"/>
          </a:xfrm>
          <a:prstGeom prst="rect">
            <a:avLst/>
          </a:prstGeom>
          <a:noFill/>
          <a:ln w="9525">
            <a:noFill/>
            <a:miter lim="800000"/>
            <a:headEnd/>
            <a:tailEnd/>
          </a:ln>
        </p:spPr>
      </p:pic>
      <p:pic>
        <p:nvPicPr>
          <p:cNvPr id="15364" name="Picture 3" descr="jpeg image of soccer goalie (duplicate)"/>
          <p:cNvPicPr>
            <a:picLocks noChangeAspect="1"/>
          </p:cNvPicPr>
          <p:nvPr>
            <p:custDataLst>
              <p:tags r:id="rId2"/>
            </p:custDataLst>
          </p:nvPr>
        </p:nvPicPr>
        <p:blipFill>
          <a:blip r:embed="rId5"/>
          <a:srcRect/>
          <a:stretch>
            <a:fillRect/>
          </a:stretch>
        </p:blipFill>
        <p:spPr bwMode="auto">
          <a:xfrm>
            <a:off x="6858000" y="152400"/>
            <a:ext cx="1752600" cy="296386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536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animEffect transition="in" filter="fade">
                                      <p:cBhvr>
                                        <p:cTn id="11" dur="1000">
                                          <p:stCondLst>
                                            <p:cond delay="0"/>
                                          </p:stCondLst>
                                        </p:cTn>
                                        <p:tgtEl>
                                          <p:spTgt spid="1536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362">
                                            <p:txEl>
                                              <p:pRg st="4" end="4"/>
                                            </p:txEl>
                                          </p:spTgt>
                                        </p:tgtEl>
                                        <p:attrNameLst>
                                          <p:attrName>style.visibility</p:attrName>
                                        </p:attrNameLst>
                                      </p:cBhvr>
                                      <p:to>
                                        <p:strVal val="visible"/>
                                      </p:to>
                                    </p:set>
                                    <p:animEffect transition="in" filter="fade">
                                      <p:cBhvr>
                                        <p:cTn id="16" dur="1000">
                                          <p:stCondLst>
                                            <p:cond delay="0"/>
                                          </p:stCondLst>
                                        </p:cTn>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vtc9246\Local Settings\Temporary Internet Files\Content.IE5\KN2ZSHIZ\MCj04324230000[1].wmf"/>
          <p:cNvPicPr>
            <a:picLocks noChangeAspect="1" noChangeArrowheads="1"/>
          </p:cNvPicPr>
          <p:nvPr/>
        </p:nvPicPr>
        <p:blipFill>
          <a:blip r:embed="rId5"/>
          <a:srcRect/>
          <a:stretch>
            <a:fillRect/>
          </a:stretch>
        </p:blipFill>
        <p:spPr bwMode="auto">
          <a:xfrm>
            <a:off x="-2514600" y="609600"/>
            <a:ext cx="1873250" cy="1727200"/>
          </a:xfrm>
          <a:prstGeom prst="rect">
            <a:avLst/>
          </a:prstGeom>
          <a:noFill/>
          <a:ln w="9525">
            <a:noFill/>
            <a:miter lim="800000"/>
            <a:headEnd/>
            <a:tailEnd/>
          </a:ln>
        </p:spPr>
      </p:pic>
      <p:sp>
        <p:nvSpPr>
          <p:cNvPr id="6" name="TextBox 5"/>
          <p:cNvSpPr txBox="1"/>
          <p:nvPr/>
        </p:nvSpPr>
        <p:spPr>
          <a:xfrm>
            <a:off x="3962400" y="3352800"/>
            <a:ext cx="2819400" cy="523220"/>
          </a:xfrm>
          <a:prstGeom prst="rect">
            <a:avLst/>
          </a:prstGeom>
          <a:noFill/>
        </p:spPr>
        <p:txBody>
          <a:bodyPr>
            <a:spAutoFit/>
          </a:bodyPr>
          <a:lstStyle/>
          <a:p>
            <a:pPr fontAlgn="auto">
              <a:spcBef>
                <a:spcPts val="0"/>
              </a:spcBef>
              <a:spcAft>
                <a:spcPts val="0"/>
              </a:spcAft>
              <a:defRPr/>
            </a:pPr>
            <a:r>
              <a:rPr lang="en-US" sz="2800" b="1" dirty="0">
                <a:ln w="12700">
                  <a:solidFill>
                    <a:schemeClr val="bg1"/>
                  </a:solidFill>
                </a:ln>
                <a:solidFill>
                  <a:schemeClr val="tx2">
                    <a:lumMod val="75000"/>
                  </a:schemeClr>
                </a:solidFill>
                <a:latin typeface="Cooper Black" pitchFamily="18" charset="0"/>
              </a:rPr>
              <a:t>And we feel it!</a:t>
            </a:r>
          </a:p>
        </p:txBody>
      </p:sp>
      <p:sp>
        <p:nvSpPr>
          <p:cNvPr id="7" name="TextBox 6"/>
          <p:cNvSpPr txBox="1"/>
          <p:nvPr/>
        </p:nvSpPr>
        <p:spPr>
          <a:xfrm>
            <a:off x="1447800" y="1981200"/>
            <a:ext cx="3276600" cy="584775"/>
          </a:xfrm>
          <a:prstGeom prst="rect">
            <a:avLst/>
          </a:prstGeom>
          <a:noFill/>
        </p:spPr>
        <p:txBody>
          <a:bodyPr>
            <a:spAutoFit/>
          </a:bodyPr>
          <a:lstStyle/>
          <a:p>
            <a:pPr fontAlgn="auto">
              <a:spcBef>
                <a:spcPts val="0"/>
              </a:spcBef>
              <a:spcAft>
                <a:spcPts val="0"/>
              </a:spcAft>
              <a:defRPr/>
            </a:pPr>
            <a:r>
              <a:rPr lang="en-US" sz="3200" b="1" dirty="0">
                <a:ln w="12700">
                  <a:solidFill>
                    <a:schemeClr val="bg1"/>
                  </a:solidFill>
                </a:ln>
                <a:solidFill>
                  <a:schemeClr val="tx2">
                    <a:lumMod val="75000"/>
                  </a:schemeClr>
                </a:solidFill>
                <a:latin typeface="Cooper Black" pitchFamily="18" charset="0"/>
              </a:rPr>
              <a:t>We See it…</a:t>
            </a:r>
          </a:p>
        </p:txBody>
      </p:sp>
      <p:sp>
        <p:nvSpPr>
          <p:cNvPr id="8" name="TextBox 7"/>
          <p:cNvSpPr txBox="1"/>
          <p:nvPr/>
        </p:nvSpPr>
        <p:spPr>
          <a:xfrm>
            <a:off x="2667000" y="2667000"/>
            <a:ext cx="2667000" cy="523220"/>
          </a:xfrm>
          <a:prstGeom prst="rect">
            <a:avLst/>
          </a:prstGeom>
          <a:noFill/>
        </p:spPr>
        <p:txBody>
          <a:bodyPr>
            <a:spAutoFit/>
          </a:bodyPr>
          <a:lstStyle/>
          <a:p>
            <a:pPr fontAlgn="auto">
              <a:spcBef>
                <a:spcPts val="0"/>
              </a:spcBef>
              <a:spcAft>
                <a:spcPts val="0"/>
              </a:spcAft>
              <a:defRPr/>
            </a:pPr>
            <a:r>
              <a:rPr lang="en-US" sz="2800" b="1" dirty="0">
                <a:ln w="12700">
                  <a:solidFill>
                    <a:schemeClr val="bg1"/>
                  </a:solidFill>
                </a:ln>
                <a:solidFill>
                  <a:schemeClr val="tx2">
                    <a:lumMod val="75000"/>
                  </a:schemeClr>
                </a:solidFill>
                <a:latin typeface="Cooper Black" pitchFamily="18" charset="0"/>
              </a:rPr>
              <a:t>We hear it</a:t>
            </a:r>
            <a:r>
              <a:rPr lang="en-US" sz="2800" b="1" dirty="0">
                <a:ln w="12700">
                  <a:solidFill>
                    <a:schemeClr val="bg1"/>
                  </a:solidFill>
                </a:ln>
                <a:latin typeface="Cooper Black" pitchFamily="18" charset="0"/>
              </a:rPr>
              <a:t>…</a:t>
            </a:r>
          </a:p>
        </p:txBody>
      </p:sp>
      <p:pic>
        <p:nvPicPr>
          <p:cNvPr id="2055" name="Picture 7" descr="C:\Documents and Settings\vtc9246\Local Settings\Temporary Internet Files\Content.IE5\DTPMVZLM\MCj04126560000[1].wmf"/>
          <p:cNvPicPr>
            <a:picLocks noChangeAspect="1" noChangeArrowheads="1"/>
          </p:cNvPicPr>
          <p:nvPr/>
        </p:nvPicPr>
        <p:blipFill>
          <a:blip r:embed="rId6"/>
          <a:srcRect/>
          <a:stretch>
            <a:fillRect/>
          </a:stretch>
        </p:blipFill>
        <p:spPr bwMode="auto">
          <a:xfrm rot="-2336366">
            <a:off x="5853113" y="1800225"/>
            <a:ext cx="1684337" cy="1519238"/>
          </a:xfrm>
          <a:prstGeom prst="rect">
            <a:avLst/>
          </a:prstGeom>
          <a:noFill/>
          <a:ln w="9525">
            <a:noFill/>
            <a:miter lim="800000"/>
            <a:headEnd/>
            <a:tailEnd/>
          </a:ln>
        </p:spPr>
      </p:pic>
      <p:sp>
        <p:nvSpPr>
          <p:cNvPr id="13" name="TextBox 12"/>
          <p:cNvSpPr txBox="1">
            <a:spLocks noChangeArrowheads="1"/>
          </p:cNvSpPr>
          <p:nvPr/>
        </p:nvSpPr>
        <p:spPr bwMode="auto">
          <a:xfrm>
            <a:off x="304800" y="4294188"/>
            <a:ext cx="7772400" cy="430212"/>
          </a:xfrm>
          <a:prstGeom prst="rect">
            <a:avLst/>
          </a:prstGeom>
          <a:noFill/>
          <a:ln w="9525">
            <a:noFill/>
            <a:miter lim="800000"/>
            <a:headEnd/>
            <a:tailEnd/>
          </a:ln>
        </p:spPr>
        <p:txBody>
          <a:bodyPr>
            <a:spAutoFit/>
          </a:bodyPr>
          <a:lstStyle/>
          <a:p>
            <a:r>
              <a:rPr lang="en-US" sz="2200" b="1">
                <a:solidFill>
                  <a:srgbClr val="700000"/>
                </a:solidFill>
                <a:latin typeface="Cooper Black"/>
              </a:rPr>
              <a:t>•</a:t>
            </a:r>
            <a:r>
              <a:rPr lang="en-US" sz="2200" b="1">
                <a:solidFill>
                  <a:schemeClr val="accent2"/>
                </a:solidFill>
                <a:latin typeface="Cooper Black"/>
              </a:rPr>
              <a:t>It can no longer be ignored.</a:t>
            </a:r>
          </a:p>
        </p:txBody>
      </p:sp>
      <p:sp>
        <p:nvSpPr>
          <p:cNvPr id="16" name="TextBox 15"/>
          <p:cNvSpPr txBox="1">
            <a:spLocks noChangeArrowheads="1"/>
          </p:cNvSpPr>
          <p:nvPr/>
        </p:nvSpPr>
        <p:spPr bwMode="auto">
          <a:xfrm>
            <a:off x="762000" y="4827588"/>
            <a:ext cx="7848600" cy="430212"/>
          </a:xfrm>
          <a:prstGeom prst="rect">
            <a:avLst/>
          </a:prstGeom>
          <a:noFill/>
          <a:ln w="9525">
            <a:noFill/>
            <a:miter lim="800000"/>
            <a:headEnd/>
            <a:tailEnd/>
          </a:ln>
        </p:spPr>
        <p:txBody>
          <a:bodyPr>
            <a:spAutoFit/>
          </a:bodyPr>
          <a:lstStyle/>
          <a:p>
            <a:r>
              <a:rPr lang="en-US" sz="2200" b="1">
                <a:solidFill>
                  <a:srgbClr val="700000"/>
                </a:solidFill>
                <a:latin typeface="Cooper Black"/>
              </a:rPr>
              <a:t>•</a:t>
            </a:r>
            <a:r>
              <a:rPr lang="en-US" sz="2200" b="1">
                <a:solidFill>
                  <a:schemeClr val="accent2"/>
                </a:solidFill>
                <a:latin typeface="Cooper Black"/>
              </a:rPr>
              <a:t>It is not going away.</a:t>
            </a:r>
          </a:p>
        </p:txBody>
      </p:sp>
      <p:sp>
        <p:nvSpPr>
          <p:cNvPr id="17" name="TextBox 16"/>
          <p:cNvSpPr txBox="1">
            <a:spLocks noChangeArrowheads="1"/>
          </p:cNvSpPr>
          <p:nvPr/>
        </p:nvSpPr>
        <p:spPr bwMode="auto">
          <a:xfrm>
            <a:off x="914400" y="5334000"/>
            <a:ext cx="8229600" cy="892175"/>
          </a:xfrm>
          <a:prstGeom prst="rect">
            <a:avLst/>
          </a:prstGeom>
          <a:noFill/>
          <a:ln w="9525">
            <a:noFill/>
            <a:miter lim="800000"/>
            <a:headEnd/>
            <a:tailEnd/>
          </a:ln>
        </p:spPr>
        <p:txBody>
          <a:bodyPr>
            <a:spAutoFit/>
          </a:bodyPr>
          <a:lstStyle/>
          <a:p>
            <a:r>
              <a:rPr lang="en-US" sz="3000">
                <a:solidFill>
                  <a:srgbClr val="700000"/>
                </a:solidFill>
                <a:latin typeface="Cooper Black"/>
              </a:rPr>
              <a:t> •</a:t>
            </a:r>
            <a:r>
              <a:rPr lang="en-US" sz="2200" b="1">
                <a:solidFill>
                  <a:schemeClr val="accent2"/>
                </a:solidFill>
                <a:latin typeface="Cooper Black"/>
              </a:rPr>
              <a:t>We are taking some antibiotics </a:t>
            </a:r>
            <a:r>
              <a:rPr lang="en-US" sz="2200" b="1">
                <a:solidFill>
                  <a:schemeClr val="accent1"/>
                </a:solidFill>
                <a:latin typeface="Cooper Black"/>
              </a:rPr>
              <a:t>(Stimulus Package)</a:t>
            </a:r>
          </a:p>
          <a:p>
            <a:r>
              <a:rPr lang="en-US" sz="2200" b="1">
                <a:solidFill>
                  <a:schemeClr val="accent2"/>
                </a:solidFill>
                <a:latin typeface="Cooper Black"/>
              </a:rPr>
              <a:t>     but not certain when and if it will work.</a:t>
            </a:r>
          </a:p>
        </p:txBody>
      </p:sp>
      <p:pic>
        <p:nvPicPr>
          <p:cNvPr id="16393" name="Title 1" descr="A viruse of doom is in the air..."/>
          <p:cNvPicPr>
            <a:picLocks noChangeArrowheads="1"/>
          </p:cNvPicPr>
          <p:nvPr>
            <p:custDataLst>
              <p:tags r:id="rId2"/>
            </p:custDataLst>
          </p:nvPr>
        </p:nvPicPr>
        <p:blipFill>
          <a:blip r:embed="rId7"/>
          <a:srcRect/>
          <a:stretch>
            <a:fillRect/>
          </a:stretch>
        </p:blipFill>
        <p:spPr bwMode="auto">
          <a:xfrm>
            <a:off x="381000" y="304800"/>
            <a:ext cx="8242300" cy="1543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757 0.12871 C 0.18576 0.08102 0.22448 0.03357 0.25434 0.02038 C 0.28385 0.00741 0.30156 0.03311 0.32292 0.04885 C 0.34427 0.06459 0.33733 0.07477 0.38212 0.11528 C 0.42691 0.15533 0.53073 0.27338 0.59271 0.29051 C 0.65434 0.30811 0.71024 0.25 0.7533 0.21875 C 0.79774 0.18774 0.83177 0.1301 0.85469 0.10371 C 0.8783 0.07755 0.86962 0.06158 0.89479 0.06135 C 0.92049 0.06112 0.97309 0.07987 1.00885 0.10255 C 1.04497 0.12524 1.09688 0.15533 1.10972 0.19746 C 1.12257 0.23936 1.09792 0.3132 1.0842 0.35348 C 1.07031 0.39352 1.06354 0.40348 1.02604 0.43774 C 0.9882 0.47223 0.89965 0.54491 0.85816 0.5588 C 0.81736 0.57292 0.81024 0.55024 0.77969 0.5213 C 0.74879 0.49213 0.6974 0.42825 0.67483 0.38519 C 0.65243 0.3426 0.64809 0.2757 0.64445 0.26343 C 0.64132 0.25139 0.65278 0.30186 0.65469 0.31181 " pathEditMode="relative" rAng="0" ptsTypes="aaaaaaaaaaaaaaaaa">
                                      <p:cBhvr>
                                        <p:cTn id="6" dur="2000" fill="hold"/>
                                        <p:tgtEl>
                                          <p:spTgt spid="2052"/>
                                        </p:tgtEl>
                                        <p:attrNameLst>
                                          <p:attrName>ppt_x</p:attrName>
                                          <p:attrName>ppt_y</p:attrName>
                                        </p:attrNameLst>
                                      </p:cBhvr>
                                      <p:rCtr x="488" y="161"/>
                                    </p:animMotion>
                                  </p:childTnLst>
                                </p:cTn>
                              </p:par>
                              <p:par>
                                <p:cTn id="7" presetID="9"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dissolve">
                                      <p:cBhvr>
                                        <p:cTn id="9" dur="500"/>
                                        <p:tgtEl>
                                          <p:spTgt spid="2052"/>
                                        </p:tgtEl>
                                      </p:cBhvr>
                                    </p:animEffect>
                                  </p:childTnLst>
                                </p:cTn>
                              </p:par>
                              <p:par>
                                <p:cTn id="10" presetID="6" presetClass="emph" presetSubtype="0" fill="hold" nodeType="withEffect">
                                  <p:stCondLst>
                                    <p:cond delay="0"/>
                                  </p:stCondLst>
                                  <p:childTnLst>
                                    <p:animScale>
                                      <p:cBhvr>
                                        <p:cTn id="11" dur="2000" fill="hold"/>
                                        <p:tgtEl>
                                          <p:spTgt spid="2052"/>
                                        </p:tgtEl>
                                      </p:cBhvr>
                                      <p:by x="185000" y="185000"/>
                                    </p:animScale>
                                  </p:childTnLst>
                                </p:cTn>
                              </p:par>
                            </p:childTnLst>
                          </p:cTn>
                        </p:par>
                        <p:par>
                          <p:cTn id="12" fill="hold">
                            <p:stCondLst>
                              <p:cond delay="2000"/>
                            </p:stCondLst>
                            <p:childTnLst>
                              <p:par>
                                <p:cTn id="13" presetID="6" presetClass="emph" presetSubtype="0" fill="remove" nodeType="afterEffect">
                                  <p:stCondLst>
                                    <p:cond delay="0"/>
                                  </p:stCondLst>
                                  <p:childTnLst>
                                    <p:animScale>
                                      <p:cBhvr>
                                        <p:cTn id="14" dur="2000" fill="hold"/>
                                        <p:tgtEl>
                                          <p:spTgt spid="2052"/>
                                        </p:tgtEl>
                                      </p:cBhvr>
                                      <p:by x="225000" y="225000"/>
                                    </p:animScale>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
                            </p:stCondLst>
                            <p:childTnLst>
                              <p:par>
                                <p:cTn id="21" presetID="1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1000"/>
                                        <p:tgtEl>
                                          <p:spTgt spid="8"/>
                                        </p:tgtEl>
                                      </p:cBhvr>
                                    </p:animEffect>
                                  </p:childTnLst>
                                </p:cTn>
                              </p:par>
                            </p:childTnLst>
                          </p:cTn>
                        </p:par>
                        <p:par>
                          <p:cTn id="24" fill="hold">
                            <p:stCondLst>
                              <p:cond delay="1500"/>
                            </p:stCondLst>
                            <p:childTnLst>
                              <p:par>
                                <p:cTn id="25" presetID="12" presetClass="entr" presetSubtype="4" fill="hold" nodeType="afterEffect">
                                  <p:stCondLst>
                                    <p:cond delay="10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par>
                          <p:cTn id="35" fill="hold">
                            <p:stCondLst>
                              <p:cond delay="1000"/>
                            </p:stCondLst>
                            <p:childTnLst>
                              <p:par>
                                <p:cTn id="36" presetID="55" presetClass="entr" presetSubtype="0" fill="hold" nodeType="after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childTnLst>
                          </p:cTn>
                        </p:par>
                        <p:par>
                          <p:cTn id="41" fill="hold">
                            <p:stCondLst>
                              <p:cond delay="2500"/>
                            </p:stCondLst>
                            <p:childTnLst>
                              <p:par>
                                <p:cTn id="42" presetID="55" presetClass="entr" presetSubtype="0" fill="hold" nodeType="afterEffect">
                                  <p:stCondLst>
                                    <p:cond delay="5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strVal val="#ppt_w*0.70"/>
                                          </p:val>
                                        </p:tav>
                                        <p:tav tm="100000">
                                          <p:val>
                                            <p:strVal val="#ppt_w"/>
                                          </p:val>
                                        </p:tav>
                                      </p:tavLst>
                                    </p:anim>
                                    <p:anim calcmode="lin" valueType="num">
                                      <p:cBhvr>
                                        <p:cTn id="45" dur="1000" fill="hold"/>
                                        <p:tgtEl>
                                          <p:spTgt spid="17"/>
                                        </p:tgtEl>
                                        <p:attrNameLst>
                                          <p:attrName>ppt_h</p:attrName>
                                        </p:attrNameLst>
                                      </p:cBhvr>
                                      <p:tavLst>
                                        <p:tav tm="0">
                                          <p:val>
                                            <p:strVal val="#ppt_h"/>
                                          </p:val>
                                        </p:tav>
                                        <p:tav tm="100000">
                                          <p:val>
                                            <p:strVal val="#ppt_h"/>
                                          </p:val>
                                        </p:tav>
                                      </p:tavLst>
                                    </p:anim>
                                    <p:animEffect transition="in" filter="fade">
                                      <p:cBhvr>
                                        <p:cTn id="46" dur="1000"/>
                                        <p:tgtEl>
                                          <p:spTgt spid="17"/>
                                        </p:tgtEl>
                                      </p:cBhvr>
                                    </p:animEffect>
                                  </p:childTnLst>
                                </p:cTn>
                              </p:par>
                              <p:par>
                                <p:cTn id="47" presetID="2" presetClass="entr" presetSubtype="3" repeatCount="2000" fill="hold" nodeType="withEffect">
                                  <p:stCondLst>
                                    <p:cond delay="500"/>
                                  </p:stCondLst>
                                  <p:childTnLst>
                                    <p:set>
                                      <p:cBhvr>
                                        <p:cTn id="48" dur="1" fill="hold">
                                          <p:stCondLst>
                                            <p:cond delay="0"/>
                                          </p:stCondLst>
                                        </p:cTn>
                                        <p:tgtEl>
                                          <p:spTgt spid="2055"/>
                                        </p:tgtEl>
                                        <p:attrNameLst>
                                          <p:attrName>style.visibility</p:attrName>
                                        </p:attrNameLst>
                                      </p:cBhvr>
                                      <p:to>
                                        <p:strVal val="visible"/>
                                      </p:to>
                                    </p:set>
                                    <p:anim calcmode="lin" valueType="num">
                                      <p:cBhvr additive="base">
                                        <p:cTn id="49" dur="3000" fill="hold"/>
                                        <p:tgtEl>
                                          <p:spTgt spid="2055"/>
                                        </p:tgtEl>
                                        <p:attrNameLst>
                                          <p:attrName>ppt_x</p:attrName>
                                        </p:attrNameLst>
                                      </p:cBhvr>
                                      <p:tavLst>
                                        <p:tav tm="0">
                                          <p:val>
                                            <p:strVal val="1+#ppt_w/2"/>
                                          </p:val>
                                        </p:tav>
                                        <p:tav tm="100000">
                                          <p:val>
                                            <p:strVal val="#ppt_x"/>
                                          </p:val>
                                        </p:tav>
                                      </p:tavLst>
                                    </p:anim>
                                    <p:anim calcmode="lin" valueType="num">
                                      <p:cBhvr additive="base">
                                        <p:cTn id="50" dur="3000" fill="hold"/>
                                        <p:tgtEl>
                                          <p:spTgt spid="20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391400" cy="1143000"/>
          </a:xfrm>
        </p:spPr>
        <p:txBody>
          <a:bodyPr spcFirstLastPara="1" rtlCol="0">
            <a:prstTxWarp prst="textArchUp">
              <a:avLst/>
            </a:prstTxWarp>
            <a:normAutofit/>
            <a:scene3d>
              <a:camera prst="orthographicFront"/>
              <a:lightRig rig="threePt" dir="t"/>
            </a:scene3d>
            <a:sp3d extrusionH="57150">
              <a:bevelT w="69850" h="38100" prst="cross"/>
            </a:sp3d>
          </a:bodyPr>
          <a:lstStyle/>
          <a:p>
            <a:pPr eaLnBrk="1" fontAlgn="auto" hangingPunct="1">
              <a:spcAft>
                <a:spcPts val="0"/>
              </a:spcAft>
              <a:defRPr/>
            </a:pPr>
            <a:r>
              <a:rPr lang="en-US" sz="3500" dirty="0" smtClean="0">
                <a:ln>
                  <a:solidFill>
                    <a:schemeClr val="tx2">
                      <a:lumMod val="75000"/>
                    </a:schemeClr>
                  </a:solidFill>
                </a:ln>
                <a:solidFill>
                  <a:schemeClr val="tx2">
                    <a:lumMod val="60000"/>
                    <a:lumOff val="40000"/>
                  </a:schemeClr>
                </a:solidFill>
                <a:effectLst>
                  <a:reflection blurRad="6350" stA="60000" endA="900" endPos="58000" dir="5400000" sy="-100000" algn="bl" rotWithShape="0"/>
                </a:effectLst>
                <a:latin typeface="Arial Black" pitchFamily="34" charset="0"/>
              </a:rPr>
              <a:t>A Virus of Doom is in the Air</a:t>
            </a:r>
            <a:endParaRPr lang="en-US" sz="3500" dirty="0">
              <a:ln>
                <a:solidFill>
                  <a:schemeClr val="tx2">
                    <a:lumMod val="75000"/>
                  </a:schemeClr>
                </a:solidFill>
              </a:ln>
              <a:solidFill>
                <a:schemeClr val="tx2">
                  <a:lumMod val="60000"/>
                  <a:lumOff val="40000"/>
                </a:schemeClr>
              </a:solidFill>
              <a:effectLst>
                <a:reflection blurRad="6350" stA="60000" endA="900" endPos="58000" dir="5400000" sy="-100000" algn="bl" rotWithShape="0"/>
              </a:effectLst>
              <a:latin typeface="Arial Black" pitchFamily="34" charset="0"/>
            </a:endParaRPr>
          </a:p>
        </p:txBody>
      </p:sp>
      <p:pic>
        <p:nvPicPr>
          <p:cNvPr id="3" name="Picture 4" descr="C:\Documents and Settings\vtc9246\Local Settings\Temporary Internet Files\Content.IE5\KN2ZSHIZ\MCj04324230000[1].wmf"/>
          <p:cNvPicPr>
            <a:picLocks noChangeAspect="1" noChangeArrowheads="1"/>
          </p:cNvPicPr>
          <p:nvPr/>
        </p:nvPicPr>
        <p:blipFill>
          <a:blip r:embed="rId3"/>
          <a:srcRect/>
          <a:stretch>
            <a:fillRect/>
          </a:stretch>
        </p:blipFill>
        <p:spPr bwMode="auto">
          <a:xfrm>
            <a:off x="7162800" y="685800"/>
            <a:ext cx="1295400" cy="1193800"/>
          </a:xfrm>
          <a:prstGeom prst="rect">
            <a:avLst/>
          </a:prstGeom>
          <a:noFill/>
          <a:ln w="9525">
            <a:noFill/>
            <a:miter lim="800000"/>
            <a:headEnd/>
            <a:tailEnd/>
          </a:ln>
        </p:spPr>
      </p:pic>
      <p:sp>
        <p:nvSpPr>
          <p:cNvPr id="4" name="TextBox 3"/>
          <p:cNvSpPr txBox="1">
            <a:spLocks noChangeArrowheads="1"/>
          </p:cNvSpPr>
          <p:nvPr/>
        </p:nvSpPr>
        <p:spPr bwMode="auto">
          <a:xfrm>
            <a:off x="609600" y="1905000"/>
            <a:ext cx="8001000" cy="4632325"/>
          </a:xfrm>
          <a:prstGeom prst="rect">
            <a:avLst/>
          </a:prstGeom>
          <a:noFill/>
          <a:ln w="9525">
            <a:noFill/>
            <a:miter lim="800000"/>
            <a:headEnd/>
            <a:tailEnd/>
          </a:ln>
        </p:spPr>
        <p:txBody>
          <a:bodyPr>
            <a:spAutoFit/>
          </a:bodyPr>
          <a:lstStyle/>
          <a:p>
            <a:pPr>
              <a:lnSpc>
                <a:spcPct val="150000"/>
              </a:lnSpc>
            </a:pPr>
            <a:r>
              <a:rPr lang="en-US" b="1">
                <a:latin typeface="Arial Bold"/>
              </a:rPr>
              <a:t>The virus enters us through our exposure to newspapers, talk shows, internet, TV, stories heard </a:t>
            </a:r>
            <a:r>
              <a:rPr lang="en-US" sz="1600" b="1" i="1">
                <a:latin typeface="Arial Bold"/>
              </a:rPr>
              <a:t>(some real some not), </a:t>
            </a:r>
            <a:r>
              <a:rPr lang="en-US" b="1">
                <a:latin typeface="Arial Bold"/>
              </a:rPr>
              <a:t>and gossip. The transmission of this virus is endless. Mass media is more massive and readily accessible than ever before and therefore has spread this virus of doom in an unrelenting manner.  Hard to escape. Stock market, foreclosures, job losses, businesses going under – some have hit us in our vicinity, some have hit us in our neighborhood, some have hit our home - - - We have all been hit.  Not certain if we will be hit harder, not certain how long we will be hit, not certain what kind of damages we will witness and experience.  These are emotionally tight and trying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2000" fill="hold" nodeType="afterEffect">
                                  <p:stCondLst>
                                    <p:cond delay="0"/>
                                  </p:stCondLst>
                                  <p:childTnLst>
                                    <p:animScale>
                                      <p:cBhvr>
                                        <p:cTn id="6" dur="2500" fill="hold"/>
                                        <p:tgtEl>
                                          <p:spTgt spid="3"/>
                                        </p:tgtEl>
                                      </p:cBhvr>
                                      <p:by x="140000" y="140000"/>
                                    </p:animScale>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descr="sky.jpg"/>
          <p:cNvPicPr>
            <a:picLocks noChangeAspect="1"/>
          </p:cNvPicPr>
          <p:nvPr/>
        </p:nvPicPr>
        <p:blipFill>
          <a:blip r:embed="rId4">
            <a:duotone>
              <a:schemeClr val="accent1">
                <a:shade val="45000"/>
                <a:satMod val="135000"/>
              </a:schemeClr>
              <a:prstClr val="white"/>
            </a:duotone>
          </a:blip>
          <a:stretch>
            <a:fillRect/>
          </a:stretch>
        </p:blipFill>
        <p:spPr>
          <a:xfrm>
            <a:off x="0" y="0"/>
            <a:ext cx="9296400" cy="7076479"/>
          </a:xfrm>
          <a:prstGeom prst="rect">
            <a:avLst/>
          </a:prstGeom>
        </p:spPr>
      </p:pic>
      <p:pic>
        <p:nvPicPr>
          <p:cNvPr id="18" name="Picture 17" descr="Jolene_Harry copy.jpg"/>
          <p:cNvPicPr>
            <a:picLocks noChangeAspect="1"/>
          </p:cNvPicPr>
          <p:nvPr/>
        </p:nvPicPr>
        <p:blipFill>
          <a:blip r:embed="rId5"/>
          <a:srcRect/>
          <a:stretch>
            <a:fillRect/>
          </a:stretch>
        </p:blipFill>
        <p:spPr bwMode="auto">
          <a:xfrm rot="-2421525">
            <a:off x="7426325" y="23813"/>
            <a:ext cx="1987550" cy="2012950"/>
          </a:xfrm>
          <a:prstGeom prst="rect">
            <a:avLst/>
          </a:prstGeom>
          <a:noFill/>
          <a:ln w="9525">
            <a:noFill/>
            <a:miter lim="800000"/>
            <a:headEnd/>
            <a:tailEnd/>
          </a:ln>
        </p:spPr>
      </p:pic>
      <p:pic>
        <p:nvPicPr>
          <p:cNvPr id="1026" name="Picture 2" descr="C:\Documents and Settings\vtc9246\Local Settings\Temporary Internet Files\Content.IE5\DTPMVZLM\MCj04380000000[1].wmf"/>
          <p:cNvPicPr>
            <a:picLocks noChangeAspect="1" noChangeArrowheads="1"/>
          </p:cNvPicPr>
          <p:nvPr/>
        </p:nvPicPr>
        <p:blipFill>
          <a:blip r:embed="rId6">
            <a:lum bright="24000"/>
          </a:blip>
          <a:srcRect/>
          <a:stretch>
            <a:fillRect/>
          </a:stretch>
        </p:blipFill>
        <p:spPr bwMode="auto">
          <a:xfrm rot="2390478">
            <a:off x="7099300" y="5360988"/>
            <a:ext cx="1863725" cy="1270000"/>
          </a:xfrm>
          <a:prstGeom prst="rect">
            <a:avLst/>
          </a:prstGeom>
          <a:noFill/>
          <a:ln w="9525">
            <a:noFill/>
            <a:miter lim="800000"/>
            <a:headEnd/>
            <a:tailEnd/>
          </a:ln>
        </p:spPr>
      </p:pic>
      <p:pic>
        <p:nvPicPr>
          <p:cNvPr id="1028" name="Picture 4" descr="C:\Documents and Settings\vtc9246\Local Settings\Temporary Internet Files\Content.IE5\Y6VRTSN7\MCj04380020000[1].wmf"/>
          <p:cNvPicPr>
            <a:picLocks noChangeAspect="1" noChangeArrowheads="1"/>
          </p:cNvPicPr>
          <p:nvPr/>
        </p:nvPicPr>
        <p:blipFill>
          <a:blip r:embed="rId7">
            <a:lum bright="24000"/>
          </a:blip>
          <a:srcRect/>
          <a:stretch>
            <a:fillRect/>
          </a:stretch>
        </p:blipFill>
        <p:spPr bwMode="auto">
          <a:xfrm rot="-1653283">
            <a:off x="222250" y="5341938"/>
            <a:ext cx="1863725" cy="1266825"/>
          </a:xfrm>
          <a:prstGeom prst="rect">
            <a:avLst/>
          </a:prstGeom>
          <a:noFill/>
          <a:ln w="9525">
            <a:noFill/>
            <a:miter lim="800000"/>
            <a:headEnd/>
            <a:tailEnd/>
          </a:ln>
        </p:spPr>
      </p:pic>
      <p:sp>
        <p:nvSpPr>
          <p:cNvPr id="12" name="TextBox 11"/>
          <p:cNvSpPr txBox="1"/>
          <p:nvPr/>
        </p:nvSpPr>
        <p:spPr>
          <a:xfrm>
            <a:off x="762000" y="5181600"/>
            <a:ext cx="7672953" cy="1200329"/>
          </a:xfrm>
          <a:prstGeom prst="rect">
            <a:avLst/>
          </a:prstGeom>
          <a:noFill/>
        </p:spPr>
        <p:txBody>
          <a:bodyPr>
            <a:spAutoFit/>
          </a:bodyPr>
          <a:lstStyle/>
          <a:p>
            <a:pPr fontAlgn="auto">
              <a:lnSpc>
                <a:spcPct val="150000"/>
              </a:lnSpc>
              <a:spcBef>
                <a:spcPts val="0"/>
              </a:spcBef>
              <a:spcAft>
                <a:spcPts val="0"/>
              </a:spcAft>
              <a:defRPr/>
            </a:pPr>
            <a:r>
              <a:rPr lang="en-US" sz="2400" b="1" dirty="0">
                <a:ln w="17780" cmpd="sng">
                  <a:solidFill>
                    <a:schemeClr val="tx2">
                      <a:lumMod val="75000"/>
                    </a:schemeClr>
                  </a:solidFill>
                  <a:prstDash val="solid"/>
                  <a:miter lim="800000"/>
                </a:ln>
                <a:solidFill>
                  <a:srgbClr val="FF0000"/>
                </a:solidFill>
                <a:effectLst>
                  <a:outerShdw blurRad="508000" dist="215900" dir="2280000" sx="77000" sy="77000" algn="tl" rotWithShape="0">
                    <a:schemeClr val="tx2">
                      <a:lumMod val="75000"/>
                    </a:schemeClr>
                  </a:outerShdw>
                </a:effectLst>
                <a:latin typeface="Arial Black" pitchFamily="34" charset="0"/>
              </a:rPr>
              <a:t>S</a:t>
            </a:r>
            <a:r>
              <a:rPr lang="en-US" sz="2400" b="1" dirty="0">
                <a:ln w="17780" cmpd="sng">
                  <a:solidFill>
                    <a:schemeClr val="tx2">
                      <a:lumMod val="75000"/>
                    </a:schemeClr>
                  </a:solidFill>
                  <a:prstDash val="solid"/>
                  <a:miter lim="800000"/>
                </a:ln>
                <a:solidFill>
                  <a:srgbClr val="23538D"/>
                </a:solidFill>
                <a:effectLst>
                  <a:outerShdw blurRad="508000" dist="215900" dir="2280000" sx="77000" sy="77000" algn="tl" rotWithShape="0">
                    <a:schemeClr val="tx2">
                      <a:lumMod val="75000"/>
                    </a:schemeClr>
                  </a:outerShdw>
                </a:effectLst>
                <a:latin typeface="Arial Black" pitchFamily="34" charset="0"/>
              </a:rPr>
              <a:t>how kindness in </a:t>
            </a:r>
            <a:r>
              <a:rPr lang="en-US" sz="2400" b="1" dirty="0">
                <a:ln w="17780" cmpd="sng">
                  <a:solidFill>
                    <a:schemeClr val="tx2">
                      <a:lumMod val="75000"/>
                    </a:schemeClr>
                  </a:solidFill>
                  <a:prstDash val="solid"/>
                  <a:miter lim="800000"/>
                </a:ln>
                <a:solidFill>
                  <a:srgbClr val="23538D"/>
                </a:solidFill>
                <a:effectLst>
                  <a:outerShdw blurRad="508000" dist="254000" dir="2280000" sx="77000" sy="77000" algn="tl" rotWithShape="0">
                    <a:schemeClr val="tx2">
                      <a:lumMod val="75000"/>
                    </a:schemeClr>
                  </a:outerShdw>
                </a:effectLst>
                <a:latin typeface="Arial Black" pitchFamily="34" charset="0"/>
              </a:rPr>
              <a:t>small</a:t>
            </a:r>
            <a:r>
              <a:rPr lang="en-US" sz="2400" b="1" dirty="0">
                <a:ln w="17780" cmpd="sng">
                  <a:solidFill>
                    <a:schemeClr val="tx2">
                      <a:lumMod val="75000"/>
                    </a:schemeClr>
                  </a:solidFill>
                  <a:prstDash val="solid"/>
                  <a:miter lim="800000"/>
                </a:ln>
                <a:solidFill>
                  <a:srgbClr val="23538D"/>
                </a:solidFill>
                <a:effectLst>
                  <a:outerShdw blurRad="508000" dist="215900" dir="2280000" sx="77000" sy="77000" algn="tl" rotWithShape="0">
                    <a:schemeClr val="tx2">
                      <a:lumMod val="75000"/>
                    </a:schemeClr>
                  </a:outerShdw>
                </a:effectLst>
                <a:latin typeface="Arial Black" pitchFamily="34" charset="0"/>
              </a:rPr>
              <a:t> </a:t>
            </a:r>
            <a:r>
              <a:rPr lang="en-US" sz="2400" b="1" dirty="0">
                <a:ln w="17780" cmpd="sng">
                  <a:solidFill>
                    <a:schemeClr val="tx2">
                      <a:lumMod val="75000"/>
                    </a:schemeClr>
                  </a:solidFill>
                  <a:prstDash val="solid"/>
                  <a:miter lim="800000"/>
                </a:ln>
                <a:solidFill>
                  <a:srgbClr val="23538D"/>
                </a:solidFill>
                <a:effectLst>
                  <a:outerShdw blurRad="508000" dist="254000" dir="2880000" sx="76000" sy="76000" algn="tl" rotWithShape="0">
                    <a:schemeClr val="tx2">
                      <a:lumMod val="75000"/>
                    </a:schemeClr>
                  </a:outerShdw>
                </a:effectLst>
                <a:latin typeface="Arial Black" pitchFamily="34" charset="0"/>
              </a:rPr>
              <a:t>and large </a:t>
            </a:r>
            <a:r>
              <a:rPr lang="en-US" sz="2400" b="1" dirty="0">
                <a:ln w="17780" cmpd="sng">
                  <a:solidFill>
                    <a:schemeClr val="tx2">
                      <a:lumMod val="75000"/>
                    </a:schemeClr>
                  </a:solidFill>
                  <a:prstDash val="solid"/>
                  <a:miter lim="800000"/>
                </a:ln>
                <a:solidFill>
                  <a:srgbClr val="23538D"/>
                </a:solidFill>
                <a:effectLst>
                  <a:outerShdw blurRad="508000" dist="508000" dir="2280000" sx="77000" sy="77000" algn="tl" rotWithShape="0">
                    <a:schemeClr val="tx2">
                      <a:lumMod val="75000"/>
                    </a:schemeClr>
                  </a:outerShdw>
                </a:effectLst>
                <a:latin typeface="Arial Black" pitchFamily="34" charset="0"/>
              </a:rPr>
              <a:t>ways,</a:t>
            </a:r>
          </a:p>
          <a:p>
            <a:pPr fontAlgn="auto">
              <a:lnSpc>
                <a:spcPct val="150000"/>
              </a:lnSpc>
              <a:spcBef>
                <a:spcPts val="0"/>
              </a:spcBef>
              <a:spcAft>
                <a:spcPts val="0"/>
              </a:spcAft>
              <a:defRPr/>
            </a:pPr>
            <a:r>
              <a:rPr lang="en-US" sz="2400" b="1" dirty="0">
                <a:ln w="17780" cmpd="sng">
                  <a:solidFill>
                    <a:schemeClr val="tx2">
                      <a:lumMod val="75000"/>
                    </a:schemeClr>
                  </a:solidFill>
                  <a:prstDash val="solid"/>
                  <a:miter lim="800000"/>
                </a:ln>
                <a:solidFill>
                  <a:srgbClr val="23538D"/>
                </a:solidFill>
                <a:effectLst>
                  <a:outerShdw blurRad="533400" dist="254000" dir="3060000" sx="85000" sy="85000" algn="tl" rotWithShape="0">
                    <a:schemeClr val="tx2">
                      <a:lumMod val="75000"/>
                    </a:schemeClr>
                  </a:outerShdw>
                </a:effectLst>
                <a:latin typeface="Arial Black" pitchFamily="34" charset="0"/>
              </a:rPr>
              <a:t>be empathic.</a:t>
            </a:r>
          </a:p>
        </p:txBody>
      </p:sp>
      <p:sp>
        <p:nvSpPr>
          <p:cNvPr id="15" name="TextBox 14"/>
          <p:cNvSpPr txBox="1"/>
          <p:nvPr/>
        </p:nvSpPr>
        <p:spPr>
          <a:xfrm>
            <a:off x="709612" y="3145155"/>
            <a:ext cx="7672954" cy="1754327"/>
          </a:xfrm>
          <a:prstGeom prst="rect">
            <a:avLst/>
          </a:prstGeom>
          <a:noFill/>
        </p:spPr>
        <p:txBody>
          <a:bodyPr>
            <a:spAutoFit/>
          </a:bodyPr>
          <a:lstStyle/>
          <a:p>
            <a:pPr fontAlgn="auto">
              <a:lnSpc>
                <a:spcPct val="150000"/>
              </a:lnSpc>
              <a:spcBef>
                <a:spcPts val="0"/>
              </a:spcBef>
              <a:spcAft>
                <a:spcPts val="0"/>
              </a:spcAft>
              <a:defRPr/>
            </a:pPr>
            <a:r>
              <a:rPr lang="en-US" sz="2400" b="1" dirty="0">
                <a:ln w="17780" cmpd="sng">
                  <a:solidFill>
                    <a:srgbClr val="004C00"/>
                  </a:solidFill>
                  <a:prstDash val="solid"/>
                  <a:miter lim="800000"/>
                </a:ln>
                <a:solidFill>
                  <a:schemeClr val="accent3">
                    <a:lumMod val="50000"/>
                  </a:schemeClr>
                </a:solidFill>
                <a:effectLst>
                  <a:outerShdw blurRad="508000" dist="215900" dir="2280000" sx="77000" sy="77000" algn="tl" rotWithShape="0">
                    <a:schemeClr val="tx2">
                      <a:lumMod val="75000"/>
                    </a:schemeClr>
                  </a:outerShdw>
                </a:effectLst>
                <a:latin typeface="Arial Black" pitchFamily="34" charset="0"/>
              </a:rPr>
              <a:t>Find creative ways to help bring awareness of what folks have (not just what they have lost or are afraid of losing).</a:t>
            </a:r>
            <a:endParaRPr lang="en-US" sz="2400" b="1" dirty="0">
              <a:ln w="17780" cmpd="sng">
                <a:solidFill>
                  <a:srgbClr val="004C00"/>
                </a:solidFill>
                <a:prstDash val="solid"/>
                <a:miter lim="800000"/>
              </a:ln>
              <a:solidFill>
                <a:schemeClr val="accent3">
                  <a:lumMod val="50000"/>
                </a:schemeClr>
              </a:solidFill>
              <a:effectLst>
                <a:outerShdw blurRad="508000" dist="508000" dir="2280000" sx="77000" sy="77000" algn="tl" rotWithShape="0">
                  <a:schemeClr val="tx2">
                    <a:lumMod val="75000"/>
                  </a:schemeClr>
                </a:outerShdw>
              </a:effectLst>
              <a:latin typeface="Arial Black" pitchFamily="34" charset="0"/>
            </a:endParaRPr>
          </a:p>
        </p:txBody>
      </p:sp>
      <p:sp>
        <p:nvSpPr>
          <p:cNvPr id="16" name="TextBox 15"/>
          <p:cNvSpPr txBox="1"/>
          <p:nvPr/>
        </p:nvSpPr>
        <p:spPr>
          <a:xfrm>
            <a:off x="609600" y="1676400"/>
            <a:ext cx="8534400" cy="1142877"/>
          </a:xfrm>
          <a:prstGeom prst="rect">
            <a:avLst/>
          </a:prstGeom>
          <a:noFill/>
        </p:spPr>
        <p:txBody>
          <a:bodyPr>
            <a:spAutoFit/>
          </a:bodyPr>
          <a:lstStyle/>
          <a:p>
            <a:pPr fontAlgn="auto">
              <a:lnSpc>
                <a:spcPct val="150000"/>
              </a:lnSpc>
              <a:spcBef>
                <a:spcPts val="0"/>
              </a:spcBef>
              <a:spcAft>
                <a:spcPts val="0"/>
              </a:spcAft>
              <a:defRPr/>
            </a:pPr>
            <a:r>
              <a:rPr lang="en-US" sz="2400" b="1" dirty="0">
                <a:ln w="17780" cmpd="sng">
                  <a:solidFill>
                    <a:schemeClr val="tx2">
                      <a:lumMod val="75000"/>
                    </a:schemeClr>
                  </a:solidFill>
                  <a:prstDash val="solid"/>
                  <a:miter lim="800000"/>
                </a:ln>
                <a:solidFill>
                  <a:srgbClr val="3A7DCE"/>
                </a:solidFill>
                <a:effectLst>
                  <a:outerShdw blurRad="508000" dist="215900" dir="2280000" sx="77000" sy="77000" algn="tl" rotWithShape="0">
                    <a:schemeClr val="tx2">
                      <a:lumMod val="75000"/>
                    </a:schemeClr>
                  </a:outerShdw>
                </a:effectLst>
                <a:latin typeface="Arial Black" pitchFamily="34" charset="0"/>
              </a:rPr>
              <a:t>Increase our Energy and intention to deliver messages of  hope.</a:t>
            </a:r>
            <a:endParaRPr lang="en-US" sz="2400" b="1" dirty="0">
              <a:ln w="17780" cmpd="sng">
                <a:solidFill>
                  <a:schemeClr val="tx2">
                    <a:lumMod val="75000"/>
                  </a:schemeClr>
                </a:solidFill>
                <a:prstDash val="solid"/>
                <a:miter lim="800000"/>
              </a:ln>
              <a:solidFill>
                <a:srgbClr val="3A7DCE"/>
              </a:solidFill>
              <a:effectLst>
                <a:outerShdw blurRad="508000" dist="508000" dir="2280000" sx="77000" sy="77000" algn="tl" rotWithShape="0">
                  <a:schemeClr val="tx2">
                    <a:lumMod val="75000"/>
                  </a:schemeClr>
                </a:outerShdw>
              </a:effectLst>
              <a:latin typeface="Arial Black" pitchFamily="34" charset="0"/>
            </a:endParaRPr>
          </a:p>
        </p:txBody>
      </p:sp>
      <p:sp>
        <p:nvSpPr>
          <p:cNvPr id="17" name="TextBox 16"/>
          <p:cNvSpPr txBox="1"/>
          <p:nvPr/>
        </p:nvSpPr>
        <p:spPr>
          <a:xfrm>
            <a:off x="-152400" y="228600"/>
            <a:ext cx="9296400" cy="1006475"/>
          </a:xfrm>
          <a:prstGeom prst="rect">
            <a:avLst/>
          </a:prstGeom>
          <a:noFill/>
        </p:spPr>
        <p:txBody>
          <a:bodyPr>
            <a:spAutoFit/>
          </a:bodyPr>
          <a:lstStyle/>
          <a:p>
            <a:pPr algn="ctr">
              <a:defRPr/>
            </a:pPr>
            <a:r>
              <a:rPr lang="en-US" sz="3000" b="1" dirty="0">
                <a:solidFill>
                  <a:srgbClr val="17375E"/>
                </a:solidFill>
                <a:effectLst>
                  <a:outerShdw blurRad="38100" dist="38100" dir="2700000" algn="tl">
                    <a:srgbClr val="C0C0C0"/>
                  </a:outerShdw>
                </a:effectLst>
                <a:latin typeface="Arial Black" pitchFamily="34" charset="0"/>
              </a:rPr>
              <a:t>These are Times that </a:t>
            </a:r>
          </a:p>
          <a:p>
            <a:pPr algn="ctr">
              <a:defRPr/>
            </a:pPr>
            <a:r>
              <a:rPr lang="en-US" sz="3000" b="1" dirty="0">
                <a:solidFill>
                  <a:srgbClr val="17375E"/>
                </a:solidFill>
                <a:effectLst>
                  <a:outerShdw blurRad="38100" dist="38100" dir="2700000" algn="tl">
                    <a:srgbClr val="C0C0C0"/>
                  </a:outerShdw>
                </a:effectLst>
                <a:latin typeface="Arial Black" pitchFamily="34" charset="0"/>
              </a:rPr>
              <a:t>CALL for us as Leaders to…….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2000"/>
                                        <p:tgtEl>
                                          <p:spTgt spid="1028"/>
                                        </p:tgtEl>
                                      </p:cBhvr>
                                    </p:animEffect>
                                    <p:anim calcmode="lin" valueType="num">
                                      <p:cBhvr>
                                        <p:cTn id="10" dur="2000" fill="hold"/>
                                        <p:tgtEl>
                                          <p:spTgt spid="1028"/>
                                        </p:tgtEl>
                                        <p:attrNameLst>
                                          <p:attrName>style.rotation</p:attrName>
                                        </p:attrNameLst>
                                      </p:cBhvr>
                                      <p:tavLst>
                                        <p:tav tm="0">
                                          <p:val>
                                            <p:fltVal val="720"/>
                                          </p:val>
                                        </p:tav>
                                        <p:tav tm="100000">
                                          <p:val>
                                            <p:fltVal val="0"/>
                                          </p:val>
                                        </p:tav>
                                      </p:tavLst>
                                    </p:anim>
                                    <p:anim calcmode="lin" valueType="num">
                                      <p:cBhvr>
                                        <p:cTn id="11" dur="2000" fill="hold"/>
                                        <p:tgtEl>
                                          <p:spTgt spid="1028"/>
                                        </p:tgtEl>
                                        <p:attrNameLst>
                                          <p:attrName>ppt_h</p:attrName>
                                        </p:attrNameLst>
                                      </p:cBhvr>
                                      <p:tavLst>
                                        <p:tav tm="0">
                                          <p:val>
                                            <p:fltVal val="0"/>
                                          </p:val>
                                        </p:tav>
                                        <p:tav tm="100000">
                                          <p:val>
                                            <p:strVal val="#ppt_h"/>
                                          </p:val>
                                        </p:tav>
                                      </p:tavLst>
                                    </p:anim>
                                    <p:anim calcmode="lin" valueType="num">
                                      <p:cBhvr>
                                        <p:cTn id="12" dur="2000" fill="hold"/>
                                        <p:tgtEl>
                                          <p:spTgt spid="1028"/>
                                        </p:tgtEl>
                                        <p:attrNameLst>
                                          <p:attrName>ppt_w</p:attrName>
                                        </p:attrNameLst>
                                      </p:cBhvr>
                                      <p:tavLst>
                                        <p:tav tm="0">
                                          <p:val>
                                            <p:fltVal val="0"/>
                                          </p:val>
                                        </p:tav>
                                        <p:tav tm="100000">
                                          <p:val>
                                            <p:strVal val="#ppt_w"/>
                                          </p:val>
                                        </p:tav>
                                      </p:tavLst>
                                    </p:anim>
                                  </p:childTnLst>
                                </p:cTn>
                              </p:par>
                              <p:par>
                                <p:cTn id="13" presetID="35"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style.rotation</p:attrName>
                                        </p:attrNameLst>
                                      </p:cBhvr>
                                      <p:tavLst>
                                        <p:tav tm="0">
                                          <p:val>
                                            <p:fltVal val="720"/>
                                          </p:val>
                                        </p:tav>
                                        <p:tav tm="100000">
                                          <p:val>
                                            <p:fltVal val="0"/>
                                          </p:val>
                                        </p:tav>
                                      </p:tavLst>
                                    </p:anim>
                                    <p:anim calcmode="lin" valueType="num">
                                      <p:cBhvr>
                                        <p:cTn id="17" dur="2000" fill="hold"/>
                                        <p:tgtEl>
                                          <p:spTgt spid="1026"/>
                                        </p:tgtEl>
                                        <p:attrNameLst>
                                          <p:attrName>ppt_h</p:attrName>
                                        </p:attrNameLst>
                                      </p:cBhvr>
                                      <p:tavLst>
                                        <p:tav tm="0">
                                          <p:val>
                                            <p:fltVal val="0"/>
                                          </p:val>
                                        </p:tav>
                                        <p:tav tm="100000">
                                          <p:val>
                                            <p:strVal val="#ppt_h"/>
                                          </p:val>
                                        </p:tav>
                                      </p:tavLst>
                                    </p:anim>
                                    <p:anim calcmode="lin" valueType="num">
                                      <p:cBhvr>
                                        <p:cTn id="18"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49" presetClass="path" presetSubtype="0" accel="50000" decel="50000" fill="hold" nodeType="withEffect">
                                  <p:stCondLst>
                                    <p:cond delay="0"/>
                                  </p:stCondLst>
                                  <p:childTnLst>
                                    <p:animMotion origin="layout" path="M -3.33333E-6 4.44444E-6 L -0.2 0.16666 " pathEditMode="relative" rAng="0" ptsTypes="AA">
                                      <p:cBhvr>
                                        <p:cTn id="24" dur="1000" fill="hold"/>
                                        <p:tgtEl>
                                          <p:spTgt spid="18"/>
                                        </p:tgtEl>
                                        <p:attrNameLst>
                                          <p:attrName>ppt_x</p:attrName>
                                          <p:attrName>ppt_y</p:attrName>
                                        </p:attrNameLst>
                                      </p:cBhvr>
                                      <p:rCtr x="-100" y="83"/>
                                    </p:animMotion>
                                  </p:childTnLst>
                                </p:cTn>
                              </p:par>
                            </p:childTnLst>
                          </p:cTn>
                        </p:par>
                        <p:par>
                          <p:cTn id="25" fill="hold">
                            <p:stCondLst>
                              <p:cond delay="1000"/>
                            </p:stCondLst>
                            <p:childTnLst>
                              <p:par>
                                <p:cTn id="26" presetID="64" presetClass="path" presetSubtype="0" accel="50000" decel="50000" fill="hold" nodeType="afterEffect">
                                  <p:stCondLst>
                                    <p:cond delay="0"/>
                                  </p:stCondLst>
                                  <p:childTnLst>
                                    <p:animMotion origin="layout" path="M -0.2 0.16667 L -0.15521 0.13681 " pathEditMode="relative" rAng="0" ptsTypes="AA">
                                      <p:cBhvr>
                                        <p:cTn id="27" dur="3000" fill="hold"/>
                                        <p:tgtEl>
                                          <p:spTgt spid="18"/>
                                        </p:tgtEl>
                                        <p:attrNameLst>
                                          <p:attrName>ppt_x</p:attrName>
                                          <p:attrName>ppt_y</p:attrName>
                                        </p:attrNameLst>
                                      </p:cBhvr>
                                      <p:rCtr x="22" y="-15"/>
                                    </p:animMotion>
                                  </p:childTnLst>
                                </p:cTn>
                              </p:par>
                              <p:par>
                                <p:cTn id="28" presetID="6" presetClass="emph" presetSubtype="0" fill="hold" nodeType="withEffect">
                                  <p:stCondLst>
                                    <p:cond delay="0"/>
                                  </p:stCondLst>
                                  <p:childTnLst>
                                    <p:animScale>
                                      <p:cBhvr>
                                        <p:cTn id="29" dur="2000" fill="hold"/>
                                        <p:tgtEl>
                                          <p:spTgt spid="18"/>
                                        </p:tgtEl>
                                      </p:cBhvr>
                                      <p:by x="112000" y="112000"/>
                                    </p:animScale>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0.15521 0.13681 L -0.33021 0.25903 " pathEditMode="relative" ptsTypes="AA">
                                      <p:cBhvr>
                                        <p:cTn id="34" dur="1000" fill="hold"/>
                                        <p:tgtEl>
                                          <p:spTgt spid="18"/>
                                        </p:tgtEl>
                                        <p:attrNameLst>
                                          <p:attrName>ppt_x</p:attrName>
                                          <p:attrName>ppt_y</p:attrName>
                                        </p:attrNameLst>
                                      </p:cBhvr>
                                    </p:animMotion>
                                  </p:childTnLst>
                                </p:cTn>
                              </p:par>
                            </p:childTnLst>
                          </p:cTn>
                        </p:par>
                        <p:par>
                          <p:cTn id="35" fill="hold">
                            <p:stCondLst>
                              <p:cond delay="5000"/>
                            </p:stCondLst>
                            <p:childTnLst>
                              <p:par>
                                <p:cTn id="36" presetID="1"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5000"/>
                            </p:stCondLst>
                            <p:childTnLst>
                              <p:par>
                                <p:cTn id="39" presetID="0" presetClass="path" presetSubtype="0" accel="50000" decel="50000" fill="hold" nodeType="afterEffect">
                                  <p:stCondLst>
                                    <p:cond delay="0"/>
                                  </p:stCondLst>
                                  <p:childTnLst>
                                    <p:animMotion origin="layout" path="M -0.33021 0.25903 L -0.28021 0.2257 " pathEditMode="relative" ptsTypes="AA">
                                      <p:cBhvr>
                                        <p:cTn id="40" dur="2000" fill="hold"/>
                                        <p:tgtEl>
                                          <p:spTgt spid="18"/>
                                        </p:tgtEl>
                                        <p:attrNameLst>
                                          <p:attrName>ppt_x</p:attrName>
                                          <p:attrName>ppt_y</p:attrName>
                                        </p:attrNameLst>
                                      </p:cBhvr>
                                    </p:animMotion>
                                  </p:childTnLst>
                                </p:cTn>
                              </p:par>
                              <p:par>
                                <p:cTn id="41" presetID="6" presetClass="emph" presetSubtype="0" fill="hold" nodeType="withEffect">
                                  <p:stCondLst>
                                    <p:cond delay="0"/>
                                  </p:stCondLst>
                                  <p:childTnLst>
                                    <p:animScale>
                                      <p:cBhvr>
                                        <p:cTn id="42" dur="2000" fill="hold"/>
                                        <p:tgtEl>
                                          <p:spTgt spid="18"/>
                                        </p:tgtEl>
                                      </p:cBhvr>
                                      <p:by x="112000" y="112000"/>
                                    </p:animScale>
                                  </p:childTnLst>
                                </p:cTn>
                              </p:par>
                            </p:childTnLst>
                          </p:cTn>
                        </p:par>
                        <p:par>
                          <p:cTn id="43" fill="hold">
                            <p:stCondLst>
                              <p:cond delay="7000"/>
                            </p:stCondLst>
                            <p:childTnLst>
                              <p:par>
                                <p:cTn id="44" presetID="1"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7000"/>
                            </p:stCondLst>
                            <p:childTnLst>
                              <p:par>
                                <p:cTn id="47" presetID="0" presetClass="path" presetSubtype="0" accel="50000" decel="50000" fill="hold" nodeType="afterEffect">
                                  <p:stCondLst>
                                    <p:cond delay="0"/>
                                  </p:stCondLst>
                                  <p:childTnLst>
                                    <p:animMotion origin="layout" path="M -0.28021 0.2257 L -0.46354 0.34792 " pathEditMode="relative" ptsTypes="AA">
                                      <p:cBhvr>
                                        <p:cTn id="48" dur="1000" fill="hold"/>
                                        <p:tgtEl>
                                          <p:spTgt spid="18"/>
                                        </p:tgtEl>
                                        <p:attrNameLst>
                                          <p:attrName>ppt_x</p:attrName>
                                          <p:attrName>ppt_y</p:attrName>
                                        </p:attrNameLst>
                                      </p:cBhvr>
                                    </p:animMotion>
                                  </p:childTnLst>
                                </p:cTn>
                              </p:par>
                            </p:childTnLst>
                          </p:cTn>
                        </p:par>
                        <p:par>
                          <p:cTn id="49" fill="hold">
                            <p:stCondLst>
                              <p:cond delay="8000"/>
                            </p:stCondLst>
                            <p:childTnLst>
                              <p:par>
                                <p:cTn id="50" presetID="0" presetClass="path" presetSubtype="0" accel="50000" decel="50000" fill="hold" nodeType="afterEffect">
                                  <p:stCondLst>
                                    <p:cond delay="0"/>
                                  </p:stCondLst>
                                  <p:childTnLst>
                                    <p:animMotion origin="layout" path="M -0.46354 0.34792 L -0.43854 0.3257 " pathEditMode="relative" ptsTypes="AA">
                                      <p:cBhvr>
                                        <p:cTn id="51" dur="2000" fill="hold"/>
                                        <p:tgtEl>
                                          <p:spTgt spid="18"/>
                                        </p:tgtEl>
                                        <p:attrNameLst>
                                          <p:attrName>ppt_x</p:attrName>
                                          <p:attrName>ppt_y</p:attrName>
                                        </p:attrNameLst>
                                      </p:cBhvr>
                                    </p:animMotion>
                                  </p:childTnLst>
                                </p:cTn>
                              </p:par>
                              <p:par>
                                <p:cTn id="52" presetID="8" presetClass="emph" presetSubtype="0" fill="hold" nodeType="withEffect">
                                  <p:stCondLst>
                                    <p:cond delay="0"/>
                                  </p:stCondLst>
                                  <p:childTnLst>
                                    <p:animRot by="21600000">
                                      <p:cBhvr>
                                        <p:cTn id="53" dur="3000" fill="hold"/>
                                        <p:tgtEl>
                                          <p:spTgt spid="18"/>
                                        </p:tgtEl>
                                        <p:attrNameLst>
                                          <p:attrName>r</p:attrName>
                                        </p:attrNameLst>
                                      </p:cBhvr>
                                    </p:animRot>
                                  </p:childTnLst>
                                </p:cTn>
                              </p:par>
                              <p:par>
                                <p:cTn id="54" presetID="10" presetClass="exit" presetSubtype="0" fill="hold" nodeType="withEffect">
                                  <p:stCondLst>
                                    <p:cond delay="0"/>
                                  </p:stCondLst>
                                  <p:childTnLst>
                                    <p:animEffect transition="out" filter="fade">
                                      <p:cBhvr>
                                        <p:cTn id="55" dur="5000"/>
                                        <p:tgtEl>
                                          <p:spTgt spid="18"/>
                                        </p:tgtEl>
                                      </p:cBhvr>
                                    </p:animEffect>
                                    <p:set>
                                      <p:cBhvr>
                                        <p:cTn id="56" dur="1" fill="hold">
                                          <p:stCondLst>
                                            <p:cond delay="4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vtc9246\Local Settings\Temporary Internet Files\Content.IE5\HP0IJFXL\MCj04344110000[1].wmf"/>
          <p:cNvPicPr>
            <a:picLocks noChangeAspect="1" noChangeArrowheads="1"/>
          </p:cNvPicPr>
          <p:nvPr/>
        </p:nvPicPr>
        <p:blipFill>
          <a:blip r:embed="rId5"/>
          <a:srcRect/>
          <a:stretch>
            <a:fillRect/>
          </a:stretch>
        </p:blipFill>
        <p:spPr bwMode="auto">
          <a:xfrm>
            <a:off x="3784600" y="2819400"/>
            <a:ext cx="1625600" cy="1828800"/>
          </a:xfrm>
          <a:prstGeom prst="rect">
            <a:avLst/>
          </a:prstGeom>
          <a:noFill/>
          <a:ln w="9525">
            <a:noFill/>
            <a:miter lim="800000"/>
            <a:headEnd/>
            <a:tailEnd/>
          </a:ln>
        </p:spPr>
      </p:pic>
      <p:sp>
        <p:nvSpPr>
          <p:cNvPr id="5" name="Rectangle 4" descr="How do we do this?"/>
          <p:cNvSpPr/>
          <p:nvPr>
            <p:custDataLst>
              <p:tags r:id="rId2"/>
            </p:custDataLst>
          </p:nvPr>
        </p:nvSpPr>
        <p:spPr>
          <a:xfrm>
            <a:off x="1828800" y="1600200"/>
            <a:ext cx="5486400" cy="2133600"/>
          </a:xfrm>
          <a:prstGeom prst="rect">
            <a:avLst/>
          </a:prstGeom>
          <a:noFill/>
        </p:spPr>
        <p:txBody>
          <a:bodyPr spcFirstLastPara="1" wrap="none">
            <a:prstTxWarp prst="textArchUp">
              <a:avLst>
                <a:gd name="adj" fmla="val 1027538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noFill/>
                </a:ln>
                <a:solidFill>
                  <a:srgbClr val="990000"/>
                </a:solidFill>
                <a:effectLst>
                  <a:outerShdw blurRad="80000" dist="40000" dir="5040000" algn="tl">
                    <a:srgbClr val="000000">
                      <a:alpha val="30000"/>
                    </a:srgbClr>
                  </a:outerShdw>
                </a:effectLst>
              </a:rPr>
              <a:t>How do we do this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7" name="Picture 15" descr="C:\Documents and Settings\vtc9246\Local Settings\Temporary Internet Files\Content.IE5\K5YV0P6F\MCj04377970000[1].wmf"/>
          <p:cNvPicPr>
            <a:picLocks noChangeAspect="1" noChangeArrowheads="1"/>
          </p:cNvPicPr>
          <p:nvPr/>
        </p:nvPicPr>
        <p:blipFill>
          <a:blip r:embed="rId5"/>
          <a:srcRect/>
          <a:stretch>
            <a:fillRect/>
          </a:stretch>
        </p:blipFill>
        <p:spPr bwMode="auto">
          <a:xfrm rot="2031825">
            <a:off x="465138" y="441325"/>
            <a:ext cx="1430337" cy="1287463"/>
          </a:xfrm>
          <a:prstGeom prst="rect">
            <a:avLst/>
          </a:prstGeom>
          <a:noFill/>
          <a:ln w="9525">
            <a:noFill/>
            <a:miter lim="800000"/>
            <a:headEnd/>
            <a:tailEnd/>
          </a:ln>
        </p:spPr>
      </p:pic>
      <p:sp>
        <p:nvSpPr>
          <p:cNvPr id="19459" name="TextBox 2"/>
          <p:cNvSpPr txBox="1">
            <a:spLocks noChangeArrowheads="1"/>
          </p:cNvSpPr>
          <p:nvPr/>
        </p:nvSpPr>
        <p:spPr bwMode="auto">
          <a:xfrm>
            <a:off x="1511300" y="841375"/>
            <a:ext cx="6172200" cy="816506"/>
          </a:xfrm>
          <a:prstGeom prst="rect">
            <a:avLst/>
          </a:prstGeom>
          <a:noFill/>
          <a:ln w="9525">
            <a:noFill/>
            <a:miter lim="800000"/>
            <a:headEnd/>
            <a:tailEnd/>
          </a:ln>
        </p:spPr>
        <p:txBody>
          <a:bodyPr>
            <a:spAutoFit/>
          </a:bodyPr>
          <a:lstStyle/>
          <a:p>
            <a:pPr algn="ctr">
              <a:lnSpc>
                <a:spcPct val="150000"/>
              </a:lnSpc>
              <a:defRPr/>
            </a:pPr>
            <a:r>
              <a:rPr lang="en-US" sz="3500" b="1" i="1" dirty="0">
                <a:ln w="12700">
                  <a:solidFill>
                    <a:schemeClr val="tx1"/>
                  </a:solidFill>
                </a:ln>
                <a:solidFill>
                  <a:srgbClr val="2D6BB5"/>
                </a:solidFill>
                <a:latin typeface="Arial Black" pitchFamily="34" charset="0"/>
              </a:rPr>
              <a:t>First let us look at some</a:t>
            </a:r>
          </a:p>
        </p:txBody>
      </p:sp>
      <p:pic>
        <p:nvPicPr>
          <p:cNvPr id="20483" name="Picture 2" descr="jpeg image, sketches of the human brain"/>
          <p:cNvPicPr>
            <a:picLocks noChangeAspect="1"/>
          </p:cNvPicPr>
          <p:nvPr>
            <p:custDataLst>
              <p:tags r:id="rId2"/>
            </p:custDataLst>
          </p:nvPr>
        </p:nvPicPr>
        <p:blipFill>
          <a:blip r:embed="rId6"/>
          <a:srcRect/>
          <a:stretch>
            <a:fillRect/>
          </a:stretch>
        </p:blipFill>
        <p:spPr bwMode="auto">
          <a:xfrm>
            <a:off x="3124200" y="4602163"/>
            <a:ext cx="3429000" cy="2255837"/>
          </a:xfrm>
          <a:prstGeom prst="rect">
            <a:avLst/>
          </a:prstGeom>
          <a:noFill/>
          <a:ln w="9525">
            <a:noFill/>
            <a:miter lim="800000"/>
            <a:headEnd/>
            <a:tailEnd/>
          </a:ln>
        </p:spPr>
      </p:pic>
      <p:sp>
        <p:nvSpPr>
          <p:cNvPr id="5" name="TextBox 4"/>
          <p:cNvSpPr txBox="1">
            <a:spLocks noChangeArrowheads="1"/>
          </p:cNvSpPr>
          <p:nvPr/>
        </p:nvSpPr>
        <p:spPr bwMode="auto">
          <a:xfrm>
            <a:off x="1676400" y="1676400"/>
            <a:ext cx="5791200" cy="2678113"/>
          </a:xfrm>
          <a:prstGeom prst="rect">
            <a:avLst/>
          </a:prstGeom>
          <a:noFill/>
          <a:ln w="9525">
            <a:noFill/>
            <a:miter lim="800000"/>
            <a:headEnd/>
            <a:tailEnd/>
          </a:ln>
        </p:spPr>
        <p:txBody>
          <a:bodyPr>
            <a:spAutoFit/>
          </a:bodyPr>
          <a:lstStyle/>
          <a:p>
            <a:pPr algn="ctr">
              <a:lnSpc>
                <a:spcPct val="150000"/>
              </a:lnSpc>
            </a:pPr>
            <a:r>
              <a:rPr lang="en-US" sz="2800">
                <a:latin typeface="Arial Black" pitchFamily="34" charset="0"/>
              </a:rPr>
              <a:t>Mental Maps for understanding how individuals may experience these uncertain times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fade">
                                      <p:cBhvr>
                                        <p:cTn id="7" dur="2000"/>
                                        <p:tgtEl>
                                          <p:spTgt spid="3087"/>
                                        </p:tgtEl>
                                      </p:cBhvr>
                                    </p:animEffect>
                                    <p:anim calcmode="lin" valueType="num">
                                      <p:cBhvr>
                                        <p:cTn id="8" dur="2000" fill="hold"/>
                                        <p:tgtEl>
                                          <p:spTgt spid="3087"/>
                                        </p:tgtEl>
                                        <p:attrNameLst>
                                          <p:attrName>style.rotation</p:attrName>
                                        </p:attrNameLst>
                                      </p:cBhvr>
                                      <p:tavLst>
                                        <p:tav tm="0">
                                          <p:val>
                                            <p:fltVal val="720"/>
                                          </p:val>
                                        </p:tav>
                                        <p:tav tm="100000">
                                          <p:val>
                                            <p:fltVal val="0"/>
                                          </p:val>
                                        </p:tav>
                                      </p:tavLst>
                                    </p:anim>
                                    <p:anim calcmode="lin" valueType="num">
                                      <p:cBhvr>
                                        <p:cTn id="9" dur="2000" fill="hold"/>
                                        <p:tgtEl>
                                          <p:spTgt spid="3087"/>
                                        </p:tgtEl>
                                        <p:attrNameLst>
                                          <p:attrName>ppt_h</p:attrName>
                                        </p:attrNameLst>
                                      </p:cBhvr>
                                      <p:tavLst>
                                        <p:tav tm="0">
                                          <p:val>
                                            <p:fltVal val="0"/>
                                          </p:val>
                                        </p:tav>
                                        <p:tav tm="100000">
                                          <p:val>
                                            <p:strVal val="#ppt_h"/>
                                          </p:val>
                                        </p:tav>
                                      </p:tavLst>
                                    </p:anim>
                                    <p:anim calcmode="lin" valueType="num">
                                      <p:cBhvr>
                                        <p:cTn id="10" dur="2000" fill="hold"/>
                                        <p:tgtEl>
                                          <p:spTgt spid="308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1"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483"/>
                                        </p:tgtEl>
                                        <p:attrNameLst>
                                          <p:attrName>style.visibility</p:attrName>
                                        </p:attrNameLst>
                                      </p:cBhvr>
                                      <p:to>
                                        <p:strVal val="visible"/>
                                      </p:to>
                                    </p:set>
                                    <p:animEffect transition="in" filter="fade">
                                      <p:cBhvr>
                                        <p:cTn id="21"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TITLE_TEXT" val="Providing_Leadership"/>
</p:tagLst>
</file>

<file path=ppt/tags/tag10.xml><?xml version="1.0" encoding="utf-8"?>
<p:tagLst xmlns:a="http://schemas.openxmlformats.org/drawingml/2006/main" xmlns:r="http://schemas.openxmlformats.org/officeDocument/2006/relationships" xmlns:p="http://schemas.openxmlformats.org/presentationml/2006/main">
  <p:tag name="SLIDE_TITLE" val="Thinker"/>
</p:tagLst>
</file>

<file path=ppt/tags/tag11.xml><?xml version="1.0" encoding="utf-8"?>
<p:tagLst xmlns:a="http://schemas.openxmlformats.org/drawingml/2006/main" xmlns:r="http://schemas.openxmlformats.org/officeDocument/2006/relationships" xmlns:p="http://schemas.openxmlformats.org/presentationml/2006/main">
  <p:tag name="ALT" val="How do we do this?"/>
  <p:tag name="ALT_NULL" val="0"/>
  <p:tag name="LONGDESC_NULL" val="1"/>
</p:tagLst>
</file>

<file path=ppt/tags/tag12.xml><?xml version="1.0" encoding="utf-8"?>
<p:tagLst xmlns:a="http://schemas.openxmlformats.org/drawingml/2006/main" xmlns:r="http://schemas.openxmlformats.org/officeDocument/2006/relationships" xmlns:p="http://schemas.openxmlformats.org/presentationml/2006/main">
  <p:tag name="SLIDE_TITLE" val="Look at Mental Maps"/>
</p:tagLst>
</file>

<file path=ppt/tags/tag13.xml><?xml version="1.0" encoding="utf-8"?>
<p:tagLst xmlns:a="http://schemas.openxmlformats.org/drawingml/2006/main" xmlns:r="http://schemas.openxmlformats.org/officeDocument/2006/relationships" xmlns:p="http://schemas.openxmlformats.org/presentationml/2006/main">
  <p:tag name="ALT" val="jpeg image, sketches of the human brain"/>
  <p:tag name="ALT_NULL" val="0"/>
  <p:tag name="LONGDESC_NULL" val="1"/>
</p:tagLst>
</file>

<file path=ppt/tags/tag14.xml><?xml version="1.0" encoding="utf-8"?>
<p:tagLst xmlns:a="http://schemas.openxmlformats.org/drawingml/2006/main" xmlns:r="http://schemas.openxmlformats.org/officeDocument/2006/relationships" xmlns:p="http://schemas.openxmlformats.org/presentationml/2006/main">
  <p:tag name="ALT" val="jpeg image, Pyramid showing Maslow's Theory of Needs"/>
  <p:tag name="ALT_NULL" val="0"/>
  <p:tag name="LONGDESC_NULL" val="1"/>
</p:tagLst>
</file>

<file path=ppt/tags/tag15.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6.xml><?xml version="1.0" encoding="utf-8"?>
<p:tagLst xmlns:a="http://schemas.openxmlformats.org/drawingml/2006/main" xmlns:r="http://schemas.openxmlformats.org/officeDocument/2006/relationships" xmlns:p="http://schemas.openxmlformats.org/presentationml/2006/main">
  <p:tag name="SLIDE_TITLE" val="Emotional Tightness"/>
</p:tagLst>
</file>

<file path=ppt/tags/tag17.xml><?xml version="1.0" encoding="utf-8"?>
<p:tagLst xmlns:a="http://schemas.openxmlformats.org/drawingml/2006/main" xmlns:r="http://schemas.openxmlformats.org/officeDocument/2006/relationships" xmlns:p="http://schemas.openxmlformats.org/presentationml/2006/main">
  <p:tag name="SLIDE_TITLE" val="Benefits of Emotional Space"/>
</p:tagLst>
</file>

<file path=ppt/tags/tag18.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19.xml><?xml version="1.0" encoding="utf-8"?>
<p:tagLst xmlns:a="http://schemas.openxmlformats.org/drawingml/2006/main" xmlns:r="http://schemas.openxmlformats.org/officeDocument/2006/relationships" xmlns:p="http://schemas.openxmlformats.org/presentationml/2006/main">
  <p:tag name="ALT_NULL" val="1"/>
  <p:tag name="LONGDESC_NULL" val="1"/>
</p:tagLst>
</file>

<file path=ppt/tags/tag2.xml><?xml version="1.0" encoding="utf-8"?>
<p:tagLst xmlns:a="http://schemas.openxmlformats.org/drawingml/2006/main" xmlns:r="http://schemas.openxmlformats.org/officeDocument/2006/relationships" xmlns:p="http://schemas.openxmlformats.org/presentationml/2006/main">
  <p:tag name="SLIDE_TITLE" val="Title Page, &quot;Providing Leadership in Times of Chronic Crisis and Uncertainity"/>
</p:tagLst>
</file>

<file path=ppt/tags/tag20.xml><?xml version="1.0" encoding="utf-8"?>
<p:tagLst xmlns:a="http://schemas.openxmlformats.org/drawingml/2006/main" xmlns:r="http://schemas.openxmlformats.org/officeDocument/2006/relationships" xmlns:p="http://schemas.openxmlformats.org/presentationml/2006/main">
  <p:tag name="SLIDE_TITLE" val="Compromised Hoeostasis"/>
</p:tagLst>
</file>

<file path=ppt/tags/tag21.xml><?xml version="1.0" encoding="utf-8"?>
<p:tagLst xmlns:a="http://schemas.openxmlformats.org/drawingml/2006/main" xmlns:r="http://schemas.openxmlformats.org/officeDocument/2006/relationships" xmlns:p="http://schemas.openxmlformats.org/presentationml/2006/main">
  <p:tag name="ALT" val="jpeg image of a blue, cold face with earmuffs"/>
  <p:tag name="ALT_NULL" val="0"/>
  <p:tag name="LONGDESC_NULL" val="1"/>
</p:tagLst>
</file>

<file path=ppt/tags/tag22.xml><?xml version="1.0" encoding="utf-8"?>
<p:tagLst xmlns:a="http://schemas.openxmlformats.org/drawingml/2006/main" xmlns:r="http://schemas.openxmlformats.org/officeDocument/2006/relationships" xmlns:p="http://schemas.openxmlformats.org/presentationml/2006/main">
  <p:tag name="SLIDE_TITLE" val="Thank you Vincent"/>
</p:tagLst>
</file>

<file path=ppt/tags/tag3.xml><?xml version="1.0" encoding="utf-8"?>
<p:tagLst xmlns:a="http://schemas.openxmlformats.org/drawingml/2006/main" xmlns:r="http://schemas.openxmlformats.org/officeDocument/2006/relationships" xmlns:p="http://schemas.openxmlformats.org/presentationml/2006/main">
  <p:tag name="SLIDE_TITLE" val="Agenda"/>
</p:tagLst>
</file>

<file path=ppt/tags/tag4.xml><?xml version="1.0" encoding="utf-8"?>
<p:tagLst xmlns:a="http://schemas.openxmlformats.org/drawingml/2006/main" xmlns:r="http://schemas.openxmlformats.org/officeDocument/2006/relationships" xmlns:p="http://schemas.openxmlformats.org/presentationml/2006/main">
  <p:tag name="ALT" val="Agenda for the presentation"/>
  <p:tag name="ALT_NULL" val="0"/>
  <p:tag name="LONGDESC_NULL" val="1"/>
</p:tagLst>
</file>

<file path=ppt/tags/tag5.xml><?xml version="1.0" encoding="utf-8"?>
<p:tagLst xmlns:a="http://schemas.openxmlformats.org/drawingml/2006/main" xmlns:r="http://schemas.openxmlformats.org/officeDocument/2006/relationships" xmlns:p="http://schemas.openxmlformats.org/presentationml/2006/main">
  <p:tag name="ALT" val="jpeg image of soccer goalie"/>
  <p:tag name="ALT_NULL" val="0"/>
  <p:tag name="LONGDESC_NULL" val="1"/>
</p:tagLst>
</file>

<file path=ppt/tags/tag6.xml><?xml version="1.0" encoding="utf-8"?>
<p:tagLst xmlns:a="http://schemas.openxmlformats.org/drawingml/2006/main" xmlns:r="http://schemas.openxmlformats.org/officeDocument/2006/relationships" xmlns:p="http://schemas.openxmlformats.org/presentationml/2006/main">
  <p:tag name="ALT" val="jpeg image of soccer goalie (duplicate)"/>
  <p:tag name="ALT_NULL" val="0"/>
  <p:tag name="LONGDESC_NULL" val="1"/>
</p:tagLst>
</file>

<file path=ppt/tags/tag7.xml><?xml version="1.0" encoding="utf-8"?>
<p:tagLst xmlns:a="http://schemas.openxmlformats.org/drawingml/2006/main" xmlns:r="http://schemas.openxmlformats.org/officeDocument/2006/relationships" xmlns:p="http://schemas.openxmlformats.org/presentationml/2006/main">
  <p:tag name="SLIDE_TITLE" val="A Virus of Doom is in the Air Introduction"/>
</p:tagLst>
</file>

<file path=ppt/tags/tag8.xml><?xml version="1.0" encoding="utf-8"?>
<p:tagLst xmlns:a="http://schemas.openxmlformats.org/drawingml/2006/main" xmlns:r="http://schemas.openxmlformats.org/officeDocument/2006/relationships" xmlns:p="http://schemas.openxmlformats.org/presentationml/2006/main">
  <p:tag name="ALT" val="A viruse of doom is in the air..."/>
  <p:tag name="ALT_NULL" val="0"/>
  <p:tag name="LONGDESC_NULL" val="1"/>
</p:tagLst>
</file>

<file path=ppt/tags/tag9.xml><?xml version="1.0" encoding="utf-8"?>
<p:tagLst xmlns:a="http://schemas.openxmlformats.org/drawingml/2006/main" xmlns:r="http://schemas.openxmlformats.org/officeDocument/2006/relationships" xmlns:p="http://schemas.openxmlformats.org/presentationml/2006/main">
  <p:tag name="SLIDE_TITLE" val="Times that call us as Leader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779</Words>
  <Application>Microsoft Office PowerPoint</Application>
  <PresentationFormat>On-screen Show (4:3)</PresentationFormat>
  <Paragraphs>150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Providing Leadership in Times of Chronic Crisis and Uncertainty  </vt:lpstr>
      <vt:lpstr>  Goals for Today</vt:lpstr>
      <vt:lpstr>Slide 5</vt:lpstr>
      <vt:lpstr>A Virus of Doom is in the Air</vt:lpstr>
      <vt:lpstr>Slide 7</vt:lpstr>
      <vt:lpstr>Slide 8</vt:lpstr>
      <vt:lpstr>Slide 9</vt:lpstr>
      <vt:lpstr>Maslow’s Theory  of Needs</vt:lpstr>
      <vt:lpstr>Slide 11</vt:lpstr>
      <vt:lpstr>The Goal</vt:lpstr>
      <vt:lpstr>Slide 13</vt:lpstr>
      <vt:lpstr>Slide 14</vt:lpstr>
      <vt:lpstr> for Compromised Homeostasis (CH)</vt:lpstr>
      <vt:lpstr>What can you specifically do as a leader to respond to ET and CH in your work environment?</vt:lpstr>
      <vt:lpstr>Creating a Game Plan</vt:lpstr>
      <vt:lpstr>Slide 18</vt:lpstr>
    </vt:vector>
  </TitlesOfParts>
  <Company>California State University Northridge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vtc9246</dc:creator>
  <cp:lastModifiedBy>vtc9246</cp:lastModifiedBy>
  <cp:revision>190</cp:revision>
  <dcterms:created xsi:type="dcterms:W3CDTF">2009-04-08T15:50:17Z</dcterms:created>
  <dcterms:modified xsi:type="dcterms:W3CDTF">2009-09-24T19:23:33Z</dcterms:modified>
</cp:coreProperties>
</file>