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notesSlides/notesSlide41.xml" ContentType="application/vnd.openxmlformats-officedocument.presentationml.notesSlide+xml"/>
  <Override PartName="/ppt/slideMasters/slideMaster8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Default Extension="emf" ContentType="image/x-emf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79" r:id="rId1"/>
    <p:sldMasterId id="2147483681" r:id="rId2"/>
    <p:sldMasterId id="2147483682" r:id="rId3"/>
    <p:sldMasterId id="2147483683" r:id="rId4"/>
    <p:sldMasterId id="2147483684" r:id="rId5"/>
    <p:sldMasterId id="2147483685" r:id="rId6"/>
    <p:sldMasterId id="2147483686" r:id="rId7"/>
    <p:sldMasterId id="2147483687" r:id="rId8"/>
    <p:sldMasterId id="2147483688" r:id="rId9"/>
    <p:sldMasterId id="2147483971" r:id="rId10"/>
  </p:sldMasterIdLst>
  <p:notesMasterIdLst>
    <p:notesMasterId r:id="rId61"/>
  </p:notesMasterIdLst>
  <p:handoutMasterIdLst>
    <p:handoutMasterId r:id="rId62"/>
  </p:handoutMasterIdLst>
  <p:sldIdLst>
    <p:sldId id="560" r:id="rId11"/>
    <p:sldId id="561" r:id="rId12"/>
    <p:sldId id="919" r:id="rId13"/>
    <p:sldId id="389" r:id="rId14"/>
    <p:sldId id="899" r:id="rId15"/>
    <p:sldId id="920" r:id="rId16"/>
    <p:sldId id="923" r:id="rId17"/>
    <p:sldId id="901" r:id="rId18"/>
    <p:sldId id="924" r:id="rId19"/>
    <p:sldId id="925" r:id="rId20"/>
    <p:sldId id="392" r:id="rId21"/>
    <p:sldId id="890" r:id="rId22"/>
    <p:sldId id="889" r:id="rId23"/>
    <p:sldId id="891" r:id="rId24"/>
    <p:sldId id="892" r:id="rId25"/>
    <p:sldId id="893" r:id="rId26"/>
    <p:sldId id="926" r:id="rId27"/>
    <p:sldId id="927" r:id="rId28"/>
    <p:sldId id="928" r:id="rId29"/>
    <p:sldId id="929" r:id="rId30"/>
    <p:sldId id="716" r:id="rId31"/>
    <p:sldId id="930" r:id="rId32"/>
    <p:sldId id="816" r:id="rId33"/>
    <p:sldId id="931" r:id="rId34"/>
    <p:sldId id="895" r:id="rId35"/>
    <p:sldId id="932" r:id="rId36"/>
    <p:sldId id="933" r:id="rId37"/>
    <p:sldId id="599" r:id="rId38"/>
    <p:sldId id="934" r:id="rId39"/>
    <p:sldId id="602" r:id="rId40"/>
    <p:sldId id="935" r:id="rId41"/>
    <p:sldId id="610" r:id="rId42"/>
    <p:sldId id="936" r:id="rId43"/>
    <p:sldId id="906" r:id="rId44"/>
    <p:sldId id="915" r:id="rId45"/>
    <p:sldId id="629" r:id="rId46"/>
    <p:sldId id="937" r:id="rId47"/>
    <p:sldId id="938" r:id="rId48"/>
    <p:sldId id="939" r:id="rId49"/>
    <p:sldId id="911" r:id="rId50"/>
    <p:sldId id="940" r:id="rId51"/>
    <p:sldId id="637" r:id="rId52"/>
    <p:sldId id="639" r:id="rId53"/>
    <p:sldId id="954" r:id="rId54"/>
    <p:sldId id="876" r:id="rId55"/>
    <p:sldId id="946" r:id="rId56"/>
    <p:sldId id="877" r:id="rId57"/>
    <p:sldId id="949" r:id="rId58"/>
    <p:sldId id="951" r:id="rId59"/>
    <p:sldId id="953" r:id="rId60"/>
  </p:sldIdLst>
  <p:sldSz cx="9144000" cy="6858000" type="screen4x3"/>
  <p:notesSz cx="7010400" cy="92964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  <a:srgbClr val="FFCCFF"/>
    <a:srgbClr val="FFFF66"/>
    <a:srgbClr val="FF99CC"/>
    <a:srgbClr val="FF99FF"/>
    <a:srgbClr val="0CCA2C"/>
    <a:srgbClr val="FFCC66"/>
    <a:srgbClr val="DDDDDD"/>
    <a:srgbClr val="66FF99"/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85" autoAdjust="0"/>
    <p:restoredTop sz="86131" autoAdjust="0"/>
  </p:normalViewPr>
  <p:slideViewPr>
    <p:cSldViewPr>
      <p:cViewPr>
        <p:scale>
          <a:sx n="78" d="100"/>
          <a:sy n="78" d="100"/>
        </p:scale>
        <p:origin x="-2970" y="-870"/>
      </p:cViewPr>
      <p:guideLst>
        <p:guide orient="horz" pos="2208"/>
        <p:guide orient="horz" pos="864"/>
        <p:guide pos="2880"/>
        <p:guide pos="624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2256" y="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dLbls>
            <c:dLbl>
              <c:idx val="0"/>
              <c:layout>
                <c:manualLayout>
                  <c:x val="-0.21313908285049279"/>
                  <c:y val="0.1835923095261716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Paramount
19%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500" dirty="0" smtClean="0"/>
                      <a:t>Universal</a:t>
                    </a:r>
                    <a:r>
                      <a:rPr lang="en-US" sz="1500" dirty="0"/>
                      <a:t>
12%</a:t>
                    </a:r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Sheet1!$A$2:$A$8</c:f>
              <c:strCache>
                <c:ptCount val="7"/>
                <c:pt idx="0">
                  <c:v>Paramount</c:v>
                </c:pt>
                <c:pt idx="1">
                  <c:v>Warner Bros.</c:v>
                </c:pt>
                <c:pt idx="2">
                  <c:v>Sony</c:v>
                </c:pt>
                <c:pt idx="3">
                  <c:v>Disney</c:v>
                </c:pt>
                <c:pt idx="4">
                  <c:v>Universal</c:v>
                </c:pt>
                <c:pt idx="5">
                  <c:v>Fox</c:v>
                </c:pt>
                <c:pt idx="6">
                  <c:v>Others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0.19300000000000003</c:v>
                </c:pt>
                <c:pt idx="1">
                  <c:v>0.17900000000000002</c:v>
                </c:pt>
                <c:pt idx="2">
                  <c:v>0.13400000000000001</c:v>
                </c:pt>
                <c:pt idx="3">
                  <c:v>0.12200000000000001</c:v>
                </c:pt>
                <c:pt idx="4">
                  <c:v>0.11500000000000002</c:v>
                </c:pt>
                <c:pt idx="5">
                  <c:v>0.11100000000000002</c:v>
                </c:pt>
                <c:pt idx="6">
                  <c:v>0.14600000000000005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2012 (thru 7/5/12)</c:v>
                </c:pt>
              </c:strCache>
            </c:strRef>
          </c:tx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500" dirty="0"/>
                      <a:t>Universal
15%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Lions Gate</a:t>
                    </a:r>
                    <a:r>
                      <a:rPr lang="en-US" sz="1400" dirty="0"/>
                      <a:t>*
12%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600" dirty="0"/>
                      <a:t>Warner Bros.
11%</a:t>
                    </a:r>
                  </a:p>
                </c:rich>
              </c:tx>
              <c:showCatName val="1"/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200" b="1" dirty="0"/>
                      <a:t>Paramount
9%</a:t>
                    </a:r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Sheet1!$A$2:$A$9</c:f>
              <c:strCache>
                <c:ptCount val="8"/>
                <c:pt idx="0">
                  <c:v>Disney</c:v>
                </c:pt>
                <c:pt idx="1">
                  <c:v>Sony</c:v>
                </c:pt>
                <c:pt idx="2">
                  <c:v>Universal</c:v>
                </c:pt>
                <c:pt idx="3">
                  <c:v>Lionsgate*</c:v>
                </c:pt>
                <c:pt idx="4">
                  <c:v>Warner Bros.</c:v>
                </c:pt>
                <c:pt idx="5">
                  <c:v>Paramount</c:v>
                </c:pt>
                <c:pt idx="6">
                  <c:v>Fox</c:v>
                </c:pt>
                <c:pt idx="7">
                  <c:v>Others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0.17500000000000002</c:v>
                </c:pt>
                <c:pt idx="1">
                  <c:v>0.14800000000000002</c:v>
                </c:pt>
                <c:pt idx="2">
                  <c:v>0.14700000000000002</c:v>
                </c:pt>
                <c:pt idx="3">
                  <c:v>0.11600000000000002</c:v>
                </c:pt>
                <c:pt idx="4">
                  <c:v>0.114</c:v>
                </c:pt>
                <c:pt idx="5">
                  <c:v>9.5000000000000015E-2</c:v>
                </c:pt>
                <c:pt idx="6">
                  <c:v>8.8000000000000023E-2</c:v>
                </c:pt>
                <c:pt idx="7">
                  <c:v>0.1170000000000001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Box</a:t>
            </a:r>
            <a:r>
              <a:rPr lang="en-US" baseline="0" dirty="0" smtClean="0"/>
              <a:t> office gross ($B)</a:t>
            </a:r>
            <a:endParaRPr lang="en-US" dirty="0"/>
          </a:p>
        </c:rich>
      </c:tx>
    </c:title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Non-3D</c:v>
                </c:pt>
              </c:strCache>
            </c:strRef>
          </c:tx>
          <c:cat>
            <c:numRef>
              <c:f>Sheet1!$A$2:$A$10</c:f>
              <c:numCache>
                <c:formatCode>General</c:formatCode>
                <c:ptCount val="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</c:numCache>
            </c:numRef>
          </c:cat>
          <c:val>
            <c:numRef>
              <c:f>Sheet1!$B$2:$B$10</c:f>
              <c:numCache>
                <c:formatCode>_("$"* #,##0.0_);_("$"* \(#,##0.0\);_("$"* "-"??_);_(@_)</c:formatCode>
                <c:ptCount val="9"/>
                <c:pt idx="0">
                  <c:v>9.2000000000000011</c:v>
                </c:pt>
                <c:pt idx="1">
                  <c:v>9.3000000000000007</c:v>
                </c:pt>
                <c:pt idx="2">
                  <c:v>8.8000000000000007</c:v>
                </c:pt>
                <c:pt idx="3">
                  <c:v>9.1</c:v>
                </c:pt>
                <c:pt idx="4">
                  <c:v>9.5</c:v>
                </c:pt>
                <c:pt idx="5">
                  <c:v>9.4</c:v>
                </c:pt>
                <c:pt idx="6">
                  <c:v>9.5</c:v>
                </c:pt>
                <c:pt idx="7">
                  <c:v>8.4000000000000021</c:v>
                </c:pt>
                <c:pt idx="8">
                  <c:v>8.4000000000000021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3D</c:v>
                </c:pt>
              </c:strCache>
            </c:strRef>
          </c:tx>
          <c:cat>
            <c:numRef>
              <c:f>Sheet1!$A$2:$A$10</c:f>
              <c:numCache>
                <c:formatCode>General</c:formatCode>
                <c:ptCount val="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</c:numCache>
            </c:numRef>
          </c:cat>
          <c:val>
            <c:numRef>
              <c:f>Sheet1!$C$2:$C$10</c:f>
              <c:numCache>
                <c:formatCode>_("$"* #,##0.0_);_("$"* \(#,##0.0\);_("$"* "-"??_);_(@_)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</c:v>
                </c:pt>
                <c:pt idx="4">
                  <c:v>0.1</c:v>
                </c:pt>
                <c:pt idx="5">
                  <c:v>0.2</c:v>
                </c:pt>
                <c:pt idx="6">
                  <c:v>1.1000000000000001</c:v>
                </c:pt>
                <c:pt idx="7">
                  <c:v>2.2000000000000002</c:v>
                </c:pt>
                <c:pt idx="8">
                  <c:v>1.8</c:v>
                </c:pt>
              </c:numCache>
            </c:numRef>
          </c:val>
        </c:ser>
        <c:dLbls>
          <c:showVal val="1"/>
        </c:dLbls>
        <c:gapWidth val="95"/>
        <c:overlap val="100"/>
        <c:axId val="153858432"/>
        <c:axId val="153859968"/>
      </c:barChart>
      <c:catAx>
        <c:axId val="153858432"/>
        <c:scaling>
          <c:orientation val="minMax"/>
        </c:scaling>
        <c:axPos val="b"/>
        <c:numFmt formatCode="General" sourceLinked="1"/>
        <c:majorTickMark val="none"/>
        <c:tickLblPos val="nextTo"/>
        <c:crossAx val="153859968"/>
        <c:crosses val="autoZero"/>
        <c:auto val="1"/>
        <c:lblAlgn val="ctr"/>
        <c:lblOffset val="100"/>
      </c:catAx>
      <c:valAx>
        <c:axId val="153859968"/>
        <c:scaling>
          <c:orientation val="minMax"/>
        </c:scaling>
        <c:delete val="1"/>
        <c:axPos val="l"/>
        <c:numFmt formatCode="_(&quot;$&quot;* #,##0.0_);_(&quot;$&quot;* \(#,##0.0\);_(&quot;$&quot;* &quot;-&quot;??_);_(@_)" sourceLinked="1"/>
        <c:majorTickMark val="none"/>
        <c:tickLblPos val="none"/>
        <c:crossAx val="153858432"/>
        <c:crosses val="autoZero"/>
        <c:crossBetween val="between"/>
      </c:valAx>
    </c:plotArea>
    <c:legend>
      <c:legendPos val="t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smtClean="0">
                <a:effectLst/>
              </a:rPr>
              <a:t>Box office gross ($B)</a:t>
            </a:r>
            <a:endParaRPr lang="en-US" dirty="0" smtClean="0">
              <a:effectLst/>
            </a:endParaRP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Sheet1!$B$2:$B$6</c:f>
              <c:numCache>
                <c:formatCode>_("$"* #,##0.0_);_("$"* \(#,##0.0\);_("$"* "-"??_);_(@_)</c:formatCode>
                <c:ptCount val="5"/>
                <c:pt idx="0">
                  <c:v>16.600000000000001</c:v>
                </c:pt>
                <c:pt idx="1">
                  <c:v>18.100000000000001</c:v>
                </c:pt>
                <c:pt idx="2">
                  <c:v>18.8</c:v>
                </c:pt>
                <c:pt idx="3">
                  <c:v>21</c:v>
                </c:pt>
                <c:pt idx="4">
                  <c:v>22.4</c:v>
                </c:pt>
              </c:numCache>
            </c:numRef>
          </c:val>
        </c:ser>
        <c:dLbls>
          <c:showVal val="1"/>
        </c:dLbls>
        <c:overlap val="-25"/>
        <c:axId val="153926272"/>
        <c:axId val="153932160"/>
      </c:barChart>
      <c:catAx>
        <c:axId val="153926272"/>
        <c:scaling>
          <c:orientation val="minMax"/>
        </c:scaling>
        <c:axPos val="b"/>
        <c:numFmt formatCode="General" sourceLinked="1"/>
        <c:majorTickMark val="none"/>
        <c:tickLblPos val="nextTo"/>
        <c:crossAx val="153932160"/>
        <c:crosses val="autoZero"/>
        <c:auto val="1"/>
        <c:lblAlgn val="ctr"/>
        <c:lblOffset val="100"/>
      </c:catAx>
      <c:valAx>
        <c:axId val="153932160"/>
        <c:scaling>
          <c:orientation val="minMax"/>
        </c:scaling>
        <c:delete val="1"/>
        <c:axPos val="l"/>
        <c:numFmt formatCode="_(&quot;$&quot;* #,##0.0_);_(&quot;$&quot;* \(#,##0.0\);_(&quot;$&quot;* &quot;-&quot;??_);_(@_)" sourceLinked="1"/>
        <c:majorTickMark val="none"/>
        <c:tickLblPos val="none"/>
        <c:crossAx val="1539262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Worldwide </a:t>
            </a:r>
            <a:r>
              <a:rPr lang="en-US" sz="1800" dirty="0" smtClean="0"/>
              <a:t>spend on </a:t>
            </a:r>
            <a:r>
              <a:rPr lang="en-US" sz="1800" dirty="0"/>
              <a:t>physical home video </a:t>
            </a:r>
            <a:r>
              <a:rPr lang="en-US" sz="1800" dirty="0" smtClean="0"/>
              <a:t>($B)</a:t>
            </a:r>
            <a:endParaRPr lang="en-US" sz="1800" dirty="0"/>
          </a:p>
        </c:rich>
      </c:tx>
      <c:layout>
        <c:manualLayout>
          <c:xMode val="edge"/>
          <c:yMode val="edge"/>
          <c:x val="0.12577111050773826"/>
          <c:y val="0"/>
        </c:manualLayout>
      </c:layout>
      <c:spPr>
        <a:noFill/>
      </c:spPr>
    </c:title>
    <c:plotArea>
      <c:layout>
        <c:manualLayout>
          <c:layoutTarget val="inner"/>
          <c:xMode val="edge"/>
          <c:yMode val="edge"/>
          <c:x val="8.0268199233716475E-2"/>
          <c:y val="0.18207831325301205"/>
          <c:w val="0.89865900383141761"/>
          <c:h val="0.63019329285646541"/>
        </c:manualLayout>
      </c:layout>
      <c:barChart>
        <c:barDir val="col"/>
        <c:grouping val="stacked"/>
        <c:ser>
          <c:idx val="0"/>
          <c:order val="0"/>
          <c:tx>
            <c:strRef>
              <c:f>Sheet1!$A$3</c:f>
              <c:strCache>
                <c:ptCount val="1"/>
                <c:pt idx="0">
                  <c:v>Sell-through</c:v>
                </c:pt>
              </c:strCache>
            </c:strRef>
          </c:tx>
          <c:dLbls>
            <c:numFmt formatCode="&quot;$&quot;#,##0.0" sourceLinked="0"/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strCache>
            </c:strRef>
          </c:cat>
          <c:val>
            <c:numRef>
              <c:f>Sheet1!$B$3:$I$3</c:f>
              <c:numCache>
                <c:formatCode>\ #,##0.0_-;#,##0.0_-;* ""_-;@_-</c:formatCode>
                <c:ptCount val="8"/>
                <c:pt idx="0">
                  <c:v>30.417004325000004</c:v>
                </c:pt>
                <c:pt idx="1">
                  <c:v>31.751543457</c:v>
                </c:pt>
                <c:pt idx="2" formatCode="#,##0.0;[Red]\-#,##0.0">
                  <c:v>32.324877087999994</c:v>
                </c:pt>
                <c:pt idx="3" formatCode="#,##0.0;[Red]\-#,##0.0">
                  <c:v>32.929964704</c:v>
                </c:pt>
                <c:pt idx="4" formatCode="#,##0.0;[Red]\-#,##0.0">
                  <c:v>31.755108784000001</c:v>
                </c:pt>
                <c:pt idx="5" formatCode="#,##0.0;[Red]\-#,##0.0">
                  <c:v>27.970174501000002</c:v>
                </c:pt>
                <c:pt idx="6" formatCode="#,##0.0;[Red]\-#,##0.0">
                  <c:v>26.553250623000004</c:v>
                </c:pt>
                <c:pt idx="7" formatCode="#,##0.0;[Red]\-#,##0.0">
                  <c:v>25.591910324000004</c:v>
                </c:pt>
              </c:numCache>
            </c:numRef>
          </c:val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Rental</c:v>
                </c:pt>
              </c:strCache>
            </c:strRef>
          </c:tx>
          <c:dLbls>
            <c:numFmt formatCode="&quot;$&quot;#,##0.0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strCache>
            </c:strRef>
          </c:cat>
          <c:val>
            <c:numRef>
              <c:f>Sheet1!$B$2:$I$2</c:f>
              <c:numCache>
                <c:formatCode>\ #,##0.00_-;#,##0.00_-;* ""_-;@_-</c:formatCode>
                <c:ptCount val="8"/>
                <c:pt idx="0" formatCode="\ #,##0.0_-;#,##0.0_-;* &quot;&quot;_-;@_-">
                  <c:v>11.232976871</c:v>
                </c:pt>
                <c:pt idx="1">
                  <c:v>15.975489048000004</c:v>
                </c:pt>
                <c:pt idx="2">
                  <c:v>15.317051127999999</c:v>
                </c:pt>
                <c:pt idx="3">
                  <c:v>14.972314914000002</c:v>
                </c:pt>
                <c:pt idx="4">
                  <c:v>14.369424720000003</c:v>
                </c:pt>
                <c:pt idx="5">
                  <c:v>12.830542088000001</c:v>
                </c:pt>
                <c:pt idx="6">
                  <c:v>11.850709807000003</c:v>
                </c:pt>
                <c:pt idx="7">
                  <c:v>11.380979252000001</c:v>
                </c:pt>
              </c:numCache>
            </c:numRef>
          </c:val>
        </c:ser>
        <c:dLbls/>
        <c:gapWidth val="70"/>
        <c:overlap val="100"/>
        <c:axId val="150053248"/>
        <c:axId val="150054784"/>
      </c:barChart>
      <c:lineChart>
        <c:grouping val="standard"/>
        <c:ser>
          <c:idx val="2"/>
          <c:order val="2"/>
          <c:tx>
            <c:strRef>
              <c:f>Sheet1!$A$4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numFmt formatCode="&quot;$&quot;#,##0.0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t"/>
            <c:showVal val="1"/>
          </c:dLbls>
          <c:cat>
            <c:strRef>
              <c:f>Sheet1!$B$1:$I$1</c:f>
              <c:strCach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strCache>
            </c:strRef>
          </c:cat>
          <c:val>
            <c:numRef>
              <c:f>Sheet1!$B$4:$I$4</c:f>
              <c:numCache>
                <c:formatCode>\ #,##0.0_-;#,##0.0_-;* ""_-;@_-</c:formatCode>
                <c:ptCount val="8"/>
                <c:pt idx="0">
                  <c:v>41.649981195999999</c:v>
                </c:pt>
                <c:pt idx="1">
                  <c:v>47.727032505000011</c:v>
                </c:pt>
                <c:pt idx="2">
                  <c:v>47.641928216000004</c:v>
                </c:pt>
                <c:pt idx="3">
                  <c:v>47.902279618000001</c:v>
                </c:pt>
                <c:pt idx="4">
                  <c:v>46.124533504000006</c:v>
                </c:pt>
                <c:pt idx="5">
                  <c:v>40.800716589000004</c:v>
                </c:pt>
                <c:pt idx="6">
                  <c:v>38.403960429999998</c:v>
                </c:pt>
                <c:pt idx="7">
                  <c:v>36.972889575999993</c:v>
                </c:pt>
              </c:numCache>
            </c:numRef>
          </c:val>
        </c:ser>
        <c:dLbls/>
        <c:marker val="1"/>
        <c:axId val="150053248"/>
        <c:axId val="150054784"/>
      </c:lineChart>
      <c:catAx>
        <c:axId val="15005324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50054784"/>
        <c:crosses val="autoZero"/>
        <c:auto val="1"/>
        <c:lblAlgn val="ctr"/>
        <c:lblOffset val="100"/>
      </c:catAx>
      <c:valAx>
        <c:axId val="150054784"/>
        <c:scaling>
          <c:orientation val="minMax"/>
        </c:scaling>
        <c:axPos val="l"/>
        <c:numFmt formatCode="&quot;$&quot;#,##0" sourceLinked="0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50053248"/>
        <c:crosses val="autoZero"/>
        <c:crossBetween val="between"/>
        <c:majorUnit val="10"/>
      </c:val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1815548918454161"/>
          <c:y val="0.92458969737216579"/>
          <c:w val="0.58256704980842899"/>
          <c:h val="5.8059956360876561E-2"/>
        </c:manualLayout>
      </c:layout>
      <c:spPr>
        <a:ln>
          <a:solidFill>
            <a:schemeClr val="tx1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spPr>
    <a:noFill/>
  </c:spPr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t" anchorCtr="0" compatLnSpc="1">
            <a:prstTxWarp prst="textNoShape">
              <a:avLst/>
            </a:prstTxWarp>
          </a:bodyPr>
          <a:lstStyle>
            <a:lvl1pPr algn="l" defTabSz="931863">
              <a:defRPr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t" anchorCtr="0" compatLnSpc="1">
            <a:prstTxWarp prst="textNoShape">
              <a:avLst/>
            </a:prstTxWarp>
          </a:bodyPr>
          <a:lstStyle>
            <a:lvl1pPr algn="r" defTabSz="931863">
              <a:defRPr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b" anchorCtr="0" compatLnSpc="1">
            <a:prstTxWarp prst="textNoShape">
              <a:avLst/>
            </a:prstTxWarp>
          </a:bodyPr>
          <a:lstStyle>
            <a:lvl1pPr algn="l" defTabSz="931863">
              <a:defRPr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b" anchorCtr="0" compatLnSpc="1">
            <a:prstTxWarp prst="textNoShape">
              <a:avLst/>
            </a:prstTxWarp>
          </a:bodyPr>
          <a:lstStyle>
            <a:lvl1pPr algn="r" defTabSz="931863">
              <a:defRPr smtClean="0">
                <a:latin typeface="Times" pitchFamily="18" charset="0"/>
              </a:defRPr>
            </a:lvl1pPr>
          </a:lstStyle>
          <a:p>
            <a:pPr>
              <a:defRPr/>
            </a:pPr>
            <a:fld id="{4935F03B-5C06-4DD2-8785-537230824E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3379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t" anchorCtr="0" compatLnSpc="1">
            <a:prstTxWarp prst="textNoShape">
              <a:avLst/>
            </a:prstTxWarp>
          </a:bodyPr>
          <a:lstStyle>
            <a:lvl1pPr algn="l" defTabSz="931863">
              <a:defRPr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t" anchorCtr="0" compatLnSpc="1">
            <a:prstTxWarp prst="textNoShape">
              <a:avLst/>
            </a:prstTxWarp>
          </a:bodyPr>
          <a:lstStyle>
            <a:lvl1pPr algn="r" defTabSz="931863">
              <a:defRPr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9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b" anchorCtr="0" compatLnSpc="1">
            <a:prstTxWarp prst="textNoShape">
              <a:avLst/>
            </a:prstTxWarp>
          </a:bodyPr>
          <a:lstStyle>
            <a:lvl1pPr algn="l" defTabSz="931863">
              <a:defRPr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b" anchorCtr="0" compatLnSpc="1">
            <a:prstTxWarp prst="textNoShape">
              <a:avLst/>
            </a:prstTxWarp>
          </a:bodyPr>
          <a:lstStyle>
            <a:lvl1pPr algn="r" defTabSz="931863">
              <a:defRPr smtClean="0">
                <a:latin typeface="Times" pitchFamily="18" charset="0"/>
              </a:defRPr>
            </a:lvl1pPr>
          </a:lstStyle>
          <a:p>
            <a:pPr>
              <a:defRPr/>
            </a:pPr>
            <a:fld id="{68406AF1-A02C-4C7B-B9DE-F57E8EB359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7631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BD6726-970B-468D-A22C-FD021F8C013C}" type="slidenum">
              <a:rPr lang="en-US"/>
              <a:pPr/>
              <a:t>0</a:t>
            </a:fld>
            <a:endParaRPr lang="en-US" dirty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3060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DA15E1-56CD-4982-8AC9-1C54B51173BA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6AAD4-8C41-4C15-B7D5-919332F4F9B0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6AAD4-8C41-4C15-B7D5-919332F4F9B0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6AAD4-8C41-4C15-B7D5-919332F4F9B0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6AAD4-8C41-4C15-B7D5-919332F4F9B0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6AAD4-8C41-4C15-B7D5-919332F4F9B0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-114300"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4320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8087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9595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BDDFD2-C9CD-4606-AC9D-73599AF23A7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95957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C80F9E-FE0C-4000-98E5-283367CD9FBB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9509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A0C71C-71EC-4DAE-907E-EA1F20D9BD83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/>
          <a:lstStyle/>
          <a:p>
            <a:pPr marL="0" indent="0" defTabSz="911225" eaLnBrk="1" hangingPunct="1"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0650" indent="-120650" defTabSz="911225"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9509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C80F9E-FE0C-4000-98E5-283367CD9FBB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-114300"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91353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-114300"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91353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80820C-5BCB-4D60-810C-5C0A7820FFBE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75" indent="-231775">
              <a:buClr>
                <a:schemeClr val="hlink"/>
              </a:buClr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4814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BDDFD2-C9CD-4606-AC9D-73599AF23A76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B44A06-33F2-4DD7-83BD-C549C866CF01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30738" cy="3473450"/>
          </a:xfrm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/>
          <a:lstStyle/>
          <a:p>
            <a:pPr marL="0" indent="0" defTabSz="911225" eaLnBrk="1" hangingPunct="1"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75" indent="-231775">
              <a:buClr>
                <a:schemeClr val="hlink"/>
              </a:buClr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48145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41E7D-BC5F-4EE4-9191-6BEC3052D627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0650" indent="-120650" defTabSz="911225" eaLnBrk="1" hangingPunct="1">
              <a:lnSpc>
                <a:spcPct val="110000"/>
              </a:lnSpc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84003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B06C9C-AF51-4105-B981-19A869EB5F76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B06C9C-AF51-4105-B981-19A869EB5F76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100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6060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6060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E999B3-B06F-4E10-9364-1D64D19E8242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70140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6B2017-9430-40FF-A5C1-EE90263DB791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100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901D35-0A14-4F77-96C2-001F1FD8D7B3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30738" cy="3473450"/>
          </a:xfrm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57895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10400F-8CA5-46D9-875B-14CF84946CB6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100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10400F-8CA5-46D9-875B-14CF84946CB6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100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29116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2911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E34764-D2C8-46CD-A82B-9F9969415D0D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0818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0421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B06C9C-AF51-4105-B981-19A869EB5F76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5719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 rot="5400000">
            <a:off x="-120649" y="1274762"/>
            <a:ext cx="3313112" cy="3071813"/>
          </a:xfrm>
          <a:prstGeom prst="triangle">
            <a:avLst>
              <a:gd name="adj" fmla="val 60227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3079750" y="552450"/>
            <a:ext cx="6057900" cy="2590800"/>
          </a:xfrm>
          <a:custGeom>
            <a:avLst/>
            <a:gdLst/>
            <a:ahLst/>
            <a:cxnLst>
              <a:cxn ang="0">
                <a:pos x="0" y="1632"/>
              </a:cxn>
              <a:cxn ang="0">
                <a:pos x="3816" y="0"/>
              </a:cxn>
              <a:cxn ang="0">
                <a:pos x="3816" y="496"/>
              </a:cxn>
              <a:cxn ang="0">
                <a:pos x="0" y="1632"/>
              </a:cxn>
            </a:cxnLst>
            <a:rect l="0" t="0" r="r" b="b"/>
            <a:pathLst>
              <a:path w="3816" h="1632">
                <a:moveTo>
                  <a:pt x="0" y="1632"/>
                </a:moveTo>
                <a:lnTo>
                  <a:pt x="3816" y="0"/>
                </a:lnTo>
                <a:lnTo>
                  <a:pt x="3816" y="496"/>
                </a:lnTo>
                <a:lnTo>
                  <a:pt x="0" y="163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6" descr="logo outli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3076575" y="6032500"/>
            <a:ext cx="18891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59113" y="3457575"/>
            <a:ext cx="5541962" cy="908050"/>
          </a:xfrm>
        </p:spPr>
        <p:txBody>
          <a:bodyPr lIns="36000" tIns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48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62288" y="4354513"/>
            <a:ext cx="5541962" cy="1019175"/>
          </a:xfrm>
        </p:spPr>
        <p:txBody>
          <a:bodyPr/>
          <a:lstStyle>
            <a:lvl1pPr marL="0" indent="0">
              <a:lnSpc>
                <a:spcPct val="85000"/>
              </a:lnSpc>
              <a:buFont typeface="Arial" pitchFamily="34" charset="0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163" y="200025"/>
            <a:ext cx="2057400" cy="5926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0025"/>
            <a:ext cx="6024563" cy="59261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7/11/2012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200025"/>
            <a:ext cx="2058988" cy="5732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00025"/>
            <a:ext cx="6024562" cy="5732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7/11/2012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7/11/2012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34363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412875"/>
            <a:ext cx="4040187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12875"/>
            <a:ext cx="4041775" cy="218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48088"/>
            <a:ext cx="4041775" cy="218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34363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412875"/>
            <a:ext cx="8234362" cy="218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3" y="3748088"/>
            <a:ext cx="8234362" cy="218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34363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412875"/>
            <a:ext cx="4040187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41775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34363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412875"/>
            <a:ext cx="8234362" cy="451961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34363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5613" y="1412875"/>
            <a:ext cx="8234362" cy="451961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34363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412875"/>
            <a:ext cx="4040187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412875"/>
            <a:ext cx="4041775" cy="451961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5613" y="200025"/>
            <a:ext cx="8235950" cy="5732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412875"/>
            <a:ext cx="4040187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4177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200025"/>
            <a:ext cx="2057400" cy="5732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00025"/>
            <a:ext cx="6024562" cy="5732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412875"/>
            <a:ext cx="4040187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4177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412875"/>
            <a:ext cx="4040187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4177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200025"/>
            <a:ext cx="2057400" cy="5732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00025"/>
            <a:ext cx="6024562" cy="5732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881063"/>
            <a:ext cx="2057400" cy="5245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881063"/>
            <a:ext cx="6024562" cy="5245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163" y="200025"/>
            <a:ext cx="2057400" cy="5926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0025"/>
            <a:ext cx="6024563" cy="59261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163" y="200025"/>
            <a:ext cx="2057400" cy="5926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0025"/>
            <a:ext cx="6024563" cy="59261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163" y="200025"/>
            <a:ext cx="2057400" cy="5926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0025"/>
            <a:ext cx="6024563" cy="59261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163" y="200025"/>
            <a:ext cx="2057400" cy="5926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0025"/>
            <a:ext cx="6024563" cy="59261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108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8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10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12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13.emf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14.emf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755" name="Rectangle 3"/>
          <p:cNvSpPr>
            <a:spLocks noChangeArrowheads="1"/>
          </p:cNvSpPr>
          <p:nvPr/>
        </p:nvSpPr>
        <p:spPr bwMode="auto">
          <a:xfrm>
            <a:off x="457200" y="6419850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en-US" sz="1100" dirty="0">
                <a:cs typeface="Arial" pitchFamily="34" charset="0"/>
              </a:rPr>
              <a:t>Page </a:t>
            </a:r>
            <a:fld id="{4855739D-3C53-486F-B6A7-4954CF255E99}" type="slidenum">
              <a:rPr lang="en-US" sz="1100">
                <a:cs typeface="Arial" pitchFamily="34" charset="0"/>
              </a:rPr>
              <a:pPr algn="l" eaLnBrk="1" hangingPunct="1">
                <a:defRPr/>
              </a:pPr>
              <a:t>‹#›</a:t>
            </a:fld>
            <a:endParaRPr lang="en-US" sz="1100" dirty="0">
              <a:cs typeface="Arial" pitchFamily="34" charset="0"/>
            </a:endParaRP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34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412875"/>
            <a:ext cx="8234362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82758" name="Line 6"/>
          <p:cNvSpPr>
            <a:spLocks noChangeShapeType="1"/>
          </p:cNvSpPr>
          <p:nvPr/>
        </p:nvSpPr>
        <p:spPr bwMode="auto">
          <a:xfrm>
            <a:off x="455613" y="1042988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2759" name="Line 7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2760" name="Line 8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24584" name="Picture 9" descr="logo outlines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black">
          <a:xfrm>
            <a:off x="7226300" y="6372225"/>
            <a:ext cx="150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2762" name="Rectangle 10"/>
          <p:cNvSpPr>
            <a:spLocks noChangeArrowheads="1"/>
          </p:cNvSpPr>
          <p:nvPr/>
        </p:nvSpPr>
        <p:spPr bwMode="auto">
          <a:xfrm>
            <a:off x="3581400" y="64008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en-US" sz="1100" dirty="0">
                <a:cs typeface="Arial" pitchFamily="34" charset="0"/>
              </a:rPr>
              <a:t>Filmed entertainment</a:t>
            </a:r>
          </a:p>
          <a:p>
            <a:pPr algn="l" eaLnBrk="1" hangingPunct="1">
              <a:defRPr/>
            </a:pPr>
            <a:endParaRPr lang="en-US" sz="1100" dirty="0"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0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9pPr>
    </p:titleStyle>
    <p:bodyStyle>
      <a:lvl1pPr marL="360363" indent="-360363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57188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2000">
          <a:solidFill>
            <a:schemeClr val="tx1"/>
          </a:solidFill>
          <a:latin typeface="+mn-lt"/>
        </a:defRPr>
      </a:lvl2pPr>
      <a:lvl3pPr marL="1081088" indent="-360363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>
          <a:solidFill>
            <a:schemeClr val="tx1"/>
          </a:solidFill>
          <a:latin typeface="+mn-lt"/>
        </a:defRPr>
      </a:lvl3pPr>
      <a:lvl4pPr marL="1441450" indent="-358775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4pPr>
      <a:lvl5pPr marL="1800225" indent="-357188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5pPr>
      <a:lvl6pPr marL="22574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6pPr>
      <a:lvl7pPr marL="27146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7pPr>
      <a:lvl8pPr marL="31718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8pPr>
      <a:lvl9pPr marL="36290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7/11/2012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327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412875"/>
            <a:ext cx="8234362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</a:t>
            </a:r>
          </a:p>
        </p:txBody>
      </p:sp>
      <p:sp>
        <p:nvSpPr>
          <p:cNvPr id="1484804" name="Line 4"/>
          <p:cNvSpPr>
            <a:spLocks noChangeShapeType="1"/>
          </p:cNvSpPr>
          <p:nvPr/>
        </p:nvSpPr>
        <p:spPr bwMode="auto">
          <a:xfrm>
            <a:off x="455613" y="1042988"/>
            <a:ext cx="8229600" cy="0"/>
          </a:xfrm>
          <a:prstGeom prst="line">
            <a:avLst/>
          </a:prstGeom>
          <a:noFill/>
          <a:ln w="19050">
            <a:solidFill>
              <a:srgbClr val="FFD2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4805" name="Line 5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4806" name="Line 6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4807" name="Rectangle 7"/>
          <p:cNvSpPr>
            <a:spLocks noChangeArrowheads="1"/>
          </p:cNvSpPr>
          <p:nvPr/>
        </p:nvSpPr>
        <p:spPr bwMode="auto">
          <a:xfrm>
            <a:off x="2778125" y="6419850"/>
            <a:ext cx="2057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en-US" sz="1100" dirty="0">
                <a:cs typeface="Arial" pitchFamily="34" charset="0"/>
              </a:rPr>
              <a:t>Presentation title</a:t>
            </a:r>
          </a:p>
        </p:txBody>
      </p:sp>
      <p:sp>
        <p:nvSpPr>
          <p:cNvPr id="1484808" name="Rectangle 8"/>
          <p:cNvSpPr>
            <a:spLocks noChangeArrowheads="1"/>
          </p:cNvSpPr>
          <p:nvPr/>
        </p:nvSpPr>
        <p:spPr bwMode="auto">
          <a:xfrm>
            <a:off x="457200" y="6419850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en-US" sz="1100" dirty="0">
                <a:cs typeface="Arial" pitchFamily="34" charset="0"/>
              </a:rPr>
              <a:t>Page </a:t>
            </a:r>
            <a:fld id="{922ECDA7-72FF-4322-BD5C-E0C1537C2E09}" type="slidenum">
              <a:rPr lang="en-US" sz="1100">
                <a:cs typeface="Arial" pitchFamily="34" charset="0"/>
              </a:rPr>
              <a:pPr algn="l" eaLnBrk="1" hangingPunct="1">
                <a:defRPr/>
              </a:pPr>
              <a:t>‹#›</a:t>
            </a:fld>
            <a:endParaRPr lang="en-US" sz="1100" dirty="0">
              <a:cs typeface="Arial" pitchFamily="34" charset="0"/>
            </a:endParaRPr>
          </a:p>
        </p:txBody>
      </p:sp>
      <p:pic>
        <p:nvPicPr>
          <p:cNvPr id="25609" name="Picture 9" descr="logo outline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26300" y="6372225"/>
            <a:ext cx="150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1688" indent="-355600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2000">
          <a:solidFill>
            <a:srgbClr val="646464"/>
          </a:solidFill>
          <a:latin typeface="+mn-lt"/>
        </a:defRPr>
      </a:lvl2pPr>
      <a:lvl3pPr marL="1343025" indent="-361950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>
          <a:solidFill>
            <a:srgbClr val="646464"/>
          </a:solidFill>
          <a:latin typeface="+mn-lt"/>
        </a:defRPr>
      </a:lvl3pPr>
      <a:lvl4pPr marL="1881188" indent="-358775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4pPr>
      <a:lvl5pPr marL="2417763" indent="-357188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5pPr>
      <a:lvl6pPr marL="2874963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6pPr>
      <a:lvl7pPr marL="3332163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7pPr>
      <a:lvl8pPr marL="3789363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8pPr>
      <a:lvl9pPr marL="4246563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327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412875"/>
            <a:ext cx="8234362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85828" name="Line 4"/>
          <p:cNvSpPr>
            <a:spLocks noChangeShapeType="1"/>
          </p:cNvSpPr>
          <p:nvPr/>
        </p:nvSpPr>
        <p:spPr bwMode="auto">
          <a:xfrm>
            <a:off x="455613" y="1042988"/>
            <a:ext cx="8229600" cy="0"/>
          </a:xfrm>
          <a:prstGeom prst="line">
            <a:avLst/>
          </a:prstGeom>
          <a:noFill/>
          <a:ln w="19050">
            <a:solidFill>
              <a:srgbClr val="FFD2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5829" name="Line 5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5830" name="Line 6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5831" name="Rectangle 7"/>
          <p:cNvSpPr>
            <a:spLocks noChangeArrowheads="1"/>
          </p:cNvSpPr>
          <p:nvPr/>
        </p:nvSpPr>
        <p:spPr bwMode="auto">
          <a:xfrm>
            <a:off x="2778125" y="6419850"/>
            <a:ext cx="2057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en-US" sz="1100" dirty="0">
                <a:cs typeface="Arial" pitchFamily="34" charset="0"/>
              </a:rPr>
              <a:t>Presentation title</a:t>
            </a:r>
          </a:p>
        </p:txBody>
      </p:sp>
      <p:sp>
        <p:nvSpPr>
          <p:cNvPr id="1485832" name="Rectangle 8"/>
          <p:cNvSpPr>
            <a:spLocks noChangeArrowheads="1"/>
          </p:cNvSpPr>
          <p:nvPr/>
        </p:nvSpPr>
        <p:spPr bwMode="auto">
          <a:xfrm>
            <a:off x="457200" y="6419850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en-US" sz="1100" dirty="0">
                <a:cs typeface="Arial" pitchFamily="34" charset="0"/>
              </a:rPr>
              <a:t>Page </a:t>
            </a:r>
            <a:fld id="{71933414-B5C1-4763-831A-E2239FA2F9A7}" type="slidenum">
              <a:rPr lang="en-US" sz="1100">
                <a:cs typeface="Arial" pitchFamily="34" charset="0"/>
              </a:rPr>
              <a:pPr algn="l" eaLnBrk="1" hangingPunct="1">
                <a:defRPr/>
              </a:pPr>
              <a:t>‹#›</a:t>
            </a:fld>
            <a:endParaRPr lang="en-US" sz="1100" dirty="0">
              <a:cs typeface="Arial" pitchFamily="34" charset="0"/>
            </a:endParaRPr>
          </a:p>
        </p:txBody>
      </p:sp>
      <p:sp>
        <p:nvSpPr>
          <p:cNvPr id="1485833" name="Rectangle 9"/>
          <p:cNvSpPr>
            <a:spLocks noChangeArrowheads="1"/>
          </p:cNvSpPr>
          <p:nvPr/>
        </p:nvSpPr>
        <p:spPr bwMode="auto">
          <a:xfrm>
            <a:off x="2778125" y="6419850"/>
            <a:ext cx="2057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en-US" sz="1100" dirty="0">
                <a:cs typeface="Arial" pitchFamily="34" charset="0"/>
              </a:rPr>
              <a:t>Presentation title</a:t>
            </a:r>
          </a:p>
        </p:txBody>
      </p:sp>
      <p:pic>
        <p:nvPicPr>
          <p:cNvPr id="26634" name="Picture 10" descr="logo outline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26300" y="6372225"/>
            <a:ext cx="150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9pPr>
    </p:titleStyle>
    <p:bodyStyle>
      <a:lvl1pPr marL="11113" indent="-11113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52425" indent="-339725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2400">
          <a:solidFill>
            <a:schemeClr val="tx1"/>
          </a:solidFill>
          <a:latin typeface="+mn-lt"/>
        </a:defRPr>
      </a:lvl2pPr>
      <a:lvl3pPr marL="712788" indent="-358775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2000">
          <a:solidFill>
            <a:schemeClr val="tx1"/>
          </a:solidFill>
          <a:latin typeface="+mn-lt"/>
        </a:defRPr>
      </a:lvl3pPr>
      <a:lvl4pPr marL="1071563" indent="-357188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>
          <a:solidFill>
            <a:schemeClr val="tx1"/>
          </a:solidFill>
          <a:latin typeface="+mn-lt"/>
        </a:defRPr>
      </a:lvl4pPr>
      <a:lvl5pPr marL="1431925" indent="-358775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5pPr>
      <a:lvl6pPr marL="1889125" indent="-358775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6pPr>
      <a:lvl7pPr marL="2346325" indent="-358775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7pPr>
      <a:lvl8pPr marL="2803525" indent="-358775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8pPr>
      <a:lvl9pPr marL="3260725" indent="-358775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850" name="Rectangle 2"/>
          <p:cNvSpPr>
            <a:spLocks noChangeArrowheads="1"/>
          </p:cNvSpPr>
          <p:nvPr/>
        </p:nvSpPr>
        <p:spPr bwMode="auto">
          <a:xfrm>
            <a:off x="2781300" y="6419850"/>
            <a:ext cx="2057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en-US" sz="1100" dirty="0">
                <a:cs typeface="Arial" pitchFamily="34" charset="0"/>
              </a:rPr>
              <a:t>Presentation title</a:t>
            </a:r>
          </a:p>
        </p:txBody>
      </p:sp>
      <p:sp>
        <p:nvSpPr>
          <p:cNvPr id="1486851" name="Rectangle 3"/>
          <p:cNvSpPr>
            <a:spLocks noChangeArrowheads="1"/>
          </p:cNvSpPr>
          <p:nvPr/>
        </p:nvSpPr>
        <p:spPr bwMode="auto">
          <a:xfrm>
            <a:off x="457200" y="6419850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en-US" sz="1100" dirty="0">
                <a:cs typeface="Arial" pitchFamily="34" charset="0"/>
              </a:rPr>
              <a:t>Page </a:t>
            </a:r>
            <a:fld id="{32E2CBDC-D9A2-44CD-8F3A-D131A8224E6B}" type="slidenum">
              <a:rPr lang="en-US" sz="1100">
                <a:cs typeface="Arial" pitchFamily="34" charset="0"/>
              </a:rPr>
              <a:pPr algn="l" eaLnBrk="1" hangingPunct="1">
                <a:defRPr/>
              </a:pPr>
              <a:t>‹#›</a:t>
            </a:fld>
            <a:endParaRPr lang="en-US" sz="1100" dirty="0">
              <a:cs typeface="Arial" pitchFamily="34" charset="0"/>
            </a:endParaRPr>
          </a:p>
        </p:txBody>
      </p:sp>
      <p:sp>
        <p:nvSpPr>
          <p:cNvPr id="1486852" name="Line 4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6853" name="Line 5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881063"/>
            <a:ext cx="8234362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7655" name="Picture 7" descr="logo outline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black">
          <a:xfrm>
            <a:off x="7226300" y="6372225"/>
            <a:ext cx="150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D2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D200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D200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D200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D200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 b="1">
          <a:solidFill>
            <a:srgbClr val="FFD200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 b="1">
          <a:solidFill>
            <a:srgbClr val="FFD200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 b="1">
          <a:solidFill>
            <a:srgbClr val="FFD200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 b="1">
          <a:solidFill>
            <a:srgbClr val="FFD200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lines11_crop_subtl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2438" y="1046163"/>
            <a:ext cx="8237537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34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7876" name="Line 4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28677" name="Picture 5" descr="logo outline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black">
          <a:xfrm>
            <a:off x="7226300" y="6372225"/>
            <a:ext cx="150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2000">
          <a:solidFill>
            <a:srgbClr val="64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>
          <a:solidFill>
            <a:srgbClr val="64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1deg_grey_1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5613" y="1035050"/>
            <a:ext cx="8237537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34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8900" name="Line 4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29701" name="Picture 5" descr="logo outline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black">
          <a:xfrm>
            <a:off x="7226300" y="6372225"/>
            <a:ext cx="150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2000">
          <a:solidFill>
            <a:srgbClr val="64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>
          <a:solidFill>
            <a:srgbClr val="64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34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9923" name="Line 3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30724" name="Picture 4" descr="lines11_fade1_grey_crop_subtl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5613" y="1035050"/>
            <a:ext cx="8237537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logo outline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black">
          <a:xfrm>
            <a:off x="7226300" y="6372225"/>
            <a:ext cx="150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2000">
          <a:solidFill>
            <a:srgbClr val="64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>
          <a:solidFill>
            <a:srgbClr val="64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34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90947" name="Line 3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90948" name="Freeform 4"/>
          <p:cNvSpPr>
            <a:spLocks/>
          </p:cNvSpPr>
          <p:nvPr/>
        </p:nvSpPr>
        <p:spPr bwMode="auto">
          <a:xfrm>
            <a:off x="455613" y="1039813"/>
            <a:ext cx="8253412" cy="5194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70" y="0"/>
              </a:cxn>
              <a:cxn ang="0">
                <a:pos x="4535" y="3266"/>
              </a:cxn>
              <a:cxn ang="0">
                <a:pos x="0" y="3266"/>
              </a:cxn>
              <a:cxn ang="0">
                <a:pos x="0" y="0"/>
              </a:cxn>
            </a:cxnLst>
            <a:rect l="0" t="0" r="r" b="b"/>
            <a:pathLst>
              <a:path w="5170" h="3266">
                <a:moveTo>
                  <a:pt x="0" y="0"/>
                </a:moveTo>
                <a:lnTo>
                  <a:pt x="5170" y="0"/>
                </a:lnTo>
                <a:lnTo>
                  <a:pt x="4535" y="3266"/>
                </a:lnTo>
                <a:lnTo>
                  <a:pt x="0" y="3266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1749" name="Picture 5" descr="logo outline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black">
          <a:xfrm>
            <a:off x="7226300" y="6372225"/>
            <a:ext cx="150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2000">
          <a:solidFill>
            <a:srgbClr val="64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>
          <a:solidFill>
            <a:srgbClr val="64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34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Yellow fill divider</a:t>
            </a:r>
          </a:p>
        </p:txBody>
      </p:sp>
      <p:sp>
        <p:nvSpPr>
          <p:cNvPr id="1491971" name="Line 3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91972" name="Freeform 4"/>
          <p:cNvSpPr>
            <a:spLocks noChangeAspect="1"/>
          </p:cNvSpPr>
          <p:nvPr/>
        </p:nvSpPr>
        <p:spPr bwMode="auto">
          <a:xfrm>
            <a:off x="444500" y="1054100"/>
            <a:ext cx="8242300" cy="5194300"/>
          </a:xfrm>
          <a:custGeom>
            <a:avLst/>
            <a:gdLst/>
            <a:ahLst/>
            <a:cxnLst>
              <a:cxn ang="0">
                <a:pos x="632" y="0"/>
              </a:cxn>
              <a:cxn ang="0">
                <a:pos x="0" y="3272"/>
              </a:cxn>
              <a:cxn ang="0">
                <a:pos x="5192" y="3272"/>
              </a:cxn>
              <a:cxn ang="0">
                <a:pos x="5192" y="0"/>
              </a:cxn>
              <a:cxn ang="0">
                <a:pos x="632" y="0"/>
              </a:cxn>
            </a:cxnLst>
            <a:rect l="0" t="0" r="r" b="b"/>
            <a:pathLst>
              <a:path w="5192" h="3272">
                <a:moveTo>
                  <a:pt x="632" y="0"/>
                </a:moveTo>
                <a:lnTo>
                  <a:pt x="0" y="3272"/>
                </a:lnTo>
                <a:lnTo>
                  <a:pt x="5192" y="3272"/>
                </a:lnTo>
                <a:lnTo>
                  <a:pt x="5192" y="0"/>
                </a:lnTo>
                <a:lnTo>
                  <a:pt x="632" y="0"/>
                </a:lnTo>
                <a:close/>
              </a:path>
            </a:pathLst>
          </a:custGeom>
          <a:solidFill>
            <a:srgbClr val="FFD2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2773" name="Picture 5" descr="logo outline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black">
          <a:xfrm>
            <a:off x="7226300" y="6372225"/>
            <a:ext cx="150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2000">
          <a:solidFill>
            <a:srgbClr val="64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>
          <a:solidFill>
            <a:srgbClr val="64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xofficemojo.com/yearly/chart/?yr=2012&amp;p=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0.xml"/><Relationship Id="rId6" Type="http://schemas.openxmlformats.org/officeDocument/2006/relationships/chart" Target="../charts/chart2.xml"/><Relationship Id="rId5" Type="http://schemas.openxmlformats.org/officeDocument/2006/relationships/hyperlink" Target="http://www.boxofficemojo.com/studio/?view=parent&amp;view2=yearly&amp;yr=2011&amp;p=.htm" TargetMode="External"/><Relationship Id="rId4" Type="http://schemas.openxmlformats.org/officeDocument/2006/relationships/hyperlink" Target="http://www.boxofficemojo.com/studio/?view=parent&amp;view2=yearly&amp;yr=2012&amp;p=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xofficemojo.com/yearly/chart/?yr=2012&amp;p=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Filmed Entertainment</a:t>
            </a:r>
          </a:p>
        </p:txBody>
      </p:sp>
      <p:sp>
        <p:nvSpPr>
          <p:cNvPr id="3482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Industry introduction and overview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films of 2011 – domestic vs int’l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9209569"/>
              </p:ext>
            </p:extLst>
          </p:nvPr>
        </p:nvGraphicFramePr>
        <p:xfrm>
          <a:off x="762000" y="1447800"/>
          <a:ext cx="80772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1828800"/>
                <a:gridCol w="15240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WW</a:t>
                      </a:r>
                      <a:r>
                        <a:rPr lang="en-US" baseline="0" dirty="0" smtClean="0"/>
                        <a:t> gross ($M)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 gross ($M)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 vs Int’l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Harry Potter and the Deathly Hallows Part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$1,328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$381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29 / 71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Transformers: Dark of the Moon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1,123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352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</a:t>
                      </a:r>
                      <a:r>
                        <a:rPr lang="en-US" sz="1600" baseline="0" dirty="0" smtClean="0"/>
                        <a:t> / 69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Pirates of the Caribbean: On Stranger Tides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1,044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241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 / 77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Twilight: Breaking Dawn Part 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705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281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 /</a:t>
                      </a:r>
                      <a:r>
                        <a:rPr lang="en-US" sz="1600" baseline="0" dirty="0" smtClean="0"/>
                        <a:t> 60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Mission: Impossible</a:t>
                      </a:r>
                      <a:r>
                        <a:rPr lang="en-US" sz="1600" b="1" baseline="0" dirty="0" smtClean="0"/>
                        <a:t> – Ghost Protocol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694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485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70 / 30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Fast Five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626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 / 66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Hangover Part II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581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254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44 / 56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Cars 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559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191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 / 66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Sherlock Holmes: A Game of Shadows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544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187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 /</a:t>
                      </a:r>
                      <a:r>
                        <a:rPr lang="en-US" sz="1600" baseline="0" dirty="0" smtClean="0"/>
                        <a:t> 66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Rise of the Planet</a:t>
                      </a:r>
                      <a:r>
                        <a:rPr lang="en-US" sz="1600" b="1" baseline="0" dirty="0" smtClean="0"/>
                        <a:t> of the Apes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482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177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37 / 63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632460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/>
              <a:t>Source</a:t>
            </a:r>
            <a:r>
              <a:rPr lang="en-US" sz="1000" dirty="0"/>
              <a:t>: </a:t>
            </a:r>
            <a:r>
              <a:rPr lang="en-US" sz="1000" dirty="0">
                <a:hlinkClick r:id="rId3"/>
              </a:rPr>
              <a:t>http://www.boxofficemojo.com/yearly/chart/?</a:t>
            </a:r>
            <a:r>
              <a:rPr lang="en-US" sz="1000" dirty="0" smtClean="0">
                <a:hlinkClick r:id="rId3"/>
              </a:rPr>
              <a:t>yr=2011&amp;p</a:t>
            </a:r>
            <a:r>
              <a:rPr lang="en-US" sz="1000" dirty="0">
                <a:hlinkClick r:id="rId3"/>
              </a:rPr>
              <a:t>=.</a:t>
            </a:r>
            <a:r>
              <a:rPr lang="en-US" sz="1000" dirty="0" smtClean="0">
                <a:hlinkClick r:id="rId3"/>
              </a:rPr>
              <a:t>htm</a:t>
            </a:r>
            <a:endParaRPr lang="en-US" sz="1000" dirty="0" smtClean="0"/>
          </a:p>
          <a:p>
            <a:pPr algn="l"/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xmlns="" val="12521141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048000"/>
            <a:ext cx="43434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How does a film or TV show get made?</a:t>
            </a:r>
            <a:br>
              <a:rPr lang="en-US" dirty="0" smtClean="0"/>
            </a:br>
            <a:r>
              <a:rPr lang="en-US" sz="2400" dirty="0" smtClean="0"/>
              <a:t>(The production process)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3"/>
          <p:cNvSpPr>
            <a:spLocks noChangeArrowheads="1"/>
          </p:cNvSpPr>
          <p:nvPr/>
        </p:nvSpPr>
        <p:spPr bwMode="auto">
          <a:xfrm>
            <a:off x="3886200" y="1622425"/>
            <a:ext cx="4648200" cy="914400"/>
          </a:xfrm>
          <a:prstGeom prst="rect">
            <a:avLst/>
          </a:prstGeom>
          <a:solidFill>
            <a:schemeClr val="accent2">
              <a:lumMod val="60000"/>
              <a:lumOff val="40000"/>
              <a:alpha val="3686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43011" name="Rectangle 44"/>
          <p:cNvSpPr>
            <a:spLocks noChangeArrowheads="1"/>
          </p:cNvSpPr>
          <p:nvPr/>
        </p:nvSpPr>
        <p:spPr bwMode="auto">
          <a:xfrm>
            <a:off x="3886200" y="2886075"/>
            <a:ext cx="4648200" cy="1143000"/>
          </a:xfrm>
          <a:prstGeom prst="rect">
            <a:avLst/>
          </a:prstGeom>
          <a:solidFill>
            <a:schemeClr val="accent1">
              <a:lumMod val="60000"/>
              <a:lumOff val="40000"/>
              <a:alpha val="3686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2" name="Rectangle 45"/>
          <p:cNvSpPr>
            <a:spLocks noChangeArrowheads="1"/>
          </p:cNvSpPr>
          <p:nvPr/>
        </p:nvSpPr>
        <p:spPr bwMode="auto">
          <a:xfrm>
            <a:off x="3886200" y="4181475"/>
            <a:ext cx="4648200" cy="1066800"/>
          </a:xfrm>
          <a:prstGeom prst="rect">
            <a:avLst/>
          </a:prstGeom>
          <a:solidFill>
            <a:schemeClr val="accent1">
              <a:lumMod val="60000"/>
              <a:lumOff val="40000"/>
              <a:alpha val="3686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43013" name="Rectangle 46"/>
          <p:cNvSpPr>
            <a:spLocks noChangeArrowheads="1"/>
          </p:cNvSpPr>
          <p:nvPr/>
        </p:nvSpPr>
        <p:spPr bwMode="auto">
          <a:xfrm>
            <a:off x="3886200" y="5400675"/>
            <a:ext cx="4648200" cy="914400"/>
          </a:xfrm>
          <a:prstGeom prst="rect">
            <a:avLst/>
          </a:prstGeom>
          <a:solidFill>
            <a:schemeClr val="accent1">
              <a:lumMod val="60000"/>
              <a:lumOff val="40000"/>
              <a:alpha val="3686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687388" y="5676900"/>
            <a:ext cx="1727200" cy="723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5" name="Rectangle 4"/>
          <p:cNvSpPr>
            <a:spLocks noChangeArrowheads="1"/>
          </p:cNvSpPr>
          <p:nvPr/>
        </p:nvSpPr>
        <p:spPr bwMode="auto">
          <a:xfrm>
            <a:off x="685800" y="3260725"/>
            <a:ext cx="1727200" cy="723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6" name="Text Box 5"/>
          <p:cNvSpPr txBox="1">
            <a:spLocks noChangeArrowheads="1"/>
          </p:cNvSpPr>
          <p:nvPr/>
        </p:nvSpPr>
        <p:spPr bwMode="auto">
          <a:xfrm>
            <a:off x="814388" y="3451225"/>
            <a:ext cx="1473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Pre-production</a:t>
            </a:r>
          </a:p>
        </p:txBody>
      </p:sp>
      <p:sp>
        <p:nvSpPr>
          <p:cNvPr id="43017" name="AutoShape 6"/>
          <p:cNvSpPr>
            <a:spLocks noChangeArrowheads="1"/>
          </p:cNvSpPr>
          <p:nvPr/>
        </p:nvSpPr>
        <p:spPr bwMode="auto">
          <a:xfrm rot="5400000">
            <a:off x="1346200" y="4162425"/>
            <a:ext cx="3556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18" name="Rectangle 7"/>
          <p:cNvSpPr>
            <a:spLocks noChangeArrowheads="1"/>
          </p:cNvSpPr>
          <p:nvPr/>
        </p:nvSpPr>
        <p:spPr bwMode="auto">
          <a:xfrm>
            <a:off x="685800" y="4457700"/>
            <a:ext cx="1727200" cy="723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9" name="Text Box 8"/>
          <p:cNvSpPr txBox="1">
            <a:spLocks noChangeArrowheads="1"/>
          </p:cNvSpPr>
          <p:nvPr/>
        </p:nvSpPr>
        <p:spPr bwMode="auto">
          <a:xfrm>
            <a:off x="762000" y="4572000"/>
            <a:ext cx="151288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Principal Photography</a:t>
            </a:r>
          </a:p>
        </p:txBody>
      </p:sp>
      <p:sp>
        <p:nvSpPr>
          <p:cNvPr id="43020" name="Rectangle 9"/>
          <p:cNvSpPr>
            <a:spLocks noChangeArrowheads="1"/>
          </p:cNvSpPr>
          <p:nvPr/>
        </p:nvSpPr>
        <p:spPr bwMode="auto">
          <a:xfrm>
            <a:off x="685800" y="1622425"/>
            <a:ext cx="1727200" cy="723900"/>
          </a:xfrm>
          <a:prstGeom prst="rect">
            <a:avLst/>
          </a:prstGeom>
          <a:solidFill>
            <a:srgbClr val="FFCD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21" name="Text Box 10"/>
          <p:cNvSpPr txBox="1">
            <a:spLocks noChangeArrowheads="1"/>
          </p:cNvSpPr>
          <p:nvPr/>
        </p:nvSpPr>
        <p:spPr bwMode="auto">
          <a:xfrm>
            <a:off x="762001" y="1774825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Development/ Packaging</a:t>
            </a:r>
          </a:p>
        </p:txBody>
      </p:sp>
      <p:sp>
        <p:nvSpPr>
          <p:cNvPr id="43022" name="Text Box 11"/>
          <p:cNvSpPr txBox="1">
            <a:spLocks noChangeArrowheads="1"/>
          </p:cNvSpPr>
          <p:nvPr/>
        </p:nvSpPr>
        <p:spPr bwMode="auto">
          <a:xfrm>
            <a:off x="812800" y="5813425"/>
            <a:ext cx="147478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Post-production</a:t>
            </a:r>
          </a:p>
        </p:txBody>
      </p:sp>
      <p:sp>
        <p:nvSpPr>
          <p:cNvPr id="43023" name="AutoShape 12"/>
          <p:cNvSpPr>
            <a:spLocks noChangeArrowheads="1"/>
          </p:cNvSpPr>
          <p:nvPr/>
        </p:nvSpPr>
        <p:spPr bwMode="auto">
          <a:xfrm rot="5400000">
            <a:off x="1335088" y="5392740"/>
            <a:ext cx="377824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4" name="AutoShape 13"/>
          <p:cNvSpPr>
            <a:spLocks noChangeArrowheads="1"/>
          </p:cNvSpPr>
          <p:nvPr/>
        </p:nvSpPr>
        <p:spPr bwMode="auto">
          <a:xfrm rot="5400000">
            <a:off x="1362075" y="2393950"/>
            <a:ext cx="32385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5" name="AutoShape 14"/>
          <p:cNvSpPr>
            <a:spLocks noChangeArrowheads="1"/>
          </p:cNvSpPr>
          <p:nvPr/>
        </p:nvSpPr>
        <p:spPr bwMode="auto">
          <a:xfrm>
            <a:off x="2641600" y="1851025"/>
            <a:ext cx="939800" cy="355600"/>
          </a:xfrm>
          <a:prstGeom prst="rightArrow">
            <a:avLst>
              <a:gd name="adj1" fmla="val 50000"/>
              <a:gd name="adj2" fmla="val 66071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6" name="AutoShape 15"/>
          <p:cNvSpPr>
            <a:spLocks noChangeArrowheads="1"/>
          </p:cNvSpPr>
          <p:nvPr/>
        </p:nvSpPr>
        <p:spPr bwMode="auto">
          <a:xfrm>
            <a:off x="2641600" y="3400425"/>
            <a:ext cx="939800" cy="355600"/>
          </a:xfrm>
          <a:prstGeom prst="rightArrow">
            <a:avLst>
              <a:gd name="adj1" fmla="val 50000"/>
              <a:gd name="adj2" fmla="val 66071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7" name="AutoShape 16"/>
          <p:cNvSpPr>
            <a:spLocks noChangeArrowheads="1"/>
          </p:cNvSpPr>
          <p:nvPr/>
        </p:nvSpPr>
        <p:spPr bwMode="auto">
          <a:xfrm>
            <a:off x="2641600" y="4610100"/>
            <a:ext cx="939800" cy="355600"/>
          </a:xfrm>
          <a:prstGeom prst="rightArrow">
            <a:avLst>
              <a:gd name="adj1" fmla="val 50000"/>
              <a:gd name="adj2" fmla="val 66071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8" name="AutoShape 17"/>
          <p:cNvSpPr>
            <a:spLocks noChangeArrowheads="1"/>
          </p:cNvSpPr>
          <p:nvPr/>
        </p:nvSpPr>
        <p:spPr bwMode="auto">
          <a:xfrm>
            <a:off x="2641600" y="5772150"/>
            <a:ext cx="939800" cy="355600"/>
          </a:xfrm>
          <a:prstGeom prst="rightArrow">
            <a:avLst>
              <a:gd name="adj1" fmla="val 50000"/>
              <a:gd name="adj2" fmla="val 66071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30" name="Rectangle 19"/>
          <p:cNvSpPr>
            <a:spLocks noChangeArrowheads="1"/>
          </p:cNvSpPr>
          <p:nvPr/>
        </p:nvSpPr>
        <p:spPr bwMode="auto">
          <a:xfrm>
            <a:off x="4183063" y="3037344"/>
            <a:ext cx="15629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Script Development</a:t>
            </a:r>
          </a:p>
        </p:txBody>
      </p:sp>
      <p:sp>
        <p:nvSpPr>
          <p:cNvPr id="43031" name="Rectangle 20"/>
          <p:cNvSpPr>
            <a:spLocks noChangeArrowheads="1"/>
          </p:cNvSpPr>
          <p:nvPr/>
        </p:nvSpPr>
        <p:spPr bwMode="auto">
          <a:xfrm>
            <a:off x="6724650" y="2964319"/>
            <a:ext cx="12054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Crew Selection</a:t>
            </a:r>
          </a:p>
        </p:txBody>
      </p:sp>
      <p:sp>
        <p:nvSpPr>
          <p:cNvPr id="43032" name="Rectangle 21"/>
          <p:cNvSpPr>
            <a:spLocks noChangeArrowheads="1"/>
          </p:cNvSpPr>
          <p:nvPr/>
        </p:nvSpPr>
        <p:spPr bwMode="auto">
          <a:xfrm>
            <a:off x="4183063" y="3277056"/>
            <a:ext cx="8768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Set Design</a:t>
            </a:r>
          </a:p>
        </p:txBody>
      </p:sp>
      <p:sp>
        <p:nvSpPr>
          <p:cNvPr id="43033" name="Rectangle 22"/>
          <p:cNvSpPr>
            <a:spLocks noChangeArrowheads="1"/>
          </p:cNvSpPr>
          <p:nvPr/>
        </p:nvSpPr>
        <p:spPr bwMode="auto">
          <a:xfrm>
            <a:off x="6724650" y="3204031"/>
            <a:ext cx="13240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Costume Design</a:t>
            </a:r>
          </a:p>
        </p:txBody>
      </p:sp>
      <p:sp>
        <p:nvSpPr>
          <p:cNvPr id="43034" name="Rectangle 23"/>
          <p:cNvSpPr>
            <a:spLocks noChangeArrowheads="1"/>
          </p:cNvSpPr>
          <p:nvPr/>
        </p:nvSpPr>
        <p:spPr bwMode="auto">
          <a:xfrm>
            <a:off x="4183063" y="3516769"/>
            <a:ext cx="60753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Casting</a:t>
            </a:r>
          </a:p>
        </p:txBody>
      </p:sp>
      <p:sp>
        <p:nvSpPr>
          <p:cNvPr id="43035" name="Rectangle 24"/>
          <p:cNvSpPr>
            <a:spLocks noChangeArrowheads="1"/>
          </p:cNvSpPr>
          <p:nvPr/>
        </p:nvSpPr>
        <p:spPr bwMode="auto">
          <a:xfrm>
            <a:off x="6724650" y="3443744"/>
            <a:ext cx="142346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Location Scouting</a:t>
            </a:r>
          </a:p>
        </p:txBody>
      </p:sp>
      <p:sp>
        <p:nvSpPr>
          <p:cNvPr id="43036" name="Rectangle 25"/>
          <p:cNvSpPr>
            <a:spLocks noChangeArrowheads="1"/>
          </p:cNvSpPr>
          <p:nvPr/>
        </p:nvSpPr>
        <p:spPr bwMode="auto">
          <a:xfrm>
            <a:off x="4183063" y="3778706"/>
            <a:ext cx="5674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Budget</a:t>
            </a:r>
          </a:p>
        </p:txBody>
      </p:sp>
      <p:sp>
        <p:nvSpPr>
          <p:cNvPr id="43037" name="Rectangle 26"/>
          <p:cNvSpPr>
            <a:spLocks noChangeArrowheads="1"/>
          </p:cNvSpPr>
          <p:nvPr/>
        </p:nvSpPr>
        <p:spPr bwMode="auto">
          <a:xfrm>
            <a:off x="4183063" y="4240669"/>
            <a:ext cx="5081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Actors</a:t>
            </a:r>
          </a:p>
        </p:txBody>
      </p:sp>
      <p:sp>
        <p:nvSpPr>
          <p:cNvPr id="43038" name="Rectangle 27"/>
          <p:cNvSpPr>
            <a:spLocks noChangeArrowheads="1"/>
          </p:cNvSpPr>
          <p:nvPr/>
        </p:nvSpPr>
        <p:spPr bwMode="auto">
          <a:xfrm>
            <a:off x="6724650" y="4240669"/>
            <a:ext cx="81592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Producers</a:t>
            </a:r>
          </a:p>
        </p:txBody>
      </p:sp>
      <p:sp>
        <p:nvSpPr>
          <p:cNvPr id="43039" name="Rectangle 28"/>
          <p:cNvSpPr>
            <a:spLocks noChangeArrowheads="1"/>
          </p:cNvSpPr>
          <p:nvPr/>
        </p:nvSpPr>
        <p:spPr bwMode="auto">
          <a:xfrm>
            <a:off x="4183063" y="4502606"/>
            <a:ext cx="7165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Directors</a:t>
            </a:r>
          </a:p>
        </p:txBody>
      </p:sp>
      <p:sp>
        <p:nvSpPr>
          <p:cNvPr id="43040" name="Rectangle 29"/>
          <p:cNvSpPr>
            <a:spLocks noChangeArrowheads="1"/>
          </p:cNvSpPr>
          <p:nvPr/>
        </p:nvSpPr>
        <p:spPr bwMode="auto">
          <a:xfrm>
            <a:off x="6724650" y="4480381"/>
            <a:ext cx="56419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Writers</a:t>
            </a:r>
          </a:p>
        </p:txBody>
      </p:sp>
      <p:sp>
        <p:nvSpPr>
          <p:cNvPr id="43041" name="Rectangle 30"/>
          <p:cNvSpPr>
            <a:spLocks noChangeArrowheads="1"/>
          </p:cNvSpPr>
          <p:nvPr/>
        </p:nvSpPr>
        <p:spPr bwMode="auto">
          <a:xfrm>
            <a:off x="4183063" y="4715331"/>
            <a:ext cx="95539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Soundstage</a:t>
            </a:r>
          </a:p>
        </p:txBody>
      </p:sp>
      <p:sp>
        <p:nvSpPr>
          <p:cNvPr id="43042" name="Rectangle 31"/>
          <p:cNvSpPr>
            <a:spLocks noChangeArrowheads="1"/>
          </p:cNvSpPr>
          <p:nvPr/>
        </p:nvSpPr>
        <p:spPr bwMode="auto">
          <a:xfrm>
            <a:off x="6724650" y="4715331"/>
            <a:ext cx="13240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Set Construction</a:t>
            </a:r>
          </a:p>
        </p:txBody>
      </p:sp>
      <p:sp>
        <p:nvSpPr>
          <p:cNvPr id="43043" name="Rectangle 32"/>
          <p:cNvSpPr>
            <a:spLocks noChangeArrowheads="1"/>
          </p:cNvSpPr>
          <p:nvPr/>
        </p:nvSpPr>
        <p:spPr bwMode="auto">
          <a:xfrm>
            <a:off x="4183063" y="4955044"/>
            <a:ext cx="77880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Wardrobe</a:t>
            </a:r>
          </a:p>
        </p:txBody>
      </p:sp>
      <p:sp>
        <p:nvSpPr>
          <p:cNvPr id="43044" name="Rectangle 33"/>
          <p:cNvSpPr>
            <a:spLocks noChangeArrowheads="1"/>
          </p:cNvSpPr>
          <p:nvPr/>
        </p:nvSpPr>
        <p:spPr bwMode="auto">
          <a:xfrm>
            <a:off x="6724650" y="4955044"/>
            <a:ext cx="4568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Labor</a:t>
            </a:r>
          </a:p>
        </p:txBody>
      </p:sp>
      <p:sp>
        <p:nvSpPr>
          <p:cNvPr id="43045" name="Rectangle 34"/>
          <p:cNvSpPr>
            <a:spLocks noChangeArrowheads="1"/>
          </p:cNvSpPr>
          <p:nvPr/>
        </p:nvSpPr>
        <p:spPr bwMode="auto">
          <a:xfrm>
            <a:off x="4183063" y="5499556"/>
            <a:ext cx="9361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Film Editing</a:t>
            </a:r>
          </a:p>
        </p:txBody>
      </p:sp>
      <p:sp>
        <p:nvSpPr>
          <p:cNvPr id="43046" name="Rectangle 35"/>
          <p:cNvSpPr>
            <a:spLocks noChangeArrowheads="1"/>
          </p:cNvSpPr>
          <p:nvPr/>
        </p:nvSpPr>
        <p:spPr bwMode="auto">
          <a:xfrm>
            <a:off x="6724650" y="5477331"/>
            <a:ext cx="66684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Dubbing</a:t>
            </a:r>
          </a:p>
        </p:txBody>
      </p:sp>
      <p:sp>
        <p:nvSpPr>
          <p:cNvPr id="43047" name="Rectangle 36"/>
          <p:cNvSpPr>
            <a:spLocks noChangeArrowheads="1"/>
          </p:cNvSpPr>
          <p:nvPr/>
        </p:nvSpPr>
        <p:spPr bwMode="auto">
          <a:xfrm>
            <a:off x="4183063" y="5717044"/>
            <a:ext cx="60753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Scoring</a:t>
            </a:r>
          </a:p>
        </p:txBody>
      </p:sp>
      <p:sp>
        <p:nvSpPr>
          <p:cNvPr id="43048" name="Rectangle 37"/>
          <p:cNvSpPr>
            <a:spLocks noChangeArrowheads="1"/>
          </p:cNvSpPr>
          <p:nvPr/>
        </p:nvSpPr>
        <p:spPr bwMode="auto">
          <a:xfrm>
            <a:off x="6724650" y="5717044"/>
            <a:ext cx="118295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Special Effects</a:t>
            </a:r>
          </a:p>
        </p:txBody>
      </p:sp>
      <p:sp>
        <p:nvSpPr>
          <p:cNvPr id="43049" name="Rectangle 38"/>
          <p:cNvSpPr>
            <a:spLocks noChangeArrowheads="1"/>
          </p:cNvSpPr>
          <p:nvPr/>
        </p:nvSpPr>
        <p:spPr bwMode="auto">
          <a:xfrm>
            <a:off x="4183063" y="5956756"/>
            <a:ext cx="13863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Titles and Credits</a:t>
            </a:r>
          </a:p>
        </p:txBody>
      </p:sp>
      <p:sp>
        <p:nvSpPr>
          <p:cNvPr id="43050" name="Rectangle 39"/>
          <p:cNvSpPr>
            <a:spLocks noChangeArrowheads="1"/>
          </p:cNvSpPr>
          <p:nvPr/>
        </p:nvSpPr>
        <p:spPr bwMode="auto">
          <a:xfrm>
            <a:off x="6724650" y="5956756"/>
            <a:ext cx="9056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Soundtrack</a:t>
            </a:r>
          </a:p>
        </p:txBody>
      </p:sp>
      <p:sp>
        <p:nvSpPr>
          <p:cNvPr id="43051" name="Rectangle 40"/>
          <p:cNvSpPr>
            <a:spLocks noChangeArrowheads="1"/>
          </p:cNvSpPr>
          <p:nvPr/>
        </p:nvSpPr>
        <p:spPr bwMode="auto">
          <a:xfrm>
            <a:off x="5776151" y="1797506"/>
            <a:ext cx="8143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/>
              <a:t>Concepts</a:t>
            </a:r>
          </a:p>
        </p:txBody>
      </p:sp>
      <p:sp>
        <p:nvSpPr>
          <p:cNvPr id="43052" name="Rectangle 41"/>
          <p:cNvSpPr>
            <a:spLocks noChangeArrowheads="1"/>
          </p:cNvSpPr>
          <p:nvPr/>
        </p:nvSpPr>
        <p:spPr bwMode="auto">
          <a:xfrm>
            <a:off x="5275769" y="2002293"/>
            <a:ext cx="17007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/>
              <a:t>Books, Screenplays</a:t>
            </a:r>
          </a:p>
        </p:txBody>
      </p:sp>
      <p:sp>
        <p:nvSpPr>
          <p:cNvPr id="43053" name="Rectangle 42"/>
          <p:cNvSpPr>
            <a:spLocks noChangeArrowheads="1"/>
          </p:cNvSpPr>
          <p:nvPr/>
        </p:nvSpPr>
        <p:spPr bwMode="auto">
          <a:xfrm>
            <a:off x="5843279" y="2230893"/>
            <a:ext cx="5562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/>
              <a:t>Rights</a:t>
            </a:r>
          </a:p>
        </p:txBody>
      </p:sp>
      <p:sp>
        <p:nvSpPr>
          <p:cNvPr id="43055" name="Rectangle 5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dirty="0"/>
              <a:t>Film production:  Direct production costs</a:t>
            </a: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685800" y="2689225"/>
            <a:ext cx="17272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838200" y="2689225"/>
            <a:ext cx="1473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Greenlighting</a:t>
            </a:r>
          </a:p>
        </p:txBody>
      </p:sp>
      <p:sp>
        <p:nvSpPr>
          <p:cNvPr id="49" name="AutoShape 13"/>
          <p:cNvSpPr>
            <a:spLocks noChangeArrowheads="1"/>
          </p:cNvSpPr>
          <p:nvPr/>
        </p:nvSpPr>
        <p:spPr bwMode="auto">
          <a:xfrm rot="5400000">
            <a:off x="1409700" y="3032125"/>
            <a:ext cx="2286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3"/>
          <p:cNvSpPr>
            <a:spLocks noChangeArrowheads="1"/>
          </p:cNvSpPr>
          <p:nvPr/>
        </p:nvSpPr>
        <p:spPr bwMode="auto">
          <a:xfrm>
            <a:off x="3886200" y="1622425"/>
            <a:ext cx="4648200" cy="914400"/>
          </a:xfrm>
          <a:prstGeom prst="rect">
            <a:avLst/>
          </a:prstGeom>
          <a:solidFill>
            <a:schemeClr val="accent2">
              <a:lumMod val="60000"/>
              <a:lumOff val="40000"/>
              <a:alpha val="3686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43011" name="Rectangle 44"/>
          <p:cNvSpPr>
            <a:spLocks noChangeArrowheads="1"/>
          </p:cNvSpPr>
          <p:nvPr/>
        </p:nvSpPr>
        <p:spPr bwMode="auto">
          <a:xfrm>
            <a:off x="3886200" y="2886075"/>
            <a:ext cx="4648200" cy="1143000"/>
          </a:xfrm>
          <a:prstGeom prst="rect">
            <a:avLst/>
          </a:prstGeom>
          <a:solidFill>
            <a:srgbClr val="0070C0">
              <a:alpha val="3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2" name="Rectangle 45"/>
          <p:cNvSpPr>
            <a:spLocks noChangeArrowheads="1"/>
          </p:cNvSpPr>
          <p:nvPr/>
        </p:nvSpPr>
        <p:spPr bwMode="auto">
          <a:xfrm>
            <a:off x="3886200" y="4181475"/>
            <a:ext cx="4648200" cy="1066800"/>
          </a:xfrm>
          <a:prstGeom prst="rect">
            <a:avLst/>
          </a:prstGeom>
          <a:solidFill>
            <a:srgbClr val="0070C0">
              <a:alpha val="3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013" name="Rectangle 46"/>
          <p:cNvSpPr>
            <a:spLocks noChangeArrowheads="1"/>
          </p:cNvSpPr>
          <p:nvPr/>
        </p:nvSpPr>
        <p:spPr bwMode="auto">
          <a:xfrm>
            <a:off x="3886200" y="5400675"/>
            <a:ext cx="4648200" cy="914400"/>
          </a:xfrm>
          <a:prstGeom prst="rect">
            <a:avLst/>
          </a:prstGeom>
          <a:solidFill>
            <a:srgbClr val="0070C0">
              <a:alpha val="3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687388" y="5676900"/>
            <a:ext cx="1727200" cy="723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5" name="Rectangle 4"/>
          <p:cNvSpPr>
            <a:spLocks noChangeArrowheads="1"/>
          </p:cNvSpPr>
          <p:nvPr/>
        </p:nvSpPr>
        <p:spPr bwMode="auto">
          <a:xfrm>
            <a:off x="685800" y="3260725"/>
            <a:ext cx="1727200" cy="723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6" name="Text Box 5"/>
          <p:cNvSpPr txBox="1">
            <a:spLocks noChangeArrowheads="1"/>
          </p:cNvSpPr>
          <p:nvPr/>
        </p:nvSpPr>
        <p:spPr bwMode="auto">
          <a:xfrm>
            <a:off x="814388" y="3451225"/>
            <a:ext cx="1473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Pre-production</a:t>
            </a:r>
          </a:p>
        </p:txBody>
      </p:sp>
      <p:sp>
        <p:nvSpPr>
          <p:cNvPr id="43017" name="AutoShape 6"/>
          <p:cNvSpPr>
            <a:spLocks noChangeArrowheads="1"/>
          </p:cNvSpPr>
          <p:nvPr/>
        </p:nvSpPr>
        <p:spPr bwMode="auto">
          <a:xfrm rot="5400000">
            <a:off x="1346200" y="4206875"/>
            <a:ext cx="3556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18" name="Rectangle 7"/>
          <p:cNvSpPr>
            <a:spLocks noChangeArrowheads="1"/>
          </p:cNvSpPr>
          <p:nvPr/>
        </p:nvSpPr>
        <p:spPr bwMode="auto">
          <a:xfrm>
            <a:off x="685800" y="4457700"/>
            <a:ext cx="1727200" cy="723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9" name="Text Box 8"/>
          <p:cNvSpPr txBox="1">
            <a:spLocks noChangeArrowheads="1"/>
          </p:cNvSpPr>
          <p:nvPr/>
        </p:nvSpPr>
        <p:spPr bwMode="auto">
          <a:xfrm>
            <a:off x="762000" y="4572000"/>
            <a:ext cx="151288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Principal Photography</a:t>
            </a:r>
          </a:p>
        </p:txBody>
      </p:sp>
      <p:sp>
        <p:nvSpPr>
          <p:cNvPr id="43020" name="Rectangle 9"/>
          <p:cNvSpPr>
            <a:spLocks noChangeArrowheads="1"/>
          </p:cNvSpPr>
          <p:nvPr/>
        </p:nvSpPr>
        <p:spPr bwMode="auto">
          <a:xfrm>
            <a:off x="685800" y="1622425"/>
            <a:ext cx="1727200" cy="723900"/>
          </a:xfrm>
          <a:prstGeom prst="rect">
            <a:avLst/>
          </a:prstGeom>
          <a:solidFill>
            <a:srgbClr val="FFCD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21" name="Text Box 10"/>
          <p:cNvSpPr txBox="1">
            <a:spLocks noChangeArrowheads="1"/>
          </p:cNvSpPr>
          <p:nvPr/>
        </p:nvSpPr>
        <p:spPr bwMode="auto">
          <a:xfrm>
            <a:off x="762001" y="1774825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Development/ Packaging</a:t>
            </a:r>
          </a:p>
        </p:txBody>
      </p:sp>
      <p:sp>
        <p:nvSpPr>
          <p:cNvPr id="43022" name="Text Box 11"/>
          <p:cNvSpPr txBox="1">
            <a:spLocks noChangeArrowheads="1"/>
          </p:cNvSpPr>
          <p:nvPr/>
        </p:nvSpPr>
        <p:spPr bwMode="auto">
          <a:xfrm>
            <a:off x="812800" y="5813425"/>
            <a:ext cx="147478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Post-production</a:t>
            </a:r>
          </a:p>
        </p:txBody>
      </p:sp>
      <p:sp>
        <p:nvSpPr>
          <p:cNvPr id="43023" name="AutoShape 12"/>
          <p:cNvSpPr>
            <a:spLocks noChangeArrowheads="1"/>
          </p:cNvSpPr>
          <p:nvPr/>
        </p:nvSpPr>
        <p:spPr bwMode="auto">
          <a:xfrm rot="5400000">
            <a:off x="1335088" y="5437190"/>
            <a:ext cx="377824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4" name="AutoShape 13"/>
          <p:cNvSpPr>
            <a:spLocks noChangeArrowheads="1"/>
          </p:cNvSpPr>
          <p:nvPr/>
        </p:nvSpPr>
        <p:spPr bwMode="auto">
          <a:xfrm rot="5400000">
            <a:off x="1362075" y="2438400"/>
            <a:ext cx="32385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5" name="AutoShape 14"/>
          <p:cNvSpPr>
            <a:spLocks noChangeArrowheads="1"/>
          </p:cNvSpPr>
          <p:nvPr/>
        </p:nvSpPr>
        <p:spPr bwMode="auto">
          <a:xfrm>
            <a:off x="2641600" y="1895475"/>
            <a:ext cx="939800" cy="355600"/>
          </a:xfrm>
          <a:prstGeom prst="rightArrow">
            <a:avLst>
              <a:gd name="adj1" fmla="val 50000"/>
              <a:gd name="adj2" fmla="val 66071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6" name="AutoShape 15"/>
          <p:cNvSpPr>
            <a:spLocks noChangeArrowheads="1"/>
          </p:cNvSpPr>
          <p:nvPr/>
        </p:nvSpPr>
        <p:spPr bwMode="auto">
          <a:xfrm>
            <a:off x="2641600" y="3444875"/>
            <a:ext cx="939800" cy="355600"/>
          </a:xfrm>
          <a:prstGeom prst="rightArrow">
            <a:avLst>
              <a:gd name="adj1" fmla="val 50000"/>
              <a:gd name="adj2" fmla="val 66071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7" name="AutoShape 16"/>
          <p:cNvSpPr>
            <a:spLocks noChangeArrowheads="1"/>
          </p:cNvSpPr>
          <p:nvPr/>
        </p:nvSpPr>
        <p:spPr bwMode="auto">
          <a:xfrm>
            <a:off x="2641600" y="4654550"/>
            <a:ext cx="939800" cy="355600"/>
          </a:xfrm>
          <a:prstGeom prst="rightArrow">
            <a:avLst>
              <a:gd name="adj1" fmla="val 50000"/>
              <a:gd name="adj2" fmla="val 66071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8" name="AutoShape 17"/>
          <p:cNvSpPr>
            <a:spLocks noChangeArrowheads="1"/>
          </p:cNvSpPr>
          <p:nvPr/>
        </p:nvSpPr>
        <p:spPr bwMode="auto">
          <a:xfrm>
            <a:off x="2641600" y="5816600"/>
            <a:ext cx="939800" cy="355600"/>
          </a:xfrm>
          <a:prstGeom prst="rightArrow">
            <a:avLst>
              <a:gd name="adj1" fmla="val 50000"/>
              <a:gd name="adj2" fmla="val 66071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30" name="Rectangle 19"/>
          <p:cNvSpPr>
            <a:spLocks noChangeArrowheads="1"/>
          </p:cNvSpPr>
          <p:nvPr/>
        </p:nvSpPr>
        <p:spPr bwMode="auto">
          <a:xfrm>
            <a:off x="4183063" y="3037344"/>
            <a:ext cx="15629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Script Development</a:t>
            </a:r>
          </a:p>
        </p:txBody>
      </p:sp>
      <p:sp>
        <p:nvSpPr>
          <p:cNvPr id="43031" name="Rectangle 20"/>
          <p:cNvSpPr>
            <a:spLocks noChangeArrowheads="1"/>
          </p:cNvSpPr>
          <p:nvPr/>
        </p:nvSpPr>
        <p:spPr bwMode="auto">
          <a:xfrm>
            <a:off x="6724650" y="2964319"/>
            <a:ext cx="12054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Crew Selection</a:t>
            </a:r>
          </a:p>
        </p:txBody>
      </p:sp>
      <p:sp>
        <p:nvSpPr>
          <p:cNvPr id="43032" name="Rectangle 21"/>
          <p:cNvSpPr>
            <a:spLocks noChangeArrowheads="1"/>
          </p:cNvSpPr>
          <p:nvPr/>
        </p:nvSpPr>
        <p:spPr bwMode="auto">
          <a:xfrm>
            <a:off x="4183063" y="3277056"/>
            <a:ext cx="8768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Set Design</a:t>
            </a:r>
          </a:p>
        </p:txBody>
      </p:sp>
      <p:sp>
        <p:nvSpPr>
          <p:cNvPr id="43033" name="Rectangle 22"/>
          <p:cNvSpPr>
            <a:spLocks noChangeArrowheads="1"/>
          </p:cNvSpPr>
          <p:nvPr/>
        </p:nvSpPr>
        <p:spPr bwMode="auto">
          <a:xfrm>
            <a:off x="6724650" y="3204031"/>
            <a:ext cx="13240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Costume Design</a:t>
            </a:r>
          </a:p>
        </p:txBody>
      </p:sp>
      <p:sp>
        <p:nvSpPr>
          <p:cNvPr id="43034" name="Rectangle 23"/>
          <p:cNvSpPr>
            <a:spLocks noChangeArrowheads="1"/>
          </p:cNvSpPr>
          <p:nvPr/>
        </p:nvSpPr>
        <p:spPr bwMode="auto">
          <a:xfrm>
            <a:off x="4183063" y="3516769"/>
            <a:ext cx="60753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Casting</a:t>
            </a:r>
          </a:p>
        </p:txBody>
      </p:sp>
      <p:sp>
        <p:nvSpPr>
          <p:cNvPr id="43035" name="Rectangle 24"/>
          <p:cNvSpPr>
            <a:spLocks noChangeArrowheads="1"/>
          </p:cNvSpPr>
          <p:nvPr/>
        </p:nvSpPr>
        <p:spPr bwMode="auto">
          <a:xfrm>
            <a:off x="6724650" y="3443744"/>
            <a:ext cx="142346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Location Scouting</a:t>
            </a:r>
          </a:p>
        </p:txBody>
      </p:sp>
      <p:sp>
        <p:nvSpPr>
          <p:cNvPr id="43036" name="Rectangle 25"/>
          <p:cNvSpPr>
            <a:spLocks noChangeArrowheads="1"/>
          </p:cNvSpPr>
          <p:nvPr/>
        </p:nvSpPr>
        <p:spPr bwMode="auto">
          <a:xfrm>
            <a:off x="4183063" y="3778706"/>
            <a:ext cx="5674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Budget</a:t>
            </a:r>
          </a:p>
        </p:txBody>
      </p:sp>
      <p:sp>
        <p:nvSpPr>
          <p:cNvPr id="43037" name="Rectangle 26"/>
          <p:cNvSpPr>
            <a:spLocks noChangeArrowheads="1"/>
          </p:cNvSpPr>
          <p:nvPr/>
        </p:nvSpPr>
        <p:spPr bwMode="auto">
          <a:xfrm>
            <a:off x="4183063" y="4240669"/>
            <a:ext cx="5081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Actors</a:t>
            </a:r>
          </a:p>
        </p:txBody>
      </p:sp>
      <p:sp>
        <p:nvSpPr>
          <p:cNvPr id="43038" name="Rectangle 27"/>
          <p:cNvSpPr>
            <a:spLocks noChangeArrowheads="1"/>
          </p:cNvSpPr>
          <p:nvPr/>
        </p:nvSpPr>
        <p:spPr bwMode="auto">
          <a:xfrm>
            <a:off x="6724650" y="4240669"/>
            <a:ext cx="81592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Producers</a:t>
            </a:r>
          </a:p>
        </p:txBody>
      </p:sp>
      <p:sp>
        <p:nvSpPr>
          <p:cNvPr id="43039" name="Rectangle 28"/>
          <p:cNvSpPr>
            <a:spLocks noChangeArrowheads="1"/>
          </p:cNvSpPr>
          <p:nvPr/>
        </p:nvSpPr>
        <p:spPr bwMode="auto">
          <a:xfrm>
            <a:off x="4183063" y="4502606"/>
            <a:ext cx="7165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Directors</a:t>
            </a:r>
          </a:p>
        </p:txBody>
      </p:sp>
      <p:sp>
        <p:nvSpPr>
          <p:cNvPr id="43040" name="Rectangle 29"/>
          <p:cNvSpPr>
            <a:spLocks noChangeArrowheads="1"/>
          </p:cNvSpPr>
          <p:nvPr/>
        </p:nvSpPr>
        <p:spPr bwMode="auto">
          <a:xfrm>
            <a:off x="6724650" y="4480381"/>
            <a:ext cx="56419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Writers</a:t>
            </a:r>
          </a:p>
        </p:txBody>
      </p:sp>
      <p:sp>
        <p:nvSpPr>
          <p:cNvPr id="43041" name="Rectangle 30"/>
          <p:cNvSpPr>
            <a:spLocks noChangeArrowheads="1"/>
          </p:cNvSpPr>
          <p:nvPr/>
        </p:nvSpPr>
        <p:spPr bwMode="auto">
          <a:xfrm>
            <a:off x="4183063" y="4715331"/>
            <a:ext cx="95539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Soundstage</a:t>
            </a:r>
          </a:p>
        </p:txBody>
      </p:sp>
      <p:sp>
        <p:nvSpPr>
          <p:cNvPr id="43042" name="Rectangle 31"/>
          <p:cNvSpPr>
            <a:spLocks noChangeArrowheads="1"/>
          </p:cNvSpPr>
          <p:nvPr/>
        </p:nvSpPr>
        <p:spPr bwMode="auto">
          <a:xfrm>
            <a:off x="6724650" y="4715331"/>
            <a:ext cx="13240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Set Construction</a:t>
            </a:r>
          </a:p>
        </p:txBody>
      </p:sp>
      <p:sp>
        <p:nvSpPr>
          <p:cNvPr id="43043" name="Rectangle 32"/>
          <p:cNvSpPr>
            <a:spLocks noChangeArrowheads="1"/>
          </p:cNvSpPr>
          <p:nvPr/>
        </p:nvSpPr>
        <p:spPr bwMode="auto">
          <a:xfrm>
            <a:off x="4183063" y="4955044"/>
            <a:ext cx="77880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Wardrobe</a:t>
            </a:r>
          </a:p>
        </p:txBody>
      </p:sp>
      <p:sp>
        <p:nvSpPr>
          <p:cNvPr id="43044" name="Rectangle 33"/>
          <p:cNvSpPr>
            <a:spLocks noChangeArrowheads="1"/>
          </p:cNvSpPr>
          <p:nvPr/>
        </p:nvSpPr>
        <p:spPr bwMode="auto">
          <a:xfrm>
            <a:off x="6724650" y="4955044"/>
            <a:ext cx="4568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Labor</a:t>
            </a:r>
          </a:p>
        </p:txBody>
      </p:sp>
      <p:sp>
        <p:nvSpPr>
          <p:cNvPr id="43045" name="Rectangle 34"/>
          <p:cNvSpPr>
            <a:spLocks noChangeArrowheads="1"/>
          </p:cNvSpPr>
          <p:nvPr/>
        </p:nvSpPr>
        <p:spPr bwMode="auto">
          <a:xfrm>
            <a:off x="4183063" y="5499556"/>
            <a:ext cx="9361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Film Editing</a:t>
            </a:r>
          </a:p>
        </p:txBody>
      </p:sp>
      <p:sp>
        <p:nvSpPr>
          <p:cNvPr id="43046" name="Rectangle 35"/>
          <p:cNvSpPr>
            <a:spLocks noChangeArrowheads="1"/>
          </p:cNvSpPr>
          <p:nvPr/>
        </p:nvSpPr>
        <p:spPr bwMode="auto">
          <a:xfrm>
            <a:off x="6724650" y="5477331"/>
            <a:ext cx="66684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Dubbing</a:t>
            </a:r>
          </a:p>
        </p:txBody>
      </p:sp>
      <p:sp>
        <p:nvSpPr>
          <p:cNvPr id="43047" name="Rectangle 36"/>
          <p:cNvSpPr>
            <a:spLocks noChangeArrowheads="1"/>
          </p:cNvSpPr>
          <p:nvPr/>
        </p:nvSpPr>
        <p:spPr bwMode="auto">
          <a:xfrm>
            <a:off x="4183063" y="5717044"/>
            <a:ext cx="60753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Scoring</a:t>
            </a:r>
          </a:p>
        </p:txBody>
      </p:sp>
      <p:sp>
        <p:nvSpPr>
          <p:cNvPr id="43048" name="Rectangle 37"/>
          <p:cNvSpPr>
            <a:spLocks noChangeArrowheads="1"/>
          </p:cNvSpPr>
          <p:nvPr/>
        </p:nvSpPr>
        <p:spPr bwMode="auto">
          <a:xfrm>
            <a:off x="6724650" y="5717044"/>
            <a:ext cx="118295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Special Effects</a:t>
            </a:r>
          </a:p>
        </p:txBody>
      </p:sp>
      <p:sp>
        <p:nvSpPr>
          <p:cNvPr id="43049" name="Rectangle 38"/>
          <p:cNvSpPr>
            <a:spLocks noChangeArrowheads="1"/>
          </p:cNvSpPr>
          <p:nvPr/>
        </p:nvSpPr>
        <p:spPr bwMode="auto">
          <a:xfrm>
            <a:off x="4183063" y="5956756"/>
            <a:ext cx="13863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Titles and Credits</a:t>
            </a:r>
          </a:p>
        </p:txBody>
      </p:sp>
      <p:sp>
        <p:nvSpPr>
          <p:cNvPr id="43050" name="Rectangle 39"/>
          <p:cNvSpPr>
            <a:spLocks noChangeArrowheads="1"/>
          </p:cNvSpPr>
          <p:nvPr/>
        </p:nvSpPr>
        <p:spPr bwMode="auto">
          <a:xfrm>
            <a:off x="6724650" y="5956756"/>
            <a:ext cx="9056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Soundtrack</a:t>
            </a:r>
          </a:p>
        </p:txBody>
      </p:sp>
      <p:sp>
        <p:nvSpPr>
          <p:cNvPr id="43051" name="Rectangle 40"/>
          <p:cNvSpPr>
            <a:spLocks noChangeArrowheads="1"/>
          </p:cNvSpPr>
          <p:nvPr/>
        </p:nvSpPr>
        <p:spPr bwMode="auto">
          <a:xfrm>
            <a:off x="5776151" y="1797506"/>
            <a:ext cx="8143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/>
              <a:t>Concepts</a:t>
            </a:r>
          </a:p>
        </p:txBody>
      </p:sp>
      <p:sp>
        <p:nvSpPr>
          <p:cNvPr id="43052" name="Rectangle 41"/>
          <p:cNvSpPr>
            <a:spLocks noChangeArrowheads="1"/>
          </p:cNvSpPr>
          <p:nvPr/>
        </p:nvSpPr>
        <p:spPr bwMode="auto">
          <a:xfrm>
            <a:off x="5275769" y="2002293"/>
            <a:ext cx="17007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/>
              <a:t>Books, Screenplays</a:t>
            </a:r>
          </a:p>
        </p:txBody>
      </p:sp>
      <p:sp>
        <p:nvSpPr>
          <p:cNvPr id="43053" name="Rectangle 42"/>
          <p:cNvSpPr>
            <a:spLocks noChangeArrowheads="1"/>
          </p:cNvSpPr>
          <p:nvPr/>
        </p:nvSpPr>
        <p:spPr bwMode="auto">
          <a:xfrm>
            <a:off x="5843279" y="2230893"/>
            <a:ext cx="5562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/>
              <a:t>Rights</a:t>
            </a:r>
          </a:p>
        </p:txBody>
      </p:sp>
      <p:sp>
        <p:nvSpPr>
          <p:cNvPr id="43055" name="Rectangle 5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dirty="0"/>
              <a:t>Film production:  Direct production costs</a:t>
            </a: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685800" y="2689225"/>
            <a:ext cx="1727200" cy="304800"/>
          </a:xfrm>
          <a:prstGeom prst="rect">
            <a:avLst/>
          </a:prstGeom>
          <a:solidFill>
            <a:srgbClr val="0CCA2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838200" y="2689225"/>
            <a:ext cx="1473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Greenlighting</a:t>
            </a:r>
          </a:p>
        </p:txBody>
      </p:sp>
      <p:sp>
        <p:nvSpPr>
          <p:cNvPr id="49" name="AutoShape 13"/>
          <p:cNvSpPr>
            <a:spLocks noChangeArrowheads="1"/>
          </p:cNvSpPr>
          <p:nvPr/>
        </p:nvSpPr>
        <p:spPr bwMode="auto">
          <a:xfrm rot="5400000">
            <a:off x="1409700" y="3076575"/>
            <a:ext cx="2286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3"/>
          <p:cNvSpPr>
            <a:spLocks noChangeArrowheads="1"/>
          </p:cNvSpPr>
          <p:nvPr/>
        </p:nvSpPr>
        <p:spPr bwMode="auto">
          <a:xfrm>
            <a:off x="3886200" y="1631950"/>
            <a:ext cx="4648200" cy="914400"/>
          </a:xfrm>
          <a:prstGeom prst="rect">
            <a:avLst/>
          </a:prstGeom>
          <a:solidFill>
            <a:schemeClr val="accent2">
              <a:lumMod val="60000"/>
              <a:lumOff val="40000"/>
              <a:alpha val="3686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43011" name="Rectangle 44"/>
          <p:cNvSpPr>
            <a:spLocks noChangeArrowheads="1"/>
          </p:cNvSpPr>
          <p:nvPr/>
        </p:nvSpPr>
        <p:spPr bwMode="auto">
          <a:xfrm>
            <a:off x="3886200" y="2895600"/>
            <a:ext cx="4648200" cy="1143000"/>
          </a:xfrm>
          <a:prstGeom prst="rect">
            <a:avLst/>
          </a:prstGeom>
          <a:solidFill>
            <a:schemeClr val="accent2">
              <a:lumMod val="60000"/>
              <a:lumOff val="40000"/>
              <a:alpha val="3686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2" name="Rectangle 45"/>
          <p:cNvSpPr>
            <a:spLocks noChangeArrowheads="1"/>
          </p:cNvSpPr>
          <p:nvPr/>
        </p:nvSpPr>
        <p:spPr bwMode="auto">
          <a:xfrm>
            <a:off x="3886200" y="4191000"/>
            <a:ext cx="4648200" cy="1066800"/>
          </a:xfrm>
          <a:prstGeom prst="rect">
            <a:avLst/>
          </a:prstGeom>
          <a:solidFill>
            <a:srgbClr val="0070C0">
              <a:alpha val="3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013" name="Rectangle 46"/>
          <p:cNvSpPr>
            <a:spLocks noChangeArrowheads="1"/>
          </p:cNvSpPr>
          <p:nvPr/>
        </p:nvSpPr>
        <p:spPr bwMode="auto">
          <a:xfrm>
            <a:off x="3886200" y="5410200"/>
            <a:ext cx="4648200" cy="914400"/>
          </a:xfrm>
          <a:prstGeom prst="rect">
            <a:avLst/>
          </a:prstGeom>
          <a:solidFill>
            <a:srgbClr val="0070C0">
              <a:alpha val="3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687388" y="5676900"/>
            <a:ext cx="1727200" cy="723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5" name="Rectangle 4"/>
          <p:cNvSpPr>
            <a:spLocks noChangeArrowheads="1"/>
          </p:cNvSpPr>
          <p:nvPr/>
        </p:nvSpPr>
        <p:spPr bwMode="auto">
          <a:xfrm>
            <a:off x="685800" y="3260725"/>
            <a:ext cx="1727200" cy="7239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6" name="Text Box 5"/>
          <p:cNvSpPr txBox="1">
            <a:spLocks noChangeArrowheads="1"/>
          </p:cNvSpPr>
          <p:nvPr/>
        </p:nvSpPr>
        <p:spPr bwMode="auto">
          <a:xfrm>
            <a:off x="814388" y="3451225"/>
            <a:ext cx="1473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Pre-production</a:t>
            </a:r>
          </a:p>
        </p:txBody>
      </p:sp>
      <p:sp>
        <p:nvSpPr>
          <p:cNvPr id="43017" name="AutoShape 6"/>
          <p:cNvSpPr>
            <a:spLocks noChangeArrowheads="1"/>
          </p:cNvSpPr>
          <p:nvPr/>
        </p:nvSpPr>
        <p:spPr bwMode="auto">
          <a:xfrm rot="5400000">
            <a:off x="1346200" y="4171950"/>
            <a:ext cx="3556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18" name="Rectangle 7"/>
          <p:cNvSpPr>
            <a:spLocks noChangeArrowheads="1"/>
          </p:cNvSpPr>
          <p:nvPr/>
        </p:nvSpPr>
        <p:spPr bwMode="auto">
          <a:xfrm>
            <a:off x="685800" y="4457700"/>
            <a:ext cx="1727200" cy="723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9" name="Text Box 8"/>
          <p:cNvSpPr txBox="1">
            <a:spLocks noChangeArrowheads="1"/>
          </p:cNvSpPr>
          <p:nvPr/>
        </p:nvSpPr>
        <p:spPr bwMode="auto">
          <a:xfrm>
            <a:off x="762000" y="4572000"/>
            <a:ext cx="151288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Principal Photography</a:t>
            </a:r>
          </a:p>
        </p:txBody>
      </p:sp>
      <p:sp>
        <p:nvSpPr>
          <p:cNvPr id="43020" name="Rectangle 9"/>
          <p:cNvSpPr>
            <a:spLocks noChangeArrowheads="1"/>
          </p:cNvSpPr>
          <p:nvPr/>
        </p:nvSpPr>
        <p:spPr bwMode="auto">
          <a:xfrm>
            <a:off x="685800" y="1622425"/>
            <a:ext cx="1727200" cy="723900"/>
          </a:xfrm>
          <a:prstGeom prst="rect">
            <a:avLst/>
          </a:prstGeom>
          <a:solidFill>
            <a:srgbClr val="FFCD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21" name="Text Box 10"/>
          <p:cNvSpPr txBox="1">
            <a:spLocks noChangeArrowheads="1"/>
          </p:cNvSpPr>
          <p:nvPr/>
        </p:nvSpPr>
        <p:spPr bwMode="auto">
          <a:xfrm>
            <a:off x="762001" y="1774825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Development/ Packaging</a:t>
            </a:r>
          </a:p>
        </p:txBody>
      </p:sp>
      <p:sp>
        <p:nvSpPr>
          <p:cNvPr id="43022" name="Text Box 11"/>
          <p:cNvSpPr txBox="1">
            <a:spLocks noChangeArrowheads="1"/>
          </p:cNvSpPr>
          <p:nvPr/>
        </p:nvSpPr>
        <p:spPr bwMode="auto">
          <a:xfrm>
            <a:off x="812800" y="5813425"/>
            <a:ext cx="147478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Post-production</a:t>
            </a:r>
          </a:p>
        </p:txBody>
      </p:sp>
      <p:sp>
        <p:nvSpPr>
          <p:cNvPr id="43023" name="AutoShape 12"/>
          <p:cNvSpPr>
            <a:spLocks noChangeArrowheads="1"/>
          </p:cNvSpPr>
          <p:nvPr/>
        </p:nvSpPr>
        <p:spPr bwMode="auto">
          <a:xfrm rot="5400000">
            <a:off x="1335088" y="5402265"/>
            <a:ext cx="377824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4" name="AutoShape 13"/>
          <p:cNvSpPr>
            <a:spLocks noChangeArrowheads="1"/>
          </p:cNvSpPr>
          <p:nvPr/>
        </p:nvSpPr>
        <p:spPr bwMode="auto">
          <a:xfrm rot="5400000">
            <a:off x="1362075" y="2403475"/>
            <a:ext cx="32385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5" name="AutoShape 14"/>
          <p:cNvSpPr>
            <a:spLocks noChangeArrowheads="1"/>
          </p:cNvSpPr>
          <p:nvPr/>
        </p:nvSpPr>
        <p:spPr bwMode="auto">
          <a:xfrm>
            <a:off x="2641600" y="1860550"/>
            <a:ext cx="939800" cy="355600"/>
          </a:xfrm>
          <a:prstGeom prst="rightArrow">
            <a:avLst>
              <a:gd name="adj1" fmla="val 50000"/>
              <a:gd name="adj2" fmla="val 66071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6" name="AutoShape 15"/>
          <p:cNvSpPr>
            <a:spLocks noChangeArrowheads="1"/>
          </p:cNvSpPr>
          <p:nvPr/>
        </p:nvSpPr>
        <p:spPr bwMode="auto">
          <a:xfrm>
            <a:off x="2641600" y="3409950"/>
            <a:ext cx="939800" cy="355600"/>
          </a:xfrm>
          <a:prstGeom prst="rightArrow">
            <a:avLst>
              <a:gd name="adj1" fmla="val 50000"/>
              <a:gd name="adj2" fmla="val 66071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7" name="AutoShape 16"/>
          <p:cNvSpPr>
            <a:spLocks noChangeArrowheads="1"/>
          </p:cNvSpPr>
          <p:nvPr/>
        </p:nvSpPr>
        <p:spPr bwMode="auto">
          <a:xfrm>
            <a:off x="2641600" y="4619625"/>
            <a:ext cx="939800" cy="355600"/>
          </a:xfrm>
          <a:prstGeom prst="rightArrow">
            <a:avLst>
              <a:gd name="adj1" fmla="val 50000"/>
              <a:gd name="adj2" fmla="val 66071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8" name="AutoShape 17"/>
          <p:cNvSpPr>
            <a:spLocks noChangeArrowheads="1"/>
          </p:cNvSpPr>
          <p:nvPr/>
        </p:nvSpPr>
        <p:spPr bwMode="auto">
          <a:xfrm>
            <a:off x="2641600" y="5781675"/>
            <a:ext cx="939800" cy="355600"/>
          </a:xfrm>
          <a:prstGeom prst="rightArrow">
            <a:avLst>
              <a:gd name="adj1" fmla="val 50000"/>
              <a:gd name="adj2" fmla="val 66071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30" name="Rectangle 19"/>
          <p:cNvSpPr>
            <a:spLocks noChangeArrowheads="1"/>
          </p:cNvSpPr>
          <p:nvPr/>
        </p:nvSpPr>
        <p:spPr bwMode="auto">
          <a:xfrm>
            <a:off x="4183063" y="3037344"/>
            <a:ext cx="16815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Script Development</a:t>
            </a:r>
          </a:p>
        </p:txBody>
      </p:sp>
      <p:sp>
        <p:nvSpPr>
          <p:cNvPr id="43031" name="Rectangle 20"/>
          <p:cNvSpPr>
            <a:spLocks noChangeArrowheads="1"/>
          </p:cNvSpPr>
          <p:nvPr/>
        </p:nvSpPr>
        <p:spPr bwMode="auto">
          <a:xfrm>
            <a:off x="6724650" y="2964319"/>
            <a:ext cx="128400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Crew Selection</a:t>
            </a:r>
          </a:p>
        </p:txBody>
      </p:sp>
      <p:sp>
        <p:nvSpPr>
          <p:cNvPr id="43032" name="Rectangle 21"/>
          <p:cNvSpPr>
            <a:spLocks noChangeArrowheads="1"/>
          </p:cNvSpPr>
          <p:nvPr/>
        </p:nvSpPr>
        <p:spPr bwMode="auto">
          <a:xfrm>
            <a:off x="4183063" y="3277056"/>
            <a:ext cx="92493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Set Design</a:t>
            </a:r>
          </a:p>
        </p:txBody>
      </p:sp>
      <p:sp>
        <p:nvSpPr>
          <p:cNvPr id="43033" name="Rectangle 22"/>
          <p:cNvSpPr>
            <a:spLocks noChangeArrowheads="1"/>
          </p:cNvSpPr>
          <p:nvPr/>
        </p:nvSpPr>
        <p:spPr bwMode="auto">
          <a:xfrm>
            <a:off x="6724650" y="3204031"/>
            <a:ext cx="14122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Costume Design</a:t>
            </a:r>
          </a:p>
        </p:txBody>
      </p:sp>
      <p:sp>
        <p:nvSpPr>
          <p:cNvPr id="43034" name="Rectangle 23"/>
          <p:cNvSpPr>
            <a:spLocks noChangeArrowheads="1"/>
          </p:cNvSpPr>
          <p:nvPr/>
        </p:nvSpPr>
        <p:spPr bwMode="auto">
          <a:xfrm>
            <a:off x="4183063" y="3516769"/>
            <a:ext cx="65562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Casting</a:t>
            </a:r>
          </a:p>
        </p:txBody>
      </p:sp>
      <p:sp>
        <p:nvSpPr>
          <p:cNvPr id="43035" name="Rectangle 24"/>
          <p:cNvSpPr>
            <a:spLocks noChangeArrowheads="1"/>
          </p:cNvSpPr>
          <p:nvPr/>
        </p:nvSpPr>
        <p:spPr bwMode="auto">
          <a:xfrm>
            <a:off x="6724650" y="3443744"/>
            <a:ext cx="155811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Location Scouting</a:t>
            </a:r>
          </a:p>
        </p:txBody>
      </p:sp>
      <p:sp>
        <p:nvSpPr>
          <p:cNvPr id="43036" name="Rectangle 25"/>
          <p:cNvSpPr>
            <a:spLocks noChangeArrowheads="1"/>
          </p:cNvSpPr>
          <p:nvPr/>
        </p:nvSpPr>
        <p:spPr bwMode="auto">
          <a:xfrm>
            <a:off x="4183063" y="3778706"/>
            <a:ext cx="61555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Budget</a:t>
            </a:r>
          </a:p>
        </p:txBody>
      </p:sp>
      <p:sp>
        <p:nvSpPr>
          <p:cNvPr id="43037" name="Rectangle 26"/>
          <p:cNvSpPr>
            <a:spLocks noChangeArrowheads="1"/>
          </p:cNvSpPr>
          <p:nvPr/>
        </p:nvSpPr>
        <p:spPr bwMode="auto">
          <a:xfrm>
            <a:off x="4183063" y="4240669"/>
            <a:ext cx="5081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Actors</a:t>
            </a:r>
          </a:p>
        </p:txBody>
      </p:sp>
      <p:sp>
        <p:nvSpPr>
          <p:cNvPr id="43038" name="Rectangle 27"/>
          <p:cNvSpPr>
            <a:spLocks noChangeArrowheads="1"/>
          </p:cNvSpPr>
          <p:nvPr/>
        </p:nvSpPr>
        <p:spPr bwMode="auto">
          <a:xfrm>
            <a:off x="6724650" y="4240669"/>
            <a:ext cx="81592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Producers</a:t>
            </a:r>
          </a:p>
        </p:txBody>
      </p:sp>
      <p:sp>
        <p:nvSpPr>
          <p:cNvPr id="43039" name="Rectangle 28"/>
          <p:cNvSpPr>
            <a:spLocks noChangeArrowheads="1"/>
          </p:cNvSpPr>
          <p:nvPr/>
        </p:nvSpPr>
        <p:spPr bwMode="auto">
          <a:xfrm>
            <a:off x="4183063" y="4502606"/>
            <a:ext cx="7165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Directors</a:t>
            </a:r>
          </a:p>
        </p:txBody>
      </p:sp>
      <p:sp>
        <p:nvSpPr>
          <p:cNvPr id="43040" name="Rectangle 29"/>
          <p:cNvSpPr>
            <a:spLocks noChangeArrowheads="1"/>
          </p:cNvSpPr>
          <p:nvPr/>
        </p:nvSpPr>
        <p:spPr bwMode="auto">
          <a:xfrm>
            <a:off x="6724650" y="4480381"/>
            <a:ext cx="56419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Writers</a:t>
            </a:r>
          </a:p>
        </p:txBody>
      </p:sp>
      <p:sp>
        <p:nvSpPr>
          <p:cNvPr id="43041" name="Rectangle 30"/>
          <p:cNvSpPr>
            <a:spLocks noChangeArrowheads="1"/>
          </p:cNvSpPr>
          <p:nvPr/>
        </p:nvSpPr>
        <p:spPr bwMode="auto">
          <a:xfrm>
            <a:off x="4183063" y="4715331"/>
            <a:ext cx="95539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Soundstage</a:t>
            </a:r>
          </a:p>
        </p:txBody>
      </p:sp>
      <p:sp>
        <p:nvSpPr>
          <p:cNvPr id="43042" name="Rectangle 31"/>
          <p:cNvSpPr>
            <a:spLocks noChangeArrowheads="1"/>
          </p:cNvSpPr>
          <p:nvPr/>
        </p:nvSpPr>
        <p:spPr bwMode="auto">
          <a:xfrm>
            <a:off x="6724650" y="4715331"/>
            <a:ext cx="13240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Set Construction</a:t>
            </a:r>
          </a:p>
        </p:txBody>
      </p:sp>
      <p:sp>
        <p:nvSpPr>
          <p:cNvPr id="43043" name="Rectangle 32"/>
          <p:cNvSpPr>
            <a:spLocks noChangeArrowheads="1"/>
          </p:cNvSpPr>
          <p:nvPr/>
        </p:nvSpPr>
        <p:spPr bwMode="auto">
          <a:xfrm>
            <a:off x="4183063" y="4955044"/>
            <a:ext cx="77880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Wardrobe</a:t>
            </a:r>
          </a:p>
        </p:txBody>
      </p:sp>
      <p:sp>
        <p:nvSpPr>
          <p:cNvPr id="43044" name="Rectangle 33"/>
          <p:cNvSpPr>
            <a:spLocks noChangeArrowheads="1"/>
          </p:cNvSpPr>
          <p:nvPr/>
        </p:nvSpPr>
        <p:spPr bwMode="auto">
          <a:xfrm>
            <a:off x="6724650" y="4955044"/>
            <a:ext cx="4568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Labor</a:t>
            </a:r>
          </a:p>
        </p:txBody>
      </p:sp>
      <p:sp>
        <p:nvSpPr>
          <p:cNvPr id="43045" name="Rectangle 34"/>
          <p:cNvSpPr>
            <a:spLocks noChangeArrowheads="1"/>
          </p:cNvSpPr>
          <p:nvPr/>
        </p:nvSpPr>
        <p:spPr bwMode="auto">
          <a:xfrm>
            <a:off x="4183063" y="5499556"/>
            <a:ext cx="9361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Film Editing</a:t>
            </a:r>
          </a:p>
        </p:txBody>
      </p:sp>
      <p:sp>
        <p:nvSpPr>
          <p:cNvPr id="43046" name="Rectangle 35"/>
          <p:cNvSpPr>
            <a:spLocks noChangeArrowheads="1"/>
          </p:cNvSpPr>
          <p:nvPr/>
        </p:nvSpPr>
        <p:spPr bwMode="auto">
          <a:xfrm>
            <a:off x="6724650" y="5477331"/>
            <a:ext cx="66684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Dubbing</a:t>
            </a:r>
          </a:p>
        </p:txBody>
      </p:sp>
      <p:sp>
        <p:nvSpPr>
          <p:cNvPr id="43047" name="Rectangle 36"/>
          <p:cNvSpPr>
            <a:spLocks noChangeArrowheads="1"/>
          </p:cNvSpPr>
          <p:nvPr/>
        </p:nvSpPr>
        <p:spPr bwMode="auto">
          <a:xfrm>
            <a:off x="4183063" y="5717044"/>
            <a:ext cx="60753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Scoring</a:t>
            </a:r>
          </a:p>
        </p:txBody>
      </p:sp>
      <p:sp>
        <p:nvSpPr>
          <p:cNvPr id="43048" name="Rectangle 37"/>
          <p:cNvSpPr>
            <a:spLocks noChangeArrowheads="1"/>
          </p:cNvSpPr>
          <p:nvPr/>
        </p:nvSpPr>
        <p:spPr bwMode="auto">
          <a:xfrm>
            <a:off x="6724650" y="5717044"/>
            <a:ext cx="118295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Special Effects</a:t>
            </a:r>
          </a:p>
        </p:txBody>
      </p:sp>
      <p:sp>
        <p:nvSpPr>
          <p:cNvPr id="43049" name="Rectangle 38"/>
          <p:cNvSpPr>
            <a:spLocks noChangeArrowheads="1"/>
          </p:cNvSpPr>
          <p:nvPr/>
        </p:nvSpPr>
        <p:spPr bwMode="auto">
          <a:xfrm>
            <a:off x="4183063" y="5956756"/>
            <a:ext cx="13863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Titles and Credits</a:t>
            </a:r>
          </a:p>
        </p:txBody>
      </p:sp>
      <p:sp>
        <p:nvSpPr>
          <p:cNvPr id="43050" name="Rectangle 39"/>
          <p:cNvSpPr>
            <a:spLocks noChangeArrowheads="1"/>
          </p:cNvSpPr>
          <p:nvPr/>
        </p:nvSpPr>
        <p:spPr bwMode="auto">
          <a:xfrm>
            <a:off x="6724650" y="5956756"/>
            <a:ext cx="9056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Soundtrack</a:t>
            </a:r>
          </a:p>
        </p:txBody>
      </p:sp>
      <p:sp>
        <p:nvSpPr>
          <p:cNvPr id="43051" name="Rectangle 40"/>
          <p:cNvSpPr>
            <a:spLocks noChangeArrowheads="1"/>
          </p:cNvSpPr>
          <p:nvPr/>
        </p:nvSpPr>
        <p:spPr bwMode="auto">
          <a:xfrm>
            <a:off x="5776151" y="1797506"/>
            <a:ext cx="8143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/>
              <a:t>Concepts</a:t>
            </a:r>
          </a:p>
        </p:txBody>
      </p:sp>
      <p:sp>
        <p:nvSpPr>
          <p:cNvPr id="43052" name="Rectangle 41"/>
          <p:cNvSpPr>
            <a:spLocks noChangeArrowheads="1"/>
          </p:cNvSpPr>
          <p:nvPr/>
        </p:nvSpPr>
        <p:spPr bwMode="auto">
          <a:xfrm>
            <a:off x="5275769" y="2002293"/>
            <a:ext cx="17007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/>
              <a:t>Books, Screenplays</a:t>
            </a:r>
          </a:p>
        </p:txBody>
      </p:sp>
      <p:sp>
        <p:nvSpPr>
          <p:cNvPr id="43053" name="Rectangle 42"/>
          <p:cNvSpPr>
            <a:spLocks noChangeArrowheads="1"/>
          </p:cNvSpPr>
          <p:nvPr/>
        </p:nvSpPr>
        <p:spPr bwMode="auto">
          <a:xfrm>
            <a:off x="5843279" y="2230893"/>
            <a:ext cx="5562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/>
              <a:t>Rights</a:t>
            </a:r>
          </a:p>
        </p:txBody>
      </p:sp>
      <p:sp>
        <p:nvSpPr>
          <p:cNvPr id="43055" name="Rectangle 5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dirty="0"/>
              <a:t>Film production:  Direct production costs</a:t>
            </a: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685800" y="2689225"/>
            <a:ext cx="1727200" cy="304800"/>
          </a:xfrm>
          <a:prstGeom prst="rect">
            <a:avLst/>
          </a:prstGeom>
          <a:solidFill>
            <a:srgbClr val="0CCA2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838200" y="2689225"/>
            <a:ext cx="1473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Greenlighting</a:t>
            </a:r>
          </a:p>
        </p:txBody>
      </p:sp>
      <p:sp>
        <p:nvSpPr>
          <p:cNvPr id="49" name="AutoShape 13"/>
          <p:cNvSpPr>
            <a:spLocks noChangeArrowheads="1"/>
          </p:cNvSpPr>
          <p:nvPr/>
        </p:nvSpPr>
        <p:spPr bwMode="auto">
          <a:xfrm rot="5400000">
            <a:off x="1409700" y="3041650"/>
            <a:ext cx="2286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3"/>
          <p:cNvSpPr>
            <a:spLocks noChangeArrowheads="1"/>
          </p:cNvSpPr>
          <p:nvPr/>
        </p:nvSpPr>
        <p:spPr bwMode="auto">
          <a:xfrm>
            <a:off x="3886200" y="1622425"/>
            <a:ext cx="4648200" cy="914400"/>
          </a:xfrm>
          <a:prstGeom prst="rect">
            <a:avLst/>
          </a:prstGeom>
          <a:solidFill>
            <a:schemeClr val="accent2">
              <a:lumMod val="60000"/>
              <a:lumOff val="40000"/>
              <a:alpha val="3686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43011" name="Rectangle 44"/>
          <p:cNvSpPr>
            <a:spLocks noChangeArrowheads="1"/>
          </p:cNvSpPr>
          <p:nvPr/>
        </p:nvSpPr>
        <p:spPr bwMode="auto">
          <a:xfrm>
            <a:off x="3886200" y="2886075"/>
            <a:ext cx="4648200" cy="1143000"/>
          </a:xfrm>
          <a:prstGeom prst="rect">
            <a:avLst/>
          </a:prstGeom>
          <a:solidFill>
            <a:schemeClr val="accent2">
              <a:lumMod val="60000"/>
              <a:lumOff val="40000"/>
              <a:alpha val="3686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2" name="Rectangle 45"/>
          <p:cNvSpPr>
            <a:spLocks noChangeArrowheads="1"/>
          </p:cNvSpPr>
          <p:nvPr/>
        </p:nvSpPr>
        <p:spPr bwMode="auto">
          <a:xfrm>
            <a:off x="3886200" y="4181475"/>
            <a:ext cx="4648200" cy="1066800"/>
          </a:xfrm>
          <a:prstGeom prst="rect">
            <a:avLst/>
          </a:prstGeom>
          <a:solidFill>
            <a:schemeClr val="accent2">
              <a:lumMod val="60000"/>
              <a:lumOff val="40000"/>
              <a:alpha val="3686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013" name="Rectangle 46"/>
          <p:cNvSpPr>
            <a:spLocks noChangeArrowheads="1"/>
          </p:cNvSpPr>
          <p:nvPr/>
        </p:nvSpPr>
        <p:spPr bwMode="auto">
          <a:xfrm>
            <a:off x="3886200" y="5400675"/>
            <a:ext cx="4648200" cy="914400"/>
          </a:xfrm>
          <a:prstGeom prst="rect">
            <a:avLst/>
          </a:prstGeom>
          <a:solidFill>
            <a:srgbClr val="0070C0">
              <a:alpha val="3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687388" y="5676900"/>
            <a:ext cx="1727200" cy="723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5" name="Rectangle 4"/>
          <p:cNvSpPr>
            <a:spLocks noChangeArrowheads="1"/>
          </p:cNvSpPr>
          <p:nvPr/>
        </p:nvSpPr>
        <p:spPr bwMode="auto">
          <a:xfrm>
            <a:off x="685800" y="3260725"/>
            <a:ext cx="1727200" cy="7239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6" name="Text Box 5"/>
          <p:cNvSpPr txBox="1">
            <a:spLocks noChangeArrowheads="1"/>
          </p:cNvSpPr>
          <p:nvPr/>
        </p:nvSpPr>
        <p:spPr bwMode="auto">
          <a:xfrm>
            <a:off x="814388" y="3451225"/>
            <a:ext cx="1473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Pre-production</a:t>
            </a:r>
          </a:p>
        </p:txBody>
      </p:sp>
      <p:sp>
        <p:nvSpPr>
          <p:cNvPr id="43017" name="AutoShape 6"/>
          <p:cNvSpPr>
            <a:spLocks noChangeArrowheads="1"/>
          </p:cNvSpPr>
          <p:nvPr/>
        </p:nvSpPr>
        <p:spPr bwMode="auto">
          <a:xfrm rot="5400000">
            <a:off x="1346200" y="4206875"/>
            <a:ext cx="3556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18" name="Rectangle 7"/>
          <p:cNvSpPr>
            <a:spLocks noChangeArrowheads="1"/>
          </p:cNvSpPr>
          <p:nvPr/>
        </p:nvSpPr>
        <p:spPr bwMode="auto">
          <a:xfrm>
            <a:off x="685800" y="4457700"/>
            <a:ext cx="1727200" cy="7239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9" name="Text Box 8"/>
          <p:cNvSpPr txBox="1">
            <a:spLocks noChangeArrowheads="1"/>
          </p:cNvSpPr>
          <p:nvPr/>
        </p:nvSpPr>
        <p:spPr bwMode="auto">
          <a:xfrm>
            <a:off x="762000" y="4572000"/>
            <a:ext cx="151288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Principal Photography</a:t>
            </a:r>
          </a:p>
        </p:txBody>
      </p:sp>
      <p:sp>
        <p:nvSpPr>
          <p:cNvPr id="43020" name="Rectangle 9"/>
          <p:cNvSpPr>
            <a:spLocks noChangeArrowheads="1"/>
          </p:cNvSpPr>
          <p:nvPr/>
        </p:nvSpPr>
        <p:spPr bwMode="auto">
          <a:xfrm>
            <a:off x="685800" y="1622425"/>
            <a:ext cx="1727200" cy="723900"/>
          </a:xfrm>
          <a:prstGeom prst="rect">
            <a:avLst/>
          </a:prstGeom>
          <a:solidFill>
            <a:srgbClr val="FFCD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21" name="Text Box 10"/>
          <p:cNvSpPr txBox="1">
            <a:spLocks noChangeArrowheads="1"/>
          </p:cNvSpPr>
          <p:nvPr/>
        </p:nvSpPr>
        <p:spPr bwMode="auto">
          <a:xfrm>
            <a:off x="762001" y="1774825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Development/ Packaging</a:t>
            </a:r>
          </a:p>
        </p:txBody>
      </p:sp>
      <p:sp>
        <p:nvSpPr>
          <p:cNvPr id="43022" name="Text Box 11"/>
          <p:cNvSpPr txBox="1">
            <a:spLocks noChangeArrowheads="1"/>
          </p:cNvSpPr>
          <p:nvPr/>
        </p:nvSpPr>
        <p:spPr bwMode="auto">
          <a:xfrm>
            <a:off x="812800" y="5813425"/>
            <a:ext cx="147478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Post-production</a:t>
            </a:r>
          </a:p>
        </p:txBody>
      </p:sp>
      <p:sp>
        <p:nvSpPr>
          <p:cNvPr id="43023" name="AutoShape 12"/>
          <p:cNvSpPr>
            <a:spLocks noChangeArrowheads="1"/>
          </p:cNvSpPr>
          <p:nvPr/>
        </p:nvSpPr>
        <p:spPr bwMode="auto">
          <a:xfrm rot="5400000">
            <a:off x="1335088" y="5437190"/>
            <a:ext cx="377824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4" name="AutoShape 13"/>
          <p:cNvSpPr>
            <a:spLocks noChangeArrowheads="1"/>
          </p:cNvSpPr>
          <p:nvPr/>
        </p:nvSpPr>
        <p:spPr bwMode="auto">
          <a:xfrm rot="5400000">
            <a:off x="1362075" y="2438400"/>
            <a:ext cx="32385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5" name="AutoShape 14"/>
          <p:cNvSpPr>
            <a:spLocks noChangeArrowheads="1"/>
          </p:cNvSpPr>
          <p:nvPr/>
        </p:nvSpPr>
        <p:spPr bwMode="auto">
          <a:xfrm>
            <a:off x="2641600" y="1895475"/>
            <a:ext cx="939800" cy="355600"/>
          </a:xfrm>
          <a:prstGeom prst="rightArrow">
            <a:avLst>
              <a:gd name="adj1" fmla="val 50000"/>
              <a:gd name="adj2" fmla="val 66071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6" name="AutoShape 15"/>
          <p:cNvSpPr>
            <a:spLocks noChangeArrowheads="1"/>
          </p:cNvSpPr>
          <p:nvPr/>
        </p:nvSpPr>
        <p:spPr bwMode="auto">
          <a:xfrm>
            <a:off x="2641600" y="3444875"/>
            <a:ext cx="939800" cy="355600"/>
          </a:xfrm>
          <a:prstGeom prst="rightArrow">
            <a:avLst>
              <a:gd name="adj1" fmla="val 50000"/>
              <a:gd name="adj2" fmla="val 66071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7" name="AutoShape 16"/>
          <p:cNvSpPr>
            <a:spLocks noChangeArrowheads="1"/>
          </p:cNvSpPr>
          <p:nvPr/>
        </p:nvSpPr>
        <p:spPr bwMode="auto">
          <a:xfrm>
            <a:off x="2641600" y="4654550"/>
            <a:ext cx="939800" cy="355600"/>
          </a:xfrm>
          <a:prstGeom prst="rightArrow">
            <a:avLst>
              <a:gd name="adj1" fmla="val 50000"/>
              <a:gd name="adj2" fmla="val 66071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8" name="AutoShape 17"/>
          <p:cNvSpPr>
            <a:spLocks noChangeArrowheads="1"/>
          </p:cNvSpPr>
          <p:nvPr/>
        </p:nvSpPr>
        <p:spPr bwMode="auto">
          <a:xfrm>
            <a:off x="2641600" y="5816600"/>
            <a:ext cx="939800" cy="355600"/>
          </a:xfrm>
          <a:prstGeom prst="rightArrow">
            <a:avLst>
              <a:gd name="adj1" fmla="val 50000"/>
              <a:gd name="adj2" fmla="val 66071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30" name="Rectangle 19"/>
          <p:cNvSpPr>
            <a:spLocks noChangeArrowheads="1"/>
          </p:cNvSpPr>
          <p:nvPr/>
        </p:nvSpPr>
        <p:spPr bwMode="auto">
          <a:xfrm>
            <a:off x="4183063" y="3037344"/>
            <a:ext cx="16815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Script Development</a:t>
            </a:r>
          </a:p>
        </p:txBody>
      </p:sp>
      <p:sp>
        <p:nvSpPr>
          <p:cNvPr id="43031" name="Rectangle 20"/>
          <p:cNvSpPr>
            <a:spLocks noChangeArrowheads="1"/>
          </p:cNvSpPr>
          <p:nvPr/>
        </p:nvSpPr>
        <p:spPr bwMode="auto">
          <a:xfrm>
            <a:off x="6724650" y="2964319"/>
            <a:ext cx="128400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Crew Selection</a:t>
            </a:r>
          </a:p>
        </p:txBody>
      </p:sp>
      <p:sp>
        <p:nvSpPr>
          <p:cNvPr id="43032" name="Rectangle 21"/>
          <p:cNvSpPr>
            <a:spLocks noChangeArrowheads="1"/>
          </p:cNvSpPr>
          <p:nvPr/>
        </p:nvSpPr>
        <p:spPr bwMode="auto">
          <a:xfrm>
            <a:off x="4183063" y="3277056"/>
            <a:ext cx="92493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Set Design</a:t>
            </a:r>
          </a:p>
        </p:txBody>
      </p:sp>
      <p:sp>
        <p:nvSpPr>
          <p:cNvPr id="43033" name="Rectangle 22"/>
          <p:cNvSpPr>
            <a:spLocks noChangeArrowheads="1"/>
          </p:cNvSpPr>
          <p:nvPr/>
        </p:nvSpPr>
        <p:spPr bwMode="auto">
          <a:xfrm>
            <a:off x="6724650" y="3204031"/>
            <a:ext cx="14122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Costume Design</a:t>
            </a:r>
          </a:p>
        </p:txBody>
      </p:sp>
      <p:sp>
        <p:nvSpPr>
          <p:cNvPr id="43034" name="Rectangle 23"/>
          <p:cNvSpPr>
            <a:spLocks noChangeArrowheads="1"/>
          </p:cNvSpPr>
          <p:nvPr/>
        </p:nvSpPr>
        <p:spPr bwMode="auto">
          <a:xfrm>
            <a:off x="4183063" y="3516769"/>
            <a:ext cx="65562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Casting</a:t>
            </a:r>
          </a:p>
        </p:txBody>
      </p:sp>
      <p:sp>
        <p:nvSpPr>
          <p:cNvPr id="43035" name="Rectangle 24"/>
          <p:cNvSpPr>
            <a:spLocks noChangeArrowheads="1"/>
          </p:cNvSpPr>
          <p:nvPr/>
        </p:nvSpPr>
        <p:spPr bwMode="auto">
          <a:xfrm>
            <a:off x="6724650" y="3443744"/>
            <a:ext cx="155811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Location Scouting</a:t>
            </a:r>
          </a:p>
        </p:txBody>
      </p:sp>
      <p:sp>
        <p:nvSpPr>
          <p:cNvPr id="43036" name="Rectangle 25"/>
          <p:cNvSpPr>
            <a:spLocks noChangeArrowheads="1"/>
          </p:cNvSpPr>
          <p:nvPr/>
        </p:nvSpPr>
        <p:spPr bwMode="auto">
          <a:xfrm>
            <a:off x="4183063" y="3778706"/>
            <a:ext cx="61555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Budget</a:t>
            </a:r>
          </a:p>
        </p:txBody>
      </p:sp>
      <p:sp>
        <p:nvSpPr>
          <p:cNvPr id="43037" name="Rectangle 26"/>
          <p:cNvSpPr>
            <a:spLocks noChangeArrowheads="1"/>
          </p:cNvSpPr>
          <p:nvPr/>
        </p:nvSpPr>
        <p:spPr bwMode="auto">
          <a:xfrm>
            <a:off x="4183063" y="4240669"/>
            <a:ext cx="5674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Actors</a:t>
            </a:r>
          </a:p>
        </p:txBody>
      </p:sp>
      <p:sp>
        <p:nvSpPr>
          <p:cNvPr id="43038" name="Rectangle 27"/>
          <p:cNvSpPr>
            <a:spLocks noChangeArrowheads="1"/>
          </p:cNvSpPr>
          <p:nvPr/>
        </p:nvSpPr>
        <p:spPr bwMode="auto">
          <a:xfrm>
            <a:off x="6724650" y="4240669"/>
            <a:ext cx="88646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Producers</a:t>
            </a:r>
          </a:p>
        </p:txBody>
      </p:sp>
      <p:sp>
        <p:nvSpPr>
          <p:cNvPr id="43039" name="Rectangle 28"/>
          <p:cNvSpPr>
            <a:spLocks noChangeArrowheads="1"/>
          </p:cNvSpPr>
          <p:nvPr/>
        </p:nvSpPr>
        <p:spPr bwMode="auto">
          <a:xfrm>
            <a:off x="4183063" y="4502606"/>
            <a:ext cx="7870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Directors</a:t>
            </a:r>
          </a:p>
        </p:txBody>
      </p:sp>
      <p:sp>
        <p:nvSpPr>
          <p:cNvPr id="43040" name="Rectangle 29"/>
          <p:cNvSpPr>
            <a:spLocks noChangeArrowheads="1"/>
          </p:cNvSpPr>
          <p:nvPr/>
        </p:nvSpPr>
        <p:spPr bwMode="auto">
          <a:xfrm>
            <a:off x="6724650" y="4480381"/>
            <a:ext cx="61549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Writers</a:t>
            </a:r>
          </a:p>
        </p:txBody>
      </p:sp>
      <p:sp>
        <p:nvSpPr>
          <p:cNvPr id="43041" name="Rectangle 30"/>
          <p:cNvSpPr>
            <a:spLocks noChangeArrowheads="1"/>
          </p:cNvSpPr>
          <p:nvPr/>
        </p:nvSpPr>
        <p:spPr bwMode="auto">
          <a:xfrm>
            <a:off x="4183063" y="4715331"/>
            <a:ext cx="10227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Soundstage</a:t>
            </a:r>
          </a:p>
        </p:txBody>
      </p:sp>
      <p:sp>
        <p:nvSpPr>
          <p:cNvPr id="43042" name="Rectangle 31"/>
          <p:cNvSpPr>
            <a:spLocks noChangeArrowheads="1"/>
          </p:cNvSpPr>
          <p:nvPr/>
        </p:nvSpPr>
        <p:spPr bwMode="auto">
          <a:xfrm>
            <a:off x="6724650" y="4715331"/>
            <a:ext cx="14411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Set Construction</a:t>
            </a:r>
          </a:p>
        </p:txBody>
      </p:sp>
      <p:sp>
        <p:nvSpPr>
          <p:cNvPr id="43043" name="Rectangle 32"/>
          <p:cNvSpPr>
            <a:spLocks noChangeArrowheads="1"/>
          </p:cNvSpPr>
          <p:nvPr/>
        </p:nvSpPr>
        <p:spPr bwMode="auto">
          <a:xfrm>
            <a:off x="4183063" y="4955044"/>
            <a:ext cx="8300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Wardrobe</a:t>
            </a:r>
          </a:p>
        </p:txBody>
      </p:sp>
      <p:sp>
        <p:nvSpPr>
          <p:cNvPr id="43044" name="Rectangle 33"/>
          <p:cNvSpPr>
            <a:spLocks noChangeArrowheads="1"/>
          </p:cNvSpPr>
          <p:nvPr/>
        </p:nvSpPr>
        <p:spPr bwMode="auto">
          <a:xfrm>
            <a:off x="6724650" y="4955044"/>
            <a:ext cx="49693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Labor</a:t>
            </a:r>
          </a:p>
        </p:txBody>
      </p:sp>
      <p:sp>
        <p:nvSpPr>
          <p:cNvPr id="43045" name="Rectangle 34"/>
          <p:cNvSpPr>
            <a:spLocks noChangeArrowheads="1"/>
          </p:cNvSpPr>
          <p:nvPr/>
        </p:nvSpPr>
        <p:spPr bwMode="auto">
          <a:xfrm>
            <a:off x="4183063" y="5499556"/>
            <a:ext cx="9361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Film Editing</a:t>
            </a:r>
          </a:p>
        </p:txBody>
      </p:sp>
      <p:sp>
        <p:nvSpPr>
          <p:cNvPr id="43046" name="Rectangle 35"/>
          <p:cNvSpPr>
            <a:spLocks noChangeArrowheads="1"/>
          </p:cNvSpPr>
          <p:nvPr/>
        </p:nvSpPr>
        <p:spPr bwMode="auto">
          <a:xfrm>
            <a:off x="6724650" y="5477331"/>
            <a:ext cx="66684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Dubbing</a:t>
            </a:r>
          </a:p>
        </p:txBody>
      </p:sp>
      <p:sp>
        <p:nvSpPr>
          <p:cNvPr id="43047" name="Rectangle 36"/>
          <p:cNvSpPr>
            <a:spLocks noChangeArrowheads="1"/>
          </p:cNvSpPr>
          <p:nvPr/>
        </p:nvSpPr>
        <p:spPr bwMode="auto">
          <a:xfrm>
            <a:off x="4183063" y="5717044"/>
            <a:ext cx="60753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Scoring</a:t>
            </a:r>
          </a:p>
        </p:txBody>
      </p:sp>
      <p:sp>
        <p:nvSpPr>
          <p:cNvPr id="43048" name="Rectangle 37"/>
          <p:cNvSpPr>
            <a:spLocks noChangeArrowheads="1"/>
          </p:cNvSpPr>
          <p:nvPr/>
        </p:nvSpPr>
        <p:spPr bwMode="auto">
          <a:xfrm>
            <a:off x="6724650" y="5717044"/>
            <a:ext cx="118295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Special Effects</a:t>
            </a:r>
          </a:p>
        </p:txBody>
      </p:sp>
      <p:sp>
        <p:nvSpPr>
          <p:cNvPr id="43049" name="Rectangle 38"/>
          <p:cNvSpPr>
            <a:spLocks noChangeArrowheads="1"/>
          </p:cNvSpPr>
          <p:nvPr/>
        </p:nvSpPr>
        <p:spPr bwMode="auto">
          <a:xfrm>
            <a:off x="4183063" y="5956756"/>
            <a:ext cx="13863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Titles and Credits</a:t>
            </a:r>
          </a:p>
        </p:txBody>
      </p:sp>
      <p:sp>
        <p:nvSpPr>
          <p:cNvPr id="43050" name="Rectangle 39"/>
          <p:cNvSpPr>
            <a:spLocks noChangeArrowheads="1"/>
          </p:cNvSpPr>
          <p:nvPr/>
        </p:nvSpPr>
        <p:spPr bwMode="auto">
          <a:xfrm>
            <a:off x="6724650" y="5956756"/>
            <a:ext cx="9056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Soundtrack</a:t>
            </a:r>
          </a:p>
        </p:txBody>
      </p:sp>
      <p:sp>
        <p:nvSpPr>
          <p:cNvPr id="43051" name="Rectangle 40"/>
          <p:cNvSpPr>
            <a:spLocks noChangeArrowheads="1"/>
          </p:cNvSpPr>
          <p:nvPr/>
        </p:nvSpPr>
        <p:spPr bwMode="auto">
          <a:xfrm>
            <a:off x="5776151" y="1797506"/>
            <a:ext cx="8143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/>
              <a:t>Concepts</a:t>
            </a:r>
          </a:p>
        </p:txBody>
      </p:sp>
      <p:sp>
        <p:nvSpPr>
          <p:cNvPr id="43052" name="Rectangle 41"/>
          <p:cNvSpPr>
            <a:spLocks noChangeArrowheads="1"/>
          </p:cNvSpPr>
          <p:nvPr/>
        </p:nvSpPr>
        <p:spPr bwMode="auto">
          <a:xfrm>
            <a:off x="5275769" y="2002293"/>
            <a:ext cx="17007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/>
              <a:t>Books, Screenplays</a:t>
            </a:r>
          </a:p>
        </p:txBody>
      </p:sp>
      <p:sp>
        <p:nvSpPr>
          <p:cNvPr id="43053" name="Rectangle 42"/>
          <p:cNvSpPr>
            <a:spLocks noChangeArrowheads="1"/>
          </p:cNvSpPr>
          <p:nvPr/>
        </p:nvSpPr>
        <p:spPr bwMode="auto">
          <a:xfrm>
            <a:off x="5843279" y="2230893"/>
            <a:ext cx="5562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/>
              <a:t>Rights</a:t>
            </a:r>
          </a:p>
        </p:txBody>
      </p:sp>
      <p:sp>
        <p:nvSpPr>
          <p:cNvPr id="43055" name="Rectangle 5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dirty="0"/>
              <a:t>Film production:  Direct production costs</a:t>
            </a: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685800" y="2689225"/>
            <a:ext cx="1727200" cy="304800"/>
          </a:xfrm>
          <a:prstGeom prst="rect">
            <a:avLst/>
          </a:prstGeom>
          <a:solidFill>
            <a:srgbClr val="0CCA2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838200" y="2689225"/>
            <a:ext cx="1473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Greenlighting</a:t>
            </a:r>
          </a:p>
        </p:txBody>
      </p:sp>
      <p:sp>
        <p:nvSpPr>
          <p:cNvPr id="49" name="AutoShape 13"/>
          <p:cNvSpPr>
            <a:spLocks noChangeArrowheads="1"/>
          </p:cNvSpPr>
          <p:nvPr/>
        </p:nvSpPr>
        <p:spPr bwMode="auto">
          <a:xfrm rot="5400000">
            <a:off x="1409700" y="3076575"/>
            <a:ext cx="2286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3"/>
          <p:cNvSpPr>
            <a:spLocks noChangeArrowheads="1"/>
          </p:cNvSpPr>
          <p:nvPr/>
        </p:nvSpPr>
        <p:spPr bwMode="auto">
          <a:xfrm>
            <a:off x="3886200" y="1622425"/>
            <a:ext cx="4648200" cy="914400"/>
          </a:xfrm>
          <a:prstGeom prst="rect">
            <a:avLst/>
          </a:prstGeom>
          <a:solidFill>
            <a:schemeClr val="accent2">
              <a:lumMod val="60000"/>
              <a:lumOff val="40000"/>
              <a:alpha val="3686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43011" name="Rectangle 44"/>
          <p:cNvSpPr>
            <a:spLocks noChangeArrowheads="1"/>
          </p:cNvSpPr>
          <p:nvPr/>
        </p:nvSpPr>
        <p:spPr bwMode="auto">
          <a:xfrm>
            <a:off x="3886200" y="2886075"/>
            <a:ext cx="4648200" cy="1143000"/>
          </a:xfrm>
          <a:prstGeom prst="rect">
            <a:avLst/>
          </a:prstGeom>
          <a:solidFill>
            <a:schemeClr val="accent2">
              <a:lumMod val="60000"/>
              <a:lumOff val="40000"/>
              <a:alpha val="3686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2" name="Rectangle 45"/>
          <p:cNvSpPr>
            <a:spLocks noChangeArrowheads="1"/>
          </p:cNvSpPr>
          <p:nvPr/>
        </p:nvSpPr>
        <p:spPr bwMode="auto">
          <a:xfrm>
            <a:off x="3886200" y="4181475"/>
            <a:ext cx="4648200" cy="1066800"/>
          </a:xfrm>
          <a:prstGeom prst="rect">
            <a:avLst/>
          </a:prstGeom>
          <a:solidFill>
            <a:schemeClr val="accent2">
              <a:lumMod val="60000"/>
              <a:lumOff val="40000"/>
              <a:alpha val="3686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013" name="Rectangle 46"/>
          <p:cNvSpPr>
            <a:spLocks noChangeArrowheads="1"/>
          </p:cNvSpPr>
          <p:nvPr/>
        </p:nvSpPr>
        <p:spPr bwMode="auto">
          <a:xfrm>
            <a:off x="3886200" y="5400675"/>
            <a:ext cx="4648200" cy="914400"/>
          </a:xfrm>
          <a:prstGeom prst="rect">
            <a:avLst/>
          </a:prstGeom>
          <a:solidFill>
            <a:schemeClr val="accent2">
              <a:lumMod val="60000"/>
              <a:lumOff val="40000"/>
              <a:alpha val="3686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687388" y="5676900"/>
            <a:ext cx="1727200" cy="7239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5" name="Rectangle 4"/>
          <p:cNvSpPr>
            <a:spLocks noChangeArrowheads="1"/>
          </p:cNvSpPr>
          <p:nvPr/>
        </p:nvSpPr>
        <p:spPr bwMode="auto">
          <a:xfrm>
            <a:off x="685800" y="3260725"/>
            <a:ext cx="1727200" cy="7239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6" name="Text Box 5"/>
          <p:cNvSpPr txBox="1">
            <a:spLocks noChangeArrowheads="1"/>
          </p:cNvSpPr>
          <p:nvPr/>
        </p:nvSpPr>
        <p:spPr bwMode="auto">
          <a:xfrm>
            <a:off x="814388" y="3451225"/>
            <a:ext cx="1473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Pre-production</a:t>
            </a:r>
          </a:p>
        </p:txBody>
      </p:sp>
      <p:sp>
        <p:nvSpPr>
          <p:cNvPr id="43017" name="AutoShape 6"/>
          <p:cNvSpPr>
            <a:spLocks noChangeArrowheads="1"/>
          </p:cNvSpPr>
          <p:nvPr/>
        </p:nvSpPr>
        <p:spPr bwMode="auto">
          <a:xfrm rot="5400000">
            <a:off x="1346200" y="4162425"/>
            <a:ext cx="3556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18" name="Rectangle 7"/>
          <p:cNvSpPr>
            <a:spLocks noChangeArrowheads="1"/>
          </p:cNvSpPr>
          <p:nvPr/>
        </p:nvSpPr>
        <p:spPr bwMode="auto">
          <a:xfrm>
            <a:off x="685800" y="4457700"/>
            <a:ext cx="1727200" cy="7239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9" name="Text Box 8"/>
          <p:cNvSpPr txBox="1">
            <a:spLocks noChangeArrowheads="1"/>
          </p:cNvSpPr>
          <p:nvPr/>
        </p:nvSpPr>
        <p:spPr bwMode="auto">
          <a:xfrm>
            <a:off x="762000" y="4572000"/>
            <a:ext cx="151288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Principal Photography</a:t>
            </a:r>
          </a:p>
        </p:txBody>
      </p:sp>
      <p:sp>
        <p:nvSpPr>
          <p:cNvPr id="43020" name="Rectangle 9"/>
          <p:cNvSpPr>
            <a:spLocks noChangeArrowheads="1"/>
          </p:cNvSpPr>
          <p:nvPr/>
        </p:nvSpPr>
        <p:spPr bwMode="auto">
          <a:xfrm>
            <a:off x="685800" y="1622425"/>
            <a:ext cx="1727200" cy="723900"/>
          </a:xfrm>
          <a:prstGeom prst="rect">
            <a:avLst/>
          </a:prstGeom>
          <a:solidFill>
            <a:srgbClr val="FFCD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21" name="Text Box 10"/>
          <p:cNvSpPr txBox="1">
            <a:spLocks noChangeArrowheads="1"/>
          </p:cNvSpPr>
          <p:nvPr/>
        </p:nvSpPr>
        <p:spPr bwMode="auto">
          <a:xfrm>
            <a:off x="762001" y="1774825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Development/ Packaging</a:t>
            </a:r>
          </a:p>
        </p:txBody>
      </p:sp>
      <p:sp>
        <p:nvSpPr>
          <p:cNvPr id="43022" name="Text Box 11"/>
          <p:cNvSpPr txBox="1">
            <a:spLocks noChangeArrowheads="1"/>
          </p:cNvSpPr>
          <p:nvPr/>
        </p:nvSpPr>
        <p:spPr bwMode="auto">
          <a:xfrm>
            <a:off x="812800" y="5813425"/>
            <a:ext cx="147478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Post-production</a:t>
            </a:r>
          </a:p>
        </p:txBody>
      </p:sp>
      <p:sp>
        <p:nvSpPr>
          <p:cNvPr id="43023" name="AutoShape 12"/>
          <p:cNvSpPr>
            <a:spLocks noChangeArrowheads="1"/>
          </p:cNvSpPr>
          <p:nvPr/>
        </p:nvSpPr>
        <p:spPr bwMode="auto">
          <a:xfrm rot="5400000">
            <a:off x="1335088" y="5392740"/>
            <a:ext cx="377824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4" name="AutoShape 13"/>
          <p:cNvSpPr>
            <a:spLocks noChangeArrowheads="1"/>
          </p:cNvSpPr>
          <p:nvPr/>
        </p:nvSpPr>
        <p:spPr bwMode="auto">
          <a:xfrm rot="5400000">
            <a:off x="1362075" y="2393950"/>
            <a:ext cx="32385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5" name="AutoShape 14"/>
          <p:cNvSpPr>
            <a:spLocks noChangeArrowheads="1"/>
          </p:cNvSpPr>
          <p:nvPr/>
        </p:nvSpPr>
        <p:spPr bwMode="auto">
          <a:xfrm>
            <a:off x="2641600" y="1851025"/>
            <a:ext cx="939800" cy="355600"/>
          </a:xfrm>
          <a:prstGeom prst="rightArrow">
            <a:avLst>
              <a:gd name="adj1" fmla="val 50000"/>
              <a:gd name="adj2" fmla="val 66071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6" name="AutoShape 15"/>
          <p:cNvSpPr>
            <a:spLocks noChangeArrowheads="1"/>
          </p:cNvSpPr>
          <p:nvPr/>
        </p:nvSpPr>
        <p:spPr bwMode="auto">
          <a:xfrm>
            <a:off x="2641600" y="3400425"/>
            <a:ext cx="939800" cy="355600"/>
          </a:xfrm>
          <a:prstGeom prst="rightArrow">
            <a:avLst>
              <a:gd name="adj1" fmla="val 50000"/>
              <a:gd name="adj2" fmla="val 66071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7" name="AutoShape 16"/>
          <p:cNvSpPr>
            <a:spLocks noChangeArrowheads="1"/>
          </p:cNvSpPr>
          <p:nvPr/>
        </p:nvSpPr>
        <p:spPr bwMode="auto">
          <a:xfrm>
            <a:off x="2641600" y="4610100"/>
            <a:ext cx="939800" cy="355600"/>
          </a:xfrm>
          <a:prstGeom prst="rightArrow">
            <a:avLst>
              <a:gd name="adj1" fmla="val 50000"/>
              <a:gd name="adj2" fmla="val 66071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8" name="AutoShape 17"/>
          <p:cNvSpPr>
            <a:spLocks noChangeArrowheads="1"/>
          </p:cNvSpPr>
          <p:nvPr/>
        </p:nvSpPr>
        <p:spPr bwMode="auto">
          <a:xfrm>
            <a:off x="2641600" y="5772150"/>
            <a:ext cx="939800" cy="355600"/>
          </a:xfrm>
          <a:prstGeom prst="rightArrow">
            <a:avLst>
              <a:gd name="adj1" fmla="val 50000"/>
              <a:gd name="adj2" fmla="val 66071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30" name="Rectangle 19"/>
          <p:cNvSpPr>
            <a:spLocks noChangeArrowheads="1"/>
          </p:cNvSpPr>
          <p:nvPr/>
        </p:nvSpPr>
        <p:spPr bwMode="auto">
          <a:xfrm>
            <a:off x="4183063" y="3037344"/>
            <a:ext cx="16815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Script Development</a:t>
            </a:r>
          </a:p>
        </p:txBody>
      </p:sp>
      <p:sp>
        <p:nvSpPr>
          <p:cNvPr id="43031" name="Rectangle 20"/>
          <p:cNvSpPr>
            <a:spLocks noChangeArrowheads="1"/>
          </p:cNvSpPr>
          <p:nvPr/>
        </p:nvSpPr>
        <p:spPr bwMode="auto">
          <a:xfrm>
            <a:off x="6724650" y="2964319"/>
            <a:ext cx="128400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Crew Selection</a:t>
            </a:r>
          </a:p>
        </p:txBody>
      </p:sp>
      <p:sp>
        <p:nvSpPr>
          <p:cNvPr id="43032" name="Rectangle 21"/>
          <p:cNvSpPr>
            <a:spLocks noChangeArrowheads="1"/>
          </p:cNvSpPr>
          <p:nvPr/>
        </p:nvSpPr>
        <p:spPr bwMode="auto">
          <a:xfrm>
            <a:off x="4183063" y="3277056"/>
            <a:ext cx="92493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Set Design</a:t>
            </a:r>
          </a:p>
        </p:txBody>
      </p:sp>
      <p:sp>
        <p:nvSpPr>
          <p:cNvPr id="43033" name="Rectangle 22"/>
          <p:cNvSpPr>
            <a:spLocks noChangeArrowheads="1"/>
          </p:cNvSpPr>
          <p:nvPr/>
        </p:nvSpPr>
        <p:spPr bwMode="auto">
          <a:xfrm>
            <a:off x="6724650" y="3204031"/>
            <a:ext cx="14122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Costume Design</a:t>
            </a:r>
          </a:p>
        </p:txBody>
      </p:sp>
      <p:sp>
        <p:nvSpPr>
          <p:cNvPr id="43034" name="Rectangle 23"/>
          <p:cNvSpPr>
            <a:spLocks noChangeArrowheads="1"/>
          </p:cNvSpPr>
          <p:nvPr/>
        </p:nvSpPr>
        <p:spPr bwMode="auto">
          <a:xfrm>
            <a:off x="4183063" y="3516769"/>
            <a:ext cx="65562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Casting</a:t>
            </a:r>
          </a:p>
        </p:txBody>
      </p:sp>
      <p:sp>
        <p:nvSpPr>
          <p:cNvPr id="43035" name="Rectangle 24"/>
          <p:cNvSpPr>
            <a:spLocks noChangeArrowheads="1"/>
          </p:cNvSpPr>
          <p:nvPr/>
        </p:nvSpPr>
        <p:spPr bwMode="auto">
          <a:xfrm>
            <a:off x="6724650" y="3443744"/>
            <a:ext cx="155811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Location Scouting</a:t>
            </a:r>
          </a:p>
        </p:txBody>
      </p:sp>
      <p:sp>
        <p:nvSpPr>
          <p:cNvPr id="43036" name="Rectangle 25"/>
          <p:cNvSpPr>
            <a:spLocks noChangeArrowheads="1"/>
          </p:cNvSpPr>
          <p:nvPr/>
        </p:nvSpPr>
        <p:spPr bwMode="auto">
          <a:xfrm>
            <a:off x="4183063" y="3778706"/>
            <a:ext cx="61555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Budget</a:t>
            </a:r>
          </a:p>
        </p:txBody>
      </p:sp>
      <p:sp>
        <p:nvSpPr>
          <p:cNvPr id="43037" name="Rectangle 26"/>
          <p:cNvSpPr>
            <a:spLocks noChangeArrowheads="1"/>
          </p:cNvSpPr>
          <p:nvPr/>
        </p:nvSpPr>
        <p:spPr bwMode="auto">
          <a:xfrm>
            <a:off x="4183063" y="4240669"/>
            <a:ext cx="5674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Actors</a:t>
            </a:r>
          </a:p>
        </p:txBody>
      </p:sp>
      <p:sp>
        <p:nvSpPr>
          <p:cNvPr id="43038" name="Rectangle 27"/>
          <p:cNvSpPr>
            <a:spLocks noChangeArrowheads="1"/>
          </p:cNvSpPr>
          <p:nvPr/>
        </p:nvSpPr>
        <p:spPr bwMode="auto">
          <a:xfrm>
            <a:off x="6724650" y="4240669"/>
            <a:ext cx="88646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Producers</a:t>
            </a:r>
          </a:p>
        </p:txBody>
      </p:sp>
      <p:sp>
        <p:nvSpPr>
          <p:cNvPr id="43039" name="Rectangle 28"/>
          <p:cNvSpPr>
            <a:spLocks noChangeArrowheads="1"/>
          </p:cNvSpPr>
          <p:nvPr/>
        </p:nvSpPr>
        <p:spPr bwMode="auto">
          <a:xfrm>
            <a:off x="4183063" y="4502606"/>
            <a:ext cx="7870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Directors</a:t>
            </a:r>
          </a:p>
        </p:txBody>
      </p:sp>
      <p:sp>
        <p:nvSpPr>
          <p:cNvPr id="43040" name="Rectangle 29"/>
          <p:cNvSpPr>
            <a:spLocks noChangeArrowheads="1"/>
          </p:cNvSpPr>
          <p:nvPr/>
        </p:nvSpPr>
        <p:spPr bwMode="auto">
          <a:xfrm>
            <a:off x="6724650" y="4480381"/>
            <a:ext cx="61549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Writers</a:t>
            </a:r>
          </a:p>
        </p:txBody>
      </p:sp>
      <p:sp>
        <p:nvSpPr>
          <p:cNvPr id="43041" name="Rectangle 30"/>
          <p:cNvSpPr>
            <a:spLocks noChangeArrowheads="1"/>
          </p:cNvSpPr>
          <p:nvPr/>
        </p:nvSpPr>
        <p:spPr bwMode="auto">
          <a:xfrm>
            <a:off x="4183063" y="4715331"/>
            <a:ext cx="10227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Soundstage</a:t>
            </a:r>
          </a:p>
        </p:txBody>
      </p:sp>
      <p:sp>
        <p:nvSpPr>
          <p:cNvPr id="43042" name="Rectangle 31"/>
          <p:cNvSpPr>
            <a:spLocks noChangeArrowheads="1"/>
          </p:cNvSpPr>
          <p:nvPr/>
        </p:nvSpPr>
        <p:spPr bwMode="auto">
          <a:xfrm>
            <a:off x="6724650" y="4715331"/>
            <a:ext cx="14411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Set Construction</a:t>
            </a:r>
          </a:p>
        </p:txBody>
      </p:sp>
      <p:sp>
        <p:nvSpPr>
          <p:cNvPr id="43043" name="Rectangle 32"/>
          <p:cNvSpPr>
            <a:spLocks noChangeArrowheads="1"/>
          </p:cNvSpPr>
          <p:nvPr/>
        </p:nvSpPr>
        <p:spPr bwMode="auto">
          <a:xfrm>
            <a:off x="4183063" y="4955044"/>
            <a:ext cx="8300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Wardrobe</a:t>
            </a:r>
          </a:p>
        </p:txBody>
      </p:sp>
      <p:sp>
        <p:nvSpPr>
          <p:cNvPr id="43044" name="Rectangle 33"/>
          <p:cNvSpPr>
            <a:spLocks noChangeArrowheads="1"/>
          </p:cNvSpPr>
          <p:nvPr/>
        </p:nvSpPr>
        <p:spPr bwMode="auto">
          <a:xfrm>
            <a:off x="6724650" y="4955044"/>
            <a:ext cx="49693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Labor</a:t>
            </a:r>
          </a:p>
        </p:txBody>
      </p:sp>
      <p:sp>
        <p:nvSpPr>
          <p:cNvPr id="43045" name="Rectangle 34"/>
          <p:cNvSpPr>
            <a:spLocks noChangeArrowheads="1"/>
          </p:cNvSpPr>
          <p:nvPr/>
        </p:nvSpPr>
        <p:spPr bwMode="auto">
          <a:xfrm>
            <a:off x="4183063" y="5499556"/>
            <a:ext cx="102431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Film Editing</a:t>
            </a:r>
          </a:p>
        </p:txBody>
      </p:sp>
      <p:sp>
        <p:nvSpPr>
          <p:cNvPr id="43046" name="Rectangle 35"/>
          <p:cNvSpPr>
            <a:spLocks noChangeArrowheads="1"/>
          </p:cNvSpPr>
          <p:nvPr/>
        </p:nvSpPr>
        <p:spPr bwMode="auto">
          <a:xfrm>
            <a:off x="6724650" y="5477331"/>
            <a:ext cx="72455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Dubbing</a:t>
            </a:r>
          </a:p>
        </p:txBody>
      </p:sp>
      <p:sp>
        <p:nvSpPr>
          <p:cNvPr id="43047" name="Rectangle 36"/>
          <p:cNvSpPr>
            <a:spLocks noChangeArrowheads="1"/>
          </p:cNvSpPr>
          <p:nvPr/>
        </p:nvSpPr>
        <p:spPr bwMode="auto">
          <a:xfrm>
            <a:off x="4183063" y="5717044"/>
            <a:ext cx="66684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Scoring</a:t>
            </a:r>
          </a:p>
        </p:txBody>
      </p:sp>
      <p:sp>
        <p:nvSpPr>
          <p:cNvPr id="43048" name="Rectangle 37"/>
          <p:cNvSpPr>
            <a:spLocks noChangeArrowheads="1"/>
          </p:cNvSpPr>
          <p:nvPr/>
        </p:nvSpPr>
        <p:spPr bwMode="auto">
          <a:xfrm>
            <a:off x="6724650" y="5717044"/>
            <a:ext cx="12727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Special Effects</a:t>
            </a:r>
          </a:p>
        </p:txBody>
      </p:sp>
      <p:sp>
        <p:nvSpPr>
          <p:cNvPr id="43049" name="Rectangle 38"/>
          <p:cNvSpPr>
            <a:spLocks noChangeArrowheads="1"/>
          </p:cNvSpPr>
          <p:nvPr/>
        </p:nvSpPr>
        <p:spPr bwMode="auto">
          <a:xfrm>
            <a:off x="4183063" y="5956756"/>
            <a:ext cx="149714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Titles and Credits</a:t>
            </a:r>
          </a:p>
        </p:txBody>
      </p:sp>
      <p:sp>
        <p:nvSpPr>
          <p:cNvPr id="43050" name="Rectangle 39"/>
          <p:cNvSpPr>
            <a:spLocks noChangeArrowheads="1"/>
          </p:cNvSpPr>
          <p:nvPr/>
        </p:nvSpPr>
        <p:spPr bwMode="auto">
          <a:xfrm>
            <a:off x="6724650" y="5956756"/>
            <a:ext cx="9842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Soundtrack</a:t>
            </a:r>
          </a:p>
        </p:txBody>
      </p:sp>
      <p:sp>
        <p:nvSpPr>
          <p:cNvPr id="43051" name="Rectangle 40"/>
          <p:cNvSpPr>
            <a:spLocks noChangeArrowheads="1"/>
          </p:cNvSpPr>
          <p:nvPr/>
        </p:nvSpPr>
        <p:spPr bwMode="auto">
          <a:xfrm>
            <a:off x="5776151" y="1797506"/>
            <a:ext cx="8143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/>
              <a:t>Concepts</a:t>
            </a:r>
          </a:p>
        </p:txBody>
      </p:sp>
      <p:sp>
        <p:nvSpPr>
          <p:cNvPr id="43052" name="Rectangle 41"/>
          <p:cNvSpPr>
            <a:spLocks noChangeArrowheads="1"/>
          </p:cNvSpPr>
          <p:nvPr/>
        </p:nvSpPr>
        <p:spPr bwMode="auto">
          <a:xfrm>
            <a:off x="5275769" y="2002293"/>
            <a:ext cx="17007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/>
              <a:t>Books, Screenplays</a:t>
            </a:r>
          </a:p>
        </p:txBody>
      </p:sp>
      <p:sp>
        <p:nvSpPr>
          <p:cNvPr id="43053" name="Rectangle 42"/>
          <p:cNvSpPr>
            <a:spLocks noChangeArrowheads="1"/>
          </p:cNvSpPr>
          <p:nvPr/>
        </p:nvSpPr>
        <p:spPr bwMode="auto">
          <a:xfrm>
            <a:off x="5843279" y="2230893"/>
            <a:ext cx="5562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/>
              <a:t>Rights</a:t>
            </a:r>
          </a:p>
        </p:txBody>
      </p:sp>
      <p:sp>
        <p:nvSpPr>
          <p:cNvPr id="43055" name="Rectangle 5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dirty="0"/>
              <a:t>Film production:  Direct production costs</a:t>
            </a: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685800" y="2689225"/>
            <a:ext cx="1727200" cy="304800"/>
          </a:xfrm>
          <a:prstGeom prst="rect">
            <a:avLst/>
          </a:prstGeom>
          <a:solidFill>
            <a:srgbClr val="0CCA2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838200" y="2689225"/>
            <a:ext cx="1473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Greenlighting</a:t>
            </a:r>
          </a:p>
        </p:txBody>
      </p:sp>
      <p:sp>
        <p:nvSpPr>
          <p:cNvPr id="49" name="AutoShape 13"/>
          <p:cNvSpPr>
            <a:spLocks noChangeArrowheads="1"/>
          </p:cNvSpPr>
          <p:nvPr/>
        </p:nvSpPr>
        <p:spPr bwMode="auto">
          <a:xfrm rot="5400000">
            <a:off x="1409700" y="3032125"/>
            <a:ext cx="2286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Television production life cycle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85800" y="1578864"/>
            <a:ext cx="152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Concept</a:t>
            </a:r>
            <a:endParaRPr lang="en-US" sz="16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7363968" y="1578864"/>
            <a:ext cx="152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Syndication</a:t>
            </a:r>
            <a:endParaRPr lang="en-US" sz="16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5154168" y="1578864"/>
            <a:ext cx="152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Full</a:t>
            </a:r>
            <a:r>
              <a:rPr lang="en-US" sz="1600" dirty="0" smtClean="0"/>
              <a:t> </a:t>
            </a:r>
            <a:r>
              <a:rPr lang="en-US" sz="1600" b="1" dirty="0" smtClean="0"/>
              <a:t>Season</a:t>
            </a:r>
            <a:endParaRPr lang="en-US" sz="1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923032" y="1578864"/>
            <a:ext cx="152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Pilots</a:t>
            </a:r>
            <a:endParaRPr lang="en-US" sz="1600" b="1" dirty="0"/>
          </a:p>
        </p:txBody>
      </p:sp>
      <p:sp>
        <p:nvSpPr>
          <p:cNvPr id="9" name="Right Arrow 8"/>
          <p:cNvSpPr/>
          <p:nvPr/>
        </p:nvSpPr>
        <p:spPr>
          <a:xfrm>
            <a:off x="2209800" y="1828800"/>
            <a:ext cx="685800" cy="5486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6678168" y="1828800"/>
            <a:ext cx="685800" cy="5486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4465320" y="1828800"/>
            <a:ext cx="685800" cy="5486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2514600"/>
            <a:ext cx="18669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1400" dirty="0"/>
              <a:t>1-hour </a:t>
            </a:r>
            <a:r>
              <a:rPr lang="en-US" sz="1400" dirty="0" smtClean="0"/>
              <a:t>series (dramas)</a:t>
            </a:r>
            <a:endParaRPr lang="en-US" sz="14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/>
              <a:t>30 min </a:t>
            </a:r>
            <a:r>
              <a:rPr lang="en-US" sz="1400" dirty="0" smtClean="0"/>
              <a:t>series (sit coms)</a:t>
            </a:r>
            <a:endParaRPr lang="en-US" sz="14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/>
              <a:t>TV Movies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/>
              <a:t>Miniseries (8-12 hours)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3200" y="2514600"/>
            <a:ext cx="190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/>
              <a:t>30+ pilots ordered for the start of each TV season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/>
              <a:t>Introduce main themes and characters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/>
              <a:t>&lt; 50% picked up for regular season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856988" y="2514600"/>
            <a:ext cx="20772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/>
              <a:t>Sold to network for distribution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/>
              <a:t>Typically 22 episodes/season (12 for cable series)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/>
              <a:t>Avg production costs vary depending on format/talent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/>
              <a:t>Episode fees increase 5-10% each year – higher if a hit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/>
              <a:t>50-60% lose money during first few seasons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010400" y="2514600"/>
            <a:ext cx="190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/>
              <a:t>Sold to TV stations and cable programmers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/>
              <a:t>At least 60 episodes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/>
              <a:t>Only 20% of new series make it to syndication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/>
              <a:t>Typically for certain number of runs within 3-5 year period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4720841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Film of TV production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1"/>
            <a:ext cx="3276600" cy="35814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Above the Line</a:t>
            </a:r>
          </a:p>
          <a:p>
            <a:r>
              <a:rPr lang="en-US" dirty="0" smtClean="0"/>
              <a:t>Rights acquisition</a:t>
            </a:r>
          </a:p>
          <a:p>
            <a:r>
              <a:rPr lang="en-US" dirty="0" smtClean="0"/>
              <a:t>Writers</a:t>
            </a:r>
          </a:p>
          <a:p>
            <a:r>
              <a:rPr lang="en-US" dirty="0" smtClean="0"/>
              <a:t>Stars</a:t>
            </a:r>
          </a:p>
          <a:p>
            <a:r>
              <a:rPr lang="en-US" dirty="0" smtClean="0"/>
              <a:t>Director</a:t>
            </a:r>
          </a:p>
          <a:p>
            <a:r>
              <a:rPr lang="en-US" dirty="0" smtClean="0"/>
              <a:t>Producer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4800600" cy="38862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Below the </a:t>
            </a:r>
            <a:r>
              <a:rPr lang="en-US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Line </a:t>
            </a:r>
            <a:endParaRPr lang="en-US" u="sng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/>
              <a:t>Crew</a:t>
            </a:r>
          </a:p>
          <a:p>
            <a:r>
              <a:rPr lang="en-US" dirty="0" smtClean="0"/>
              <a:t>Set decoration / construction</a:t>
            </a:r>
          </a:p>
          <a:p>
            <a:r>
              <a:rPr lang="en-US" dirty="0" smtClean="0"/>
              <a:t>Location</a:t>
            </a:r>
          </a:p>
          <a:p>
            <a:r>
              <a:rPr lang="en-US" dirty="0" smtClean="0"/>
              <a:t>Hair/makeup</a:t>
            </a:r>
          </a:p>
          <a:p>
            <a:r>
              <a:rPr lang="en-US" dirty="0" smtClean="0"/>
              <a:t>Camera / cinematography</a:t>
            </a:r>
          </a:p>
          <a:p>
            <a:r>
              <a:rPr lang="en-US" dirty="0" smtClean="0"/>
              <a:t>Non-star talent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5410199"/>
            <a:ext cx="7962900" cy="1219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“Negative costs”</a:t>
            </a:r>
          </a:p>
          <a:p>
            <a:pPr algn="ctr"/>
            <a:r>
              <a:rPr lang="en-US" dirty="0" smtClean="0"/>
              <a:t>Classified as “film inventory”, “production costs”, 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62348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Film or TV production costs - 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Interest</a:t>
            </a:r>
          </a:p>
          <a:p>
            <a:pPr lvl="1"/>
            <a:r>
              <a:rPr lang="en-US" sz="2000" dirty="0" smtClean="0"/>
              <a:t>Allocated to films based on current period spending</a:t>
            </a:r>
          </a:p>
          <a:p>
            <a:pPr lvl="1"/>
            <a:r>
              <a:rPr lang="en-US" sz="2000" dirty="0" smtClean="0"/>
              <a:t>Beginning with principal photography through “answer print”</a:t>
            </a:r>
          </a:p>
          <a:p>
            <a:r>
              <a:rPr lang="en-US" dirty="0" smtClean="0"/>
              <a:t>Overhead</a:t>
            </a:r>
          </a:p>
          <a:p>
            <a:pPr lvl="1"/>
            <a:r>
              <a:rPr lang="en-US" sz="2000" dirty="0" smtClean="0"/>
              <a:t>Allocated to films based on current period spending</a:t>
            </a:r>
          </a:p>
          <a:p>
            <a:pPr lvl="1"/>
            <a:r>
              <a:rPr lang="en-US" sz="2000" dirty="0" smtClean="0"/>
              <a:t>Departments/individuals with “exclusive or significant” responsibility for production</a:t>
            </a:r>
          </a:p>
          <a:p>
            <a:pPr lvl="1"/>
            <a:r>
              <a:rPr lang="en-US" sz="2000" dirty="0" smtClean="0"/>
              <a:t>Beginning with principal photography through “answer print”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6329061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Agenda</a:t>
            </a:r>
          </a:p>
        </p:txBody>
      </p:sp>
      <p:sp>
        <p:nvSpPr>
          <p:cNvPr id="35842" name="Rectangle 5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8229600" cy="4216539"/>
          </a:xfrm>
          <a:noFill/>
        </p:spPr>
        <p:txBody>
          <a:bodyPr lIns="91440" tIns="45720" rIns="91440" bIns="45720">
            <a:spAutoFit/>
          </a:bodyPr>
          <a:lstStyle/>
          <a:p>
            <a:r>
              <a:rPr lang="en-US" sz="2800" dirty="0"/>
              <a:t>Who are the players?</a:t>
            </a:r>
          </a:p>
          <a:p>
            <a:r>
              <a:rPr lang="en-US" sz="2800" dirty="0"/>
              <a:t>How does a film or TV show get made?</a:t>
            </a:r>
          </a:p>
          <a:p>
            <a:r>
              <a:rPr lang="en-US" sz="2800" dirty="0"/>
              <a:t>How </a:t>
            </a:r>
            <a:r>
              <a:rPr lang="en-US" sz="2800" dirty="0" smtClean="0"/>
              <a:t>are films and TV shows distributed?</a:t>
            </a:r>
          </a:p>
          <a:p>
            <a:pPr lvl="1"/>
            <a:r>
              <a:rPr lang="en-US" sz="2400" dirty="0" smtClean="0"/>
              <a:t>Markets</a:t>
            </a:r>
          </a:p>
          <a:p>
            <a:pPr lvl="1"/>
            <a:r>
              <a:rPr lang="en-US" sz="2400" dirty="0" smtClean="0"/>
              <a:t>Market &amp; advertising a film</a:t>
            </a:r>
          </a:p>
          <a:p>
            <a:pPr lvl="1"/>
            <a:r>
              <a:rPr lang="en-US" sz="2400" dirty="0" smtClean="0"/>
              <a:t>Theatrical distribution</a:t>
            </a:r>
          </a:p>
          <a:p>
            <a:pPr lvl="1"/>
            <a:r>
              <a:rPr lang="en-US" sz="2400" dirty="0" smtClean="0"/>
              <a:t>Home entertainment</a:t>
            </a:r>
          </a:p>
          <a:p>
            <a:pPr lvl="1"/>
            <a:r>
              <a:rPr lang="en-US" sz="2400" dirty="0" smtClean="0"/>
              <a:t>Television distribution</a:t>
            </a:r>
          </a:p>
          <a:p>
            <a:pPr lvl="1"/>
            <a:r>
              <a:rPr lang="en-US" sz="2400" dirty="0" smtClean="0"/>
              <a:t>Licensing &amp; merchandising</a:t>
            </a:r>
            <a:endParaRPr lang="en-US" sz="2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minimization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Forming partnerships with investors (non-film companies) to share risk</a:t>
            </a:r>
          </a:p>
          <a:p>
            <a:r>
              <a:rPr lang="en-US" dirty="0" smtClean="0"/>
              <a:t>Splitting production and marketing roles (co-productions)</a:t>
            </a:r>
          </a:p>
          <a:p>
            <a:r>
              <a:rPr lang="en-US" dirty="0" smtClean="0"/>
              <a:t>Sharing risk with key talent (participation agreements)</a:t>
            </a:r>
          </a:p>
          <a:p>
            <a:r>
              <a:rPr lang="en-US" dirty="0" smtClean="0"/>
              <a:t>Tax incentives – other countries or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46869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are films and TV shows distributed?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Film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Theatrical</a:t>
            </a:r>
          </a:p>
          <a:p>
            <a:r>
              <a:rPr lang="en-US" dirty="0" smtClean="0"/>
              <a:t>Home entertainment</a:t>
            </a:r>
          </a:p>
          <a:p>
            <a:r>
              <a:rPr lang="en-US" dirty="0" smtClean="0"/>
              <a:t>Pay-per-view (PPV) / Video on </a:t>
            </a:r>
          </a:p>
          <a:p>
            <a:pPr marL="800100" lvl="2" indent="0">
              <a:buNone/>
            </a:pPr>
            <a:r>
              <a:rPr lang="en-US" sz="3200" dirty="0" smtClean="0"/>
              <a:t>Demand (VOD)</a:t>
            </a:r>
          </a:p>
          <a:p>
            <a:r>
              <a:rPr lang="en-US" dirty="0" smtClean="0"/>
              <a:t>Pay TV</a:t>
            </a:r>
          </a:p>
          <a:p>
            <a:r>
              <a:rPr lang="en-US" dirty="0" smtClean="0"/>
              <a:t>Network / free TV</a:t>
            </a:r>
          </a:p>
          <a:p>
            <a:r>
              <a:rPr lang="en-US" dirty="0" smtClean="0"/>
              <a:t>Syndicated TV</a:t>
            </a:r>
          </a:p>
          <a:p>
            <a:r>
              <a:rPr lang="en-US" dirty="0" smtClean="0"/>
              <a:t>Merchandising / licensing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0" y="1524000"/>
            <a:ext cx="677108" cy="403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en-US" sz="3200" dirty="0"/>
              <a:t>Digital  </a:t>
            </a:r>
            <a:r>
              <a:rPr lang="en-US" sz="3200" dirty="0" smtClean="0"/>
              <a:t>Media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5168720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2"/>
          <p:cNvSpPr>
            <a:spLocks noChangeShapeType="1"/>
          </p:cNvSpPr>
          <p:nvPr/>
        </p:nvSpPr>
        <p:spPr bwMode="auto">
          <a:xfrm flipH="1">
            <a:off x="685800" y="1143000"/>
            <a:ext cx="11113" cy="4743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3" name="Line 3"/>
          <p:cNvSpPr>
            <a:spLocks noChangeShapeType="1"/>
          </p:cNvSpPr>
          <p:nvPr/>
        </p:nvSpPr>
        <p:spPr bwMode="auto">
          <a:xfrm>
            <a:off x="685800" y="5865813"/>
            <a:ext cx="7423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 flipV="1">
            <a:off x="2854325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3962400" y="5638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 flipV="1">
            <a:off x="7054850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 flipV="1">
            <a:off x="1827213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7264400" y="5915025"/>
            <a:ext cx="715963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(months)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1744663" y="5915025"/>
            <a:ext cx="24288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6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3814763" y="5915025"/>
            <a:ext cx="320675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18</a:t>
            </a: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2668588" y="5915025"/>
            <a:ext cx="320675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12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5815013" y="5915025"/>
            <a:ext cx="322262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30</a:t>
            </a:r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 flipV="1">
            <a:off x="6021388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 flipV="1">
            <a:off x="4973638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6850063" y="5915025"/>
            <a:ext cx="322262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36</a:t>
            </a:r>
          </a:p>
        </p:txBody>
      </p:sp>
      <p:sp>
        <p:nvSpPr>
          <p:cNvPr id="1560592" name="Text Box 16"/>
          <p:cNvSpPr txBox="1">
            <a:spLocks noChangeArrowheads="1"/>
          </p:cNvSpPr>
          <p:nvPr/>
        </p:nvSpPr>
        <p:spPr bwMode="auto">
          <a:xfrm>
            <a:off x="736600" y="5105400"/>
            <a:ext cx="939800" cy="547688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l" defTabSz="820738"/>
            <a:r>
              <a:rPr lang="en-US" sz="1400" b="1" dirty="0">
                <a:solidFill>
                  <a:srgbClr val="333399"/>
                </a:solidFill>
              </a:rPr>
              <a:t>Theatrical</a:t>
            </a:r>
          </a:p>
        </p:txBody>
      </p:sp>
      <p:sp>
        <p:nvSpPr>
          <p:cNvPr id="1560593" name="Text Box 17"/>
          <p:cNvSpPr txBox="1">
            <a:spLocks noChangeArrowheads="1"/>
          </p:cNvSpPr>
          <p:nvPr/>
        </p:nvSpPr>
        <p:spPr bwMode="auto">
          <a:xfrm>
            <a:off x="1524000" y="3886200"/>
            <a:ext cx="5864225" cy="547688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l" defTabSz="820738"/>
            <a:r>
              <a:rPr lang="en-US" sz="1400" b="1" dirty="0">
                <a:solidFill>
                  <a:srgbClr val="333399"/>
                </a:solidFill>
              </a:rPr>
              <a:t>Home Entertainment  (DVD, </a:t>
            </a:r>
            <a:r>
              <a:rPr lang="en-US" sz="1400" b="1" dirty="0" smtClean="0">
                <a:solidFill>
                  <a:srgbClr val="333399"/>
                </a:solidFill>
              </a:rPr>
              <a:t>Blu-ray)</a:t>
            </a:r>
            <a:endParaRPr lang="en-US" sz="1400" b="1" dirty="0">
              <a:solidFill>
                <a:srgbClr val="333399"/>
              </a:solidFill>
            </a:endParaRPr>
          </a:p>
        </p:txBody>
      </p:sp>
      <p:sp>
        <p:nvSpPr>
          <p:cNvPr id="1560594" name="Text Box 18"/>
          <p:cNvSpPr txBox="1">
            <a:spLocks noChangeArrowheads="1"/>
          </p:cNvSpPr>
          <p:nvPr/>
        </p:nvSpPr>
        <p:spPr bwMode="auto">
          <a:xfrm>
            <a:off x="6934200" y="1752600"/>
            <a:ext cx="1217613" cy="700087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l" defTabSz="820738"/>
            <a:r>
              <a:rPr lang="en-US" sz="1400" b="1" dirty="0">
                <a:solidFill>
                  <a:srgbClr val="333399"/>
                </a:solidFill>
              </a:rPr>
              <a:t>Free TV </a:t>
            </a:r>
          </a:p>
          <a:p>
            <a:pPr algn="l" defTabSz="820738"/>
            <a:r>
              <a:rPr lang="en-US" sz="1400" b="1" dirty="0">
                <a:solidFill>
                  <a:srgbClr val="333399"/>
                </a:solidFill>
              </a:rPr>
              <a:t>(network &amp; syndicated)</a:t>
            </a:r>
          </a:p>
        </p:txBody>
      </p:sp>
      <p:sp>
        <p:nvSpPr>
          <p:cNvPr id="1560595" name="Text Box 19"/>
          <p:cNvSpPr txBox="1">
            <a:spLocks noChangeArrowheads="1"/>
          </p:cNvSpPr>
          <p:nvPr/>
        </p:nvSpPr>
        <p:spPr bwMode="auto">
          <a:xfrm>
            <a:off x="1524000" y="3200400"/>
            <a:ext cx="909638" cy="547688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l" defTabSz="820738"/>
            <a:r>
              <a:rPr lang="en-US" sz="1400" b="1" dirty="0" smtClean="0">
                <a:solidFill>
                  <a:srgbClr val="333399"/>
                </a:solidFill>
              </a:rPr>
              <a:t>PPV/VOD</a:t>
            </a:r>
            <a:endParaRPr lang="en-US" sz="1400" b="1" dirty="0">
              <a:solidFill>
                <a:srgbClr val="333399"/>
              </a:solidFill>
            </a:endParaRP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4814888" y="5915025"/>
            <a:ext cx="320675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24</a:t>
            </a:r>
          </a:p>
        </p:txBody>
      </p:sp>
      <p:sp>
        <p:nvSpPr>
          <p:cNvPr id="61461" name="Line 21"/>
          <p:cNvSpPr>
            <a:spLocks noChangeShapeType="1"/>
          </p:cNvSpPr>
          <p:nvPr/>
        </p:nvSpPr>
        <p:spPr bwMode="auto">
          <a:xfrm flipV="1">
            <a:off x="1338263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1200150" y="5915025"/>
            <a:ext cx="24288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3</a:t>
            </a:r>
          </a:p>
        </p:txBody>
      </p:sp>
      <p:sp>
        <p:nvSpPr>
          <p:cNvPr id="61463" name="Line 23"/>
          <p:cNvSpPr>
            <a:spLocks noChangeShapeType="1"/>
          </p:cNvSpPr>
          <p:nvPr/>
        </p:nvSpPr>
        <p:spPr bwMode="auto">
          <a:xfrm flipV="1">
            <a:off x="2328863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2190750" y="5915025"/>
            <a:ext cx="242888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9</a:t>
            </a:r>
          </a:p>
        </p:txBody>
      </p:sp>
      <p:sp>
        <p:nvSpPr>
          <p:cNvPr id="61465" name="Line 25"/>
          <p:cNvSpPr>
            <a:spLocks noChangeShapeType="1"/>
          </p:cNvSpPr>
          <p:nvPr/>
        </p:nvSpPr>
        <p:spPr bwMode="auto">
          <a:xfrm flipV="1">
            <a:off x="3406775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6" name="Text Box 26"/>
          <p:cNvSpPr txBox="1">
            <a:spLocks noChangeArrowheads="1"/>
          </p:cNvSpPr>
          <p:nvPr/>
        </p:nvSpPr>
        <p:spPr bwMode="auto">
          <a:xfrm>
            <a:off x="3224213" y="5915025"/>
            <a:ext cx="400050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15</a:t>
            </a:r>
          </a:p>
        </p:txBody>
      </p:sp>
      <p:sp>
        <p:nvSpPr>
          <p:cNvPr id="61467" name="Line 27"/>
          <p:cNvSpPr>
            <a:spLocks noChangeShapeType="1"/>
          </p:cNvSpPr>
          <p:nvPr/>
        </p:nvSpPr>
        <p:spPr bwMode="auto">
          <a:xfrm flipV="1">
            <a:off x="4470400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8" name="Text Box 28"/>
          <p:cNvSpPr txBox="1">
            <a:spLocks noChangeArrowheads="1"/>
          </p:cNvSpPr>
          <p:nvPr/>
        </p:nvSpPr>
        <p:spPr bwMode="auto">
          <a:xfrm>
            <a:off x="4281488" y="5915025"/>
            <a:ext cx="320675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21</a:t>
            </a:r>
          </a:p>
        </p:txBody>
      </p:sp>
      <p:sp>
        <p:nvSpPr>
          <p:cNvPr id="61469" name="Text Box 29"/>
          <p:cNvSpPr txBox="1">
            <a:spLocks noChangeArrowheads="1"/>
          </p:cNvSpPr>
          <p:nvPr/>
        </p:nvSpPr>
        <p:spPr bwMode="auto">
          <a:xfrm>
            <a:off x="5338763" y="5915025"/>
            <a:ext cx="322262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27</a:t>
            </a:r>
          </a:p>
        </p:txBody>
      </p:sp>
      <p:sp>
        <p:nvSpPr>
          <p:cNvPr id="61470" name="Text Box 30"/>
          <p:cNvSpPr txBox="1">
            <a:spLocks noChangeArrowheads="1"/>
          </p:cNvSpPr>
          <p:nvPr/>
        </p:nvSpPr>
        <p:spPr bwMode="auto">
          <a:xfrm>
            <a:off x="6302375" y="5915025"/>
            <a:ext cx="320675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33</a:t>
            </a:r>
          </a:p>
        </p:txBody>
      </p:sp>
      <p:sp>
        <p:nvSpPr>
          <p:cNvPr id="61471" name="Line 31"/>
          <p:cNvSpPr>
            <a:spLocks noChangeShapeType="1"/>
          </p:cNvSpPr>
          <p:nvPr/>
        </p:nvSpPr>
        <p:spPr bwMode="auto">
          <a:xfrm flipV="1">
            <a:off x="5475288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72" name="Line 32"/>
          <p:cNvSpPr>
            <a:spLocks noChangeShapeType="1"/>
          </p:cNvSpPr>
          <p:nvPr/>
        </p:nvSpPr>
        <p:spPr bwMode="auto">
          <a:xfrm flipV="1">
            <a:off x="6500813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60609" name="Text Box 33"/>
          <p:cNvSpPr txBox="1">
            <a:spLocks noChangeArrowheads="1"/>
          </p:cNvSpPr>
          <p:nvPr/>
        </p:nvSpPr>
        <p:spPr bwMode="auto">
          <a:xfrm>
            <a:off x="2819400" y="2576512"/>
            <a:ext cx="4184650" cy="547688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l" defTabSz="820738"/>
            <a:r>
              <a:rPr lang="en-US" sz="1400" b="1" dirty="0">
                <a:solidFill>
                  <a:srgbClr val="333399"/>
                </a:solidFill>
              </a:rPr>
              <a:t>Pay TV</a:t>
            </a:r>
          </a:p>
        </p:txBody>
      </p:sp>
      <p:sp>
        <p:nvSpPr>
          <p:cNvPr id="61475" name="Rectangle 3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Current release windows of a film</a:t>
            </a:r>
          </a:p>
        </p:txBody>
      </p:sp>
      <p:sp>
        <p:nvSpPr>
          <p:cNvPr id="1560612" name="Text Box 36"/>
          <p:cNvSpPr txBox="1">
            <a:spLocks noChangeArrowheads="1"/>
          </p:cNvSpPr>
          <p:nvPr/>
        </p:nvSpPr>
        <p:spPr bwMode="auto">
          <a:xfrm>
            <a:off x="762000" y="1219200"/>
            <a:ext cx="7467600" cy="319087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defTabSz="820738"/>
            <a:r>
              <a:rPr lang="en-US" sz="1400" b="1" dirty="0">
                <a:solidFill>
                  <a:srgbClr val="333399"/>
                </a:solidFill>
              </a:rPr>
              <a:t>Licensing and Merchandising</a:t>
            </a:r>
          </a:p>
        </p:txBody>
      </p:sp>
      <p:sp>
        <p:nvSpPr>
          <p:cNvPr id="37" name="Right Arrow 36"/>
          <p:cNvSpPr/>
          <p:nvPr/>
        </p:nvSpPr>
        <p:spPr bwMode="auto">
          <a:xfrm>
            <a:off x="7391400" y="3886200"/>
            <a:ext cx="1054608" cy="609600"/>
          </a:xfrm>
          <a:prstGeom prst="rightArrow">
            <a:avLst/>
          </a:prstGeom>
          <a:solidFill>
            <a:schemeClr val="tx2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8165592" y="1752600"/>
            <a:ext cx="978408" cy="560832"/>
          </a:xfrm>
          <a:prstGeom prst="rightArrow">
            <a:avLst/>
          </a:prstGeom>
          <a:solidFill>
            <a:schemeClr val="tx2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Right Arrow 38"/>
          <p:cNvSpPr/>
          <p:nvPr/>
        </p:nvSpPr>
        <p:spPr bwMode="auto">
          <a:xfrm>
            <a:off x="8153400" y="1066800"/>
            <a:ext cx="990600" cy="609600"/>
          </a:xfrm>
          <a:prstGeom prst="rightArrow">
            <a:avLst>
              <a:gd name="adj1" fmla="val 34314"/>
              <a:gd name="adj2" fmla="val 50000"/>
            </a:avLst>
          </a:prstGeom>
          <a:solidFill>
            <a:schemeClr val="tx2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1371600" y="4648200"/>
            <a:ext cx="6477000" cy="380999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defTabSz="820738"/>
            <a:r>
              <a:rPr lang="en-US" sz="1400" b="1" dirty="0">
                <a:solidFill>
                  <a:srgbClr val="333399"/>
                </a:solidFill>
              </a:rPr>
              <a:t>Digital Media</a:t>
            </a:r>
          </a:p>
        </p:txBody>
      </p:sp>
      <p:sp>
        <p:nvSpPr>
          <p:cNvPr id="41" name="Right Arrow 40"/>
          <p:cNvSpPr/>
          <p:nvPr/>
        </p:nvSpPr>
        <p:spPr bwMode="auto">
          <a:xfrm>
            <a:off x="7848600" y="4495800"/>
            <a:ext cx="990600" cy="685800"/>
          </a:xfrm>
          <a:prstGeom prst="rightArrow">
            <a:avLst>
              <a:gd name="adj1" fmla="val 34314"/>
              <a:gd name="adj2" fmla="val 50000"/>
            </a:avLst>
          </a:prstGeom>
          <a:solidFill>
            <a:schemeClr val="tx2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0592" grpId="0" animBg="1"/>
      <p:bldP spid="1560593" grpId="0" animBg="1"/>
      <p:bldP spid="1560594" grpId="0" animBg="1"/>
      <p:bldP spid="1560595" grpId="0" animBg="1"/>
      <p:bldP spid="1560609" grpId="0" animBg="1"/>
      <p:bldP spid="1560612" grpId="0" animBg="1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TV show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</a:t>
            </a:r>
          </a:p>
          <a:p>
            <a:r>
              <a:rPr lang="en-US" dirty="0" smtClean="0"/>
              <a:t>Cable</a:t>
            </a:r>
          </a:p>
          <a:p>
            <a:r>
              <a:rPr lang="en-US" dirty="0" smtClean="0"/>
              <a:t>Home entertainment</a:t>
            </a:r>
            <a:endParaRPr lang="en-US" sz="3200" dirty="0" smtClean="0"/>
          </a:p>
          <a:p>
            <a:r>
              <a:rPr lang="en-US" dirty="0" smtClean="0"/>
              <a:t>Syndicated TV</a:t>
            </a:r>
          </a:p>
          <a:p>
            <a:r>
              <a:rPr lang="en-US" dirty="0" smtClean="0"/>
              <a:t>New media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0" y="1371600"/>
            <a:ext cx="677108" cy="3581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en-US" sz="3200" dirty="0"/>
              <a:t>Digital  </a:t>
            </a:r>
            <a:r>
              <a:rPr lang="en-US" sz="3200" dirty="0" smtClean="0"/>
              <a:t>Media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646242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and advertising a film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and distribution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aka “Prints &amp; advertising” (P&amp;A), “exploitation”</a:t>
            </a:r>
          </a:p>
          <a:p>
            <a:pPr marL="0" indent="0">
              <a:buNone/>
            </a:pPr>
            <a:r>
              <a:rPr lang="en-US" dirty="0" smtClean="0"/>
              <a:t>Prints – film prints that are made and sent to theaters for projection on screen</a:t>
            </a:r>
          </a:p>
          <a:p>
            <a:pPr lvl="1"/>
            <a:r>
              <a:rPr lang="en-US" dirty="0" smtClean="0"/>
              <a:t>$2,500 - $4,000 per print</a:t>
            </a:r>
          </a:p>
          <a:p>
            <a:pPr lvl="1"/>
            <a:r>
              <a:rPr lang="en-US" dirty="0" smtClean="0"/>
              <a:t>1,500 – 4,000 prints at initial release</a:t>
            </a:r>
          </a:p>
          <a:p>
            <a:pPr lvl="1"/>
            <a:r>
              <a:rPr lang="en-US" dirty="0" smtClean="0"/>
              <a:t>Digital cheaper, but exhibitors slow to convert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8263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and distribution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7281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Advertising</a:t>
            </a:r>
          </a:p>
          <a:p>
            <a:pPr lvl="1"/>
            <a:r>
              <a:rPr lang="en-US" dirty="0" smtClean="0"/>
              <a:t>Media: air time and print space costs</a:t>
            </a:r>
          </a:p>
          <a:p>
            <a:pPr lvl="2"/>
            <a:r>
              <a:rPr lang="en-US" dirty="0" smtClean="0"/>
              <a:t>TV and radio advertising time</a:t>
            </a:r>
          </a:p>
          <a:p>
            <a:pPr lvl="2"/>
            <a:r>
              <a:rPr lang="en-US" dirty="0" smtClean="0"/>
              <a:t>Billboard, bus / bus stop space</a:t>
            </a:r>
          </a:p>
          <a:p>
            <a:pPr lvl="2"/>
            <a:r>
              <a:rPr lang="en-US" dirty="0" smtClean="0"/>
              <a:t>Newspaper, magazine ads</a:t>
            </a:r>
          </a:p>
          <a:p>
            <a:pPr lvl="1"/>
            <a:r>
              <a:rPr lang="en-US" dirty="0" smtClean="0"/>
              <a:t>Basics: creative and promotion costs</a:t>
            </a:r>
          </a:p>
          <a:p>
            <a:pPr lvl="2"/>
            <a:r>
              <a:rPr lang="en-US" dirty="0" smtClean="0"/>
              <a:t>Creation of advertising campaign</a:t>
            </a:r>
          </a:p>
          <a:p>
            <a:pPr lvl="2"/>
            <a:r>
              <a:rPr lang="en-US" dirty="0" smtClean="0"/>
              <a:t>Printed materials (posters, standees)</a:t>
            </a:r>
          </a:p>
          <a:p>
            <a:pPr lvl="2"/>
            <a:r>
              <a:rPr lang="en-US" dirty="0" smtClean="0"/>
              <a:t>Promotion (premieres, junkets)</a:t>
            </a:r>
          </a:p>
          <a:p>
            <a:pPr lvl="2"/>
            <a:r>
              <a:rPr lang="en-US" dirty="0" smtClean="0"/>
              <a:t>Award show promotions</a:t>
            </a:r>
          </a:p>
          <a:p>
            <a:pPr lvl="2"/>
            <a:r>
              <a:rPr lang="en-US" dirty="0" smtClean="0"/>
              <a:t>Trailers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21219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Theatrical distribution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office trends – U.S./Canada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29742946"/>
              </p:ext>
            </p:extLst>
          </p:nvPr>
        </p:nvGraphicFramePr>
        <p:xfrm>
          <a:off x="762000" y="1597025"/>
          <a:ext cx="8077200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6324600"/>
            <a:ext cx="449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MPAA 2011 Theatrical Market Statistics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7745676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5842" name="Rectangle 5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8229600" cy="1557349"/>
          </a:xfrm>
          <a:noFill/>
        </p:spPr>
        <p:txBody>
          <a:bodyPr lIns="91440" tIns="45720" rIns="91440" bIns="45720">
            <a:spAutoFit/>
          </a:bodyPr>
          <a:lstStyle/>
          <a:p>
            <a:r>
              <a:rPr lang="en-US" sz="2800" dirty="0" smtClean="0"/>
              <a:t>Ultimates and cost amortization – overview</a:t>
            </a:r>
            <a:endParaRPr lang="en-US" sz="2800" dirty="0"/>
          </a:p>
          <a:p>
            <a:r>
              <a:rPr lang="en-US" sz="2800" dirty="0" smtClean="0"/>
              <a:t>Participations – overview</a:t>
            </a:r>
          </a:p>
          <a:p>
            <a:r>
              <a:rPr lang="en-US" sz="2800" dirty="0" smtClean="0"/>
              <a:t>Residuals – overview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5934178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Theatrical – U.S.</a:t>
            </a:r>
            <a:endParaRPr lang="en-US" dirty="0"/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7924800" cy="4800600"/>
          </a:xfrm>
        </p:spPr>
        <p:txBody>
          <a:bodyPr/>
          <a:lstStyle/>
          <a:p>
            <a:pPr eaLnBrk="1" hangingPunct="1"/>
            <a:r>
              <a:rPr lang="en-US" sz="3200" dirty="0"/>
              <a:t>Movie </a:t>
            </a:r>
            <a:r>
              <a:rPr lang="en-US" sz="3200" dirty="0">
                <a:solidFill>
                  <a:schemeClr val="accent2"/>
                </a:solidFill>
              </a:rPr>
              <a:t>release pattern</a:t>
            </a:r>
            <a:r>
              <a:rPr lang="en-US" sz="3200" dirty="0"/>
              <a:t>: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800" dirty="0"/>
              <a:t>Limited (less than 1,400 screens)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800" dirty="0"/>
              <a:t>Wide (3,000+ screens)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800" dirty="0" smtClean="0"/>
              <a:t>Roll-out (platform)</a:t>
            </a:r>
            <a:endParaRPr lang="en-US" sz="2800" dirty="0"/>
          </a:p>
          <a:p>
            <a:pPr eaLnBrk="1" hangingPunct="1">
              <a:spcBef>
                <a:spcPct val="10000"/>
              </a:spcBef>
            </a:pPr>
            <a:r>
              <a:rPr lang="en-US" sz="3200" dirty="0"/>
              <a:t>Release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season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Summer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/>
              <a:t>(Memorial day weekend – August)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 eaLnBrk="1" hangingPunct="1">
              <a:spcBef>
                <a:spcPct val="10000"/>
              </a:spcBef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Holiday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/>
              <a:t>(generally November/December)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10000"/>
              </a:spcBef>
            </a:pPr>
            <a:r>
              <a:rPr lang="en-US" sz="3200" dirty="0"/>
              <a:t>Film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rentals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800" dirty="0"/>
              <a:t>Studios’ box office share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800" dirty="0"/>
              <a:t>Negotiated settlement </a:t>
            </a:r>
            <a:r>
              <a:rPr lang="en-US" sz="2800" dirty="0" smtClean="0"/>
              <a:t>rates</a:t>
            </a:r>
            <a:endParaRPr lang="en-US" sz="32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office trends – International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84918444"/>
              </p:ext>
            </p:extLst>
          </p:nvPr>
        </p:nvGraphicFramePr>
        <p:xfrm>
          <a:off x="762000" y="1597025"/>
          <a:ext cx="8077200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6324600"/>
            <a:ext cx="449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MPAA 2011 Theatrical Market Statistics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2737078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entertainment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entertainment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Sell-through</a:t>
            </a:r>
          </a:p>
          <a:p>
            <a:r>
              <a:rPr lang="en-US" dirty="0" smtClean="0"/>
              <a:t>Rental</a:t>
            </a:r>
          </a:p>
          <a:p>
            <a:r>
              <a:rPr lang="en-US" dirty="0" smtClean="0"/>
              <a:t>Revenue share</a:t>
            </a:r>
          </a:p>
          <a:p>
            <a:r>
              <a:rPr lang="en-US" dirty="0" smtClean="0"/>
              <a:t>Correlation to box office success (“conversion rates”)</a:t>
            </a:r>
          </a:p>
          <a:p>
            <a:r>
              <a:rPr lang="en-US" dirty="0" smtClean="0"/>
              <a:t>Big box retailers vs independent retailers (Walmart – loss leader model)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65108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Home entertainment trends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173489962"/>
              </p:ext>
            </p:extLst>
          </p:nvPr>
        </p:nvGraphicFramePr>
        <p:xfrm>
          <a:off x="1143000" y="1524000"/>
          <a:ext cx="6629400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5520" y="6019800"/>
            <a:ext cx="3395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 “Video intelligence,” Screen Digest, March 2012</a:t>
            </a:r>
            <a:endParaRPr lang="en-US" sz="10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81600"/>
            <a:ext cx="548640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What was the biggest selling </a:t>
            </a:r>
            <a:b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DVD title in the past week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00" b="12500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Television Distribution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Television distribution - Films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Pay-per-view (cable &amp; satellite providers)</a:t>
            </a:r>
          </a:p>
          <a:p>
            <a:r>
              <a:rPr lang="en-US" dirty="0" smtClean="0"/>
              <a:t>SVOD (cable, Netflix)</a:t>
            </a:r>
          </a:p>
          <a:p>
            <a:r>
              <a:rPr lang="en-US" dirty="0" smtClean="0"/>
              <a:t>Pay TV (e.g. HBO, Showtime)</a:t>
            </a:r>
          </a:p>
          <a:p>
            <a:r>
              <a:rPr lang="en-US" dirty="0" smtClean="0"/>
              <a:t>International TV (BBC, TF1)</a:t>
            </a:r>
          </a:p>
          <a:p>
            <a:r>
              <a:rPr lang="en-US" dirty="0" smtClean="0"/>
              <a:t>Network TV (NBC, ABC)</a:t>
            </a:r>
          </a:p>
          <a:p>
            <a:r>
              <a:rPr lang="en-US" dirty="0" smtClean="0"/>
              <a:t>Syndication / cable (TNT, USA, AMC)</a:t>
            </a:r>
          </a:p>
          <a:p>
            <a:r>
              <a:rPr lang="en-US" dirty="0" smtClean="0"/>
              <a:t>Digital media (Netflix, Hulu, streaming, downloads)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8921191"/>
      </p:ext>
    </p:extLst>
  </p:cSld>
  <p:clrMapOvr>
    <a:masterClrMapping/>
  </p:clrMapOvr>
  <p:transition spd="slow"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Television distribution – TV shows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</a:t>
            </a:r>
          </a:p>
          <a:p>
            <a:r>
              <a:rPr lang="en-US" dirty="0" smtClean="0"/>
              <a:t>International TV</a:t>
            </a:r>
          </a:p>
          <a:p>
            <a:r>
              <a:rPr lang="en-US" dirty="0" smtClean="0"/>
              <a:t>Syndication</a:t>
            </a:r>
          </a:p>
          <a:p>
            <a:r>
              <a:rPr lang="en-US" dirty="0" smtClean="0"/>
              <a:t>Cable</a:t>
            </a:r>
          </a:p>
          <a:p>
            <a:r>
              <a:rPr lang="en-US" dirty="0" smtClean="0"/>
              <a:t>Internet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0797232"/>
      </p:ext>
    </p:extLst>
  </p:cSld>
  <p:clrMapOvr>
    <a:masterClrMapping/>
  </p:clrMapOvr>
  <p:transition spd="slow"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TV ratings</a:t>
            </a:r>
            <a:endParaRPr lang="en-US" dirty="0"/>
          </a:p>
        </p:txBody>
      </p:sp>
      <p:sp>
        <p:nvSpPr>
          <p:cNvPr id="3" name="Action Button: Home 2">
            <a:hlinkClick r:id="" action="ppaction://noaction" highlightClick="1"/>
          </p:cNvPr>
          <p:cNvSpPr/>
          <p:nvPr/>
        </p:nvSpPr>
        <p:spPr>
          <a:xfrm>
            <a:off x="7124700" y="2005893"/>
            <a:ext cx="876300" cy="725269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ction Button: Home 3">
            <a:hlinkClick r:id="" action="ppaction://noaction" highlightClick="1"/>
          </p:cNvPr>
          <p:cNvSpPr/>
          <p:nvPr/>
        </p:nvSpPr>
        <p:spPr>
          <a:xfrm>
            <a:off x="5948172" y="2017931"/>
            <a:ext cx="876300" cy="725269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ction Button: Home 4">
            <a:hlinkClick r:id="" action="ppaction://noaction" highlightClick="1"/>
          </p:cNvPr>
          <p:cNvSpPr/>
          <p:nvPr/>
        </p:nvSpPr>
        <p:spPr>
          <a:xfrm>
            <a:off x="4669536" y="2017931"/>
            <a:ext cx="876300" cy="725269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ction Button: Home 5">
            <a:hlinkClick r:id="" action="ppaction://noaction" highlightClick="1"/>
          </p:cNvPr>
          <p:cNvSpPr/>
          <p:nvPr/>
        </p:nvSpPr>
        <p:spPr>
          <a:xfrm>
            <a:off x="3467100" y="2017931"/>
            <a:ext cx="876300" cy="725269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Home 6">
            <a:hlinkClick r:id="" action="ppaction://noaction" highlightClick="1"/>
          </p:cNvPr>
          <p:cNvSpPr/>
          <p:nvPr/>
        </p:nvSpPr>
        <p:spPr>
          <a:xfrm>
            <a:off x="2324100" y="2005894"/>
            <a:ext cx="876300" cy="725269"/>
          </a:xfrm>
          <a:prstGeom prst="actionButtonHom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ction Button: Home 7">
            <a:hlinkClick r:id="" action="ppaction://noaction" highlightClick="1"/>
          </p:cNvPr>
          <p:cNvSpPr/>
          <p:nvPr/>
        </p:nvSpPr>
        <p:spPr>
          <a:xfrm>
            <a:off x="1143762" y="2005894"/>
            <a:ext cx="876300" cy="725269"/>
          </a:xfrm>
          <a:prstGeom prst="actionButtonHom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ction Button: Home 8">
            <a:hlinkClick r:id="" action="ppaction://noaction" highlightClick="1"/>
          </p:cNvPr>
          <p:cNvSpPr/>
          <p:nvPr/>
        </p:nvSpPr>
        <p:spPr>
          <a:xfrm>
            <a:off x="6515100" y="4761131"/>
            <a:ext cx="876300" cy="725269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ction Button: Home 9">
            <a:hlinkClick r:id="" action="ppaction://noaction" highlightClick="1"/>
          </p:cNvPr>
          <p:cNvSpPr/>
          <p:nvPr/>
        </p:nvSpPr>
        <p:spPr>
          <a:xfrm>
            <a:off x="4991862" y="4761130"/>
            <a:ext cx="876300" cy="725269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ction Button: Home 10">
            <a:hlinkClick r:id="" action="ppaction://noaction" highlightClick="1"/>
          </p:cNvPr>
          <p:cNvSpPr/>
          <p:nvPr/>
        </p:nvSpPr>
        <p:spPr>
          <a:xfrm>
            <a:off x="3391662" y="4761131"/>
            <a:ext cx="876300" cy="725269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ction Button: Home 11">
            <a:hlinkClick r:id="" action="ppaction://noaction" highlightClick="1"/>
          </p:cNvPr>
          <p:cNvSpPr/>
          <p:nvPr/>
        </p:nvSpPr>
        <p:spPr>
          <a:xfrm>
            <a:off x="1791462" y="4761131"/>
            <a:ext cx="876300" cy="725269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1447800"/>
            <a:ext cx="200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“Share”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901" y="2895600"/>
            <a:ext cx="4498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Share = .33 (2 out of 6 houses with TV sets on watching Jersey Shore)</a:t>
            </a:r>
            <a:endParaRPr lang="en-US" sz="24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2895599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2 homes watching Jersey Shore</a:t>
            </a:r>
            <a:endParaRPr lang="en-US" sz="24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3064" y="4095928"/>
            <a:ext cx="200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“Ratings”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77034" y="5638800"/>
            <a:ext cx="4909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Rating = .20 (2 out of 10 houses with TV sets are watching Jersey Shore)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259060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 players?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Broadcast TV trends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9674520"/>
              </p:ext>
            </p:extLst>
          </p:nvPr>
        </p:nvGraphicFramePr>
        <p:xfrm>
          <a:off x="914400" y="1828800"/>
          <a:ext cx="7543800" cy="3447984"/>
        </p:xfrm>
        <a:graphic>
          <a:graphicData uri="http://schemas.openxmlformats.org/drawingml/2006/table">
            <a:tbl>
              <a:tblPr firstRow="1" bandRow="1" bandCol="1">
                <a:tableStyleId>{69012ECD-51FC-41F1-AA8D-1B2483CD663E}</a:tableStyleId>
              </a:tblPr>
              <a:tblGrid>
                <a:gridCol w="874643"/>
                <a:gridCol w="3389245"/>
                <a:gridCol w="1070112"/>
                <a:gridCol w="1225827"/>
                <a:gridCol w="983973"/>
              </a:tblGrid>
              <a:tr h="2797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Rank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Program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Network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Rating/Share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Viewers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</a:tr>
              <a:tr h="314928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AMERICA’S GOT TALENT – TUE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NBC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7.0 / 11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11,668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</a:tr>
              <a:tr h="314928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AMERICA’S GOT TALENT – WED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NBC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6.4 / 11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10,662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</a:tr>
              <a:tr h="314928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AMERICA’S GOT TALENT – MON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NBC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6.0 / 10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10,452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</a:tr>
              <a:tr h="314928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 OLYMPIC TRIALS – SUN 9PM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NBC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5.9 / 10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10,021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</a:tr>
              <a:tr h="314928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60 MINUTES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CBS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5.5 / 11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8,444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</a:tr>
              <a:tr h="314928"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NCIS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CBS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5.4 / 9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8,034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</a:tr>
              <a:tr h="314928"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 OLYMPIC TRIALS – SUN 8PM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NBC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4.8 / 9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7,886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</a:tr>
              <a:tr h="314928"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 OLYMPIC TRIALS – FRI 9PM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NBC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4.7 / 9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7,785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</a:tr>
              <a:tr h="314928"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BIG BANG THEORY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CBS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5.1 / 9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7,695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</a:tr>
              <a:tr h="314928"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 OLYMPIC TRIALS – WED 8PM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NBC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4.4 / 8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7,091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</a:tr>
            </a:tbl>
          </a:graphicData>
        </a:graphic>
      </p:graphicFrame>
      <p:sp>
        <p:nvSpPr>
          <p:cNvPr id="10" name="Text Placeholder 6"/>
          <p:cNvSpPr txBox="1">
            <a:spLocks/>
          </p:cNvSpPr>
          <p:nvPr/>
        </p:nvSpPr>
        <p:spPr bwMode="auto">
          <a:xfrm>
            <a:off x="838200" y="1219200"/>
            <a:ext cx="8001000" cy="4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1" hangingPunct="1">
              <a:spcBef>
                <a:spcPct val="20000"/>
              </a:spcBef>
              <a:buClr>
                <a:srgbClr val="FFD200"/>
              </a:buClr>
              <a:buSzPct val="75000"/>
              <a:defRPr/>
            </a:pPr>
            <a:r>
              <a:rPr lang="en-US" sz="2000" kern="0" dirty="0">
                <a:solidFill>
                  <a:schemeClr val="tx2"/>
                </a:solidFill>
                <a:latin typeface="+mn-lt"/>
              </a:rPr>
              <a:t>Top 10 Broadcast TV Shows – Week </a:t>
            </a:r>
            <a:r>
              <a:rPr lang="en-US" sz="2000" kern="0" dirty="0" smtClean="0">
                <a:solidFill>
                  <a:schemeClr val="tx2"/>
                </a:solidFill>
                <a:latin typeface="+mn-lt"/>
              </a:rPr>
              <a:t>ending July 1, 2012</a:t>
            </a:r>
            <a:endParaRPr lang="en-US" sz="2000" kern="0" baseline="30000" dirty="0">
              <a:latin typeface="+mn-lt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5791200"/>
            <a:ext cx="868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fontAlgn="ctr" hangingPunct="1">
              <a:spcBef>
                <a:spcPts val="0"/>
              </a:spcBef>
              <a:spcAft>
                <a:spcPts val="0"/>
              </a:spcAft>
            </a:pPr>
            <a:r>
              <a:rPr lang="en-US" kern="0" baseline="30000" dirty="0">
                <a:solidFill>
                  <a:schemeClr val="tx2"/>
                </a:solidFill>
                <a:latin typeface="Arial"/>
                <a:cs typeface="Arial"/>
              </a:rPr>
              <a:t>Source: http://tvbythenumbers.zap2it.com/2012/07/03/tv-ratings-broadcast-top-25-us-olympic-gymnastics-trials-americas-got-talent-top-week-41-viewing/140363/ </a:t>
            </a:r>
            <a:endParaRPr lang="en-US" i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Licensing and merchandising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Contractually driven</a:t>
            </a:r>
          </a:p>
          <a:p>
            <a:r>
              <a:rPr lang="en-US" dirty="0" smtClean="0"/>
              <a:t>May require minimum guarantee (MG) plus overages (royalties)</a:t>
            </a:r>
          </a:p>
          <a:p>
            <a:r>
              <a:rPr lang="en-US" dirty="0" smtClean="0"/>
              <a:t>Revenues dependent on statements received from the licensees</a:t>
            </a:r>
          </a:p>
          <a:p>
            <a:r>
              <a:rPr lang="en-US" dirty="0" smtClean="0"/>
              <a:t>Revenue recognition may be cash driven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57149"/>
      </p:ext>
    </p:extLst>
  </p:cSld>
  <p:clrMapOvr>
    <a:masterClrMapping/>
  </p:clrMapOvr>
  <p:transition spd="slow">
    <p:wipe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Ultimates and Cost Amortization - overview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610600" cy="579437"/>
          </a:xfrm>
        </p:spPr>
        <p:txBody>
          <a:bodyPr>
            <a:noAutofit/>
          </a:bodyPr>
          <a:lstStyle/>
          <a:p>
            <a:pPr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What is an </a:t>
            </a:r>
            <a:r>
              <a:rPr lang="en-US" dirty="0" smtClean="0"/>
              <a:t>ultimate</a:t>
            </a:r>
            <a:r>
              <a:rPr lang="en-US" dirty="0"/>
              <a:t>?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05800" cy="40386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sz="2800" dirty="0"/>
              <a:t>Management’s estimate of the “ultimate” gross profit of a film (accounting standards give 10 year limitation)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sz="2800" dirty="0" smtClean="0"/>
              <a:t>Judgmental </a:t>
            </a:r>
            <a:r>
              <a:rPr lang="en-US" sz="2800" dirty="0"/>
              <a:t>and high risk area</a:t>
            </a:r>
          </a:p>
          <a:p>
            <a:pPr marL="0" eaLnBrk="1" hangingPunct="1">
              <a:spcBef>
                <a:spcPts val="0"/>
              </a:spcBef>
            </a:pPr>
            <a:r>
              <a:rPr lang="en-US" sz="2800" dirty="0" smtClean="0"/>
              <a:t>Used </a:t>
            </a:r>
            <a:r>
              <a:rPr lang="en-US" sz="2800" dirty="0"/>
              <a:t>to amortize capitalized film </a:t>
            </a:r>
            <a:r>
              <a:rPr lang="en-US" sz="2800" dirty="0" smtClean="0"/>
              <a:t>costs to cost of sales</a:t>
            </a:r>
            <a:endParaRPr lang="en-US" sz="2800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Amortization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Year 1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Year 2</a:t>
            </a:r>
          </a:p>
          <a:p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0" y="2209800"/>
            <a:ext cx="12842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Ultimate</a:t>
            </a:r>
          </a:p>
          <a:p>
            <a:pPr algn="l" defTabSz="820738"/>
            <a:r>
              <a:rPr lang="en-US" sz="2400" dirty="0"/>
              <a:t>  costs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239000" y="2209800"/>
            <a:ext cx="13350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Costs to</a:t>
            </a:r>
          </a:p>
          <a:p>
            <a:pPr algn="l" defTabSz="820738"/>
            <a:r>
              <a:rPr lang="en-US" sz="2400" dirty="0"/>
              <a:t>amortize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990600" y="2209800"/>
            <a:ext cx="2624138" cy="812800"/>
            <a:chOff x="1072" y="2996"/>
            <a:chExt cx="1819" cy="581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072" y="2996"/>
              <a:ext cx="1819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058" tIns="41029" rIns="82058" bIns="41029">
              <a:spAutoFit/>
            </a:bodyPr>
            <a:lstStyle/>
            <a:p>
              <a:pPr algn="l" defTabSz="820738"/>
              <a:r>
                <a:rPr lang="en-US" sz="1600" dirty="0"/>
                <a:t>   </a:t>
              </a:r>
              <a:r>
                <a:rPr lang="en-US" sz="2400" u="sng" dirty="0"/>
                <a:t>Yr. 1 revenues</a:t>
              </a:r>
            </a:p>
            <a:p>
              <a:pPr algn="l" defTabSz="820738"/>
              <a:r>
                <a:rPr lang="en-US" sz="2400" dirty="0"/>
                <a:t>Ultimate revenues</a:t>
              </a: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081" y="3259"/>
              <a:ext cx="1273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148138" y="2600325"/>
            <a:ext cx="198437" cy="192088"/>
            <a:chOff x="1524" y="1621"/>
            <a:chExt cx="446" cy="462"/>
          </a:xfrm>
        </p:grpSpPr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524" y="1637"/>
              <a:ext cx="445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1524" y="1621"/>
              <a:ext cx="446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400800" y="2667000"/>
            <a:ext cx="247650" cy="42863"/>
            <a:chOff x="3031" y="2684"/>
            <a:chExt cx="172" cy="31"/>
          </a:xfrm>
        </p:grpSpPr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3033" y="2684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3031" y="2715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495800" y="4114800"/>
            <a:ext cx="13335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Ult costs</a:t>
            </a:r>
          </a:p>
          <a:p>
            <a:pPr algn="l" defTabSz="820738"/>
            <a:r>
              <a:rPr lang="en-US" sz="2400" dirty="0"/>
              <a:t>  to go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239000" y="4191000"/>
            <a:ext cx="13350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Costs to</a:t>
            </a:r>
          </a:p>
          <a:p>
            <a:pPr algn="l" defTabSz="820738"/>
            <a:r>
              <a:rPr lang="en-US" sz="2400" dirty="0"/>
              <a:t>amortize</a:t>
            </a:r>
          </a:p>
        </p:txBody>
      </p:sp>
      <p:grpSp>
        <p:nvGrpSpPr>
          <p:cNvPr id="17" name="Group 5"/>
          <p:cNvGrpSpPr>
            <a:grpSpLocks/>
          </p:cNvGrpSpPr>
          <p:nvPr/>
        </p:nvGrpSpPr>
        <p:grpSpPr bwMode="auto">
          <a:xfrm>
            <a:off x="990600" y="4191000"/>
            <a:ext cx="2319338" cy="812800"/>
            <a:chOff x="1072" y="2996"/>
            <a:chExt cx="1608" cy="581"/>
          </a:xfrm>
        </p:grpSpPr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1072" y="2996"/>
              <a:ext cx="1608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058" tIns="41029" rIns="82058" bIns="41029">
              <a:spAutoFit/>
            </a:bodyPr>
            <a:lstStyle/>
            <a:p>
              <a:pPr algn="l" defTabSz="820738"/>
              <a:r>
                <a:rPr lang="en-US" sz="1600" dirty="0"/>
                <a:t>   </a:t>
              </a:r>
              <a:r>
                <a:rPr lang="en-US" sz="2400" u="sng" dirty="0"/>
                <a:t>Yr. 2 revenues</a:t>
              </a:r>
            </a:p>
            <a:p>
              <a:pPr algn="l" defTabSz="820738"/>
              <a:r>
                <a:rPr lang="en-US" sz="2400" dirty="0"/>
                <a:t>  Ult revs to go</a:t>
              </a:r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>
              <a:off x="1081" y="3259"/>
              <a:ext cx="1273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>
            <a:off x="4148138" y="4581525"/>
            <a:ext cx="198437" cy="192088"/>
            <a:chOff x="1524" y="1621"/>
            <a:chExt cx="446" cy="462"/>
          </a:xfrm>
        </p:grpSpPr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1524" y="1637"/>
              <a:ext cx="445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 flipV="1">
              <a:off x="1524" y="1621"/>
              <a:ext cx="446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6400800" y="4648200"/>
            <a:ext cx="247650" cy="42863"/>
            <a:chOff x="3031" y="2684"/>
            <a:chExt cx="172" cy="31"/>
          </a:xfrm>
        </p:grpSpPr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3033" y="2684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>
              <a:off x="3031" y="2715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800969105"/>
      </p:ext>
    </p:extLst>
  </p:cSld>
  <p:clrMapOvr>
    <a:masterClrMapping/>
  </p:clrMapOvr>
  <p:transition spd="slow">
    <p:wipe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Participations and residuals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Participations – 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Contingent compensation for creative talent (actors, writers, directors, producers)</a:t>
            </a:r>
          </a:p>
          <a:p>
            <a:r>
              <a:rPr lang="en-US" dirty="0" smtClean="0"/>
              <a:t>Expensed using IFF method (based on ultimates)</a:t>
            </a:r>
          </a:p>
          <a:p>
            <a:r>
              <a:rPr lang="en-US" dirty="0" smtClean="0"/>
              <a:t>Amounts </a:t>
            </a:r>
            <a:r>
              <a:rPr lang="en-US" b="1" dirty="0" smtClean="0"/>
              <a:t>paid</a:t>
            </a:r>
            <a:r>
              <a:rPr lang="en-US" dirty="0" smtClean="0"/>
              <a:t>, if any, are based on contractually agreed-upon formulas and cash </a:t>
            </a:r>
            <a:r>
              <a:rPr lang="en-US" b="1" dirty="0" smtClean="0">
                <a:solidFill>
                  <a:srgbClr val="CC3300"/>
                </a:solidFill>
              </a:rPr>
              <a:t>received</a:t>
            </a:r>
            <a:r>
              <a:rPr lang="en-US" dirty="0" smtClean="0">
                <a:solidFill>
                  <a:srgbClr val="CC33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u="sng" dirty="0" smtClean="0"/>
              <a:t>not</a:t>
            </a:r>
            <a:r>
              <a:rPr lang="en-US" dirty="0" smtClean="0"/>
              <a:t> revenue recognized)</a:t>
            </a:r>
          </a:p>
          <a:p>
            <a:r>
              <a:rPr lang="en-US" dirty="0" smtClean="0"/>
              <a:t>Formulas vary depending on star power of talent (gross deal vs net deal)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71042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Residuals – 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Additional compensation for “ancillary” markets (DVD, pay TV, cable, network TV, etc)</a:t>
            </a:r>
          </a:p>
          <a:p>
            <a:r>
              <a:rPr lang="en-US" dirty="0" smtClean="0"/>
              <a:t>Residuals based on percentage of gross revenues received by a distributor from ancillary markets</a:t>
            </a:r>
          </a:p>
          <a:p>
            <a:r>
              <a:rPr lang="en-US" dirty="0" smtClean="0"/>
              <a:t>Residuals for TV shows based on original salary paid during the production and are not paid on the initial airing of the show (only on “re-runs”)</a:t>
            </a:r>
          </a:p>
          <a:p>
            <a:r>
              <a:rPr lang="en-US" dirty="0" smtClean="0"/>
              <a:t>Union </a:t>
            </a:r>
            <a:r>
              <a:rPr lang="en-US" dirty="0"/>
              <a:t>or “guild” specific</a:t>
            </a:r>
          </a:p>
          <a:p>
            <a:r>
              <a:rPr lang="en-US" dirty="0"/>
              <a:t>Payments made to individuals or to the guilds on behalf of members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1834735"/>
      </p:ext>
    </p:extLst>
  </p:cSld>
  <p:clrMapOvr>
    <a:masterClrMapping/>
  </p:clrMapOvr>
  <p:transition spd="slow">
    <p:wipe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Residuals – 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4995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Pro-ration for filming outside the U.S.</a:t>
            </a:r>
          </a:p>
          <a:p>
            <a:r>
              <a:rPr lang="en-US" dirty="0" smtClean="0"/>
              <a:t>Some states are “right-to-work” states (non-union)</a:t>
            </a:r>
          </a:p>
          <a:p>
            <a:r>
              <a:rPr lang="en-US" dirty="0" smtClean="0"/>
              <a:t>SAG/AFTRA applies no matter where actor works</a:t>
            </a:r>
          </a:p>
          <a:p>
            <a:r>
              <a:rPr lang="en-US" dirty="0" smtClean="0"/>
              <a:t>Range from 12.5% - 20% of revenues generated in ancillary markets</a:t>
            </a:r>
          </a:p>
          <a:p>
            <a:r>
              <a:rPr lang="en-US" dirty="0" smtClean="0"/>
              <a:t>Fringe benefits (payroll tax, pension, health &amp; welfare benefits) can add another 25% surcharge to residual payments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2312000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Studios </a:t>
            </a:r>
            <a:r>
              <a:rPr lang="en-US" dirty="0" smtClean="0"/>
              <a:t>(“Majors”)</a:t>
            </a:r>
            <a:endParaRPr lang="en-US" dirty="0"/>
          </a:p>
        </p:txBody>
      </p:sp>
      <p:sp>
        <p:nvSpPr>
          <p:cNvPr id="38917" name="Text Box 12"/>
          <p:cNvSpPr txBox="1">
            <a:spLocks noChangeArrowheads="1"/>
          </p:cNvSpPr>
          <p:nvPr/>
        </p:nvSpPr>
        <p:spPr bwMode="auto">
          <a:xfrm>
            <a:off x="152400" y="2025804"/>
            <a:ext cx="1143000" cy="457200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45720" rIns="45720" anchor="ctr">
            <a:no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Studio</a:t>
            </a:r>
          </a:p>
        </p:txBody>
      </p:sp>
      <p:sp>
        <p:nvSpPr>
          <p:cNvPr id="38918" name="Text Box 13"/>
          <p:cNvSpPr txBox="1">
            <a:spLocks noChangeArrowheads="1"/>
          </p:cNvSpPr>
          <p:nvPr/>
        </p:nvSpPr>
        <p:spPr bwMode="auto">
          <a:xfrm>
            <a:off x="152400" y="1274064"/>
            <a:ext cx="1143000" cy="457200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45720" rIns="45720" anchor="ctr">
            <a:no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Parent</a:t>
            </a:r>
          </a:p>
        </p:txBody>
      </p:sp>
      <p:sp>
        <p:nvSpPr>
          <p:cNvPr id="38919" name="Text Box 14"/>
          <p:cNvSpPr txBox="1">
            <a:spLocks noChangeArrowheads="1"/>
          </p:cNvSpPr>
          <p:nvPr/>
        </p:nvSpPr>
        <p:spPr bwMode="auto">
          <a:xfrm>
            <a:off x="152400" y="2809215"/>
            <a:ext cx="1143000" cy="457200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45720" tIns="9144" rIns="45720" bIns="9144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>
                <a:solidFill>
                  <a:schemeClr val="bg1"/>
                </a:solidFill>
              </a:rPr>
              <a:t>Broadcast Television</a:t>
            </a:r>
          </a:p>
        </p:txBody>
      </p:sp>
      <p:sp>
        <p:nvSpPr>
          <p:cNvPr id="38920" name="Text Box 30"/>
          <p:cNvSpPr txBox="1">
            <a:spLocks noChangeArrowheads="1"/>
          </p:cNvSpPr>
          <p:nvPr/>
        </p:nvSpPr>
        <p:spPr bwMode="auto">
          <a:xfrm>
            <a:off x="152400" y="3609737"/>
            <a:ext cx="1143000" cy="476726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45720" rIns="45720" anchor="ctr">
            <a:no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Cable Television</a:t>
            </a:r>
          </a:p>
        </p:txBody>
      </p:sp>
      <p:sp>
        <p:nvSpPr>
          <p:cNvPr id="38921" name="Text Box 32"/>
          <p:cNvSpPr txBox="1">
            <a:spLocks noChangeArrowheads="1"/>
          </p:cNvSpPr>
          <p:nvPr/>
        </p:nvSpPr>
        <p:spPr bwMode="gray">
          <a:xfrm>
            <a:off x="1371598" y="1219200"/>
            <a:ext cx="1143001" cy="56692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 anchorCtr="1">
            <a:flatTx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Viacom</a:t>
            </a:r>
          </a:p>
        </p:txBody>
      </p:sp>
      <p:sp>
        <p:nvSpPr>
          <p:cNvPr id="38922" name="Text Box 34"/>
          <p:cNvSpPr txBox="1">
            <a:spLocks noChangeArrowheads="1"/>
          </p:cNvSpPr>
          <p:nvPr/>
        </p:nvSpPr>
        <p:spPr bwMode="gray">
          <a:xfrm>
            <a:off x="5257800" y="1930558"/>
            <a:ext cx="11430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 anchorCtr="1">
            <a:flatTx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Universal Pictures, Focus Features</a:t>
            </a:r>
          </a:p>
        </p:txBody>
      </p:sp>
      <p:sp>
        <p:nvSpPr>
          <p:cNvPr id="38923" name="Text Box 35"/>
          <p:cNvSpPr txBox="1">
            <a:spLocks noChangeArrowheads="1"/>
          </p:cNvSpPr>
          <p:nvPr/>
        </p:nvSpPr>
        <p:spPr bwMode="gray">
          <a:xfrm>
            <a:off x="5257800" y="2760788"/>
            <a:ext cx="1143000" cy="5669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288" rIns="18288" anchor="ctr" anchorCtr="1">
            <a:flatTx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NBC, Telemundo</a:t>
            </a:r>
          </a:p>
        </p:txBody>
      </p:sp>
      <p:sp>
        <p:nvSpPr>
          <p:cNvPr id="38924" name="Text Box 36"/>
          <p:cNvSpPr txBox="1">
            <a:spLocks noChangeArrowheads="1"/>
          </p:cNvSpPr>
          <p:nvPr/>
        </p:nvSpPr>
        <p:spPr bwMode="gray">
          <a:xfrm>
            <a:off x="2682240" y="1219200"/>
            <a:ext cx="1127760" cy="56692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 anchorCtr="1">
            <a:flatTx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Disney</a:t>
            </a:r>
          </a:p>
        </p:txBody>
      </p:sp>
      <p:sp>
        <p:nvSpPr>
          <p:cNvPr id="38925" name="Text Box 37"/>
          <p:cNvSpPr txBox="1">
            <a:spLocks noChangeArrowheads="1"/>
          </p:cNvSpPr>
          <p:nvPr/>
        </p:nvSpPr>
        <p:spPr bwMode="gray">
          <a:xfrm>
            <a:off x="3962400" y="1219200"/>
            <a:ext cx="1143000" cy="56692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 anchorCtr="1">
            <a:flatTx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News Corp.</a:t>
            </a:r>
          </a:p>
        </p:txBody>
      </p:sp>
      <p:sp>
        <p:nvSpPr>
          <p:cNvPr id="38926" name="Text Box 38"/>
          <p:cNvSpPr txBox="1">
            <a:spLocks noChangeArrowheads="1"/>
          </p:cNvSpPr>
          <p:nvPr/>
        </p:nvSpPr>
        <p:spPr bwMode="gray">
          <a:xfrm>
            <a:off x="5257800" y="1219200"/>
            <a:ext cx="1143000" cy="56692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 anchorCtr="1">
            <a:flatTx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Comcast</a:t>
            </a:r>
          </a:p>
        </p:txBody>
      </p:sp>
      <p:sp>
        <p:nvSpPr>
          <p:cNvPr id="38927" name="Text Box 39"/>
          <p:cNvSpPr txBox="1">
            <a:spLocks noChangeArrowheads="1"/>
          </p:cNvSpPr>
          <p:nvPr/>
        </p:nvSpPr>
        <p:spPr bwMode="gray">
          <a:xfrm>
            <a:off x="6553200" y="1219200"/>
            <a:ext cx="1143000" cy="56692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 anchorCtr="1">
            <a:flatTx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Time Warner</a:t>
            </a:r>
          </a:p>
        </p:txBody>
      </p:sp>
      <p:sp>
        <p:nvSpPr>
          <p:cNvPr id="38928" name="Text Box 40"/>
          <p:cNvSpPr txBox="1">
            <a:spLocks noChangeArrowheads="1"/>
          </p:cNvSpPr>
          <p:nvPr/>
        </p:nvSpPr>
        <p:spPr bwMode="gray">
          <a:xfrm>
            <a:off x="3962400" y="1930558"/>
            <a:ext cx="11430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 anchorCtr="1">
            <a:flatTx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20th Century Fox, Searchlight</a:t>
            </a:r>
          </a:p>
        </p:txBody>
      </p:sp>
      <p:sp>
        <p:nvSpPr>
          <p:cNvPr id="38929" name="Text Box 41"/>
          <p:cNvSpPr txBox="1">
            <a:spLocks noChangeArrowheads="1"/>
          </p:cNvSpPr>
          <p:nvPr/>
        </p:nvSpPr>
        <p:spPr bwMode="gray">
          <a:xfrm>
            <a:off x="6553200" y="1930558"/>
            <a:ext cx="11430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 anchorCtr="1">
            <a:flatTx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Warner Bros.</a:t>
            </a:r>
          </a:p>
        </p:txBody>
      </p:sp>
      <p:sp>
        <p:nvSpPr>
          <p:cNvPr id="38930" name="Text Box 42"/>
          <p:cNvSpPr txBox="1">
            <a:spLocks noChangeArrowheads="1"/>
          </p:cNvSpPr>
          <p:nvPr/>
        </p:nvSpPr>
        <p:spPr bwMode="gray">
          <a:xfrm>
            <a:off x="2682240" y="1930558"/>
            <a:ext cx="11143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 anchorCtr="1">
            <a:flatTx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Walt Disney, Buena Vista, Pixar, Marvel</a:t>
            </a:r>
          </a:p>
        </p:txBody>
      </p:sp>
      <p:sp>
        <p:nvSpPr>
          <p:cNvPr id="38931" name="Text Box 43"/>
          <p:cNvSpPr txBox="1">
            <a:spLocks noChangeArrowheads="1"/>
          </p:cNvSpPr>
          <p:nvPr/>
        </p:nvSpPr>
        <p:spPr bwMode="gray">
          <a:xfrm>
            <a:off x="1371600" y="1930558"/>
            <a:ext cx="11430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 anchorCtr="1">
            <a:flatTx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Paramount</a:t>
            </a:r>
          </a:p>
        </p:txBody>
      </p:sp>
      <p:sp>
        <p:nvSpPr>
          <p:cNvPr id="38932" name="Text Box 44"/>
          <p:cNvSpPr txBox="1">
            <a:spLocks noChangeArrowheads="1"/>
          </p:cNvSpPr>
          <p:nvPr/>
        </p:nvSpPr>
        <p:spPr bwMode="gray">
          <a:xfrm>
            <a:off x="2682240" y="2760788"/>
            <a:ext cx="1127760" cy="5669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288" rIns="18288" anchor="ctr" anchorCtr="1">
            <a:flatTx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ABC</a:t>
            </a:r>
          </a:p>
        </p:txBody>
      </p:sp>
      <p:sp>
        <p:nvSpPr>
          <p:cNvPr id="38933" name="Text Box 45"/>
          <p:cNvSpPr txBox="1">
            <a:spLocks noChangeArrowheads="1"/>
          </p:cNvSpPr>
          <p:nvPr/>
        </p:nvSpPr>
        <p:spPr bwMode="gray">
          <a:xfrm>
            <a:off x="3962400" y="2760788"/>
            <a:ext cx="1143000" cy="5669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288" rIns="18288" anchor="ctr" anchorCtr="1">
            <a:flatTx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Fox</a:t>
            </a:r>
          </a:p>
        </p:txBody>
      </p:sp>
      <p:sp>
        <p:nvSpPr>
          <p:cNvPr id="38934" name="Text Box 46"/>
          <p:cNvSpPr txBox="1">
            <a:spLocks noChangeArrowheads="1"/>
          </p:cNvSpPr>
          <p:nvPr/>
        </p:nvSpPr>
        <p:spPr bwMode="gray">
          <a:xfrm>
            <a:off x="1371599" y="2760788"/>
            <a:ext cx="1143000" cy="5669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288" rIns="18288" anchor="ctr" anchorCtr="1">
            <a:flatTx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CBS broadcast assets spun off</a:t>
            </a:r>
          </a:p>
        </p:txBody>
      </p:sp>
      <p:sp>
        <p:nvSpPr>
          <p:cNvPr id="38935" name="Text Box 47"/>
          <p:cNvSpPr txBox="1">
            <a:spLocks noChangeArrowheads="1"/>
          </p:cNvSpPr>
          <p:nvPr/>
        </p:nvSpPr>
        <p:spPr bwMode="gray">
          <a:xfrm>
            <a:off x="3983736" y="3472146"/>
            <a:ext cx="1143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>
            <a:flatTx/>
          </a:bodyPr>
          <a:lstStyle/>
          <a:p>
            <a:pPr eaLnBrk="1" hangingPunct="1">
              <a:spcBef>
                <a:spcPct val="20000"/>
              </a:spcBef>
              <a:buClr>
                <a:srgbClr val="70CB34"/>
              </a:buClr>
              <a:buFont typeface="Wingdings" pitchFamily="2" charset="2"/>
              <a:buNone/>
            </a:pPr>
            <a:r>
              <a:rPr lang="en-US" sz="900" b="1" dirty="0">
                <a:solidFill>
                  <a:schemeClr val="bg1"/>
                </a:solidFill>
              </a:rPr>
              <a:t>Fox, Fox News, Fuel TV, National Geographic, Speed, STAR, Stats</a:t>
            </a:r>
          </a:p>
        </p:txBody>
      </p:sp>
      <p:sp>
        <p:nvSpPr>
          <p:cNvPr id="38936" name="Text Box 51"/>
          <p:cNvSpPr txBox="1">
            <a:spLocks noChangeArrowheads="1"/>
          </p:cNvSpPr>
          <p:nvPr/>
        </p:nvSpPr>
        <p:spPr bwMode="gray">
          <a:xfrm>
            <a:off x="5257800" y="3472146"/>
            <a:ext cx="1143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>
            <a:flatTx/>
          </a:bodyPr>
          <a:lstStyle/>
          <a:p>
            <a:pPr eaLnBrk="1" hangingPunct="1">
              <a:spcBef>
                <a:spcPct val="20000"/>
              </a:spcBef>
              <a:buClr>
                <a:srgbClr val="70CB34"/>
              </a:buClr>
              <a:buFont typeface="Wingdings" pitchFamily="2" charset="2"/>
              <a:buNone/>
            </a:pPr>
            <a:r>
              <a:rPr lang="en-US" sz="900" b="1" dirty="0">
                <a:solidFill>
                  <a:schemeClr val="bg1"/>
                </a:solidFill>
              </a:rPr>
              <a:t>Bravo,  Chiller, CNBC, MSNBC, MUN2,  Oxygen, Sleuth. Syfy, USA, The Weather Channel</a:t>
            </a:r>
          </a:p>
        </p:txBody>
      </p:sp>
      <p:sp>
        <p:nvSpPr>
          <p:cNvPr id="38937" name="Text Box 52"/>
          <p:cNvSpPr txBox="1">
            <a:spLocks noChangeArrowheads="1"/>
          </p:cNvSpPr>
          <p:nvPr/>
        </p:nvSpPr>
        <p:spPr bwMode="gray">
          <a:xfrm>
            <a:off x="2667000" y="3472146"/>
            <a:ext cx="1143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>
            <a:flatTx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ABC TV Network, Disney Channel, ESPN, </a:t>
            </a:r>
            <a:r>
              <a:rPr lang="en-US" sz="900" b="1" dirty="0" smtClean="0">
                <a:solidFill>
                  <a:schemeClr val="bg1"/>
                </a:solidFill>
              </a:rPr>
              <a:t>SOAPNet, ABC Family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38938" name="Text Box 53"/>
          <p:cNvSpPr txBox="1">
            <a:spLocks noChangeArrowheads="1"/>
          </p:cNvSpPr>
          <p:nvPr/>
        </p:nvSpPr>
        <p:spPr bwMode="gray">
          <a:xfrm>
            <a:off x="1371600" y="3472146"/>
            <a:ext cx="1143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>
            <a:flatTx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BET, CMT, Comedy Central, Logo, MTV, Nickelodeon, Spike, TV Land, VH-1</a:t>
            </a:r>
          </a:p>
        </p:txBody>
      </p:sp>
      <p:sp>
        <p:nvSpPr>
          <p:cNvPr id="38939" name="Text Box 54"/>
          <p:cNvSpPr txBox="1">
            <a:spLocks noChangeArrowheads="1"/>
          </p:cNvSpPr>
          <p:nvPr/>
        </p:nvSpPr>
        <p:spPr bwMode="gray">
          <a:xfrm>
            <a:off x="6553200" y="3472146"/>
            <a:ext cx="1143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>
            <a:flatTx/>
          </a:bodyPr>
          <a:lstStyle/>
          <a:p>
            <a:pPr>
              <a:spcBef>
                <a:spcPct val="20000"/>
              </a:spcBef>
              <a:buClr>
                <a:srgbClr val="70CB34"/>
              </a:buClr>
            </a:pPr>
            <a:r>
              <a:rPr lang="en-US" sz="900" b="1" dirty="0">
                <a:solidFill>
                  <a:schemeClr val="bg1"/>
                </a:solidFill>
              </a:rPr>
              <a:t>Cartoon Network, Cinemax. CNN, HBO, HLN, TBS, TCM, TNT, TruTV</a:t>
            </a:r>
          </a:p>
        </p:txBody>
      </p:sp>
      <p:sp>
        <p:nvSpPr>
          <p:cNvPr id="38944" name="Text Box 61"/>
          <p:cNvSpPr txBox="1">
            <a:spLocks noChangeArrowheads="1"/>
          </p:cNvSpPr>
          <p:nvPr/>
        </p:nvSpPr>
        <p:spPr bwMode="gray">
          <a:xfrm>
            <a:off x="7853425" y="1219200"/>
            <a:ext cx="1114300" cy="56692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 anchorCtr="1">
            <a:flatTx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Sony</a:t>
            </a:r>
          </a:p>
        </p:txBody>
      </p:sp>
      <p:sp>
        <p:nvSpPr>
          <p:cNvPr id="38946" name="Text Box 63"/>
          <p:cNvSpPr txBox="1">
            <a:spLocks noChangeArrowheads="1"/>
          </p:cNvSpPr>
          <p:nvPr/>
        </p:nvSpPr>
        <p:spPr bwMode="gray">
          <a:xfrm>
            <a:off x="7853425" y="1930558"/>
            <a:ext cx="11143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 anchorCtr="1">
            <a:flatTx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Columbia, Screen Gems, Sony Pictures, TriStar</a:t>
            </a:r>
          </a:p>
        </p:txBody>
      </p:sp>
      <p:sp>
        <p:nvSpPr>
          <p:cNvPr id="38947" name="Text Box 64"/>
          <p:cNvSpPr txBox="1">
            <a:spLocks noChangeArrowheads="1"/>
          </p:cNvSpPr>
          <p:nvPr/>
        </p:nvSpPr>
        <p:spPr bwMode="gray">
          <a:xfrm>
            <a:off x="6553200" y="2760788"/>
            <a:ext cx="1143000" cy="5669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288" rIns="18288" anchor="ctr" anchorCtr="1">
            <a:flatTx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CW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(joint </a:t>
            </a:r>
            <a:r>
              <a:rPr lang="en-US" sz="1100" b="1" dirty="0">
                <a:solidFill>
                  <a:schemeClr val="bg1"/>
                </a:solidFill>
              </a:rPr>
              <a:t>venture with CBS)</a:t>
            </a:r>
          </a:p>
        </p:txBody>
      </p:sp>
      <p:sp>
        <p:nvSpPr>
          <p:cNvPr id="38948" name="Text Box 77"/>
          <p:cNvSpPr txBox="1">
            <a:spLocks noChangeArrowheads="1"/>
          </p:cNvSpPr>
          <p:nvPr/>
        </p:nvSpPr>
        <p:spPr bwMode="gray">
          <a:xfrm>
            <a:off x="1371600" y="5589806"/>
            <a:ext cx="76200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>
            <a:flatTx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Bing; BitTorrent; CinemaNow; Dailymotion; Facebook; </a:t>
            </a:r>
            <a:r>
              <a:rPr lang="en-US" sz="1100" b="1" dirty="0" smtClean="0">
                <a:solidFill>
                  <a:schemeClr val="bg1"/>
                </a:solidFill>
              </a:rPr>
              <a:t>Google (including YouTube); </a:t>
            </a:r>
            <a:r>
              <a:rPr lang="en-US" sz="1100" b="1" dirty="0">
                <a:solidFill>
                  <a:schemeClr val="bg1"/>
                </a:solidFill>
              </a:rPr>
              <a:t> </a:t>
            </a:r>
            <a:r>
              <a:rPr lang="en-US" sz="1100" b="1" dirty="0" smtClean="0">
                <a:solidFill>
                  <a:schemeClr val="bg1"/>
                </a:solidFill>
              </a:rPr>
              <a:t>iTunes</a:t>
            </a:r>
            <a:r>
              <a:rPr lang="en-US" sz="1100" b="1" dirty="0">
                <a:solidFill>
                  <a:schemeClr val="bg1"/>
                </a:solidFill>
              </a:rPr>
              <a:t>; Joost; </a:t>
            </a:r>
            <a:r>
              <a:rPr lang="en-US" sz="1100" b="1" dirty="0" smtClean="0">
                <a:solidFill>
                  <a:schemeClr val="bg1"/>
                </a:solidFill>
              </a:rPr>
              <a:t>Kazaa; Morpheus</a:t>
            </a:r>
            <a:r>
              <a:rPr lang="en-US" sz="1100" b="1" dirty="0">
                <a:solidFill>
                  <a:schemeClr val="bg1"/>
                </a:solidFill>
              </a:rPr>
              <a:t>; Napster;  Netflix; </a:t>
            </a:r>
            <a:r>
              <a:rPr lang="en-US" sz="1100" b="1" dirty="0" smtClean="0">
                <a:solidFill>
                  <a:schemeClr val="bg1"/>
                </a:solidFill>
              </a:rPr>
              <a:t>Playstation </a:t>
            </a:r>
            <a:r>
              <a:rPr lang="en-US" sz="1100" b="1" dirty="0">
                <a:solidFill>
                  <a:schemeClr val="bg1"/>
                </a:solidFill>
              </a:rPr>
              <a:t>3; Qlipso; Twitter; Veoh; Vudu; Xbox 360; Yahoo! </a:t>
            </a:r>
            <a:r>
              <a:rPr lang="en-US" sz="1100" b="1" dirty="0" smtClean="0">
                <a:solidFill>
                  <a:schemeClr val="bg1"/>
                </a:solidFill>
              </a:rPr>
              <a:t>TV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38949" name="Text Box 79"/>
          <p:cNvSpPr txBox="1">
            <a:spLocks noChangeArrowheads="1"/>
          </p:cNvSpPr>
          <p:nvPr/>
        </p:nvSpPr>
        <p:spPr bwMode="auto">
          <a:xfrm>
            <a:off x="152400" y="4648200"/>
            <a:ext cx="1143000" cy="533400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45720" rIns="45720" anchor="ctr">
            <a:no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New Media</a:t>
            </a:r>
          </a:p>
        </p:txBody>
      </p:sp>
      <p:sp>
        <p:nvSpPr>
          <p:cNvPr id="38950" name="Text Box 84"/>
          <p:cNvSpPr txBox="1">
            <a:spLocks noChangeArrowheads="1"/>
          </p:cNvSpPr>
          <p:nvPr/>
        </p:nvSpPr>
        <p:spPr bwMode="gray">
          <a:xfrm>
            <a:off x="7853425" y="3472146"/>
            <a:ext cx="11143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>
            <a:flatTx/>
          </a:bodyPr>
          <a:lstStyle/>
          <a:p>
            <a:pPr eaLnBrk="1" hangingPunct="1">
              <a:spcBef>
                <a:spcPct val="20000"/>
              </a:spcBef>
              <a:buClr>
                <a:srgbClr val="70CB34"/>
              </a:buClr>
              <a:buFont typeface="Wingdings" pitchFamily="2" charset="2"/>
              <a:buNone/>
            </a:pPr>
            <a:r>
              <a:rPr lang="en-US" sz="900" b="1" dirty="0">
                <a:solidFill>
                  <a:schemeClr val="bg1"/>
                </a:solidFill>
              </a:rPr>
              <a:t>GameShow Network (with Liberty Global)</a:t>
            </a:r>
          </a:p>
          <a:p>
            <a:pPr eaLnBrk="1" hangingPunct="1">
              <a:spcBef>
                <a:spcPct val="20000"/>
              </a:spcBef>
              <a:buClr>
                <a:srgbClr val="70CB34"/>
              </a:buClr>
              <a:buFont typeface="Wingdings" pitchFamily="2" charset="2"/>
              <a:buNone/>
            </a:pPr>
            <a:r>
              <a:rPr lang="en-US" sz="900" b="1" dirty="0">
                <a:solidFill>
                  <a:schemeClr val="bg1"/>
                </a:solidFill>
              </a:rPr>
              <a:t>Various international cable stations</a:t>
            </a:r>
          </a:p>
        </p:txBody>
      </p:sp>
      <p:sp>
        <p:nvSpPr>
          <p:cNvPr id="40" name="Text Box 77"/>
          <p:cNvSpPr txBox="1">
            <a:spLocks noChangeArrowheads="1"/>
          </p:cNvSpPr>
          <p:nvPr/>
        </p:nvSpPr>
        <p:spPr bwMode="gray">
          <a:xfrm>
            <a:off x="1371600" y="4454776"/>
            <a:ext cx="1143000" cy="990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>
            <a:flatTx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Addicting Games,  Atom.com, GameTrailers.com, Neopets, ParentsConnect, Shockwave</a:t>
            </a:r>
          </a:p>
        </p:txBody>
      </p:sp>
      <p:sp>
        <p:nvSpPr>
          <p:cNvPr id="41" name="Text Box 77"/>
          <p:cNvSpPr txBox="1">
            <a:spLocks noChangeArrowheads="1"/>
          </p:cNvSpPr>
          <p:nvPr/>
        </p:nvSpPr>
        <p:spPr bwMode="gray">
          <a:xfrm>
            <a:off x="2667000" y="4454776"/>
            <a:ext cx="1143000" cy="990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>
            <a:flatTx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Club Penguin, Disney Interactive Media Group, Disney Online, Hulu (JV)</a:t>
            </a:r>
          </a:p>
        </p:txBody>
      </p:sp>
      <p:sp>
        <p:nvSpPr>
          <p:cNvPr id="42" name="Text Box 77"/>
          <p:cNvSpPr txBox="1">
            <a:spLocks noChangeArrowheads="1"/>
          </p:cNvSpPr>
          <p:nvPr/>
        </p:nvSpPr>
        <p:spPr bwMode="gray">
          <a:xfrm>
            <a:off x="3962400" y="4454776"/>
            <a:ext cx="1143000" cy="990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>
            <a:flatTx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AskMen.com; Hulu (JV), IGN Entertainment, Milkround, The Daily</a:t>
            </a:r>
          </a:p>
        </p:txBody>
      </p:sp>
      <p:sp>
        <p:nvSpPr>
          <p:cNvPr id="43" name="Text Box 77"/>
          <p:cNvSpPr txBox="1">
            <a:spLocks noChangeArrowheads="1"/>
          </p:cNvSpPr>
          <p:nvPr/>
        </p:nvSpPr>
        <p:spPr bwMode="gray">
          <a:xfrm>
            <a:off x="5257800" y="4454776"/>
            <a:ext cx="1143000" cy="990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>
            <a:flatTx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Daily Candy, Fandango, Hulu (JV), iVillage, Xfinity</a:t>
            </a:r>
          </a:p>
        </p:txBody>
      </p:sp>
      <p:sp>
        <p:nvSpPr>
          <p:cNvPr id="45" name="Text Box 77"/>
          <p:cNvSpPr txBox="1">
            <a:spLocks noChangeArrowheads="1"/>
          </p:cNvSpPr>
          <p:nvPr/>
        </p:nvSpPr>
        <p:spPr bwMode="gray">
          <a:xfrm>
            <a:off x="6553200" y="4454776"/>
            <a:ext cx="1143000" cy="990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>
            <a:flatTx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Flixster, HBO Go,  The Smoking Gun, Warner Bros. Interactive Entertainment</a:t>
            </a:r>
          </a:p>
        </p:txBody>
      </p:sp>
      <p:sp>
        <p:nvSpPr>
          <p:cNvPr id="46" name="Text Box 77"/>
          <p:cNvSpPr txBox="1">
            <a:spLocks noChangeArrowheads="1"/>
          </p:cNvSpPr>
          <p:nvPr/>
        </p:nvSpPr>
        <p:spPr bwMode="gray">
          <a:xfrm>
            <a:off x="7853425" y="4454776"/>
            <a:ext cx="1143000" cy="990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>
            <a:flatTx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Crackle, Gracenote, Sony Entertainment Network, Station.com </a:t>
            </a:r>
          </a:p>
        </p:txBody>
      </p:sp>
      <p:sp>
        <p:nvSpPr>
          <p:cNvPr id="47" name="Text Box 79"/>
          <p:cNvSpPr txBox="1">
            <a:spLocks noChangeArrowheads="1"/>
          </p:cNvSpPr>
          <p:nvPr/>
        </p:nvSpPr>
        <p:spPr bwMode="auto">
          <a:xfrm>
            <a:off x="152400" y="5562600"/>
            <a:ext cx="1143000" cy="664012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45720" rIns="4572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Alternative New Media </a:t>
            </a:r>
            <a:r>
              <a:rPr lang="en-US" sz="1100" b="1" dirty="0" smtClean="0">
                <a:solidFill>
                  <a:schemeClr val="bg1"/>
                </a:solidFill>
              </a:rPr>
              <a:t>Distribution</a:t>
            </a:r>
            <a:endParaRPr lang="en-US" sz="11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introduction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xmlns="" val="1711324991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players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8229600" cy="14478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Mini-majors: </a:t>
            </a:r>
            <a:r>
              <a:rPr lang="en-US" sz="1800" b="0" dirty="0" smtClean="0"/>
              <a:t>Smaller companies that produce major motion pictures and may distribute their own films</a:t>
            </a:r>
          </a:p>
          <a:p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Independents:</a:t>
            </a:r>
            <a:r>
              <a:rPr lang="en-US" sz="1800" dirty="0" smtClean="0"/>
              <a:t> </a:t>
            </a:r>
            <a:r>
              <a:rPr lang="en-US" sz="1800" b="0" dirty="0" smtClean="0"/>
              <a:t>Smaller companies that may produce films for others and rely on others (majors or mini-majors) to distribute their films</a:t>
            </a:r>
            <a:endParaRPr lang="en-US" sz="1800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67000"/>
            <a:ext cx="4040188" cy="3459162"/>
          </a:xfrm>
        </p:spPr>
        <p:txBody>
          <a:bodyPr/>
          <a:lstStyle/>
          <a:p>
            <a:r>
              <a:rPr lang="en-US" dirty="0" smtClean="0"/>
              <a:t>Amblin Entertainment</a:t>
            </a:r>
          </a:p>
          <a:p>
            <a:r>
              <a:rPr lang="en-US" dirty="0" smtClean="0"/>
              <a:t>DreamWorks Animation</a:t>
            </a:r>
          </a:p>
          <a:p>
            <a:r>
              <a:rPr lang="en-US" dirty="0" smtClean="0"/>
              <a:t>DreamWorks Studios</a:t>
            </a:r>
          </a:p>
          <a:p>
            <a:r>
              <a:rPr lang="en-US" dirty="0" smtClean="0"/>
              <a:t>Imagine</a:t>
            </a:r>
          </a:p>
          <a:p>
            <a:r>
              <a:rPr lang="en-US" dirty="0" smtClean="0"/>
              <a:t>Lakeshore</a:t>
            </a:r>
          </a:p>
          <a:p>
            <a:r>
              <a:rPr lang="en-US" dirty="0" smtClean="0"/>
              <a:t>Lions Gate Entertainment (recently purchased Summit Entertainment)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667000"/>
            <a:ext cx="4041775" cy="3459162"/>
          </a:xfrm>
        </p:spPr>
        <p:txBody>
          <a:bodyPr/>
          <a:lstStyle/>
          <a:p>
            <a:r>
              <a:rPr lang="en-US" dirty="0" smtClean="0"/>
              <a:t>LucasFilm</a:t>
            </a:r>
          </a:p>
          <a:p>
            <a:r>
              <a:rPr lang="en-US" dirty="0" smtClean="0"/>
              <a:t>MGM</a:t>
            </a:r>
          </a:p>
          <a:p>
            <a:r>
              <a:rPr lang="en-US" dirty="0" smtClean="0"/>
              <a:t>New Regency</a:t>
            </a:r>
          </a:p>
          <a:p>
            <a:r>
              <a:rPr lang="en-US" dirty="0" smtClean="0"/>
              <a:t>Overture Films</a:t>
            </a:r>
          </a:p>
          <a:p>
            <a:r>
              <a:rPr lang="en-US" dirty="0" smtClean="0"/>
              <a:t>Relativity</a:t>
            </a:r>
          </a:p>
          <a:p>
            <a:r>
              <a:rPr lang="en-US" dirty="0" smtClean="0"/>
              <a:t>Spyglass</a:t>
            </a:r>
          </a:p>
          <a:p>
            <a:r>
              <a:rPr lang="en-US" dirty="0" smtClean="0"/>
              <a:t>Village Roadshow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58870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Studio market share – 2012 vs 2011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741000652"/>
              </p:ext>
            </p:extLst>
          </p:nvPr>
        </p:nvGraphicFramePr>
        <p:xfrm>
          <a:off x="48768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6324600"/>
            <a:ext cx="601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/>
              <a:t>Source</a:t>
            </a:r>
            <a:r>
              <a:rPr lang="en-US" sz="1000" dirty="0"/>
              <a:t>: </a:t>
            </a:r>
            <a:r>
              <a:rPr lang="en-US" sz="1000" dirty="0">
                <a:hlinkClick r:id="rId4"/>
              </a:rPr>
              <a:t>http://www.boxofficemojo.com/studio/?view=parent&amp;view2=yearly&amp;yr=2012&amp;p=.</a:t>
            </a:r>
            <a:r>
              <a:rPr lang="en-US" sz="1000" dirty="0" smtClean="0">
                <a:hlinkClick r:id="rId4"/>
              </a:rPr>
              <a:t>htm</a:t>
            </a:r>
            <a:r>
              <a:rPr lang="en-US" sz="1000" dirty="0"/>
              <a:t> and </a:t>
            </a:r>
            <a:r>
              <a:rPr lang="en-US" sz="1000" dirty="0">
                <a:hlinkClick r:id="rId5"/>
              </a:rPr>
              <a:t>http://www.boxofficemojo.com/studio/?</a:t>
            </a:r>
            <a:r>
              <a:rPr lang="en-US" sz="1000" dirty="0" smtClean="0">
                <a:hlinkClick r:id="rId5"/>
              </a:rPr>
              <a:t>view=parent&amp;view2=yearly&amp;yr=2011&amp;p</a:t>
            </a:r>
            <a:r>
              <a:rPr lang="en-US" sz="1000" dirty="0">
                <a:hlinkClick r:id="rId5"/>
              </a:rPr>
              <a:t>=.</a:t>
            </a:r>
            <a:r>
              <a:rPr lang="en-US" sz="1000" dirty="0" smtClean="0">
                <a:hlinkClick r:id="rId5"/>
              </a:rPr>
              <a:t>htm</a:t>
            </a:r>
            <a:endParaRPr lang="en-US" dirty="0" smtClean="0"/>
          </a:p>
          <a:p>
            <a:pPr algn="l"/>
            <a:endParaRPr lang="en-US" sz="1000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463933019"/>
              </p:ext>
            </p:extLst>
          </p:nvPr>
        </p:nvGraphicFramePr>
        <p:xfrm>
          <a:off x="6858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4400" y="5791200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dirty="0" smtClean="0">
                <a:latin typeface="+mn-lt"/>
              </a:rPr>
              <a:t>* Includes Summit</a:t>
            </a:r>
            <a:endParaRPr lang="en-US"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257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295400" y="2863850"/>
            <a:ext cx="701039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What was the highest grossing film for </a:t>
            </a:r>
            <a:r>
              <a:rPr lang="en-US" sz="3600" b="1" dirty="0" smtClean="0">
                <a:solidFill>
                  <a:schemeClr val="bg1"/>
                </a:solidFill>
              </a:rPr>
              <a:t>2011</a:t>
            </a:r>
            <a:r>
              <a:rPr lang="en-US" sz="3600" b="1" dirty="0">
                <a:solidFill>
                  <a:schemeClr val="bg1"/>
                </a:solidFill>
              </a:rPr>
              <a:t>?</a:t>
            </a: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4995862"/>
            <a:ext cx="6440488" cy="56673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was the highest grossing movie so far in 2012?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00" b="12500"/>
          <a:stretch>
            <a:fillRect/>
          </a:stretch>
        </p:blipFill>
        <p:spPr>
          <a:xfrm>
            <a:off x="1792288" y="533400"/>
            <a:ext cx="5486400" cy="41148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84312" y="5910262"/>
            <a:ext cx="64008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was the highest grossing movie in 2011?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films of 2012 – domestic vs int’l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59001886"/>
              </p:ext>
            </p:extLst>
          </p:nvPr>
        </p:nvGraphicFramePr>
        <p:xfrm>
          <a:off x="762000" y="1597025"/>
          <a:ext cx="80772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1828800"/>
                <a:gridCol w="15240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Film (through July 5, 2012)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WW</a:t>
                      </a:r>
                      <a:r>
                        <a:rPr lang="en-US" baseline="0" dirty="0" smtClean="0"/>
                        <a:t> gross ($M)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 gross ($M)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 vs Int’l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The Avengers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$1,452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$611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42 / 58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The Hunger</a:t>
                      </a:r>
                      <a:r>
                        <a:rPr lang="en-US" sz="1600" b="1" baseline="0" dirty="0" smtClean="0"/>
                        <a:t> Games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678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 / 40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Men in Black</a:t>
                      </a:r>
                      <a:r>
                        <a:rPr lang="en-US" sz="1600" b="1" baseline="0" dirty="0" smtClean="0"/>
                        <a:t> 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172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29 / 71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Madagascar 3: Europe’s Most Wanted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454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196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43 / 57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The Amazing Spider-Man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342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41 / 59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Snow White and the Huntsman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44 / 56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Journey 2: The Mysterious Island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326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 / 68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Dr. Seuss’ The Lorax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69 / 31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Wrath of the Titans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84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 / 72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Prometheus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294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42 / 58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632460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/>
              <a:t>Source</a:t>
            </a:r>
            <a:r>
              <a:rPr lang="en-US" sz="1000" dirty="0"/>
              <a:t>: </a:t>
            </a:r>
            <a:r>
              <a:rPr lang="en-US" sz="1000" dirty="0">
                <a:hlinkClick r:id="rId3"/>
              </a:rPr>
              <a:t>http://www.boxofficemojo.com/yearly/chart/?yr=2012&amp;p=.</a:t>
            </a:r>
            <a:r>
              <a:rPr lang="en-US" sz="1000" dirty="0" smtClean="0">
                <a:hlinkClick r:id="rId3"/>
              </a:rPr>
              <a:t>htm</a:t>
            </a:r>
            <a:endParaRPr lang="en-US" sz="1000" dirty="0" smtClean="0"/>
          </a:p>
          <a:p>
            <a:pPr algn="l"/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xmlns="" val="19769395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Y_Presentation1">
  <a:themeElements>
    <a:clrScheme name="EY_Presentation1 1">
      <a:dk1>
        <a:srgbClr val="808080"/>
      </a:dk1>
      <a:lt1>
        <a:srgbClr val="FFFFFF"/>
      </a:lt1>
      <a:dk2>
        <a:srgbClr val="333333"/>
      </a:dk2>
      <a:lt2>
        <a:srgbClr val="FFFFFF"/>
      </a:lt2>
      <a:accent1>
        <a:srgbClr val="808080"/>
      </a:accent1>
      <a:accent2>
        <a:srgbClr val="FFD200"/>
      </a:accent2>
      <a:accent3>
        <a:srgbClr val="ADADAD"/>
      </a:accent3>
      <a:accent4>
        <a:srgbClr val="DADADA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EY_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Y_Presentation1 1">
        <a:dk1>
          <a:srgbClr val="808080"/>
        </a:dk1>
        <a:lt1>
          <a:srgbClr val="FFFFFF"/>
        </a:lt1>
        <a:dk2>
          <a:srgbClr val="333333"/>
        </a:dk2>
        <a:lt2>
          <a:srgbClr val="FFFFFF"/>
        </a:lt2>
        <a:accent1>
          <a:srgbClr val="808080"/>
        </a:accent1>
        <a:accent2>
          <a:srgbClr val="FFD200"/>
        </a:accent2>
        <a:accent3>
          <a:srgbClr val="ADADAD"/>
        </a:accent3>
        <a:accent4>
          <a:srgbClr val="DADADA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xt slide no bullets">
  <a:themeElements>
    <a:clrScheme name="Text slide no bullets 1">
      <a:dk1>
        <a:srgbClr val="808080"/>
      </a:dk1>
      <a:lt1>
        <a:srgbClr val="FFFFFF"/>
      </a:lt1>
      <a:dk2>
        <a:srgbClr val="333333"/>
      </a:dk2>
      <a:lt2>
        <a:srgbClr val="FFFFFF"/>
      </a:lt2>
      <a:accent1>
        <a:srgbClr val="808080"/>
      </a:accent1>
      <a:accent2>
        <a:srgbClr val="FFD200"/>
      </a:accent2>
      <a:accent3>
        <a:srgbClr val="ADADAD"/>
      </a:accent3>
      <a:accent4>
        <a:srgbClr val="DADADA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Text slide no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xt slide no bullets 1">
        <a:dk1>
          <a:srgbClr val="808080"/>
        </a:dk1>
        <a:lt1>
          <a:srgbClr val="FFFFFF"/>
        </a:lt1>
        <a:dk2>
          <a:srgbClr val="333333"/>
        </a:dk2>
        <a:lt2>
          <a:srgbClr val="FFFFFF"/>
        </a:lt2>
        <a:accent1>
          <a:srgbClr val="808080"/>
        </a:accent1>
        <a:accent2>
          <a:srgbClr val="FFD200"/>
        </a:accent2>
        <a:accent3>
          <a:srgbClr val="ADADAD"/>
        </a:accent3>
        <a:accent4>
          <a:srgbClr val="DADADA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ixed text slide">
  <a:themeElements>
    <a:clrScheme name="Mixed text slide 1">
      <a:dk1>
        <a:srgbClr val="808080"/>
      </a:dk1>
      <a:lt1>
        <a:srgbClr val="FFFFFF"/>
      </a:lt1>
      <a:dk2>
        <a:srgbClr val="333333"/>
      </a:dk2>
      <a:lt2>
        <a:srgbClr val="FFFFFF"/>
      </a:lt2>
      <a:accent1>
        <a:srgbClr val="808080"/>
      </a:accent1>
      <a:accent2>
        <a:srgbClr val="FFD200"/>
      </a:accent2>
      <a:accent3>
        <a:srgbClr val="ADADAD"/>
      </a:accent3>
      <a:accent4>
        <a:srgbClr val="DADADA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Mixed text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ixed text slide 1">
        <a:dk1>
          <a:srgbClr val="808080"/>
        </a:dk1>
        <a:lt1>
          <a:srgbClr val="FFFFFF"/>
        </a:lt1>
        <a:dk2>
          <a:srgbClr val="333333"/>
        </a:dk2>
        <a:lt2>
          <a:srgbClr val="FFFFFF"/>
        </a:lt2>
        <a:accent1>
          <a:srgbClr val="808080"/>
        </a:accent1>
        <a:accent2>
          <a:srgbClr val="FFD200"/>
        </a:accent2>
        <a:accent3>
          <a:srgbClr val="ADADAD"/>
        </a:accent3>
        <a:accent4>
          <a:srgbClr val="DADADA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Key statement slide">
  <a:themeElements>
    <a:clrScheme name="1_Key statement slide 1">
      <a:dk1>
        <a:srgbClr val="808080"/>
      </a:dk1>
      <a:lt1>
        <a:srgbClr val="FFFFFF"/>
      </a:lt1>
      <a:dk2>
        <a:srgbClr val="333333"/>
      </a:dk2>
      <a:lt2>
        <a:srgbClr val="FFFFFF"/>
      </a:lt2>
      <a:accent1>
        <a:srgbClr val="808080"/>
      </a:accent1>
      <a:accent2>
        <a:srgbClr val="FFD200"/>
      </a:accent2>
      <a:accent3>
        <a:srgbClr val="ADADAD"/>
      </a:accent3>
      <a:accent4>
        <a:srgbClr val="DADADA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1_Key statement slide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Key statement slide 1">
        <a:dk1>
          <a:srgbClr val="808080"/>
        </a:dk1>
        <a:lt1>
          <a:srgbClr val="FFFFFF"/>
        </a:lt1>
        <a:dk2>
          <a:srgbClr val="333333"/>
        </a:dk2>
        <a:lt2>
          <a:srgbClr val="FFFFFF"/>
        </a:lt2>
        <a:accent1>
          <a:srgbClr val="808080"/>
        </a:accent1>
        <a:accent2>
          <a:srgbClr val="FFD200"/>
        </a:accent2>
        <a:accent3>
          <a:srgbClr val="ADADAD"/>
        </a:accent3>
        <a:accent4>
          <a:srgbClr val="DADADA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Line 1 divider">
  <a:themeElements>
    <a:clrScheme name="1_Line 1 divider 1">
      <a:dk1>
        <a:srgbClr val="808080"/>
      </a:dk1>
      <a:lt1>
        <a:srgbClr val="FFFFFF"/>
      </a:lt1>
      <a:dk2>
        <a:srgbClr val="333333"/>
      </a:dk2>
      <a:lt2>
        <a:srgbClr val="FFFFFF"/>
      </a:lt2>
      <a:accent1>
        <a:srgbClr val="808080"/>
      </a:accent1>
      <a:accent2>
        <a:srgbClr val="FFD200"/>
      </a:accent2>
      <a:accent3>
        <a:srgbClr val="ADADAD"/>
      </a:accent3>
      <a:accent4>
        <a:srgbClr val="DADADA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1_Line 1 divi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Line 1 divider 1">
        <a:dk1>
          <a:srgbClr val="808080"/>
        </a:dk1>
        <a:lt1>
          <a:srgbClr val="FFFFFF"/>
        </a:lt1>
        <a:dk2>
          <a:srgbClr val="333333"/>
        </a:dk2>
        <a:lt2>
          <a:srgbClr val="FFFFFF"/>
        </a:lt2>
        <a:accent1>
          <a:srgbClr val="808080"/>
        </a:accent1>
        <a:accent2>
          <a:srgbClr val="FFD200"/>
        </a:accent2>
        <a:accent3>
          <a:srgbClr val="ADADAD"/>
        </a:accent3>
        <a:accent4>
          <a:srgbClr val="DADADA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Line 2 divider">
  <a:themeElements>
    <a:clrScheme name="1_Line 2 divider 1">
      <a:dk1>
        <a:srgbClr val="808080"/>
      </a:dk1>
      <a:lt1>
        <a:srgbClr val="FFFFFF"/>
      </a:lt1>
      <a:dk2>
        <a:srgbClr val="333333"/>
      </a:dk2>
      <a:lt2>
        <a:srgbClr val="FFFFFF"/>
      </a:lt2>
      <a:accent1>
        <a:srgbClr val="808080"/>
      </a:accent1>
      <a:accent2>
        <a:srgbClr val="FFD200"/>
      </a:accent2>
      <a:accent3>
        <a:srgbClr val="ADADAD"/>
      </a:accent3>
      <a:accent4>
        <a:srgbClr val="DADADA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1_Line 2 divi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Line 2 divider 1">
        <a:dk1>
          <a:srgbClr val="808080"/>
        </a:dk1>
        <a:lt1>
          <a:srgbClr val="FFFFFF"/>
        </a:lt1>
        <a:dk2>
          <a:srgbClr val="333333"/>
        </a:dk2>
        <a:lt2>
          <a:srgbClr val="FFFFFF"/>
        </a:lt2>
        <a:accent1>
          <a:srgbClr val="808080"/>
        </a:accent1>
        <a:accent2>
          <a:srgbClr val="FFD200"/>
        </a:accent2>
        <a:accent3>
          <a:srgbClr val="ADADAD"/>
        </a:accent3>
        <a:accent4>
          <a:srgbClr val="DADADA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Line 3 divider">
  <a:themeElements>
    <a:clrScheme name="1_Line 3 divider 1">
      <a:dk1>
        <a:srgbClr val="808080"/>
      </a:dk1>
      <a:lt1>
        <a:srgbClr val="FFFFFF"/>
      </a:lt1>
      <a:dk2>
        <a:srgbClr val="333333"/>
      </a:dk2>
      <a:lt2>
        <a:srgbClr val="FFFFFF"/>
      </a:lt2>
      <a:accent1>
        <a:srgbClr val="808080"/>
      </a:accent1>
      <a:accent2>
        <a:srgbClr val="FFD200"/>
      </a:accent2>
      <a:accent3>
        <a:srgbClr val="ADADAD"/>
      </a:accent3>
      <a:accent4>
        <a:srgbClr val="DADADA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1_Line 3 divi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Line 3 divider 1">
        <a:dk1>
          <a:srgbClr val="808080"/>
        </a:dk1>
        <a:lt1>
          <a:srgbClr val="FFFFFF"/>
        </a:lt1>
        <a:dk2>
          <a:srgbClr val="333333"/>
        </a:dk2>
        <a:lt2>
          <a:srgbClr val="FFFFFF"/>
        </a:lt2>
        <a:accent1>
          <a:srgbClr val="808080"/>
        </a:accent1>
        <a:accent2>
          <a:srgbClr val="FFD200"/>
        </a:accent2>
        <a:accent3>
          <a:srgbClr val="ADADAD"/>
        </a:accent3>
        <a:accent4>
          <a:srgbClr val="DADADA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Grey fill divider">
  <a:themeElements>
    <a:clrScheme name="1_Grey fill divider 1">
      <a:dk1>
        <a:srgbClr val="808080"/>
      </a:dk1>
      <a:lt1>
        <a:srgbClr val="FFFFFF"/>
      </a:lt1>
      <a:dk2>
        <a:srgbClr val="333333"/>
      </a:dk2>
      <a:lt2>
        <a:srgbClr val="FFFFFF"/>
      </a:lt2>
      <a:accent1>
        <a:srgbClr val="808080"/>
      </a:accent1>
      <a:accent2>
        <a:srgbClr val="FFD200"/>
      </a:accent2>
      <a:accent3>
        <a:srgbClr val="ADADAD"/>
      </a:accent3>
      <a:accent4>
        <a:srgbClr val="DADADA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1_Grey fill divi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Grey fill divider 1">
        <a:dk1>
          <a:srgbClr val="808080"/>
        </a:dk1>
        <a:lt1>
          <a:srgbClr val="FFFFFF"/>
        </a:lt1>
        <a:dk2>
          <a:srgbClr val="333333"/>
        </a:dk2>
        <a:lt2>
          <a:srgbClr val="FFFFFF"/>
        </a:lt2>
        <a:accent1>
          <a:srgbClr val="808080"/>
        </a:accent1>
        <a:accent2>
          <a:srgbClr val="FFD200"/>
        </a:accent2>
        <a:accent3>
          <a:srgbClr val="ADADAD"/>
        </a:accent3>
        <a:accent4>
          <a:srgbClr val="DADADA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Yellow fill divider">
  <a:themeElements>
    <a:clrScheme name="1_Yellow fill divider 1">
      <a:dk1>
        <a:srgbClr val="808080"/>
      </a:dk1>
      <a:lt1>
        <a:srgbClr val="FFFFFF"/>
      </a:lt1>
      <a:dk2>
        <a:srgbClr val="333333"/>
      </a:dk2>
      <a:lt2>
        <a:srgbClr val="FFFFFF"/>
      </a:lt2>
      <a:accent1>
        <a:srgbClr val="808080"/>
      </a:accent1>
      <a:accent2>
        <a:srgbClr val="FFD200"/>
      </a:accent2>
      <a:accent3>
        <a:srgbClr val="ADADAD"/>
      </a:accent3>
      <a:accent4>
        <a:srgbClr val="DADADA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1_Yellow fill divi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Yellow fill divider 1">
        <a:dk1>
          <a:srgbClr val="808080"/>
        </a:dk1>
        <a:lt1>
          <a:srgbClr val="FFFFFF"/>
        </a:lt1>
        <a:dk2>
          <a:srgbClr val="333333"/>
        </a:dk2>
        <a:lt2>
          <a:srgbClr val="FFFFFF"/>
        </a:lt2>
        <a:accent1>
          <a:srgbClr val="808080"/>
        </a:accent1>
        <a:accent2>
          <a:srgbClr val="FFD200"/>
        </a:accent2>
        <a:accent3>
          <a:srgbClr val="ADADAD"/>
        </a:accent3>
        <a:accent4>
          <a:srgbClr val="DADADA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28345</TotalTime>
  <Words>2267</Words>
  <Application>Microsoft Office PowerPoint</Application>
  <PresentationFormat>On-screen Show (4:3)</PresentationFormat>
  <Paragraphs>640</Paragraphs>
  <Slides>50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EY_Presentation1</vt:lpstr>
      <vt:lpstr>Text slide no bullets</vt:lpstr>
      <vt:lpstr>Mixed text slide</vt:lpstr>
      <vt:lpstr>1_Key statement slide</vt:lpstr>
      <vt:lpstr>1_Line 1 divider</vt:lpstr>
      <vt:lpstr>1_Line 2 divider</vt:lpstr>
      <vt:lpstr>1_Line 3 divider</vt:lpstr>
      <vt:lpstr>1_Grey fill divider</vt:lpstr>
      <vt:lpstr>1_Yellow fill divider</vt:lpstr>
      <vt:lpstr>Theme1</vt:lpstr>
      <vt:lpstr>Filmed Entertainment</vt:lpstr>
      <vt:lpstr>Agenda</vt:lpstr>
      <vt:lpstr>Agenda</vt:lpstr>
      <vt:lpstr>Who are the players?</vt:lpstr>
      <vt:lpstr>The Studios (“Majors”)</vt:lpstr>
      <vt:lpstr>Other players</vt:lpstr>
      <vt:lpstr>Studio market share – 2012 vs 2011</vt:lpstr>
      <vt:lpstr>What was the highest grossing movie so far in 2012?</vt:lpstr>
      <vt:lpstr>Top films of 2012 – domestic vs int’l</vt:lpstr>
      <vt:lpstr>Top films of 2011 – domestic vs int’l</vt:lpstr>
      <vt:lpstr>How does a film or TV show get made? (The production process)</vt:lpstr>
      <vt:lpstr>Film production:  Direct production costs</vt:lpstr>
      <vt:lpstr>Film production:  Direct production costs</vt:lpstr>
      <vt:lpstr>Film production:  Direct production costs</vt:lpstr>
      <vt:lpstr>Film production:  Direct production costs</vt:lpstr>
      <vt:lpstr>Film production:  Direct production costs</vt:lpstr>
      <vt:lpstr>Television production life cycle</vt:lpstr>
      <vt:lpstr>Film of TV production costs</vt:lpstr>
      <vt:lpstr>Film or TV production costs - other</vt:lpstr>
      <vt:lpstr>Cost minimization</vt:lpstr>
      <vt:lpstr>How are films and TV shows distributed?</vt:lpstr>
      <vt:lpstr>Film markets</vt:lpstr>
      <vt:lpstr>Current release windows of a film</vt:lpstr>
      <vt:lpstr>TV show markets</vt:lpstr>
      <vt:lpstr>Marketing and advertising a film</vt:lpstr>
      <vt:lpstr>Marketing and distribution costs</vt:lpstr>
      <vt:lpstr>Marketing and distribution costs</vt:lpstr>
      <vt:lpstr>Theatrical distribution</vt:lpstr>
      <vt:lpstr>Box office trends – U.S./Canada</vt:lpstr>
      <vt:lpstr>Theatrical – U.S.</vt:lpstr>
      <vt:lpstr>Box office trends – International</vt:lpstr>
      <vt:lpstr>Home entertainment</vt:lpstr>
      <vt:lpstr>Home entertainment</vt:lpstr>
      <vt:lpstr>Home entertainment trends</vt:lpstr>
      <vt:lpstr>What was the biggest selling  DVD title in the past week?</vt:lpstr>
      <vt:lpstr>Television Distribution</vt:lpstr>
      <vt:lpstr>Television distribution - Films</vt:lpstr>
      <vt:lpstr>Television distribution – TV shows</vt:lpstr>
      <vt:lpstr>U.S. TV ratings</vt:lpstr>
      <vt:lpstr>Broadcast TV trends</vt:lpstr>
      <vt:lpstr>Licensing and merchandising</vt:lpstr>
      <vt:lpstr>Ultimates and Cost Amortization - overview</vt:lpstr>
      <vt:lpstr>What is an ultimate?</vt:lpstr>
      <vt:lpstr>Amortization calculation</vt:lpstr>
      <vt:lpstr>Participations and residuals</vt:lpstr>
      <vt:lpstr>Participations – overview </vt:lpstr>
      <vt:lpstr>Residuals</vt:lpstr>
      <vt:lpstr>Residuals – Overview </vt:lpstr>
      <vt:lpstr>Residuals – Overview </vt:lpstr>
      <vt:lpstr>Case Study introduction</vt:lpstr>
    </vt:vector>
  </TitlesOfParts>
  <Company>Ernst &amp; Young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TCE Training Module</dc:title>
  <dc:subject>Film 101</dc:subject>
  <dc:creator>Rich Golik</dc:creator>
  <cp:lastModifiedBy>heidemarie</cp:lastModifiedBy>
  <cp:revision>2568</cp:revision>
  <cp:lastPrinted>2012-07-01T19:50:40Z</cp:lastPrinted>
  <dcterms:created xsi:type="dcterms:W3CDTF">2003-10-14T14:13:02Z</dcterms:created>
  <dcterms:modified xsi:type="dcterms:W3CDTF">2012-07-11T19:50:07Z</dcterms:modified>
</cp:coreProperties>
</file>