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35" r:id="rId3"/>
    <p:sldMasterId id="2147483701" r:id="rId4"/>
  </p:sldMasterIdLst>
  <p:notesMasterIdLst>
    <p:notesMasterId r:id="rId39"/>
  </p:notesMasterIdLst>
  <p:sldIdLst>
    <p:sldId id="256" r:id="rId5"/>
    <p:sldId id="363" r:id="rId6"/>
    <p:sldId id="364" r:id="rId7"/>
    <p:sldId id="318" r:id="rId8"/>
    <p:sldId id="356" r:id="rId9"/>
    <p:sldId id="365" r:id="rId10"/>
    <p:sldId id="262" r:id="rId11"/>
    <p:sldId id="349" r:id="rId12"/>
    <p:sldId id="346" r:id="rId13"/>
    <p:sldId id="339" r:id="rId14"/>
    <p:sldId id="366" r:id="rId15"/>
    <p:sldId id="354" r:id="rId16"/>
    <p:sldId id="348" r:id="rId17"/>
    <p:sldId id="367" r:id="rId18"/>
    <p:sldId id="338" r:id="rId19"/>
    <p:sldId id="362" r:id="rId20"/>
    <p:sldId id="353" r:id="rId21"/>
    <p:sldId id="342" r:id="rId22"/>
    <p:sldId id="330" r:id="rId23"/>
    <p:sldId id="332" r:id="rId24"/>
    <p:sldId id="340" r:id="rId25"/>
    <p:sldId id="374" r:id="rId26"/>
    <p:sldId id="373" r:id="rId27"/>
    <p:sldId id="368" r:id="rId28"/>
    <p:sldId id="335" r:id="rId29"/>
    <p:sldId id="334" r:id="rId30"/>
    <p:sldId id="369" r:id="rId31"/>
    <p:sldId id="344" r:id="rId32"/>
    <p:sldId id="370" r:id="rId33"/>
    <p:sldId id="372" r:id="rId34"/>
    <p:sldId id="371" r:id="rId35"/>
    <p:sldId id="337" r:id="rId36"/>
    <p:sldId id="317" r:id="rId37"/>
    <p:sldId id="258" r:id="rId38"/>
  </p:sldIdLst>
  <p:sldSz cx="9144000" cy="6858000" type="screen4x3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  <a:srgbClr val="001C59"/>
    <a:srgbClr val="0072BC"/>
    <a:srgbClr val="FFCD2D"/>
    <a:srgbClr val="001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036" autoAdjust="0"/>
    <p:restoredTop sz="73945" autoAdjust="0"/>
  </p:normalViewPr>
  <p:slideViewPr>
    <p:cSldViewPr>
      <p:cViewPr>
        <p:scale>
          <a:sx n="80" d="100"/>
          <a:sy n="80" d="100"/>
        </p:scale>
        <p:origin x="-146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42" y="-84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0138" y="696913"/>
            <a:ext cx="4659312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AA1CAC2-FB2F-42F0-BA37-4168D1776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6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BE868-212B-4387-B137-4E84DC140015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altLang="en-US" dirty="0" smtClean="0"/>
              <a:t>Introduce yourself</a:t>
            </a:r>
          </a:p>
          <a:p>
            <a:pPr marL="171450" indent="-171450">
              <a:buFontTx/>
              <a:buChar char="•"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D3B6D-B2A2-41FD-9E39-C5A3E252A165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171450" indent="-171450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D3A72-7084-4711-B9CE-9BA8F0E91693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97708-9629-4682-8277-21C181C78D5E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9DEDB-C12B-41C6-BB59-8188838597CB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9D487-1BA6-4196-93FC-E0C9952DD9B7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CE798-25F2-44A7-A180-D091C3202D8C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0B382-14DA-43DA-AB63-D18607901CF4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B1D6B-5DC6-48D3-BE8E-6EB1510AE8ED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1F564-11C0-4C3A-97D3-89DA4FE75840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Wingdings" pitchFamily="2" charset="2"/>
              <a:buChar char="q"/>
            </a:pPr>
            <a:r>
              <a:rPr lang="en-US" altLang="en-US" smtClean="0"/>
              <a:t>ACAS = Associate of the Casualty Actuarial Society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altLang="en-US" smtClean="0"/>
              <a:t>By earning this credential, you become a member of the CAS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090DA-512D-40AB-9EB6-094DA07EEA51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Wingdings" pitchFamily="2" charset="2"/>
              <a:buChar char="q"/>
            </a:pPr>
            <a:r>
              <a:rPr lang="en-US" altLang="en-US" smtClean="0"/>
              <a:t>You are not required to take the exams in order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altLang="en-US" smtClean="0"/>
              <a:t>most people do 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altLang="en-US" smtClean="0"/>
              <a:t>the topics do build up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85336-B8DF-4864-A5D9-E108BEA497AB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DC069-4123-44FA-96BF-348E455820EE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Wingdings" pitchFamily="2" charset="2"/>
              <a:buChar char="q"/>
            </a:pPr>
            <a:r>
              <a:rPr lang="en-US" altLang="en-US" smtClean="0"/>
              <a:t>FCAS = Fellow of the Casualty Actuarial Society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altLang="en-US" smtClean="0"/>
              <a:t>Continuing Education (CE) requirements for practicing actuaries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510C0-A202-4911-8F47-7C078FC5A904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 txBox="1">
            <a:spLocks noGrp="1"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CAB6E3-BAC1-4809-982B-A11004249A37}" type="slidenum">
              <a:rPr lang="en-US" altLang="en-US" sz="1200">
                <a:latin typeface="Arial" charset="0"/>
              </a:rPr>
              <a:pPr algn="r"/>
              <a:t>22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 txBox="1">
            <a:spLocks noGrp="1" noChangeArrowheads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9993E6-F40A-40C3-9CF8-875B8E592314}" type="slidenum">
              <a:rPr lang="en-US" altLang="en-US" sz="1200">
                <a:latin typeface="Arial" charset="0"/>
              </a:rPr>
              <a:pPr algn="r"/>
              <a:t>23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Wingdings" pitchFamily="2" charset="2"/>
              <a:buChar char="q"/>
            </a:pPr>
            <a:r>
              <a:rPr lang="en-US" altLang="en-US" smtClean="0"/>
              <a:t>Varies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altLang="en-US" smtClean="0"/>
              <a:t>Experience is just as important as exam progress</a:t>
            </a:r>
          </a:p>
          <a:p>
            <a:pPr marL="171450" indent="-171450">
              <a:buFont typeface="Wingdings" pitchFamily="2" charset="2"/>
              <a:buChar char="q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51004-F06D-462B-83A9-AEE2BC0916DA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63F65-318C-4659-A32A-20DCE7635FFD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97090-16D9-4DD3-93F6-6C7AB940E002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en-US" altLang="en-US" dirty="0" smtClean="0"/>
              <a:t>Varies by company</a:t>
            </a:r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1F1A9-27C4-4D24-87DC-E079AAC93FEE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BD541-4968-4D14-89D5-12AF189C11B5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0" indent="0" eaLnBrk="1" hangingPunct="1">
              <a:buFont typeface="Courier New" pitchFamily="49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But you only have access if you join, and I encourage everyone to go online and join today at CASStudentCentral.org.</a:t>
            </a:r>
          </a:p>
          <a:p>
            <a:endParaRPr lang="en-US" smtClean="0"/>
          </a:p>
          <a:p>
            <a:r>
              <a:rPr lang="en-US" smtClean="0"/>
              <a:t>CAS cares about your career. We know you take your career seriously, and so do we. We know you’re striving for excellence and distinction </a:t>
            </a:r>
            <a:r>
              <a:rPr lang="en-US" u="sng" smtClean="0"/>
              <a:t>now</a:t>
            </a:r>
            <a:r>
              <a:rPr lang="en-US" smtClean="0"/>
              <a:t> to position yourself for a strong start.</a:t>
            </a:r>
          </a:p>
          <a:p>
            <a:endParaRPr lang="en-US" smtClean="0"/>
          </a:p>
          <a:p>
            <a:r>
              <a:rPr lang="en-US" smtClean="0"/>
              <a:t>As the gold standard for casualty actuaries, CAS wants to nurture the next generation and help jumpstart your success. From skill-building and support preparing for the rigorous exams to providing networking opportunities with professionals in the field around the globe, </a:t>
            </a:r>
            <a:r>
              <a:rPr lang="en-US" i="1" smtClean="0"/>
              <a:t>we are here for you</a:t>
            </a:r>
            <a:r>
              <a:rPr lang="en-US" smtClean="0"/>
              <a:t>, and we look forward to welcoming you into our community.</a:t>
            </a:r>
          </a:p>
          <a:p>
            <a:endParaRPr lang="en-US" smtClean="0"/>
          </a:p>
          <a:p>
            <a:r>
              <a:rPr lang="en-US" smtClean="0"/>
              <a:t>Thank you!</a:t>
            </a:r>
          </a:p>
          <a:p>
            <a:endParaRPr lang="en-US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C8D0D-5F99-4340-978A-0433C5B75D9B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5F943-1007-44D6-A556-B1C1BC606DA4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CAS has created a new website to support the new student member program, which you can access at CASstudentcentral.org</a:t>
            </a:r>
          </a:p>
          <a:p>
            <a:endParaRPr lang="en-US" smtClean="0"/>
          </a:p>
          <a:p>
            <a:r>
              <a:rPr lang="en-US" smtClean="0"/>
              <a:t>Here you’ll find a lot of resources and information geared specifically to students preparing for a career as an actuary.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E270B-7E32-417A-8E10-1E08B1D11447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To qualify as a member of CAS Student Central, you must meet the following qualifications: </a:t>
            </a:r>
          </a:p>
          <a:p>
            <a:r>
              <a:rPr lang="en-US" smtClean="0"/>
              <a:t>1. Be enrolled as an undergraduate or graduate student at a college or university </a:t>
            </a:r>
          </a:p>
          <a:p>
            <a:r>
              <a:rPr lang="en-US" smtClean="0"/>
              <a:t>2. Provide a university-based email address </a:t>
            </a:r>
          </a:p>
          <a:p>
            <a:r>
              <a:rPr lang="en-US" smtClean="0"/>
              <a:t>3. Provide the name and contact information of a university professor who can verify your student status, if necessary </a:t>
            </a:r>
          </a:p>
          <a:p>
            <a:endParaRPr lang="en-US" smtClean="0"/>
          </a:p>
          <a:p>
            <a:r>
              <a:rPr lang="en-US" smtClean="0"/>
              <a:t>It’s that easy.</a:t>
            </a:r>
          </a:p>
          <a:p>
            <a:endParaRPr lang="en-US" smtClean="0"/>
          </a:p>
          <a:p>
            <a:r>
              <a:rPr lang="en-US" smtClean="0"/>
              <a:t>Even better, there are no membership dues, and we’ll automatically renew your membership each year.</a:t>
            </a:r>
          </a:p>
          <a:p>
            <a:endParaRPr lang="en-US" smtClean="0"/>
          </a:p>
          <a:p>
            <a:r>
              <a:rPr lang="en-US" smtClean="0"/>
              <a:t>By joining CAS Student Central, you’re going to have access to resources, like webinars and networking events.</a:t>
            </a:r>
          </a:p>
          <a:p>
            <a:endParaRPr lang="en-US" smtClean="0"/>
          </a:p>
          <a:p>
            <a:r>
              <a:rPr lang="en-US" smtClean="0"/>
              <a:t>CAS Student Central will be your roadmap because it will provide study tools, career resources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9045C-D876-48A8-A093-E0794AD2664F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0E859-6881-4F72-A245-AFFADA37058D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9BDC9-5601-4040-BDB0-51EDCBA51EB2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A9DC7-B2E8-4007-9BDD-A0643328F1FE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Thank You!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473EF-A6F4-4BE1-B162-F38C78A4E671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CA2FD-C2FE-4B5C-9527-9AD17A36C64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Wingdings" pitchFamily="2" charset="2"/>
              <a:buChar char="q"/>
            </a:pPr>
            <a:r>
              <a:rPr lang="en-US" altLang="en-US" dirty="0" smtClean="0"/>
              <a:t>Common in definitions: risk</a:t>
            </a:r>
          </a:p>
          <a:p>
            <a:pPr marL="171450" indent="-171450"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DBB0-D79A-42CC-8839-78832FC0FA1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A25D5-231F-48E7-8A19-BFE0590F1156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CEE38-686A-4137-B5CC-11FCFEBBBE6B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A0FC4-2458-4A33-A5A5-80460E019F14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1"/>
            <a:ext cx="7086600" cy="266699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07C07-22BA-4821-B344-97FC23FC5D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C86A-FDDD-42B3-A996-6C2C4F30D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2F0A-8016-4E0C-A011-EFE4469F7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BDAC-789C-4D7E-B97A-F5E2E64A21D5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7ADE-FB88-4D7E-997E-F89FFB5F6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C32B-72A4-4151-9124-A6A5382B47C4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02AA-7D7D-4783-8706-F44C95F26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B705-BCB7-452D-83F4-11C93A9EB701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DB96-A5F8-46D2-BC14-E82C6D52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B051-D7EA-443D-B1B0-9631411F2EC5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81FE-02C4-4F3E-B5F3-181898077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499D-00EB-4B53-8FB8-C0DF633D2752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6A4D-2B8C-4341-8CB5-D7B2DBC27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91A3-6254-4440-8B23-C19F8AEA7052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4503-EEF6-403B-BF06-E49E4FE04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93E5-210F-4027-BFD2-666087E88AA7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2C2B-FB04-4339-8C1F-AC821A804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36CE-B40E-4EF6-A16B-C728F5CBAFA7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22DE-6A6B-403B-AD9A-086616C8E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439A5-2B32-4DFB-A114-75237471E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8D73-C5FB-4368-9722-D8B5A35101BA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1E77-EA07-4621-83CB-F11FB24A5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00C4-CEE3-460C-8C38-B3BD7B135967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6A26-0D68-4259-A0D5-27AB4AF44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4FB2-0B2A-4E1B-97E6-315E85BBB8B3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CEB-3B5F-40F8-844E-9057A5CE9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58D8-87B1-48C3-ABBD-E7E7E854DDA0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9855-5938-4756-92D5-7735DA2C8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8730-FB5F-4221-B6F7-3728D1A1C3C5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FE39-A179-4560-9526-C8B2A9FCC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B500-2500-416D-AC07-A84C678643FC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0C2A-7EB7-40A9-BC6E-8A116A70D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8D20-0B0D-44E4-B446-FD899E532FBB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E82A-6F33-4AD8-850C-2F6EEFCD0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D503-1308-4B8B-9830-E613E773FD38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CD98-DF8E-49A8-BB6A-8FD83F939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EC87F-554F-4428-A3CD-2B89C91E6012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F84D-507C-4637-964D-A0D054563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46FC7-1CC5-4D30-97A5-713BAD0EDBEB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D03D-B5CD-4966-B705-014410ADA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7F8A-5CE5-40CA-9943-C34E89A08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8386-51CC-4790-AA46-0C0262E2E8A4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9B50-3F7F-4157-AF70-F83BFC2F5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0A91A-F174-4113-B7C4-8BF39FB5FCC6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6424-FEE5-4F02-89FC-2DF69394E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777F-6AC3-4E7C-9AE7-A53B5CFEBCCD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1DE1-F913-490C-98A5-C7D299C7F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9472-A4DB-48C8-8EAA-F94EFAF8407C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127F-3C88-401F-83F5-14CF36D4F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81BC-A412-4358-816F-F0D0FF7006C9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6705-81E2-4250-8AED-DEDC85887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ED28-8859-4626-9756-5D7E2507047C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5B7C-4056-4359-8183-EBB03ABD5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13CC-515A-4D34-9926-359918E04411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FCB7D-D4D9-42CE-8CA0-450630E05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649D-1A16-4625-8CA4-6CD8952ACF1E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C434-8D47-43EC-9F1A-EC346F228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4C94-504A-4257-A5D5-D8D3BB2CF415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6AE8-22EB-4376-A097-9BD6F25DC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EA97-63C3-4855-8D40-5117438D3F30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3C53-CB19-481E-BDD4-360339B0A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6AA2-8747-4373-B1C6-8FC3954D2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2409D-0635-4FE1-BF8B-8441D657F72D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945C3-FE9B-4C14-99DF-1FA08B97D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7F02-BFB5-4F4C-80B8-3AB65C5E109A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CDC9-8FA9-41EA-BCA8-5F538E321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4902-DC66-41BF-B109-F3E502FBE594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81AE-6980-4810-BDD4-22615B2D8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56437-A174-4CA2-BEF2-022343E724FB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C34F-F4D0-493E-AB72-69D24C9BF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D0E1-6742-4A25-85BC-E504A50F2BE3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7E1B-656A-4806-BDE7-BECD1411A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D190A-7436-4692-9183-093EFD41E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A39F-FDB9-45B7-83CF-ABFD98827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CF4D5-4A89-4C6F-8563-B733544D0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0CE68-D992-4194-B0E1-2431A965D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7656B-276B-4250-9F70-55F6FB911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D1F04C52-26E9-47FC-B2FF-0D7989046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19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78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5438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3200">
          <a:solidFill>
            <a:srgbClr val="0072B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1C5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1C5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1C5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1C5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679064-E1A8-420D-8928-66AA7D7216D4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5F9DC3-676E-43FD-AD34-E8CBDD1D9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1C5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3200" kern="1200">
          <a:solidFill>
            <a:srgbClr val="0072B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1C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1C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1C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1C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529509-3BF0-4928-A080-030691A9AC12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20D497-8DDF-4749-867B-9C32E1CDE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1C5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C5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3200" kern="1200">
          <a:solidFill>
            <a:srgbClr val="0072B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1C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1C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1C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1C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72BC"/>
            </a:gs>
            <a:gs pos="100000">
              <a:srgbClr val="001C5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E49810-1063-460B-B1A0-C14690895718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3BEE62-1A4A-471D-B04D-C39D6A976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wsimpson.com/" TargetMode="External"/><Relationship Id="rId3" Type="http://schemas.openxmlformats.org/officeDocument/2006/relationships/hyperlink" Target="http://www.casact.org/" TargetMode="External"/><Relationship Id="rId7" Type="http://schemas.openxmlformats.org/officeDocument/2006/relationships/hyperlink" Target="http://www.ezrapenland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ctuary.org/" TargetMode="External"/><Relationship Id="rId5" Type="http://schemas.openxmlformats.org/officeDocument/2006/relationships/hyperlink" Target="http://www.beanactuary.org/" TargetMode="External"/><Relationship Id="rId4" Type="http://schemas.openxmlformats.org/officeDocument/2006/relationships/hyperlink" Target="CASstudentcentral.or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086600" cy="2667000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/>
              <a:t>An Introduction to the </a:t>
            </a:r>
            <a:r>
              <a:rPr lang="en-US" altLang="en-US" sz="4800" b="1" smtClean="0"/>
              <a:t>Actuarial Profession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400" smtClean="0"/>
              <a:t>February 28, 2014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smtClean="0"/>
              <a:t>Tisha Abastillas, FCAS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Actuarial Skill Set:  </a:t>
            </a:r>
            <a:br>
              <a:rPr lang="en-US" altLang="en-US" b="1" smtClean="0">
                <a:latin typeface="Arial" charset="0"/>
                <a:cs typeface="Arial" charset="0"/>
              </a:rPr>
            </a:br>
            <a:r>
              <a:rPr lang="en-US" altLang="en-US" b="1" smtClean="0">
                <a:latin typeface="Arial" charset="0"/>
                <a:cs typeface="Arial" charset="0"/>
              </a:rPr>
              <a:t>A Question of Balance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315200" cy="4876800"/>
          </a:xfrm>
        </p:spPr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Technical Competence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Knowledge of math and finance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Ability to apply actuarial techniques 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Strong computer skills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latin typeface="Arial" charset="0"/>
                <a:cs typeface="Arial" charset="0"/>
              </a:rPr>
              <a:t>Ability to communicate effectively 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Articulate judgments, assumptions, limitations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Audience may vary – Sr. Management vs. Peers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Business sense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Project management and problem solving skills</a:t>
            </a:r>
          </a:p>
          <a:p>
            <a:pPr lvl="1"/>
            <a:endParaRPr lang="en-US" alt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391400" cy="3657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is an Actuary?</a:t>
            </a:r>
          </a:p>
          <a:p>
            <a:pPr>
              <a:defRPr/>
            </a:pPr>
            <a:r>
              <a:rPr lang="en-US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does an Actuary do</a:t>
            </a: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?</a:t>
            </a:r>
          </a:p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How do you become an Actuary?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The Casualty Actuarial Society (CAS)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Why become an Actuary?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can you do right now?</a:t>
            </a:r>
          </a:p>
          <a:p>
            <a:pPr algn="ctr">
              <a:buFontTx/>
              <a:buNone/>
              <a:defRPr/>
            </a:pPr>
            <a:endParaRPr lang="en-US" altLang="en-US" sz="4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latin typeface="Arial" charset="0"/>
                <a:cs typeface="Arial" charset="0"/>
              </a:rPr>
              <a:t>Actuarial Organizations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543800" cy="4648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latin typeface="Arial" charset="0"/>
                <a:cs typeface="Arial" charset="0"/>
              </a:rPr>
              <a:t>Canadian Institute of Actuaries (CIA)</a:t>
            </a:r>
          </a:p>
          <a:p>
            <a:pPr>
              <a:defRPr/>
            </a:pPr>
            <a:r>
              <a:rPr lang="en-US" altLang="en-US" sz="2800" dirty="0" smtClean="0">
                <a:latin typeface="Arial" charset="0"/>
                <a:cs typeface="Arial" charset="0"/>
              </a:rPr>
              <a:t>Institute and Faculty of Actuaries (IFoA)</a:t>
            </a:r>
          </a:p>
          <a:p>
            <a:pPr lvl="1"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United Kingdom</a:t>
            </a:r>
          </a:p>
          <a:p>
            <a:pPr>
              <a:defRPr/>
            </a:pPr>
            <a:r>
              <a:rPr lang="en-US" altLang="en-US" sz="2800" dirty="0" smtClean="0">
                <a:latin typeface="Arial" charset="0"/>
                <a:cs typeface="Arial" charset="0"/>
              </a:rPr>
              <a:t>Actuarial Institute of Chinese Taipei </a:t>
            </a:r>
          </a:p>
          <a:p>
            <a:pPr>
              <a:defRPr/>
            </a:pPr>
            <a:r>
              <a:rPr lang="en-US" altLang="en-US" sz="2800" dirty="0" smtClean="0">
                <a:latin typeface="Arial" charset="0"/>
                <a:cs typeface="Arial" charset="0"/>
              </a:rPr>
              <a:t>Colegio Nacional de Actuarios (CONAC)</a:t>
            </a:r>
          </a:p>
          <a:p>
            <a:pPr lvl="1"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Mexico</a:t>
            </a:r>
          </a:p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Institute of Actuaries of Australia (IAA)</a:t>
            </a:r>
          </a:p>
          <a:p>
            <a:pPr>
              <a:defRPr/>
            </a:pPr>
            <a:r>
              <a:rPr lang="en-US" altLang="en-US" dirty="0">
                <a:latin typeface="Arial" charset="0"/>
                <a:cs typeface="Arial" charset="0"/>
              </a:rPr>
              <a:t>a</a:t>
            </a:r>
            <a:r>
              <a:rPr lang="en-US" altLang="en-US" dirty="0" smtClean="0">
                <a:latin typeface="Arial" charset="0"/>
                <a:cs typeface="Arial" charset="0"/>
              </a:rPr>
              <a:t>nd many more…</a:t>
            </a:r>
          </a:p>
          <a:p>
            <a:pPr marL="0" indent="0">
              <a:buFontTx/>
              <a:buNone/>
              <a:defRPr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latin typeface="Arial" charset="0"/>
                <a:cs typeface="Arial" charset="0"/>
              </a:rPr>
              <a:t>U.S. Actuarial Organizations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543800" cy="4648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Society of Actuaries (SOA)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Life insurance, Health insurance, Pension</a:t>
            </a:r>
          </a:p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Casualty Actuarial Society (CAS)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Property and Casualty</a:t>
            </a:r>
          </a:p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American Academy of Actuaries (AAA)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s</a:t>
            </a:r>
            <a:r>
              <a:rPr lang="en-US" altLang="en-US" dirty="0" smtClean="0">
                <a:latin typeface="Arial" charset="0"/>
                <a:cs typeface="Arial" charset="0"/>
              </a:rPr>
              <a:t>ets qualification, practice, and professionalism standards for actuaries in the United States</a:t>
            </a:r>
          </a:p>
          <a:p>
            <a:pPr marL="0" indent="0">
              <a:buFontTx/>
              <a:buNone/>
              <a:defRPr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391400" cy="3657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is an Actuary?</a:t>
            </a:r>
          </a:p>
          <a:p>
            <a:pPr>
              <a:defRPr/>
            </a:pPr>
            <a:r>
              <a:rPr lang="en-US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does an Actuary do</a:t>
            </a: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How do you become an Actuary?</a:t>
            </a:r>
          </a:p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The Casualty Actuarial Society (CAS)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Why become an Actuary?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can you do right now?</a:t>
            </a:r>
          </a:p>
          <a:p>
            <a:pPr algn="ctr">
              <a:buFontTx/>
              <a:buNone/>
              <a:defRPr/>
            </a:pPr>
            <a:endParaRPr lang="en-US" altLang="en-US" sz="4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Casualty Actuarial Society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543800" cy="304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The only actuarial organization in the world exclusively focused on property/casualty risks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 smtClean="0">
              <a:ea typeface="MS PGothic" pitchFamily="34" charset="-128"/>
            </a:endParaRPr>
          </a:p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Trusted resource for professional development and career advancement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 smtClean="0">
              <a:ea typeface="MS PGothic" pitchFamily="34" charset="-128"/>
            </a:endParaRPr>
          </a:p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Unmatched credentials for Casualty Actuaries</a:t>
            </a:r>
          </a:p>
          <a:p>
            <a:pPr algn="ctr">
              <a:buFontTx/>
              <a:buNone/>
              <a:defRPr/>
            </a:pPr>
            <a:endParaRPr lang="en-US" sz="4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charset="0"/>
                <a:ea typeface="MS PGothic"/>
                <a:cs typeface="MS PGothic"/>
              </a:rPr>
              <a:t>A Global Society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ph idx="4294967295"/>
          </p:nvPr>
        </p:nvGraphicFramePr>
        <p:xfrm>
          <a:off x="609600" y="1447800"/>
          <a:ext cx="7924800" cy="3940325"/>
        </p:xfrm>
        <a:graphic>
          <a:graphicData uri="http://schemas.openxmlformats.org/drawingml/2006/table">
            <a:tbl>
              <a:tblPr/>
              <a:tblGrid>
                <a:gridCol w="2590800"/>
                <a:gridCol w="1179513"/>
                <a:gridCol w="2782887"/>
                <a:gridCol w="1371600"/>
              </a:tblGrid>
              <a:tr h="65417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2013 Geographic Distribution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4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United States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5,152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Hong Kong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85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Canada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Switzerland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585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Bermuda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Singapore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85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United Kingdom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Germany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585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China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Other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78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CAS Members by Employment Type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>
                <a:latin typeface="Arial" charset="0"/>
                <a:cs typeface="Arial" charset="0"/>
              </a:rPr>
              <a:t>Employment Type				Total</a:t>
            </a:r>
            <a:r>
              <a:rPr lang="en-US" altLang="en-US" sz="2000" smtClean="0">
                <a:solidFill>
                  <a:srgbClr val="001C59"/>
                </a:solidFill>
                <a:latin typeface="Arial" charset="0"/>
                <a:cs typeface="Arial" charset="0"/>
              </a:rPr>
              <a:t>		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001C59"/>
                </a:solidFill>
                <a:latin typeface="Arial" charset="0"/>
                <a:cs typeface="Arial" charset="0"/>
              </a:rPr>
              <a:t>Property/Casualty Insurance 			43%		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001C59"/>
                </a:solidFill>
                <a:latin typeface="Arial" charset="0"/>
                <a:cs typeface="Arial" charset="0"/>
              </a:rPr>
              <a:t>Consultants 					16%		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001C59"/>
                </a:solidFill>
                <a:latin typeface="Arial" charset="0"/>
                <a:cs typeface="Arial" charset="0"/>
              </a:rPr>
              <a:t>Other 						13%		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001C59"/>
                </a:solidFill>
                <a:latin typeface="Arial" charset="0"/>
                <a:cs typeface="Arial" charset="0"/>
              </a:rPr>
              <a:t>Reinsurance 					10%		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001C59"/>
                </a:solidFill>
                <a:latin typeface="Arial" charset="0"/>
                <a:cs typeface="Arial" charset="0"/>
              </a:rPr>
              <a:t>Retired 						6%		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001C59"/>
                </a:solidFill>
                <a:latin typeface="Arial" charset="0"/>
                <a:cs typeface="Arial" charset="0"/>
              </a:rPr>
              <a:t>Organizations Serving the 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001C59"/>
                </a:solidFill>
                <a:latin typeface="Arial" charset="0"/>
                <a:cs typeface="Arial" charset="0"/>
              </a:rPr>
              <a:t>      Insurance Industry 				6%		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001C59"/>
                </a:solidFill>
                <a:latin typeface="Arial" charset="0"/>
                <a:cs typeface="Arial" charset="0"/>
              </a:rPr>
              <a:t>Brokers &amp; Agents				2%		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001C59"/>
                </a:solidFill>
                <a:latin typeface="Arial" charset="0"/>
                <a:cs typeface="Arial" charset="0"/>
              </a:rPr>
              <a:t>Government 					2%		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001C59"/>
                </a:solidFill>
                <a:latin typeface="Arial" charset="0"/>
                <a:cs typeface="Arial" charset="0"/>
              </a:rPr>
              <a:t>Life &amp; Accident, Health 				2%		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001C59"/>
                </a:solidFill>
                <a:latin typeface="Arial" charset="0"/>
                <a:cs typeface="Arial" charset="0"/>
              </a:rPr>
              <a:t>Academic 					&lt;1%		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altLang="en-US" sz="1600" i="1" smtClean="0">
                <a:solidFill>
                  <a:srgbClr val="001C59"/>
                </a:solidFill>
                <a:latin typeface="Arial" charset="0"/>
                <a:cs typeface="Arial" charset="0"/>
              </a:rPr>
              <a:t>Source: Casualty Actuarial Society, December 2012</a:t>
            </a:r>
            <a:endParaRPr lang="en-US" altLang="en-US" sz="1600" smtClean="0">
              <a:solidFill>
                <a:srgbClr val="001C5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Becoming an ACAS</a:t>
            </a:r>
            <a:endParaRPr lang="en-US" altLang="en-US" b="1" smtClean="0">
              <a:latin typeface="Arial" charset="0"/>
              <a:cs typeface="Arial" charset="0"/>
            </a:endParaRP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en-US" sz="2400" smtClean="0">
                <a:latin typeface="Arial" charset="0"/>
                <a:cs typeface="Arial" charset="0"/>
              </a:rPr>
              <a:t>Validation by Educational Experience (VEE):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VEE-Applied Statistical Methods 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VEE-Corporate Finance 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VEE-Economics </a:t>
            </a:r>
          </a:p>
          <a:p>
            <a:r>
              <a:rPr lang="en-US" altLang="en-US" sz="2400" smtClean="0">
                <a:latin typeface="Arial" charset="0"/>
                <a:cs typeface="Arial" charset="0"/>
              </a:rPr>
              <a:t>Two CAS Online Courses: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Online Course 1—Risk Management and Insurance Operations 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Online Course 2—Insurance Accounting, Coverage Analysis, Insurance Law, and Insurance Regulation</a:t>
            </a:r>
          </a:p>
          <a:p>
            <a:r>
              <a:rPr lang="en-US" altLang="en-US" sz="2400" smtClean="0">
                <a:latin typeface="Arial" charset="0"/>
                <a:cs typeface="Arial" charset="0"/>
              </a:rPr>
              <a:t>Exams 1-6</a:t>
            </a:r>
          </a:p>
          <a:p>
            <a:r>
              <a:rPr lang="en-US" altLang="en-US" sz="2400" smtClean="0">
                <a:latin typeface="Arial" charset="0"/>
                <a:cs typeface="Arial" charset="0"/>
              </a:rPr>
              <a:t>Course on Professionalism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Becoming an ACAS </a:t>
            </a:r>
            <a:r>
              <a:rPr lang="en-US" altLang="en-US" b="1" smtClean="0">
                <a:latin typeface="Arial" charset="0"/>
                <a:cs typeface="Arial" charset="0"/>
              </a:rPr>
              <a:t>(cont.)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43800" cy="48768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Exams 1-6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</a:rPr>
              <a:t>Exam 1/P—Probability 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</a:rPr>
              <a:t>Exam 2/FM—Financial Mathematics 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</a:rPr>
              <a:t>Exam 3F/MFE—Models for Financial Economics 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</a:rPr>
              <a:t>Exam LC/MLC—Models for Life Contingencies</a:t>
            </a:r>
          </a:p>
          <a:p>
            <a:pPr lvl="1">
              <a:defRPr/>
            </a:pPr>
            <a:r>
              <a:rPr lang="en-US" sz="1800" dirty="0" smtClean="0"/>
              <a:t>Exam ST—Models for Stochastic Processes and Statistics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</a:rPr>
              <a:t>Exam 4/C—Construction and Evaluation of Actuarial Models </a:t>
            </a:r>
          </a:p>
          <a:p>
            <a:pPr lvl="1">
              <a:defRPr/>
            </a:pPr>
            <a:r>
              <a:rPr lang="en-US" sz="1800" dirty="0" smtClean="0"/>
              <a:t>Exam 5—Basic Techniques for Ratemaking and Estimating Claim Liabilities </a:t>
            </a:r>
          </a:p>
          <a:p>
            <a:pPr lvl="1">
              <a:defRPr/>
            </a:pPr>
            <a:r>
              <a:rPr lang="en-US" sz="1800" dirty="0" smtClean="0"/>
              <a:t>Exam 6—Regulation and Financial Reporting (Nation Specific) </a:t>
            </a:r>
          </a:p>
          <a:p>
            <a:pPr lvl="2">
              <a:defRPr/>
            </a:pPr>
            <a:r>
              <a:rPr lang="en-US" sz="1800" dirty="0" smtClean="0"/>
              <a:t>Actuarial Institute of Chinese Taipei </a:t>
            </a:r>
          </a:p>
          <a:p>
            <a:pPr lvl="2">
              <a:defRPr/>
            </a:pPr>
            <a:r>
              <a:rPr lang="en-US" sz="1800" dirty="0" smtClean="0"/>
              <a:t>Canada </a:t>
            </a:r>
          </a:p>
          <a:p>
            <a:pPr lvl="2">
              <a:defRPr/>
            </a:pPr>
            <a:r>
              <a:rPr lang="en-US" sz="1800" dirty="0" smtClean="0"/>
              <a:t>United States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391400" cy="3657600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What is an Actuary?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What does an Actuary do?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How do you become an Actuary?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The Casualty Actuarial Society (CAS)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Why become an Actuary?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What can you do right now?</a:t>
            </a:r>
          </a:p>
          <a:p>
            <a:pPr algn="ctr">
              <a:buFontTx/>
              <a:buNone/>
            </a:pPr>
            <a:endParaRPr lang="en-US" altLang="en-US" sz="4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Going Beyond, to FCAS</a:t>
            </a:r>
            <a:endParaRPr lang="en-US" altLang="en-US" b="1" smtClean="0">
              <a:latin typeface="Arial" charset="0"/>
              <a:cs typeface="Arial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543800" cy="4648200"/>
          </a:xfrm>
        </p:spPr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ACAS Requirements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Exams 7-9</a:t>
            </a:r>
          </a:p>
          <a:p>
            <a:pPr lvl="1"/>
            <a:r>
              <a:rPr lang="en-US" altLang="en-US" sz="2200" smtClean="0">
                <a:latin typeface="Arial" charset="0"/>
                <a:cs typeface="Arial" charset="0"/>
              </a:rPr>
              <a:t>Exam 7—Estimation of Policy Liabilities, Insurance Company Valuation, and Enterprise Risk Management </a:t>
            </a:r>
          </a:p>
          <a:p>
            <a:pPr lvl="1"/>
            <a:r>
              <a:rPr lang="en-US" altLang="en-US" sz="2200" smtClean="0">
                <a:latin typeface="Arial" charset="0"/>
                <a:cs typeface="Arial" charset="0"/>
              </a:rPr>
              <a:t>Exam 8—Advanced Ratemaking </a:t>
            </a:r>
          </a:p>
          <a:p>
            <a:pPr lvl="1"/>
            <a:r>
              <a:rPr lang="en-US" altLang="en-US" sz="2200" smtClean="0">
                <a:latin typeface="Arial" charset="0"/>
                <a:cs typeface="Arial" charset="0"/>
              </a:rPr>
              <a:t>Exam 9—Financial Risk and Rate of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457200"/>
            <a:ext cx="7620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Arial" charset="0"/>
                <a:cs typeface="Arial" charset="0"/>
              </a:rPr>
              <a:t>Emerging Practice Area – Chartered Enterprise Risk Analyst (CERA)</a:t>
            </a:r>
            <a:endParaRPr lang="en-US" alt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153400" cy="4191000"/>
          </a:xfrm>
        </p:spPr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ACAS requirements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CAS Exam 7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CAS Exam 9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Enterprise Risk Management and Modeling Seminar 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Exam ST9 of the Institute and Faculty of Actuaries (UK) — Enterprise Risk Management Specialist Technical Exam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r>
              <a:rPr lang="en-US" altLang="en-US" b="1" smtClean="0">
                <a:latin typeface="Arial" charset="0"/>
                <a:ea typeface="MS PGothic"/>
                <a:cs typeface="MS PGothic"/>
              </a:rPr>
              <a:t>A Growing Society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905000"/>
          <a:ext cx="6938964" cy="4329114"/>
        </p:xfrm>
        <a:graphic>
          <a:graphicData uri="http://schemas.openxmlformats.org/drawingml/2006/table">
            <a:tbl>
              <a:tblPr/>
              <a:tblGrid>
                <a:gridCol w="2163763"/>
                <a:gridCol w="2462213"/>
                <a:gridCol w="2312988"/>
              </a:tblGrid>
              <a:tr h="64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Nov 2003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Nov 2013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762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Fellows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2,503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4,230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762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Associates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1,318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1,812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762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Affiliates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26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762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3,847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6,062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Actuarial Career Track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057400"/>
            <a:ext cx="7467600" cy="3429000"/>
          </a:xfrm>
        </p:spPr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Actuarial Assistant/Trainee (0-2 exams)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Actuarial Analyst (2-4 exams)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Senior Actuarial Analyst (4-5 exams)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Associate Actuary (ACAS)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Actuary/Assistant Actuary (FCAS)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Chief Actuary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391400" cy="3657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is an Actuary?</a:t>
            </a:r>
          </a:p>
          <a:p>
            <a:pPr>
              <a:defRPr/>
            </a:pPr>
            <a:r>
              <a:rPr lang="en-US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does an Actuary do</a:t>
            </a: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How do you become an Actuary?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The Casualty Actuarial Society (CAS)</a:t>
            </a:r>
          </a:p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Why become an Actuary?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can you do right now?</a:t>
            </a:r>
          </a:p>
          <a:p>
            <a:pPr algn="ctr">
              <a:buFontTx/>
              <a:buNone/>
              <a:defRPr/>
            </a:pPr>
            <a:endParaRPr lang="en-US" altLang="en-US" sz="4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Advantages to the Actuarial Profession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438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400" smtClean="0">
              <a:latin typeface="Arial" charset="0"/>
              <a:ea typeface="MS PGothic"/>
              <a:cs typeface="MS PGothic"/>
            </a:endParaRPr>
          </a:p>
          <a:p>
            <a:pPr>
              <a:lnSpc>
                <a:spcPct val="80000"/>
              </a:lnSpc>
            </a:pPr>
            <a:r>
              <a:rPr lang="en-US" altLang="en-US" sz="2400" smtClean="0">
                <a:latin typeface="Arial" charset="0"/>
                <a:ea typeface="MS PGothic"/>
                <a:cs typeface="MS PGothic"/>
              </a:rPr>
              <a:t>High earnings potential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latin typeface="Arial" charset="0"/>
                <a:ea typeface="MS PGothic"/>
                <a:cs typeface="MS PGothic"/>
              </a:rPr>
              <a:t>Graduate school not required – no loans to repay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latin typeface="Arial" charset="0"/>
                <a:ea typeface="MS PGothic"/>
                <a:cs typeface="MS PGothic"/>
              </a:rPr>
              <a:t>Advance by examinations – no “glass ceiling”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latin typeface="Arial" charset="0"/>
                <a:ea typeface="MS PGothic"/>
                <a:cs typeface="MS PGothic"/>
              </a:rPr>
              <a:t>Advancement opportunities expand throughout career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latin typeface="Arial" charset="0"/>
                <a:ea typeface="MS PGothic"/>
                <a:cs typeface="MS PGothic"/>
              </a:rPr>
              <a:t>Professional interactions – “Front Office” role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latin typeface="Arial" charset="0"/>
                <a:ea typeface="MS PGothic"/>
                <a:cs typeface="MS PGothic"/>
              </a:rPr>
              <a:t>Overall, a highly ranked profession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latin typeface="Arial" charset="0"/>
                <a:ea typeface="MS PGothic"/>
                <a:cs typeface="MS PGothic"/>
              </a:rPr>
              <a:t>Actuary is rated the #1 job in America, according to a </a:t>
            </a:r>
            <a:r>
              <a:rPr lang="en-US" sz="2400" i="1" smtClean="0">
                <a:latin typeface="Arial" charset="0"/>
                <a:ea typeface="MS PGothic"/>
                <a:cs typeface="MS PGothic"/>
              </a:rPr>
              <a:t>2013 CareerCast.com report</a:t>
            </a:r>
            <a:endParaRPr lang="en-US" sz="2400" smtClean="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Study Benefits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43800" cy="4876800"/>
          </a:xfrm>
        </p:spPr>
        <p:txBody>
          <a:bodyPr/>
          <a:lstStyle/>
          <a:p>
            <a:r>
              <a:rPr lang="en-US" altLang="en-US" sz="2800" smtClean="0">
                <a:latin typeface="Arial" charset="0"/>
                <a:ea typeface="MS PGothic"/>
                <a:cs typeface="MS PGothic"/>
              </a:rPr>
              <a:t>Paid Study Time (100 – 120 hours per exam is not uncommon)</a:t>
            </a:r>
          </a:p>
          <a:p>
            <a:r>
              <a:rPr lang="en-US" altLang="en-US" sz="2800" smtClean="0">
                <a:latin typeface="Arial" charset="0"/>
                <a:ea typeface="MS PGothic"/>
                <a:cs typeface="MS PGothic"/>
              </a:rPr>
              <a:t>Raises or bonuses for each exam ($2,000 - $5,000 range)</a:t>
            </a:r>
          </a:p>
          <a:p>
            <a:r>
              <a:rPr lang="en-US" altLang="en-US" sz="2800" smtClean="0">
                <a:latin typeface="Arial" charset="0"/>
                <a:ea typeface="MS PGothic"/>
                <a:cs typeface="MS PGothic"/>
              </a:rPr>
              <a:t>Company pays for exam materials, seminars, exam fees,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391400" cy="3657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is an Actuary?</a:t>
            </a:r>
          </a:p>
          <a:p>
            <a:pPr>
              <a:defRPr/>
            </a:pPr>
            <a:r>
              <a:rPr lang="en-US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does an Actuary do</a:t>
            </a: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How do you become an Actuary?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The Casualty Actuarial Society (CAS)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Why become an Actuary?</a:t>
            </a:r>
          </a:p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What can you do right now?</a:t>
            </a:r>
          </a:p>
          <a:p>
            <a:pPr algn="ctr">
              <a:buFontTx/>
              <a:buNone/>
              <a:defRPr/>
            </a:pPr>
            <a:endParaRPr lang="en-US" altLang="en-US" sz="4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latin typeface="Arial" charset="0"/>
                <a:cs typeface="Arial" charset="0"/>
              </a:rPr>
              <a:t>What can you do right now?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543800" cy="3048000"/>
          </a:xfrm>
        </p:spPr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Math, Programming, Statistics, Business, Communication/Writing, etc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VEEs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Internships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Pass a couple of exams</a:t>
            </a:r>
          </a:p>
          <a:p>
            <a:pPr>
              <a:buFontTx/>
              <a:buNone/>
            </a:pPr>
            <a:endParaRPr lang="en-US" altLang="en-US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  <a:cs typeface="Arial" charset="0"/>
              </a:rPr>
              <a:t>You are invited…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BF12E77B-A97C-4EFF-A996-636F38BE7005}" type="slidenum">
              <a:rPr lang="en-US" smtClean="0"/>
              <a:pPr algn="l">
                <a:defRPr/>
              </a:pPr>
              <a:t>29</a:t>
            </a:fld>
            <a:endParaRPr lang="en-US" dirty="0"/>
          </a:p>
        </p:txBody>
      </p:sp>
      <p:pic>
        <p:nvPicPr>
          <p:cNvPr id="108547" name="Picture 4" descr="CAS Student Central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8" y="1962150"/>
            <a:ext cx="81915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87425" y="4081463"/>
            <a:ext cx="7259638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001C59"/>
                </a:solidFill>
                <a:latin typeface="+mn-lt"/>
              </a:rPr>
              <a:t>join online today at </a:t>
            </a:r>
            <a:r>
              <a:rPr lang="en-US" sz="4000" b="1" dirty="0">
                <a:solidFill>
                  <a:srgbClr val="001C59"/>
                </a:solidFill>
                <a:latin typeface="+mn-lt"/>
              </a:rPr>
              <a:t>www.CASstudentcentral.org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391400" cy="3657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What is an Actuary?</a:t>
            </a:r>
          </a:p>
          <a:p>
            <a:pPr>
              <a:defRPr/>
            </a:pPr>
            <a:r>
              <a:rPr lang="en-US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does an Actuary do</a:t>
            </a: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How do you become an Actuary?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The Casualty Actuarial Society (CAS)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Why become an Actuary?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can you do right now?</a:t>
            </a:r>
          </a:p>
          <a:p>
            <a:pPr algn="ctr">
              <a:buFontTx/>
              <a:buNone/>
              <a:defRPr/>
            </a:pPr>
            <a:endParaRPr lang="en-US" altLang="en-US" sz="4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200" b="1" smtClean="0">
              <a:latin typeface="Arial" charset="0"/>
              <a:cs typeface="Arial" charset="0"/>
            </a:endParaRP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34400" cy="4525963"/>
          </a:xfrm>
        </p:spPr>
        <p:txBody>
          <a:bodyPr/>
          <a:lstStyle/>
          <a:p>
            <a:pPr>
              <a:lnSpc>
                <a:spcPct val="110000"/>
              </a:lnSpc>
              <a:buSzPct val="70000"/>
            </a:pPr>
            <a:endParaRPr lang="en-US" sz="2800" smtClean="0">
              <a:latin typeface="Arial" charset="0"/>
              <a:ea typeface="MS PGothic"/>
              <a:cs typeface="MS PGothic"/>
            </a:endParaRPr>
          </a:p>
          <a:p>
            <a:endParaRPr lang="en-US" sz="2600" smtClean="0">
              <a:latin typeface="Arial" charset="0"/>
              <a:cs typeface="Arial" charset="0"/>
            </a:endParaRPr>
          </a:p>
        </p:txBody>
      </p:sp>
      <p:sp>
        <p:nvSpPr>
          <p:cNvPr id="11059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24600"/>
            <a:ext cx="1676400" cy="4413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F6C098-D7A9-4DE8-B2D0-B0845B7688A8}" type="slidenum">
              <a:rPr lang="en-US" smtClean="0">
                <a:solidFill>
                  <a:srgbClr val="898989"/>
                </a:solidFill>
              </a:rPr>
              <a:pPr/>
              <a:t>30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 smtClean="0">
                <a:latin typeface="Arial" charset="0"/>
                <a:cs typeface="Arial" charset="0"/>
              </a:rPr>
              <a:t>CAS Student Central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34400" cy="4525963"/>
          </a:xfrm>
        </p:spPr>
        <p:txBody>
          <a:bodyPr/>
          <a:lstStyle/>
          <a:p>
            <a:pPr>
              <a:lnSpc>
                <a:spcPct val="110000"/>
              </a:lnSpc>
              <a:buSzPct val="70000"/>
            </a:pPr>
            <a:r>
              <a:rPr lang="en-US" sz="2800" smtClean="0">
                <a:latin typeface="Arial" charset="0"/>
                <a:ea typeface="MS PGothic"/>
                <a:cs typeface="MS PGothic"/>
              </a:rPr>
              <a:t>No membership fee</a:t>
            </a:r>
          </a:p>
          <a:p>
            <a:pPr>
              <a:lnSpc>
                <a:spcPct val="110000"/>
              </a:lnSpc>
              <a:buSzPct val="70000"/>
            </a:pPr>
            <a:r>
              <a:rPr lang="en-US" sz="2800" smtClean="0">
                <a:latin typeface="Arial" charset="0"/>
                <a:ea typeface="MS PGothic"/>
                <a:cs typeface="MS PGothic"/>
              </a:rPr>
              <a:t>Automatic annual membership renewal</a:t>
            </a:r>
          </a:p>
          <a:p>
            <a:pPr>
              <a:lnSpc>
                <a:spcPct val="110000"/>
              </a:lnSpc>
              <a:buSzPct val="70000"/>
            </a:pPr>
            <a:r>
              <a:rPr lang="en-US" sz="2800" smtClean="0">
                <a:latin typeface="Arial" charset="0"/>
                <a:ea typeface="MS PGothic"/>
                <a:cs typeface="MS PGothic"/>
              </a:rPr>
              <a:t>Access to resources</a:t>
            </a:r>
          </a:p>
          <a:p>
            <a:pPr>
              <a:lnSpc>
                <a:spcPct val="110000"/>
              </a:lnSpc>
              <a:buSzPct val="70000"/>
            </a:pPr>
            <a:r>
              <a:rPr lang="en-US" sz="2800" smtClean="0">
                <a:latin typeface="Arial" charset="0"/>
                <a:ea typeface="MS PGothic"/>
                <a:cs typeface="MS PGothic"/>
              </a:rPr>
              <a:t>Free webinars</a:t>
            </a:r>
          </a:p>
          <a:p>
            <a:pPr>
              <a:lnSpc>
                <a:spcPct val="110000"/>
              </a:lnSpc>
              <a:buSzPct val="70000"/>
            </a:pPr>
            <a:r>
              <a:rPr lang="en-US" sz="2800" smtClean="0">
                <a:latin typeface="Arial" charset="0"/>
                <a:ea typeface="MS PGothic"/>
                <a:cs typeface="MS PGothic"/>
              </a:rPr>
              <a:t>Invitations to networking events</a:t>
            </a:r>
          </a:p>
          <a:p>
            <a:endParaRPr lang="en-US" sz="2600" smtClean="0">
              <a:latin typeface="Arial" charset="0"/>
              <a:cs typeface="Arial" charset="0"/>
            </a:endParaRPr>
          </a:p>
        </p:txBody>
      </p:sp>
      <p:sp>
        <p:nvSpPr>
          <p:cNvPr id="11264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24600"/>
            <a:ext cx="1676400" cy="4413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60AF3A-5067-48FD-9D09-4A6C6A239221}" type="slidenum">
              <a:rPr lang="en-US" smtClean="0">
                <a:solidFill>
                  <a:srgbClr val="898989"/>
                </a:solidFill>
              </a:rPr>
              <a:pPr/>
              <a:t>31</a:t>
            </a:fld>
            <a:endParaRPr 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Resources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43800" cy="4876800"/>
          </a:xfrm>
        </p:spPr>
        <p:txBody>
          <a:bodyPr/>
          <a:lstStyle/>
          <a:p>
            <a:pPr marL="590550" indent="-533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1C59"/>
                </a:solidFill>
                <a:ea typeface="MS PGothic" pitchFamily="34" charset="-128"/>
              </a:rPr>
              <a:t>CAS -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MS PGothic" pitchFamily="34" charset="-128"/>
                <a:hlinkClick r:id="rId3"/>
              </a:rPr>
              <a:t>www.casact.org</a:t>
            </a:r>
            <a:endParaRPr lang="en-US" dirty="0" smtClean="0">
              <a:solidFill>
                <a:srgbClr val="001C59"/>
              </a:solidFill>
              <a:ea typeface="MS PGothic" pitchFamily="34" charset="-128"/>
            </a:endParaRPr>
          </a:p>
          <a:p>
            <a:pPr marL="590550" indent="-533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1C59"/>
                </a:solidFill>
                <a:ea typeface="MS PGothic" pitchFamily="34" charset="-128"/>
              </a:rPr>
              <a:t>CAS Student Central </a:t>
            </a:r>
            <a:r>
              <a:rPr lang="en-US" dirty="0" smtClean="0">
                <a:solidFill>
                  <a:srgbClr val="001C59"/>
                </a:solidFill>
                <a:ea typeface="MS PGothic" pitchFamily="34" charset="-128"/>
                <a:hlinkClick r:id="rId4" action="ppaction://hlinkfile"/>
              </a:rPr>
              <a:t>CASstudentcentral.org</a:t>
            </a:r>
            <a:endParaRPr lang="en-US" dirty="0" smtClean="0">
              <a:solidFill>
                <a:srgbClr val="001C59"/>
              </a:solidFill>
              <a:ea typeface="MS PGothic" pitchFamily="34" charset="-128"/>
            </a:endParaRPr>
          </a:p>
          <a:p>
            <a:pPr marL="590550" indent="-533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1C59"/>
                </a:solidFill>
                <a:ea typeface="MS PGothic" pitchFamily="34" charset="-128"/>
              </a:rPr>
              <a:t>Be An Actuary -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MS PGothic" pitchFamily="34" charset="-128"/>
                <a:hlinkClick r:id="rId5"/>
              </a:rPr>
              <a:t>www.BeAnActuary.org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MS PGothic" pitchFamily="34" charset="-128"/>
              </a:rPr>
              <a:t> </a:t>
            </a:r>
          </a:p>
          <a:p>
            <a:pPr marL="590550" indent="-533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1C59"/>
                </a:solidFill>
                <a:ea typeface="MS PGothic" pitchFamily="34" charset="-128"/>
              </a:rPr>
              <a:t>American Academy of Actuaries -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MS PGothic" pitchFamily="34" charset="-128"/>
                <a:hlinkClick r:id="rId6"/>
              </a:rPr>
              <a:t>www.actuary.org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a typeface="MS PGothic" pitchFamily="34" charset="-128"/>
            </a:endParaRPr>
          </a:p>
          <a:p>
            <a:pPr marL="590550" indent="-533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1C59"/>
                </a:solidFill>
                <a:ea typeface="MS PGothic" pitchFamily="34" charset="-128"/>
              </a:rPr>
              <a:t>Salary Surveys</a:t>
            </a:r>
            <a:endParaRPr lang="en-US" dirty="0" smtClean="0">
              <a:solidFill>
                <a:srgbClr val="001C59"/>
              </a:solidFill>
              <a:ea typeface="MS PGothic" pitchFamily="34" charset="-128"/>
              <a:hlinkClick r:id="rId7"/>
            </a:endParaRP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MS PGothic" pitchFamily="34" charset="-128"/>
                <a:hlinkClick r:id="rId7"/>
              </a:rPr>
              <a:t>www.ezrapenland.com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a typeface="MS PGothic" pitchFamily="34" charset="-128"/>
            </a:endParaRP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MS PGothic" pitchFamily="34" charset="-128"/>
                <a:hlinkClick r:id="rId8"/>
              </a:rPr>
              <a:t>www.dwsimpson.com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2014 CAS Trust Scholarship Program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43800" cy="4876800"/>
          </a:xfrm>
        </p:spPr>
        <p:txBody>
          <a:bodyPr/>
          <a:lstStyle/>
          <a:p>
            <a:pPr>
              <a:lnSpc>
                <a:spcPct val="110000"/>
              </a:lnSpc>
              <a:buSzPct val="70000"/>
            </a:pPr>
            <a:r>
              <a:rPr lang="en-US" sz="2400" smtClean="0">
                <a:latin typeface="Arial" charset="0"/>
                <a:ea typeface="MS PGothic"/>
                <a:cs typeface="MS PGothic"/>
              </a:rPr>
              <a:t>Objectives:</a:t>
            </a:r>
          </a:p>
          <a:p>
            <a:pPr lvl="1">
              <a:lnSpc>
                <a:spcPct val="110000"/>
              </a:lnSpc>
              <a:buSzPct val="70000"/>
            </a:pPr>
            <a:r>
              <a:rPr lang="en-US" sz="2400" smtClean="0">
                <a:latin typeface="Arial" charset="0"/>
                <a:ea typeface="MS PGothic"/>
                <a:cs typeface="MS PGothic"/>
              </a:rPr>
              <a:t>Further students’ interest in the P&amp;C actuarial profession</a:t>
            </a:r>
          </a:p>
          <a:p>
            <a:pPr lvl="1">
              <a:lnSpc>
                <a:spcPct val="110000"/>
              </a:lnSpc>
              <a:buSzPct val="70000"/>
            </a:pPr>
            <a:r>
              <a:rPr lang="en-US" sz="2400" smtClean="0">
                <a:latin typeface="Arial" charset="0"/>
                <a:ea typeface="MS PGothic"/>
                <a:cs typeface="MS PGothic"/>
              </a:rPr>
              <a:t>Encourage pursuit of CAS designations</a:t>
            </a:r>
          </a:p>
          <a:p>
            <a:pPr>
              <a:lnSpc>
                <a:spcPct val="110000"/>
              </a:lnSpc>
              <a:buSzPct val="70000"/>
            </a:pPr>
            <a:r>
              <a:rPr lang="en-US" sz="2400" smtClean="0">
                <a:latin typeface="Arial" charset="0"/>
                <a:ea typeface="MS PGothic"/>
                <a:cs typeface="MS PGothic"/>
              </a:rPr>
              <a:t>Submit application, essay, 2 recommendation letters, and official transcript</a:t>
            </a:r>
          </a:p>
          <a:p>
            <a:pPr>
              <a:lnSpc>
                <a:spcPct val="110000"/>
              </a:lnSpc>
              <a:buSzPct val="70000"/>
            </a:pPr>
            <a:r>
              <a:rPr lang="en-US" sz="2400" smtClean="0">
                <a:latin typeface="Arial" charset="0"/>
                <a:ea typeface="MS PGothic"/>
                <a:cs typeface="MS PGothic"/>
              </a:rPr>
              <a:t>1</a:t>
            </a:r>
            <a:r>
              <a:rPr lang="en-US" sz="2400" baseline="30000" smtClean="0">
                <a:latin typeface="Arial" charset="0"/>
                <a:ea typeface="MS PGothic"/>
                <a:cs typeface="MS PGothic"/>
              </a:rPr>
              <a:t>st</a:t>
            </a:r>
            <a:r>
              <a:rPr lang="en-US" sz="2400" smtClean="0">
                <a:latin typeface="Arial" charset="0"/>
                <a:ea typeface="MS PGothic"/>
                <a:cs typeface="MS PGothic"/>
              </a:rPr>
              <a:t> place award: $10k; 2</a:t>
            </a:r>
            <a:r>
              <a:rPr lang="en-US" sz="2400" baseline="30000" smtClean="0">
                <a:latin typeface="Arial" charset="0"/>
                <a:ea typeface="MS PGothic"/>
                <a:cs typeface="MS PGothic"/>
              </a:rPr>
              <a:t>nd</a:t>
            </a:r>
            <a:r>
              <a:rPr lang="en-US" sz="2400" smtClean="0">
                <a:latin typeface="Arial" charset="0"/>
                <a:ea typeface="MS PGothic"/>
                <a:cs typeface="MS PGothic"/>
              </a:rPr>
              <a:t> and 3</a:t>
            </a:r>
            <a:r>
              <a:rPr lang="en-US" sz="2400" baseline="30000" smtClean="0">
                <a:latin typeface="Arial" charset="0"/>
                <a:ea typeface="MS PGothic"/>
                <a:cs typeface="MS PGothic"/>
              </a:rPr>
              <a:t>rd</a:t>
            </a:r>
            <a:r>
              <a:rPr lang="en-US" sz="2400" smtClean="0">
                <a:latin typeface="Arial" charset="0"/>
                <a:ea typeface="MS PGothic"/>
                <a:cs typeface="MS PGothic"/>
              </a:rPr>
              <a:t> place awards: $5k each, if selected</a:t>
            </a:r>
          </a:p>
          <a:p>
            <a:pPr>
              <a:lnSpc>
                <a:spcPct val="110000"/>
              </a:lnSpc>
              <a:buSzPct val="70000"/>
            </a:pPr>
            <a:r>
              <a:rPr lang="en-US" sz="2400" smtClean="0">
                <a:latin typeface="Arial" charset="0"/>
                <a:ea typeface="MS PGothic"/>
                <a:cs typeface="MS PGothic"/>
              </a:rPr>
              <a:t>Check CAS website for eligibility requirements</a:t>
            </a:r>
          </a:p>
          <a:p>
            <a:pPr lvl="1">
              <a:lnSpc>
                <a:spcPct val="110000"/>
              </a:lnSpc>
              <a:buSzPct val="70000"/>
            </a:pPr>
            <a:r>
              <a:rPr lang="en-US" sz="2000" smtClean="0">
                <a:latin typeface="Arial" charset="0"/>
                <a:ea typeface="MS PGothic"/>
                <a:cs typeface="MS PGothic"/>
              </a:rPr>
              <a:t>Must have sat for 1 actuarial exam</a:t>
            </a:r>
          </a:p>
          <a:p>
            <a:pPr>
              <a:lnSpc>
                <a:spcPct val="110000"/>
              </a:lnSpc>
              <a:buSzPct val="70000"/>
            </a:pPr>
            <a:r>
              <a:rPr lang="en-US" sz="2400" smtClean="0">
                <a:solidFill>
                  <a:srgbClr val="C00000"/>
                </a:solidFill>
                <a:latin typeface="Arial" charset="0"/>
                <a:ea typeface="MS PGothic"/>
                <a:cs typeface="MS PGothic"/>
              </a:rPr>
              <a:t>Applications due by March 3, 2014</a:t>
            </a:r>
          </a:p>
          <a:p>
            <a:pPr lvl="1">
              <a:lnSpc>
                <a:spcPct val="110000"/>
              </a:lnSpc>
              <a:buSzPct val="70000"/>
            </a:pPr>
            <a:endParaRPr lang="en-US" sz="2000" smtClean="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5" descr="CAS-Logo-PMS2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3950" y="3505200"/>
            <a:ext cx="17383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828800"/>
            <a:ext cx="64008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Casualty Actuarial Society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4350 North Fairfax Drive, Suite 250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Arlington, Virginia 22203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www.casact.org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What is an Actuary?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543800" cy="3048000"/>
          </a:xfrm>
        </p:spPr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An actuary is a business professional who deals with the financial impact of </a:t>
            </a:r>
            <a:r>
              <a:rPr lang="en-US" altLang="en-US" sz="2800" smtClean="0">
                <a:solidFill>
                  <a:schemeClr val="accent2"/>
                </a:solidFill>
                <a:latin typeface="Arial" charset="0"/>
                <a:cs typeface="Arial" charset="0"/>
              </a:rPr>
              <a:t>risk</a:t>
            </a:r>
            <a:r>
              <a:rPr lang="en-US" altLang="en-US" sz="2800" smtClean="0">
                <a:latin typeface="Arial" charset="0"/>
                <a:cs typeface="Arial" charset="0"/>
              </a:rPr>
              <a:t> and uncertainty.  </a:t>
            </a:r>
            <a:r>
              <a:rPr lang="en-US" altLang="en-US" sz="2000" smtClean="0">
                <a:latin typeface="Arial" charset="0"/>
                <a:cs typeface="Arial" charset="0"/>
              </a:rPr>
              <a:t>(Source: Wikipedia)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Actuaries evaluate </a:t>
            </a:r>
            <a:r>
              <a:rPr lang="en-US" sz="2800" smtClean="0">
                <a:solidFill>
                  <a:schemeClr val="accent2"/>
                </a:solidFill>
                <a:latin typeface="Arial" charset="0"/>
                <a:cs typeface="Arial" charset="0"/>
              </a:rPr>
              <a:t>risk</a:t>
            </a:r>
            <a:r>
              <a:rPr lang="en-US" sz="2800" smtClean="0">
                <a:latin typeface="Arial" charset="0"/>
                <a:cs typeface="Arial" charset="0"/>
              </a:rPr>
              <a:t> and opportunity – applying mathematical, statistical, economic and financial analyses to a wide range of business problems.</a:t>
            </a:r>
            <a:r>
              <a:rPr lang="en-US" sz="2400" smtClean="0">
                <a:latin typeface="Arial" charset="0"/>
                <a:cs typeface="Arial" charset="0"/>
              </a:rPr>
              <a:t> </a:t>
            </a:r>
            <a:r>
              <a:rPr lang="en-US" sz="2000" smtClean="0">
                <a:latin typeface="Arial" charset="0"/>
                <a:cs typeface="Arial" charset="0"/>
              </a:rPr>
              <a:t>(Source: IAA web site)</a:t>
            </a:r>
          </a:p>
          <a:p>
            <a:pPr>
              <a:buFontTx/>
              <a:buNone/>
            </a:pPr>
            <a:endParaRPr lang="en-US" altLang="en-US" sz="2800" smtClean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endParaRPr lang="en-US" altLang="en-US" sz="4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What is an Actuary?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543800" cy="3048000"/>
          </a:xfrm>
        </p:spPr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A casualty actuary is a professional skilled in the analysis, evaluation and management of the financial implications of future contingent events primarily with respect to general insurance, including property, casualty, and similar </a:t>
            </a:r>
            <a:r>
              <a:rPr lang="en-US" sz="2800" smtClean="0">
                <a:solidFill>
                  <a:schemeClr val="accent2"/>
                </a:solidFill>
                <a:latin typeface="Arial" charset="0"/>
                <a:cs typeface="Arial" charset="0"/>
              </a:rPr>
              <a:t>risk</a:t>
            </a:r>
            <a:r>
              <a:rPr lang="en-US" sz="2800" smtClean="0">
                <a:latin typeface="Arial" charset="0"/>
                <a:cs typeface="Arial" charset="0"/>
              </a:rPr>
              <a:t> exposures. A casualty actuary has practical knowledge of how these various risks interact with each other and the environment in which these risks occur. </a:t>
            </a:r>
            <a:r>
              <a:rPr lang="en-US" sz="2000" smtClean="0">
                <a:latin typeface="Arial" charset="0"/>
                <a:cs typeface="Arial" charset="0"/>
              </a:rPr>
              <a:t>(Source: CAS web site)</a:t>
            </a:r>
          </a:p>
          <a:p>
            <a:pPr algn="ctr">
              <a:buFontTx/>
              <a:buNone/>
            </a:pPr>
            <a:endParaRPr lang="en-US" altLang="en-US" sz="4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391400" cy="3657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is an Actuary?</a:t>
            </a:r>
          </a:p>
          <a:p>
            <a:pPr>
              <a:defRPr/>
            </a:pPr>
            <a:r>
              <a:rPr lang="en-US" altLang="en-US" dirty="0">
                <a:latin typeface="Arial" charset="0"/>
                <a:cs typeface="Arial" charset="0"/>
              </a:rPr>
              <a:t>What does an Actuary do</a:t>
            </a:r>
            <a:r>
              <a:rPr lang="en-US" altLang="en-US" dirty="0" smtClean="0">
                <a:latin typeface="Arial" charset="0"/>
                <a:cs typeface="Arial" charset="0"/>
              </a:rPr>
              <a:t>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How do you become an Actuary?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The Casualty Actuarial Society (CAS)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Why become an Actuary?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can you do right now?</a:t>
            </a:r>
          </a:p>
          <a:p>
            <a:pPr algn="ctr">
              <a:buFontTx/>
              <a:buNone/>
              <a:defRPr/>
            </a:pPr>
            <a:endParaRPr lang="en-US" altLang="en-US" sz="4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Areas of Work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latin typeface="Arial" charset="0"/>
                <a:cs typeface="Arial" charset="0"/>
              </a:rPr>
              <a:t>Insurance Industry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latin typeface="Arial" charset="0"/>
                <a:cs typeface="Arial" charset="0"/>
              </a:rPr>
              <a:t>Property and casualty (P&amp;C)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latin typeface="Arial" charset="0"/>
                <a:cs typeface="Arial" charset="0"/>
              </a:rPr>
              <a:t>Life and annuities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Arial" charset="0"/>
                <a:cs typeface="Arial" charset="0"/>
              </a:rPr>
              <a:t>Employee Benefit Industry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latin typeface="Arial" charset="0"/>
                <a:cs typeface="Arial" charset="0"/>
              </a:rPr>
              <a:t>Retirement benefits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latin typeface="Arial" charset="0"/>
                <a:cs typeface="Arial" charset="0"/>
              </a:rPr>
              <a:t>Health benefits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latin typeface="Arial" charset="0"/>
                <a:cs typeface="Arial" charset="0"/>
              </a:rPr>
              <a:t>Social Security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Arial" charset="0"/>
                <a:cs typeface="Arial" charset="0"/>
              </a:rPr>
              <a:t>Financial Services Industry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latin typeface="Arial" charset="0"/>
                <a:cs typeface="Arial" charset="0"/>
              </a:rPr>
              <a:t>Banks, investments, risk management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latin typeface="Arial" charset="0"/>
                <a:cs typeface="Arial" charset="0"/>
              </a:rPr>
              <a:t>Mergers &amp; Acquisitions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Who hires Actuaries?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391400" cy="3429000"/>
          </a:xfrm>
        </p:spPr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Insurance Companies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Reinsurance Companies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Consulting Firms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State Departments of Insurance (DOIs)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Rating Bureaus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Other (non-insurance companies)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What does an Actuary do? – Areas of Duties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543800" cy="4648200"/>
          </a:xfrm>
        </p:spPr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Ratemaking/Pricing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[Loss] Reserving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Reinsurance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Catastrophe Modeling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Data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Predictive Modeling</a:t>
            </a:r>
          </a:p>
          <a:p>
            <a:r>
              <a:rPr lang="en-US" altLang="en-US" sz="2800" smtClean="0">
                <a:latin typeface="Arial" charset="0"/>
                <a:cs typeface="Arial" charset="0"/>
              </a:rPr>
              <a:t>Enterprise Risk Management (ERM)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1600</Words>
  <Application>Microsoft Office PowerPoint</Application>
  <PresentationFormat>On-screen Show (4:3)</PresentationFormat>
  <Paragraphs>328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Custom Design</vt:lpstr>
      <vt:lpstr>1_Custom Design</vt:lpstr>
      <vt:lpstr>3_Custom Design</vt:lpstr>
      <vt:lpstr>2_Custom Design</vt:lpstr>
      <vt:lpstr>An Introduction to the Actuarial Profession</vt:lpstr>
      <vt:lpstr>Outline</vt:lpstr>
      <vt:lpstr>Outline</vt:lpstr>
      <vt:lpstr>What is an Actuary?</vt:lpstr>
      <vt:lpstr>What is an Actuary?</vt:lpstr>
      <vt:lpstr>Outline</vt:lpstr>
      <vt:lpstr>Areas of Work</vt:lpstr>
      <vt:lpstr>Who hires Actuaries?</vt:lpstr>
      <vt:lpstr>What does an Actuary do? – Areas of Duties</vt:lpstr>
      <vt:lpstr>Actuarial Skill Set:   A Question of Balance</vt:lpstr>
      <vt:lpstr>Outline</vt:lpstr>
      <vt:lpstr>Actuarial Organizations</vt:lpstr>
      <vt:lpstr>U.S. Actuarial Organizations</vt:lpstr>
      <vt:lpstr>Outline</vt:lpstr>
      <vt:lpstr>Casualty Actuarial Society</vt:lpstr>
      <vt:lpstr>A Global Society</vt:lpstr>
      <vt:lpstr>CAS Members by Employment Type</vt:lpstr>
      <vt:lpstr>Becoming an ACAS</vt:lpstr>
      <vt:lpstr>Becoming an ACAS (cont.)</vt:lpstr>
      <vt:lpstr>Going Beyond, to FCAS</vt:lpstr>
      <vt:lpstr>Emerging Practice Area – Chartered Enterprise Risk Analyst (CERA)</vt:lpstr>
      <vt:lpstr>A Growing Society</vt:lpstr>
      <vt:lpstr>Actuarial Career Track</vt:lpstr>
      <vt:lpstr>Outline</vt:lpstr>
      <vt:lpstr>Advantages to the Actuarial Profession</vt:lpstr>
      <vt:lpstr>Study Benefits</vt:lpstr>
      <vt:lpstr>Outline</vt:lpstr>
      <vt:lpstr>What can you do right now?</vt:lpstr>
      <vt:lpstr>You are invited…</vt:lpstr>
      <vt:lpstr>PowerPoint Presentation</vt:lpstr>
      <vt:lpstr>CAS Student Central</vt:lpstr>
      <vt:lpstr>Resources</vt:lpstr>
      <vt:lpstr>2014 CAS Trust Scholarship Program</vt:lpstr>
      <vt:lpstr>PowerPoint Presentation</vt:lpstr>
    </vt:vector>
  </TitlesOfParts>
  <Company>Cas Casualty Actuarial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 Magnolia</dc:creator>
  <cp:lastModifiedBy>Tisha Abastillas</cp:lastModifiedBy>
  <cp:revision>213</cp:revision>
  <dcterms:created xsi:type="dcterms:W3CDTF">2004-02-25T21:25:20Z</dcterms:created>
  <dcterms:modified xsi:type="dcterms:W3CDTF">2014-03-12T20:07:49Z</dcterms:modified>
</cp:coreProperties>
</file>