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xls" ContentType="application/vnd.ms-exce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  <p:sldMasterId id="2147483912" r:id="rId2"/>
  </p:sldMasterIdLst>
  <p:notesMasterIdLst>
    <p:notesMasterId r:id="rId17"/>
  </p:notesMasterIdLst>
  <p:handoutMasterIdLst>
    <p:handoutMasterId r:id="rId18"/>
  </p:handoutMasterIdLst>
  <p:sldIdLst>
    <p:sldId id="335" r:id="rId3"/>
    <p:sldId id="444" r:id="rId4"/>
    <p:sldId id="409" r:id="rId5"/>
    <p:sldId id="483" r:id="rId6"/>
    <p:sldId id="491" r:id="rId7"/>
    <p:sldId id="410" r:id="rId8"/>
    <p:sldId id="411" r:id="rId9"/>
    <p:sldId id="442" r:id="rId10"/>
    <p:sldId id="513" r:id="rId11"/>
    <p:sldId id="413" r:id="rId12"/>
    <p:sldId id="431" r:id="rId13"/>
    <p:sldId id="433" r:id="rId14"/>
    <p:sldId id="507" r:id="rId15"/>
    <p:sldId id="530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66CC"/>
    <a:srgbClr val="000099"/>
    <a:srgbClr val="FF3300"/>
    <a:srgbClr val="000000"/>
    <a:srgbClr val="CCECFF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11" autoAdjust="0"/>
  </p:normalViewPr>
  <p:slideViewPr>
    <p:cSldViewPr>
      <p:cViewPr varScale="1">
        <p:scale>
          <a:sx n="66" d="100"/>
          <a:sy n="66" d="100"/>
        </p:scale>
        <p:origin x="-16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Relationship Id="rId2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04F95DB-8E34-43A5-B821-1FB21EA1F7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8842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24F9AA0-D1EE-41DA-A796-A46DABABB8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7066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831DC7-8DCD-445F-A19F-E61800BC6662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Rectangle 10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Rectangle 12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Rectangle 13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Rectangle 14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299" name="Rectangle 1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r>
              <a:rPr lang="en-US">
                <a:latin typeface="Calibri" charset="0"/>
              </a:rPr>
              <a:t>The three types of accounting changes are a change in accounting principle, a change in accounting estimate, and a change in reporting entity.  A change in accounting principle involves changing from one generally accepted accounting principle to another generally accepted accounting principle.  A change in accounting estimate occurs when new information becomes available that allows a new and better estimate.  A change in reporting entity is a change from reporting as one type of entity to another type of entity.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0CEBE-3C7F-4E11-9F94-C97A2DDF0E64}" type="datetime4">
              <a:rPr lang="en-US"/>
              <a:pPr>
                <a:defRPr/>
              </a:pPr>
              <a:t>January 10, 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Vedd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FAC505-A9A3-4E2C-B8BF-C8A448B3E2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98D6AF-7804-49E8-8315-DFCB2D3B74B9}" type="datetime4">
              <a:rPr lang="en-US"/>
              <a:pPr>
                <a:defRPr/>
              </a:pPr>
              <a:t>January 10, 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Vedd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6013B-ABE0-4EA7-89EC-B3B358E6BE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28848-E137-4D60-B250-D382B89AB015}" type="datetime4">
              <a:rPr lang="en-US"/>
              <a:pPr>
                <a:defRPr/>
              </a:pPr>
              <a:t>January 10, 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Vedd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FF513-A622-4EB7-AA91-036EBCEA57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B458D8-15F4-41BC-81EC-864738C8F2FB}" type="datetime4">
              <a:rPr lang="en-US" smtClean="0"/>
              <a:pPr>
                <a:defRPr/>
              </a:pPr>
              <a:t>January 10, 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941FEC-7997-44B3-9A44-412C5CB934D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A4B5AE-1196-464A-A355-501A1C388A79}" type="datetime4">
              <a:rPr lang="en-US" smtClean="0"/>
              <a:pPr>
                <a:defRPr/>
              </a:pPr>
              <a:t>January 10,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D4E037-A0D2-4137-A807-C4FE49F5E0C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C6E608-0B9B-46C2-9F64-B41D076194F6}" type="datetime4">
              <a:rPr lang="en-US" smtClean="0"/>
              <a:pPr>
                <a:defRPr/>
              </a:pPr>
              <a:t>January 10,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pPr>
              <a:defRPr/>
            </a:pPr>
            <a:fld id="{2FEF2D03-ABAC-4D31-B01C-921CEFF61A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CE489F-FB3B-4EB3-88D9-8A25D2D1F640}" type="datetime4">
              <a:rPr lang="en-US" smtClean="0"/>
              <a:pPr>
                <a:defRPr/>
              </a:pPr>
              <a:t>January 10,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2B6385-BF9C-41D2-AC73-FEDA79056D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D746F1-D097-49E3-8D07-DF12677ABF99}" type="datetime4">
              <a:rPr lang="en-US" smtClean="0"/>
              <a:pPr>
                <a:defRPr/>
              </a:pPr>
              <a:t>January 10,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94DCCA-13DA-481C-BB08-A61B0A70BD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3AC24A-6DF3-40C3-9ABD-BBDEA898C4E7}" type="datetime4">
              <a:rPr lang="en-US" smtClean="0"/>
              <a:pPr>
                <a:defRPr/>
              </a:pPr>
              <a:t>January 10,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693D54-A5E1-4687-9306-E453D790CF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21D6A1-026F-443E-9EA9-3F0E0004AC34}" type="datetime4">
              <a:rPr lang="en-US" smtClean="0"/>
              <a:pPr>
                <a:defRPr/>
              </a:pPr>
              <a:t>January 10,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C05348-5C36-42DB-9A5B-8A655C83D3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074DC5-1F47-42F4-BB2D-A378C13E525F}" type="datetime4">
              <a:rPr lang="en-US" smtClean="0"/>
              <a:pPr>
                <a:defRPr/>
              </a:pPr>
              <a:t>January 10,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24BDEC-887A-4702-ADF4-1F4995271DE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A1E30-96B2-4015-B257-205AD84E14D8}" type="datetime4">
              <a:rPr lang="en-US"/>
              <a:pPr>
                <a:defRPr/>
              </a:pPr>
              <a:t>January 10, 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Vedd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93E726-CA94-43B4-AF41-DB793A030A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4CEA37-A58B-403D-A543-E8AB46819CF8}" type="datetime4">
              <a:rPr lang="en-US" smtClean="0"/>
              <a:pPr>
                <a:defRPr/>
              </a:pPr>
              <a:t>January 10,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98310B-E69A-4B62-9B25-46905614ADB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C59F9F-42B3-4506-89C3-5110D05D3F36}" type="datetime4">
              <a:rPr lang="en-US" smtClean="0"/>
              <a:pPr>
                <a:defRPr/>
              </a:pPr>
              <a:t>January 10,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E15DC1-04A2-41DA-854D-068E8C7588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0056DF-CDAC-4BBC-83B0-1F0ABA8DBCD2}" type="datetime4">
              <a:rPr lang="en-US" smtClean="0"/>
              <a:pPr>
                <a:defRPr/>
              </a:pPr>
              <a:t>January 10,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C7D1E6-E6D9-42FC-A9EE-CE2ABA12BD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FBD84-4860-4947-9F4D-43EA3726DBB5}" type="datetime4">
              <a:rPr lang="en-US"/>
              <a:pPr>
                <a:defRPr/>
              </a:pPr>
              <a:t>January 10, 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Vedd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384FA-C18A-4D7B-BCD5-0D78D17D65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AC96B8-B4E3-48EF-B742-A51B6CE8ACAE}" type="datetime4">
              <a:rPr lang="en-US"/>
              <a:pPr>
                <a:defRPr/>
              </a:pPr>
              <a:t>January 10, 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Vedd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1C4A01-1D45-4E5C-A347-763E50ED7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37A2A-3DA6-45FE-BA95-C00385FEA87F}" type="datetime4">
              <a:rPr lang="en-US"/>
              <a:pPr>
                <a:defRPr/>
              </a:pPr>
              <a:t>January 10, 2014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Vedd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AC993-8EF9-4B55-A93E-F2CD6EFF5B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6C666D-22A1-41AA-9EBC-EC68DE15B325}" type="datetime4">
              <a:rPr lang="en-US"/>
              <a:pPr>
                <a:defRPr/>
              </a:pPr>
              <a:t>January 10, 2014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Vedd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CC828-0EDC-4982-BAC2-D2F256DF04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8C0BD3-AF3B-4EB5-A9B7-DB348A7FA2AE}" type="datetime4">
              <a:rPr lang="en-US"/>
              <a:pPr>
                <a:defRPr/>
              </a:pPr>
              <a:t>January 10, 2014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Vedd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8AE9AF-C266-46AA-9359-8940AE7850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2B3F5-EC89-4807-B369-D058FF05DAC6}" type="datetime4">
              <a:rPr lang="en-US"/>
              <a:pPr>
                <a:defRPr/>
              </a:pPr>
              <a:t>January 10, 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Vedd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81378-3911-4E1E-B4A1-3C27ED466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CE1652-8B9E-4627-9FB5-ABBD2C224DEC}" type="datetime4">
              <a:rPr lang="en-US"/>
              <a:pPr>
                <a:defRPr/>
              </a:pPr>
              <a:t>January 10, 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Vedd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0FDC0-CC6E-4E47-922D-CE13C2A867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91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65A69746-B51B-44B8-B3F5-EF4C5BA8F482}" type="datetime4">
              <a:rPr lang="en-US"/>
              <a:pPr>
                <a:defRPr/>
              </a:pPr>
              <a:t>January 10, 2014</a:t>
            </a:fld>
            <a:endParaRPr lang="en-US"/>
          </a:p>
        </p:txBody>
      </p:sp>
      <p:sp>
        <p:nvSpPr>
          <p:cNvPr id="2191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r>
              <a:rPr lang="en-US"/>
              <a:t>Prof. Vedd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90655E69-F533-48B9-8FD7-D865A8920D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65A69746-B51B-44B8-B3F5-EF4C5BA8F482}" type="datetime4">
              <a:rPr lang="en-US" smtClean="0"/>
              <a:pPr>
                <a:defRPr/>
              </a:pPr>
              <a:t>January 10,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Prof. Vedd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90655E69-F533-48B9-8FD7-D865A8920D1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hf hdr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Excel_97_-_2004_Worksheet1.xls"/><Relationship Id="rId6" Type="http://schemas.openxmlformats.org/officeDocument/2006/relationships/image" Target="../media/image2.emf"/><Relationship Id="rId7" Type="http://schemas.openxmlformats.org/officeDocument/2006/relationships/oleObject" Target="../embeddings/oleObject2.bin"/><Relationship Id="rId8" Type="http://schemas.openxmlformats.org/officeDocument/2006/relationships/oleObject" Target="../embeddings/Microsoft_Excel_97_-_2004_Worksheet2.xls"/><Relationship Id="rId9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2636912"/>
            <a:ext cx="7772400" cy="288032"/>
          </a:xfrm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INTERMEDIATE</a:t>
            </a:r>
            <a:b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FINANCIAL ACCOUNTING</a:t>
            </a:r>
            <a:b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CHAPTER 20</a:t>
            </a:r>
            <a:b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4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DCA1E9-1865-4A47-8A3F-FFE2CCF3068E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3429000"/>
            <a:ext cx="7200403" cy="2088232"/>
          </a:xfrm>
          <a:ln>
            <a:solidFill>
              <a:srgbClr val="CCECFF"/>
            </a:solidFill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CECFF"/>
            </a:extrusionClr>
          </a:sp3d>
        </p:spPr>
        <p:txBody>
          <a:bodyPr>
            <a:normAutofit lnSpcReduction="10000"/>
            <a:flatTx/>
          </a:bodyPr>
          <a:lstStyle/>
          <a:p>
            <a:pPr eaLnBrk="1" hangingPunct="1"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Accounting changes</a:t>
            </a:r>
          </a:p>
          <a:p>
            <a:pPr eaLnBrk="1" hangingPunct="1"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&amp;</a:t>
            </a:r>
          </a:p>
          <a:p>
            <a:pPr eaLnBrk="1" hangingPunct="1"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Accounting Errors</a:t>
            </a:r>
          </a:p>
        </p:txBody>
      </p:sp>
      <p:sp>
        <p:nvSpPr>
          <p:cNvPr id="171012" name="AutoShape 4"/>
          <p:cNvSpPr>
            <a:spLocks noChangeArrowheads="1"/>
          </p:cNvSpPr>
          <p:nvPr/>
        </p:nvSpPr>
        <p:spPr bwMode="auto">
          <a:xfrm>
            <a:off x="0" y="3933825"/>
            <a:ext cx="976313" cy="48577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71013" name="AutoShape 5"/>
          <p:cNvSpPr>
            <a:spLocks noChangeArrowheads="1"/>
          </p:cNvSpPr>
          <p:nvPr/>
        </p:nvSpPr>
        <p:spPr bwMode="auto">
          <a:xfrm>
            <a:off x="323850" y="0"/>
            <a:ext cx="8820150" cy="3213100"/>
          </a:xfrm>
          <a:prstGeom prst="bevel">
            <a:avLst>
              <a:gd name="adj" fmla="val 125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8" dist="17961" dir="135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71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1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34" dur="2000" fill="hold"/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38" dur="2000" fill="hold"/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42" dur="2000" fill="hold"/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0" grpId="0"/>
      <p:bldP spid="171011" grpId="0" build="p"/>
      <p:bldP spid="17101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229600" cy="847725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200" dirty="0" smtClean="0">
                <a:solidFill>
                  <a:schemeClr val="tx1"/>
                </a:solidFill>
              </a:rPr>
              <a:t>Change in Accounting Estimate/Principle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828800"/>
            <a:ext cx="8534400" cy="462438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Can a change in accounting principle effect change in estimate?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One type of change in accounting estimate affected by changes in accounting principle (estimates is inseparable from the effect of a related change in accounting principle)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				</a:t>
            </a:r>
            <a:r>
              <a:rPr lang="en-US" sz="2400" b="1" u="sng" dirty="0" smtClean="0"/>
              <a:t>Change in Depreciation Method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b="1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400" b="1" dirty="0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21C01B-C1B2-4651-A053-9A54F929FC85}" type="datetime4">
              <a:rPr lang="en-US"/>
              <a:pPr>
                <a:defRPr/>
              </a:pPr>
              <a:t>January 10, 2014</a:t>
            </a:fld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3B8467-AD67-4C5B-B8BE-088867624BB5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78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8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8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8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8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8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8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7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640"/>
            <a:ext cx="7772400" cy="95436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 dirty="0" smtClean="0">
                <a:solidFill>
                  <a:schemeClr val="tx1"/>
                </a:solidFill>
              </a:rPr>
              <a:t>ERROR CORRECTIONS</a:t>
            </a:r>
            <a:endParaRPr lang="en-US" sz="4000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05A053-7BB8-4EF2-9DD7-0D97FA924EAE}" type="datetime4">
              <a:rPr lang="en-US"/>
              <a:pPr>
                <a:defRPr/>
              </a:pPr>
              <a:t>January 10, 2014</a:t>
            </a:fld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926F0-AE40-4EBE-B9B1-21F5ED2B5A74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52579" name="Text Box 3"/>
          <p:cNvSpPr txBox="1">
            <a:spLocks noChangeArrowheads="1"/>
          </p:cNvSpPr>
          <p:nvPr/>
        </p:nvSpPr>
        <p:spPr bwMode="auto">
          <a:xfrm>
            <a:off x="1371600" y="1219200"/>
            <a:ext cx="6934200" cy="1382713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buClr>
                <a:schemeClr val="tx1"/>
              </a:buClr>
              <a:defRPr/>
            </a:pPr>
            <a:r>
              <a:rPr lang="en-US" sz="2800" dirty="0">
                <a:latin typeface="Bookman Old Style" pitchFamily="18" charset="0"/>
              </a:rPr>
              <a:t>Errors discovered currently in the course of normal accounting procedures.</a:t>
            </a:r>
          </a:p>
        </p:txBody>
      </p:sp>
      <p:sp>
        <p:nvSpPr>
          <p:cNvPr id="152580" name="Text Box 4"/>
          <p:cNvSpPr txBox="1">
            <a:spLocks noChangeArrowheads="1"/>
          </p:cNvSpPr>
          <p:nvPr/>
        </p:nvSpPr>
        <p:spPr bwMode="auto">
          <a:xfrm>
            <a:off x="683568" y="2924944"/>
            <a:ext cx="7920880" cy="344158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marL="285750" indent="-285750">
              <a:spcBef>
                <a:spcPct val="50000"/>
              </a:spcBef>
              <a:buFontTx/>
              <a:buChar char="•"/>
            </a:pPr>
            <a:r>
              <a:rPr lang="en-US" sz="3200" dirty="0">
                <a:latin typeface="Bookman Old Style" pitchFamily="18" charset="0"/>
              </a:rPr>
              <a:t>Math errors</a:t>
            </a:r>
          </a:p>
          <a:p>
            <a:pPr marL="285750" indent="-285750">
              <a:spcBef>
                <a:spcPct val="20000"/>
              </a:spcBef>
              <a:buFontTx/>
              <a:buChar char="•"/>
            </a:pPr>
            <a:r>
              <a:rPr lang="en-US" sz="3200" dirty="0">
                <a:latin typeface="Bookman Old Style" pitchFamily="18" charset="0"/>
              </a:rPr>
              <a:t>Posting to the wrong account</a:t>
            </a:r>
          </a:p>
          <a:p>
            <a:pPr marL="285750" indent="-285750">
              <a:spcBef>
                <a:spcPct val="20000"/>
              </a:spcBef>
              <a:buFontTx/>
              <a:buChar char="•"/>
            </a:pPr>
            <a:r>
              <a:rPr lang="en-US" sz="3200" dirty="0">
                <a:latin typeface="Bookman Old Style" pitchFamily="18" charset="0"/>
              </a:rPr>
              <a:t>Misstating an account</a:t>
            </a:r>
          </a:p>
          <a:p>
            <a:pPr marL="285750" indent="-285750">
              <a:spcBef>
                <a:spcPct val="20000"/>
              </a:spcBef>
              <a:buFontTx/>
              <a:buChar char="•"/>
            </a:pPr>
            <a:r>
              <a:rPr lang="en-US" sz="3200" dirty="0">
                <a:latin typeface="Bookman Old Style" pitchFamily="18" charset="0"/>
              </a:rPr>
              <a:t>Omitting an account from the trial balance</a:t>
            </a:r>
          </a:p>
          <a:p>
            <a:pPr marL="285750" indent="-285750">
              <a:spcBef>
                <a:spcPct val="20000"/>
              </a:spcBef>
              <a:buFontTx/>
              <a:buChar char="•"/>
            </a:pPr>
            <a:r>
              <a:rPr lang="en-US" sz="3200" dirty="0">
                <a:latin typeface="Bookman Old Style" pitchFamily="18" charset="0"/>
              </a:rPr>
              <a:t>…….Accounts effected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52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52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52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52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525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8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332656"/>
            <a:ext cx="7772400" cy="864096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dirty="0" smtClean="0">
                <a:solidFill>
                  <a:schemeClr val="tx1"/>
                </a:solidFill>
              </a:rPr>
              <a:t>Error Corrections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340768"/>
            <a:ext cx="8740080" cy="559343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400" dirty="0" smtClean="0"/>
              <a:t>If detected in current period, before books are closed:</a:t>
            </a:r>
          </a:p>
          <a:p>
            <a:pPr lvl="1" eaLnBrk="1" hangingPunct="1">
              <a:defRPr/>
            </a:pPr>
            <a:r>
              <a:rPr lang="en-US" sz="2400" dirty="0" smtClean="0"/>
              <a:t>Correct the account through normal accounting adjustment.</a:t>
            </a:r>
          </a:p>
          <a:p>
            <a:pPr eaLnBrk="1" hangingPunct="1">
              <a:defRPr/>
            </a:pPr>
            <a:r>
              <a:rPr lang="en-US" dirty="0" smtClean="0"/>
              <a:t>If detected in subsequent period, after books are closed:</a:t>
            </a:r>
          </a:p>
          <a:p>
            <a:pPr lvl="1" eaLnBrk="1" hangingPunct="1">
              <a:defRPr/>
            </a:pPr>
            <a:r>
              <a:rPr lang="en-US" sz="2800" dirty="0" smtClean="0"/>
              <a:t>make adjustment directly to </a:t>
            </a:r>
            <a:r>
              <a:rPr lang="en-US" sz="2800" b="1" i="1" dirty="0" smtClean="0"/>
              <a:t>Retained Earnings</a:t>
            </a:r>
          </a:p>
          <a:p>
            <a:pPr lvl="1" eaLnBrk="1" hangingPunct="1">
              <a:defRPr/>
            </a:pPr>
            <a:r>
              <a:rPr lang="en-US" sz="2800" b="1" i="1" dirty="0" smtClean="0"/>
              <a:t>Disclosure note.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678FFD-37A1-4C11-B42D-3D93C4298668}" type="datetime4">
              <a:rPr lang="en-US"/>
              <a:pPr>
                <a:defRPr/>
              </a:pPr>
              <a:t>January 10, 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902AA3-BB2B-49C1-95C6-4CA5676FDFDE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7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DISCLOSURE NOTES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US" dirty="0" smtClean="0"/>
              <a:t>After the change is made, a disclosure note is needed:</a:t>
            </a:r>
          </a:p>
          <a:p>
            <a:pPr marL="137160" indent="0">
              <a:buNone/>
            </a:pPr>
            <a:endParaRPr lang="en-US" dirty="0"/>
          </a:p>
          <a:p>
            <a:pPr>
              <a:buFont typeface="Wingdings" charset="2"/>
              <a:buChar char="ü"/>
            </a:pPr>
            <a:r>
              <a:rPr lang="en-US" dirty="0" smtClean="0"/>
              <a:t>Provide JUSTIFICATION for the change</a:t>
            </a:r>
          </a:p>
          <a:p>
            <a:pPr>
              <a:buFont typeface="Wingdings" charset="2"/>
              <a:buChar char="ü"/>
            </a:pPr>
            <a:r>
              <a:rPr lang="en-US" dirty="0" smtClean="0"/>
              <a:t>Identify that COMPARATIVE INFORMATION has been revised</a:t>
            </a:r>
          </a:p>
          <a:p>
            <a:pPr>
              <a:buFont typeface="Wingdings" charset="2"/>
              <a:buChar char="ü"/>
            </a:pPr>
            <a:r>
              <a:rPr lang="en-US" dirty="0" smtClean="0"/>
              <a:t>Report any EPS affected for the current and Prior periods.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A4B5AE-1196-464A-A355-501A1C388A79}" type="datetime4">
              <a:rPr lang="en-US" smtClean="0"/>
              <a:pPr>
                <a:defRPr/>
              </a:pPr>
              <a:t>January 10,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D4E037-A0D2-4137-A807-C4FE49F5E0C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820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CHANGE IN ACCOUNTING METHODS</a:t>
            </a: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70916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PART II:</a:t>
            </a:r>
          </a:p>
          <a:p>
            <a:r>
              <a:rPr lang="en-US" sz="4000" dirty="0" smtClean="0"/>
              <a:t>Change </a:t>
            </a:r>
            <a:r>
              <a:rPr lang="en-US" sz="4000" dirty="0" smtClean="0"/>
              <a:t>from one GAAP to </a:t>
            </a:r>
            <a:r>
              <a:rPr lang="en-US" sz="4000" dirty="0" smtClean="0"/>
              <a:t>another</a:t>
            </a:r>
            <a:endParaRPr lang="en-US" sz="4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A4B5AE-1196-464A-A355-501A1C388A79}" type="datetime4">
              <a:rPr lang="en-US" smtClean="0"/>
              <a:pPr>
                <a:defRPr/>
              </a:pPr>
              <a:t>January 10, 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D4E037-A0D2-4137-A807-C4FE49F5E0C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112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229600" cy="114300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Learning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Objectives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953000"/>
          </a:xfrm>
          <a:ln>
            <a:solidFill>
              <a:schemeClr val="tx1"/>
            </a:solidFill>
          </a:ln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Clr>
                <a:srgbClr val="CC3300"/>
              </a:buClr>
              <a:buFontTx/>
              <a:buAutoNum type="arabicPeriod"/>
            </a:pPr>
            <a:r>
              <a:rPr lang="en-US" dirty="0" smtClean="0"/>
              <a:t>Recognize: </a:t>
            </a:r>
          </a:p>
          <a:p>
            <a:pPr marL="457200" indent="-457200" eaLnBrk="1" hangingPunct="1">
              <a:lnSpc>
                <a:spcPct val="90000"/>
              </a:lnSpc>
              <a:buClr>
                <a:srgbClr val="CC3300"/>
              </a:buClr>
              <a:buFont typeface="Wingdings" pitchFamily="2" charset="2"/>
              <a:buChar char="ü"/>
            </a:pPr>
            <a:r>
              <a:rPr lang="en-US" dirty="0" smtClean="0"/>
              <a:t> a change in accounting estimate</a:t>
            </a:r>
          </a:p>
          <a:p>
            <a:pPr marL="457200" indent="-457200" eaLnBrk="1" hangingPunct="1">
              <a:lnSpc>
                <a:spcPct val="90000"/>
              </a:lnSpc>
              <a:buClr>
                <a:srgbClr val="CC3300"/>
              </a:buClr>
              <a:buFont typeface="Wingdings" pitchFamily="2" charset="2"/>
              <a:buChar char="ü"/>
            </a:pPr>
            <a:r>
              <a:rPr lang="en-US" dirty="0" smtClean="0"/>
              <a:t> a change in accounting principle, and </a:t>
            </a:r>
          </a:p>
          <a:p>
            <a:pPr marL="457200" indent="-457200" eaLnBrk="1" hangingPunct="1">
              <a:lnSpc>
                <a:spcPct val="90000"/>
              </a:lnSpc>
              <a:buClr>
                <a:srgbClr val="CC3300"/>
              </a:buClr>
              <a:buFont typeface="Wingdings" pitchFamily="2" charset="2"/>
              <a:buChar char="ü"/>
            </a:pPr>
            <a:r>
              <a:rPr lang="en-US" dirty="0" smtClean="0"/>
              <a:t>An error that needs correction</a:t>
            </a:r>
          </a:p>
          <a:p>
            <a:pPr marL="457200" indent="-457200" eaLnBrk="1" hangingPunct="1">
              <a:lnSpc>
                <a:spcPct val="90000"/>
              </a:lnSpc>
              <a:buClr>
                <a:srgbClr val="CC3300"/>
              </a:buClr>
              <a:buNone/>
            </a:pPr>
            <a:r>
              <a:rPr lang="en-US" dirty="0" smtClean="0"/>
              <a:t> how above reflected in the financial statements</a:t>
            </a:r>
          </a:p>
          <a:p>
            <a:pPr marL="609600" indent="-609600">
              <a:lnSpc>
                <a:spcPct val="90000"/>
              </a:lnSpc>
              <a:buNone/>
              <a:defRPr/>
            </a:pPr>
            <a:endParaRPr lang="en-US" dirty="0" smtClean="0"/>
          </a:p>
          <a:p>
            <a:pPr marL="609600" indent="-609600">
              <a:lnSpc>
                <a:spcPct val="90000"/>
              </a:lnSpc>
              <a:buNone/>
              <a:defRPr/>
            </a:pPr>
            <a:r>
              <a:rPr lang="en-US" dirty="0" smtClean="0"/>
              <a:t>The presentation: &amp;  F/S disclosures</a:t>
            </a:r>
          </a:p>
          <a:p>
            <a:pPr marL="609600" indent="-609600">
              <a:lnSpc>
                <a:spcPct val="90000"/>
              </a:lnSpc>
              <a:buNone/>
              <a:defRPr/>
            </a:pPr>
            <a:endParaRPr lang="en-US" dirty="0" smtClean="0"/>
          </a:p>
          <a:p>
            <a:pPr marL="457200" indent="-457200" eaLnBrk="1" hangingPunct="1">
              <a:lnSpc>
                <a:spcPct val="90000"/>
              </a:lnSpc>
              <a:buClr>
                <a:srgbClr val="CC3300"/>
              </a:buClr>
              <a:buNone/>
            </a:pPr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0"/>
            <a:ext cx="7313613" cy="1139825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600" dirty="0" smtClean="0">
                <a:solidFill>
                  <a:schemeClr val="tx1"/>
                </a:solidFill>
              </a:rPr>
              <a:t>ACCOUNTING CHANGES &amp; ERRORS CORRECTIONS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196752"/>
            <a:ext cx="8425061" cy="4975448"/>
          </a:xfrm>
          <a:ln w="571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en-US" sz="2800" dirty="0" smtClean="0"/>
              <a:t>SFAS No. 154 :</a:t>
            </a:r>
            <a:r>
              <a:rPr lang="en-US" sz="2800" b="1" i="1" dirty="0" smtClean="0"/>
              <a:t>Accounting Changes and Error Correction</a:t>
            </a:r>
            <a:endParaRPr lang="en-US" sz="2800" i="1" dirty="0" smtClean="0"/>
          </a:p>
          <a:p>
            <a:pPr marL="137160" indent="0" eaLnBrk="1" hangingPunct="1">
              <a:buNone/>
              <a:defRPr/>
            </a:pPr>
            <a:endParaRPr lang="en-US" dirty="0" smtClean="0"/>
          </a:p>
          <a:p>
            <a:pPr eaLnBrk="1" hangingPunct="1">
              <a:buFont typeface="Wingdings" charset="2"/>
              <a:buChar char="ü"/>
              <a:defRPr/>
            </a:pPr>
            <a:r>
              <a:rPr lang="en-US" dirty="0" smtClean="0"/>
              <a:t>IFRS 8:…</a:t>
            </a:r>
          </a:p>
          <a:p>
            <a:pPr lvl="1" eaLnBrk="1" hangingPunct="1">
              <a:defRPr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785679-8E32-4320-AA12-0493C13ECE12}" type="datetime4">
              <a:rPr lang="en-US"/>
              <a:pPr>
                <a:defRPr/>
              </a:pPr>
              <a:t>January 10, 2014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D2D276-4F1B-4200-B0BA-73C0C9C24060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76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5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0051345"/>
              </p:ext>
            </p:extLst>
          </p:nvPr>
        </p:nvGraphicFramePr>
        <p:xfrm>
          <a:off x="-17531" y="548680"/>
          <a:ext cx="8921750" cy="4320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8" name="Worksheet" r:id="rId5" imgW="6153088" imgH="3816360" progId="Excel.Sheet.8">
                  <p:embed/>
                </p:oleObj>
              </mc:Choice>
              <mc:Fallback>
                <p:oleObj name="Worksheet" r:id="rId5" imgW="6153088" imgH="3816360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7531" y="548680"/>
                        <a:ext cx="8921750" cy="43204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5219" name="Rectangle 3"/>
          <p:cNvSpPr>
            <a:spLocks noGrp="1" noChangeArrowheads="1"/>
          </p:cNvSpPr>
          <p:nvPr>
            <p:ph type="title"/>
          </p:nvPr>
        </p:nvSpPr>
        <p:spPr>
          <a:xfrm>
            <a:off x="395536" y="0"/>
            <a:ext cx="8229600" cy="47667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b="0" dirty="0">
                <a:solidFill>
                  <a:srgbClr val="000000"/>
                </a:solidFill>
                <a:ea typeface="+mj-ea"/>
                <a:cs typeface="+mj-cs"/>
              </a:rPr>
              <a:t>Accounting Changes</a:t>
            </a:r>
          </a:p>
        </p:txBody>
      </p:sp>
      <p:graphicFrame>
        <p:nvGraphicFramePr>
          <p:cNvPr id="5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1221192"/>
              </p:ext>
            </p:extLst>
          </p:nvPr>
        </p:nvGraphicFramePr>
        <p:xfrm>
          <a:off x="0" y="3789040"/>
          <a:ext cx="8921750" cy="2880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9" name="Worksheet" r:id="rId8" imgW="6153088" imgH="1473120" progId="Excel.Sheet.8">
                  <p:embed/>
                </p:oleObj>
              </mc:Choice>
              <mc:Fallback>
                <p:oleObj name="Worksheet" r:id="rId8" imgW="6153088" imgH="1473120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789040"/>
                        <a:ext cx="8921750" cy="28803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4628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0"/>
            <a:ext cx="7313613" cy="1139825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600" dirty="0" smtClean="0">
                <a:solidFill>
                  <a:schemeClr val="tx1"/>
                </a:solidFill>
              </a:rPr>
              <a:t>How to reflect </a:t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>changes in Accounting? 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196752"/>
            <a:ext cx="8425061" cy="4975448"/>
          </a:xfrm>
          <a:ln w="571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  <a:defRPr/>
            </a:pPr>
            <a:endParaRPr lang="en-US" dirty="0" smtClean="0"/>
          </a:p>
          <a:p>
            <a:pPr>
              <a:buNone/>
              <a:defRPr/>
            </a:pPr>
            <a:r>
              <a:rPr lang="en-US" sz="3800" dirty="0" smtClean="0"/>
              <a:t>Methods to Account for Changes:</a:t>
            </a:r>
          </a:p>
          <a:p>
            <a:pPr marL="292100" indent="-292100">
              <a:lnSpc>
                <a:spcPct val="90000"/>
              </a:lnSpc>
              <a:buClr>
                <a:srgbClr val="CC3300"/>
              </a:buClr>
              <a:tabLst>
                <a:tab pos="1257300" algn="l"/>
                <a:tab pos="1485900" algn="l"/>
              </a:tabLst>
            </a:pPr>
            <a:endParaRPr lang="en-US" dirty="0" smtClean="0"/>
          </a:p>
          <a:p>
            <a:pPr marL="292100" indent="-292100">
              <a:lnSpc>
                <a:spcPct val="90000"/>
              </a:lnSpc>
              <a:buClr>
                <a:srgbClr val="CC3300"/>
              </a:buClr>
              <a:buNone/>
              <a:tabLst>
                <a:tab pos="1257300" algn="l"/>
                <a:tab pos="1485900" algn="l"/>
              </a:tabLst>
            </a:pPr>
            <a:r>
              <a:rPr lang="en-US" dirty="0" smtClean="0"/>
              <a:t>1.	 Adjustments of the prior periods’ statements </a:t>
            </a:r>
          </a:p>
          <a:p>
            <a:pPr marL="292100" indent="-292100">
              <a:lnSpc>
                <a:spcPct val="90000"/>
              </a:lnSpc>
              <a:buClr>
                <a:srgbClr val="CC3300"/>
              </a:buClr>
              <a:buFont typeface="Wingdings" pitchFamily="2" charset="2"/>
              <a:buChar char="ü"/>
              <a:tabLst>
                <a:tab pos="1257300" algn="l"/>
                <a:tab pos="1485900" algn="l"/>
              </a:tabLst>
            </a:pPr>
            <a:r>
              <a:rPr lang="en-US" sz="2200" dirty="0" smtClean="0"/>
              <a:t>		</a:t>
            </a:r>
            <a:r>
              <a:rPr lang="en-US" b="1" i="1" u="sng" dirty="0" smtClean="0"/>
              <a:t>Retrospective method</a:t>
            </a:r>
          </a:p>
          <a:p>
            <a:pPr marL="292100" indent="-292100">
              <a:lnSpc>
                <a:spcPct val="90000"/>
              </a:lnSpc>
              <a:buClr>
                <a:srgbClr val="CC3300"/>
              </a:buClr>
              <a:buNone/>
              <a:tabLst>
                <a:tab pos="1257300" algn="l"/>
                <a:tab pos="1485900" algn="l"/>
              </a:tabLst>
            </a:pPr>
            <a:r>
              <a:rPr lang="en-US" dirty="0" smtClean="0"/>
              <a:t> </a:t>
            </a:r>
          </a:p>
          <a:p>
            <a:pPr marL="292100" indent="-292100">
              <a:lnSpc>
                <a:spcPct val="90000"/>
              </a:lnSpc>
              <a:buClr>
                <a:srgbClr val="CC3300"/>
              </a:buClr>
              <a:buNone/>
              <a:tabLst>
                <a:tab pos="1257300" algn="l"/>
                <a:tab pos="1485900" algn="l"/>
              </a:tabLst>
            </a:pPr>
            <a:r>
              <a:rPr lang="en-US" dirty="0" smtClean="0"/>
              <a:t>2.  Affect only the current and future years.</a:t>
            </a:r>
          </a:p>
          <a:p>
            <a:pPr marL="292100" indent="-292100">
              <a:lnSpc>
                <a:spcPct val="90000"/>
              </a:lnSpc>
              <a:buClr>
                <a:srgbClr val="CC3300"/>
              </a:buClr>
              <a:buNone/>
              <a:tabLst>
                <a:tab pos="1257300" algn="l"/>
                <a:tab pos="1485900" algn="l"/>
              </a:tabLst>
            </a:pPr>
            <a:r>
              <a:rPr lang="en-US" dirty="0" smtClean="0"/>
              <a:t>		</a:t>
            </a:r>
            <a:r>
              <a:rPr lang="en-US" b="1" i="1" u="sng" dirty="0" smtClean="0"/>
              <a:t>Prospective method</a:t>
            </a:r>
          </a:p>
          <a:p>
            <a:pPr lvl="1"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785679-8E32-4320-AA12-0493C13ECE12}" type="datetime4">
              <a:rPr lang="en-US"/>
              <a:pPr>
                <a:defRPr/>
              </a:pPr>
              <a:t>January 10, 2014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D2D276-4F1B-4200-B0BA-73C0C9C24060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709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76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6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6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6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6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6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6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6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6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4" y="260648"/>
            <a:ext cx="7010400" cy="83820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Retrospective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method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295400"/>
            <a:ext cx="8472488" cy="55626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a </a:t>
            </a:r>
            <a:r>
              <a:rPr lang="en-US" dirty="0"/>
              <a:t>change in accounting </a:t>
            </a:r>
            <a:r>
              <a:rPr lang="en-US" dirty="0" smtClean="0"/>
              <a:t>principle:</a:t>
            </a:r>
          </a:p>
          <a:p>
            <a:pPr marL="137160" indent="0">
              <a:buNone/>
              <a:defRPr/>
            </a:pPr>
            <a:r>
              <a:rPr lang="en-US" dirty="0" smtClean="0"/>
              <a:t>to </a:t>
            </a:r>
            <a:r>
              <a:rPr lang="en-US" dirty="0"/>
              <a:t>reflect the new method as though it had been applied all along.</a:t>
            </a:r>
            <a:endParaRPr lang="en-US" sz="28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marL="137160" indent="0" eaLnBrk="1" hangingPunct="1">
              <a:buNone/>
              <a:defRPr/>
            </a:pPr>
            <a:r>
              <a:rPr lang="en-US" dirty="0" smtClean="0"/>
              <a:t>ADJUSTMENT:</a:t>
            </a:r>
          </a:p>
          <a:p>
            <a:pPr>
              <a:defRPr/>
            </a:pPr>
            <a:r>
              <a:rPr lang="en-US" dirty="0"/>
              <a:t>A corresponding adjustment must be recorded in the opening balance (of the earliest period restated) of retained </a:t>
            </a:r>
            <a:r>
              <a:rPr lang="en-US" dirty="0" smtClean="0"/>
              <a:t>earnings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Prospective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method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916832"/>
            <a:ext cx="7010400" cy="3888432"/>
          </a:xfrm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dirty="0" smtClean="0"/>
              <a:t>use the new information or new method in preparing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current</a:t>
            </a:r>
            <a:r>
              <a:rPr lang="en-US" dirty="0" smtClean="0"/>
              <a:t> and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future</a:t>
            </a:r>
            <a:r>
              <a:rPr lang="en-US" dirty="0" smtClean="0"/>
              <a:t> financial statements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no </a:t>
            </a:r>
            <a:r>
              <a:rPr lang="en-US" dirty="0"/>
              <a:t>restatement of previously issued financial statements. </a:t>
            </a: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marL="342900" lvl="5" indent="-342900">
              <a:buSzPct val="85000"/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Prior years’ statements are </a:t>
            </a:r>
            <a:r>
              <a:rPr lang="en-US" sz="3200" b="1" i="1" u="sng" dirty="0" smtClean="0"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revised.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63408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Accounting Changes/Errors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3568" y="1268760"/>
            <a:ext cx="8229600" cy="338437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>
            <a:normAutofit/>
          </a:bodyPr>
          <a:lstStyle/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Change in estimate:	      prospective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Correction of an error: 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retrospective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Change in principle:      retrospective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  <a:ln w="57150" cmpd="sng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CHANGE IN ESTIMATE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3AC24A-6DF3-40C3-9ABD-BBDEA898C4E7}" type="datetime4">
              <a:rPr lang="en-US" smtClean="0"/>
              <a:pPr>
                <a:defRPr/>
              </a:pPr>
              <a:t>January 10,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693D54-A5E1-4687-9306-E453D790CF9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043608" y="2060848"/>
            <a:ext cx="6237605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3600" dirty="0" smtClean="0">
                <a:latin typeface="Times New Roman"/>
                <a:cs typeface="Times New Roman"/>
              </a:rPr>
              <a:t>Uncollectible receivables</a:t>
            </a:r>
          </a:p>
          <a:p>
            <a:pPr marL="285750" indent="-285750">
              <a:buFontTx/>
              <a:buChar char="-"/>
            </a:pPr>
            <a:r>
              <a:rPr lang="en-US" sz="3600" dirty="0" smtClean="0">
                <a:latin typeface="Times New Roman"/>
                <a:cs typeface="Times New Roman"/>
              </a:rPr>
              <a:t>Inventory obsolescence</a:t>
            </a:r>
          </a:p>
          <a:p>
            <a:pPr marL="285750" indent="-285750">
              <a:buFontTx/>
              <a:buChar char="-"/>
            </a:pPr>
            <a:r>
              <a:rPr lang="en-US" sz="3600" dirty="0" smtClean="0">
                <a:latin typeface="Times New Roman"/>
                <a:cs typeface="Times New Roman"/>
              </a:rPr>
              <a:t>Useful lives</a:t>
            </a:r>
          </a:p>
          <a:p>
            <a:pPr marL="285750" indent="-285750">
              <a:buFontTx/>
              <a:buChar char="-"/>
            </a:pPr>
            <a:r>
              <a:rPr lang="en-US" sz="3600" dirty="0" smtClean="0">
                <a:latin typeface="Times New Roman"/>
                <a:cs typeface="Times New Roman"/>
              </a:rPr>
              <a:t>Salvage value</a:t>
            </a:r>
          </a:p>
          <a:p>
            <a:pPr marL="285750" indent="-285750">
              <a:buFontTx/>
              <a:buChar char="-"/>
            </a:pPr>
            <a:r>
              <a:rPr lang="en-US" sz="3600" dirty="0" smtClean="0">
                <a:latin typeface="Times New Roman"/>
                <a:cs typeface="Times New Roman"/>
              </a:rPr>
              <a:t>Warranty costs</a:t>
            </a:r>
          </a:p>
          <a:p>
            <a:pPr marL="285750" indent="-285750">
              <a:buFontTx/>
              <a:buChar char="-"/>
            </a:pPr>
            <a:r>
              <a:rPr lang="en-US" sz="3600" dirty="0" smtClean="0">
                <a:latin typeface="Times New Roman"/>
                <a:cs typeface="Times New Roman"/>
              </a:rPr>
              <a:t>Recoverable reserves</a:t>
            </a:r>
          </a:p>
          <a:p>
            <a:pPr marL="285750" indent="-285750">
              <a:buFontTx/>
              <a:buChar char="-"/>
            </a:pPr>
            <a:r>
              <a:rPr lang="en-US" sz="3600" dirty="0" smtClean="0">
                <a:latin typeface="Times New Roman"/>
                <a:cs typeface="Times New Roman"/>
              </a:rPr>
              <a:t>Change in depreciation method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42781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</Template>
  <TotalTime>6025</TotalTime>
  <Words>451</Words>
  <Application>Microsoft Macintosh PowerPoint</Application>
  <PresentationFormat>On-screen Show (4:3)</PresentationFormat>
  <Paragraphs>98</Paragraphs>
  <Slides>14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Custom Design</vt:lpstr>
      <vt:lpstr>Apex</vt:lpstr>
      <vt:lpstr>Worksheet</vt:lpstr>
      <vt:lpstr>             INTERMEDIATE FINANCIAL ACCOUNTING CHAPTER 20  </vt:lpstr>
      <vt:lpstr>Learning Objectives</vt:lpstr>
      <vt:lpstr>ACCOUNTING CHANGES &amp; ERRORS CORRECTIONS</vt:lpstr>
      <vt:lpstr>Accounting Changes</vt:lpstr>
      <vt:lpstr>How to reflect  changes in Accounting? </vt:lpstr>
      <vt:lpstr>Retrospective method</vt:lpstr>
      <vt:lpstr>Prospective method</vt:lpstr>
      <vt:lpstr>Accounting Changes/Errors</vt:lpstr>
      <vt:lpstr> CHANGE IN ESTIMATE</vt:lpstr>
      <vt:lpstr>Change in Accounting Estimate/Principle </vt:lpstr>
      <vt:lpstr>ERROR CORRECTIONS</vt:lpstr>
      <vt:lpstr>Error Corrections</vt:lpstr>
      <vt:lpstr>DISCLOSURE NOTES</vt:lpstr>
      <vt:lpstr>CHANGE IN ACCOUNTING METHODS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ACCOUNTING</dc:title>
  <dc:creator>RISHMA  VEDD</dc:creator>
  <cp:lastModifiedBy>Rishma Vedd</cp:lastModifiedBy>
  <cp:revision>135</cp:revision>
  <dcterms:created xsi:type="dcterms:W3CDTF">2006-03-12T04:51:07Z</dcterms:created>
  <dcterms:modified xsi:type="dcterms:W3CDTF">2014-01-11T07:27:17Z</dcterms:modified>
</cp:coreProperties>
</file>