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2" r:id="rId1"/>
  </p:sldMasterIdLst>
  <p:notesMasterIdLst>
    <p:notesMasterId r:id="rId29"/>
  </p:notesMasterIdLst>
  <p:handoutMasterIdLst>
    <p:handoutMasterId r:id="rId30"/>
  </p:handoutMasterIdLst>
  <p:sldIdLst>
    <p:sldId id="263" r:id="rId2"/>
    <p:sldId id="264" r:id="rId3"/>
    <p:sldId id="265" r:id="rId4"/>
    <p:sldId id="319" r:id="rId5"/>
    <p:sldId id="266" r:id="rId6"/>
    <p:sldId id="267" r:id="rId7"/>
    <p:sldId id="271" r:id="rId8"/>
    <p:sldId id="324" r:id="rId9"/>
    <p:sldId id="326" r:id="rId10"/>
    <p:sldId id="327" r:id="rId11"/>
    <p:sldId id="328" r:id="rId12"/>
    <p:sldId id="272" r:id="rId13"/>
    <p:sldId id="276" r:id="rId14"/>
    <p:sldId id="329" r:id="rId15"/>
    <p:sldId id="332" r:id="rId16"/>
    <p:sldId id="330" r:id="rId17"/>
    <p:sldId id="277" r:id="rId18"/>
    <p:sldId id="278" r:id="rId19"/>
    <p:sldId id="321" r:id="rId20"/>
    <p:sldId id="279" r:id="rId21"/>
    <p:sldId id="322" r:id="rId22"/>
    <p:sldId id="280" r:id="rId23"/>
    <p:sldId id="281" r:id="rId24"/>
    <p:sldId id="282" r:id="rId25"/>
    <p:sldId id="283" r:id="rId26"/>
    <p:sldId id="287" r:id="rId27"/>
    <p:sldId id="295" r:id="rId2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20508"/>
    <a:srgbClr val="FFFFFF"/>
    <a:srgbClr val="FFFFCC"/>
    <a:srgbClr val="0033CC"/>
    <a:srgbClr val="0000FF"/>
    <a:srgbClr val="3333FF"/>
    <a:srgbClr val="66CCFF"/>
    <a:srgbClr val="0066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856" y="-9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8" d="100"/>
          <a:sy n="58" d="100"/>
        </p:scale>
        <p:origin x="-177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_rels/viewProps.xml.rels><?xml version="1.0" encoding="UTF-8" standalone="yes"?>
<Relationships xmlns="http://schemas.openxmlformats.org/package/2006/relationships"><Relationship Id="rId3" Type="http://schemas.openxmlformats.org/officeDocument/2006/relationships/slide" Target="slides/slide14.xml"/><Relationship Id="rId4" Type="http://schemas.openxmlformats.org/officeDocument/2006/relationships/slide" Target="slides/slide16.xml"/><Relationship Id="rId1" Type="http://schemas.openxmlformats.org/officeDocument/2006/relationships/slide" Target="slides/slide5.xml"/><Relationship Id="rId2"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6387"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6388"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6389"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2830AC49-BA25-E34C-A918-82D52FBAE586}" type="slidenum">
              <a:rPr lang="en-US"/>
              <a:pPr/>
              <a:t>‹#›</a:t>
            </a:fld>
            <a:endParaRPr lang="en-US"/>
          </a:p>
        </p:txBody>
      </p:sp>
    </p:spTree>
    <p:extLst>
      <p:ext uri="{BB962C8B-B14F-4D97-AF65-F5344CB8AC3E}">
        <p14:creationId xmlns:p14="http://schemas.microsoft.com/office/powerpoint/2010/main" val="1172056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843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438" name="Rectangle 6"/>
          <p:cNvSpPr>
            <a:spLocks noGrp="1" noChangeArrowheads="1"/>
          </p:cNvSpPr>
          <p:nvPr>
            <p:ph type="ftr" sz="quarter" idx="4"/>
          </p:nvPr>
        </p:nvSpPr>
        <p:spPr bwMode="auto">
          <a:xfrm>
            <a:off x="76200" y="86233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8439" name="Rectangle 7"/>
          <p:cNvSpPr>
            <a:spLocks noGrp="1" noChangeArrowheads="1"/>
          </p:cNvSpPr>
          <p:nvPr>
            <p:ph type="sldNum" sz="quarter" idx="5"/>
          </p:nvPr>
        </p:nvSpPr>
        <p:spPr bwMode="auto">
          <a:xfrm>
            <a:off x="3810000" y="86233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FD7DB2F4-732A-0F47-8E16-6E620A7737C8}" type="slidenum">
              <a:rPr lang="en-US"/>
              <a:pPr/>
              <a:t>‹#›</a:t>
            </a:fld>
            <a:endParaRPr lang="en-US"/>
          </a:p>
        </p:txBody>
      </p:sp>
    </p:spTree>
    <p:extLst>
      <p:ext uri="{BB962C8B-B14F-4D97-AF65-F5344CB8AC3E}">
        <p14:creationId xmlns:p14="http://schemas.microsoft.com/office/powerpoint/2010/main" val="12140170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8A7EBEE6-108C-EA47-A209-C7F664D20D99}" type="slidenum">
              <a:rPr lang="en-US" sz="1200">
                <a:latin typeface="Times" charset="0"/>
              </a:rPr>
              <a:pPr/>
              <a:t>1</a:t>
            </a:fld>
            <a:endParaRPr lang="en-US" sz="1200">
              <a:latin typeface="Times" charset="0"/>
            </a:endParaRP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CA">
              <a:latin typeface="Times"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a:solidFill>
                  <a:schemeClr val="tx1"/>
                </a:solidFill>
                <a:latin typeface="Arial" charset="0"/>
                <a:ea typeface="ＭＳ Ｐゴシック" charset="0"/>
                <a:cs typeface="ＭＳ Ｐゴシック" charset="0"/>
              </a:defRPr>
            </a:lvl1pPr>
            <a:lvl2pPr marL="742950" indent="-285750">
              <a:defRPr sz="3000">
                <a:solidFill>
                  <a:schemeClr val="tx1"/>
                </a:solidFill>
                <a:latin typeface="Arial" charset="0"/>
                <a:ea typeface="ＭＳ Ｐゴシック" charset="0"/>
              </a:defRPr>
            </a:lvl2pPr>
            <a:lvl3pPr marL="1143000" indent="-228600">
              <a:defRPr sz="3000">
                <a:solidFill>
                  <a:schemeClr val="tx1"/>
                </a:solidFill>
                <a:latin typeface="Arial" charset="0"/>
                <a:ea typeface="ＭＳ Ｐゴシック" charset="0"/>
              </a:defRPr>
            </a:lvl3pPr>
            <a:lvl4pPr marL="1600200" indent="-228600">
              <a:defRPr sz="3000">
                <a:solidFill>
                  <a:schemeClr val="tx1"/>
                </a:solidFill>
                <a:latin typeface="Arial" charset="0"/>
                <a:ea typeface="ＭＳ Ｐゴシック" charset="0"/>
              </a:defRPr>
            </a:lvl4pPr>
            <a:lvl5pPr marL="2057400" indent="-228600">
              <a:defRPr sz="3000">
                <a:solidFill>
                  <a:schemeClr val="tx1"/>
                </a:solidFill>
                <a:latin typeface="Arial" charset="0"/>
                <a:ea typeface="ＭＳ Ｐゴシック" charset="0"/>
              </a:defRPr>
            </a:lvl5pPr>
            <a:lvl6pPr marL="2514600" indent="-228600" eaLnBrk="0" fontAlgn="base" hangingPunct="0">
              <a:spcBef>
                <a:spcPct val="50000"/>
              </a:spcBef>
              <a:spcAft>
                <a:spcPct val="0"/>
              </a:spcAft>
              <a:defRPr sz="3000">
                <a:solidFill>
                  <a:schemeClr val="tx1"/>
                </a:solidFill>
                <a:latin typeface="Arial" charset="0"/>
                <a:ea typeface="ＭＳ Ｐゴシック" charset="0"/>
              </a:defRPr>
            </a:lvl6pPr>
            <a:lvl7pPr marL="2971800" indent="-228600" eaLnBrk="0" fontAlgn="base" hangingPunct="0">
              <a:spcBef>
                <a:spcPct val="50000"/>
              </a:spcBef>
              <a:spcAft>
                <a:spcPct val="0"/>
              </a:spcAft>
              <a:defRPr sz="3000">
                <a:solidFill>
                  <a:schemeClr val="tx1"/>
                </a:solidFill>
                <a:latin typeface="Arial" charset="0"/>
                <a:ea typeface="ＭＳ Ｐゴシック" charset="0"/>
              </a:defRPr>
            </a:lvl7pPr>
            <a:lvl8pPr marL="3429000" indent="-228600" eaLnBrk="0" fontAlgn="base" hangingPunct="0">
              <a:spcBef>
                <a:spcPct val="50000"/>
              </a:spcBef>
              <a:spcAft>
                <a:spcPct val="0"/>
              </a:spcAft>
              <a:defRPr sz="3000">
                <a:solidFill>
                  <a:schemeClr val="tx1"/>
                </a:solidFill>
                <a:latin typeface="Arial" charset="0"/>
                <a:ea typeface="ＭＳ Ｐゴシック" charset="0"/>
              </a:defRPr>
            </a:lvl8pPr>
            <a:lvl9pPr marL="3886200" indent="-228600" eaLnBrk="0" fontAlgn="base" hangingPunct="0">
              <a:spcBef>
                <a:spcPct val="50000"/>
              </a:spcBef>
              <a:spcAft>
                <a:spcPct val="0"/>
              </a:spcAft>
              <a:defRPr sz="3000">
                <a:solidFill>
                  <a:schemeClr val="tx1"/>
                </a:solidFill>
                <a:latin typeface="Arial" charset="0"/>
                <a:ea typeface="ＭＳ Ｐゴシック" charset="0"/>
              </a:defRPr>
            </a:lvl9pPr>
          </a:lstStyle>
          <a:p>
            <a:fld id="{0E3CE46C-5B10-B24B-A0AC-78757642BB63}" type="slidenum">
              <a:rPr lang="en-US" sz="1200"/>
              <a:pPr/>
              <a:t>4</a:t>
            </a:fld>
            <a:endParaRPr lang="en-US" sz="1200"/>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84DBD1B6-0E9D-484B-8182-D80AB500B9EE}" type="slidenum">
              <a:rPr lang="en-US" sz="1200">
                <a:latin typeface="Times" charset="0"/>
              </a:rPr>
              <a:pPr/>
              <a:t>7</a:t>
            </a:fld>
            <a:endParaRPr lang="en-US" sz="1200">
              <a:latin typeface="Times" charset="0"/>
            </a:endParaRPr>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Times" charset="0"/>
              </a:rPr>
              <a:t>In the typical stock option plan, an employee is given the right to purchase a specified number of common shares, at a specified exercise price, during a set period of time. The fair value of the stock options is accrued as compensation expense over the service period.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5A9E7C3-89D4-944E-AF37-B90A9099DB81}" type="slidenum">
              <a:rPr lang="en-US" sz="1200">
                <a:latin typeface="Times" charset="0"/>
              </a:rPr>
              <a:pPr/>
              <a:t>12</a:t>
            </a:fld>
            <a:endParaRPr lang="en-US" sz="1200">
              <a:latin typeface="Times" charset="0"/>
            </a:endParaRP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Times" charset="0"/>
              </a:rPr>
              <a:t>In the typical stock option plan, an employee is given the right to purchase a specified number of common shares, at a specified exercise price, during a set period of time. The fair value of the stock options is accrued as compensation expense over the service period.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t>Acct 592 - Intro to EPS</a:t>
            </a:r>
          </a:p>
        </p:txBody>
      </p:sp>
      <p:sp>
        <p:nvSpPr>
          <p:cNvPr id="9" name="Rectangle 3"/>
          <p:cNvSpPr>
            <a:spLocks noGrp="1" noChangeArrowheads="1"/>
          </p:cNvSpPr>
          <p:nvPr>
            <p:ph type="dt" idx="1"/>
          </p:nvPr>
        </p:nvSpPr>
        <p:spPr>
          <a:ln/>
        </p:spPr>
        <p:txBody>
          <a:bodyPr/>
          <a:lstStyle/>
          <a:p>
            <a:fld id="{B9299EC1-6C64-7843-AD5E-5BC998086B16}" type="datetime1">
              <a:rPr lang="en-US"/>
              <a:pPr/>
              <a:t>1/10/14</a:t>
            </a:fld>
            <a:endParaRPr lang="en-US"/>
          </a:p>
        </p:txBody>
      </p:sp>
      <p:sp>
        <p:nvSpPr>
          <p:cNvPr id="11" name="Rectangle 7"/>
          <p:cNvSpPr>
            <a:spLocks noGrp="1" noChangeArrowheads="1"/>
          </p:cNvSpPr>
          <p:nvPr>
            <p:ph type="sldNum" sz="quarter" idx="5"/>
          </p:nvPr>
        </p:nvSpPr>
        <p:spPr>
          <a:ln/>
        </p:spPr>
        <p:txBody>
          <a:bodyPr/>
          <a:lstStyle/>
          <a:p>
            <a:fld id="{74534BA6-A150-5247-A7E1-6DABCFC68DE0}" type="slidenum">
              <a:rPr lang="en-US"/>
              <a:pPr/>
              <a:t>21</a:t>
            </a:fld>
            <a:endParaRPr lang="en-US"/>
          </a:p>
        </p:txBody>
      </p:sp>
      <p:sp>
        <p:nvSpPr>
          <p:cNvPr id="3789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789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9050" tIns="0" rIns="19050" bIns="0" anchor="b"/>
          <a:lstStyle/>
          <a:p>
            <a:pPr algn="r" eaLnBrk="0" hangingPunct="0"/>
            <a:r>
              <a:rPr lang="en-US" sz="1000" i="1">
                <a:latin typeface="Times New Roman" charset="0"/>
              </a:rPr>
              <a:t>11</a:t>
            </a:r>
          </a:p>
        </p:txBody>
      </p:sp>
      <p:sp>
        <p:nvSpPr>
          <p:cNvPr id="3789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789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7894" name="Rectangle 6"/>
          <p:cNvSpPr>
            <a:spLocks noGrp="1" noRot="1" noChangeAspect="1" noChangeArrowheads="1"/>
          </p:cNvSpPr>
          <p:nvPr>
            <p:ph type="sldImg"/>
          </p:nvPr>
        </p:nvSpPr>
        <p:spPr bwMode="auto">
          <a:xfrm>
            <a:off x="1152525" y="692150"/>
            <a:ext cx="4552950" cy="34163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37895" name="Rectangle 7"/>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lIns="90488" tIns="44450" rIns="90488" bIns="44450"/>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a:ln/>
        </p:spPr>
      </p:sp>
      <p:sp>
        <p:nvSpPr>
          <p:cNvPr id="4403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Calibri" charset="0"/>
                <a:ea typeface="MS PGothic" charset="0"/>
                <a:cs typeface="MS PGothic" charset="0"/>
              </a:rPr>
              <a:t>If we issue shares during the period, in the form of a stock dividend or stock split, we treat those shares retroactively for the portion of the year that the original shares were outstanding.  If the stock split had been issued prior to the current year, we would adjust the weighted-average common shares outstanding, as if the split had taken place at the beginning of the year.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7656" name="Picture 8" descr="Metallic-Globe-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ltGray">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7650" name="Text Box 2"/>
          <p:cNvSpPr txBox="1">
            <a:spLocks noChangeArrowheads="1"/>
          </p:cNvSpPr>
          <p:nvPr/>
        </p:nvSpPr>
        <p:spPr bwMode="auto">
          <a:xfrm>
            <a:off x="7315200" y="12700"/>
            <a:ext cx="18288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lgn="r">
              <a:spcBef>
                <a:spcPct val="50000"/>
              </a:spcBef>
            </a:pPr>
            <a:r>
              <a:rPr lang="en-GB" sz="1400">
                <a:solidFill>
                  <a:schemeClr val="bg1"/>
                </a:solidFill>
                <a:latin typeface="Arial" charset="0"/>
              </a:rPr>
              <a:t>Slide </a:t>
            </a:r>
            <a:fld id="{631B82CB-999C-944D-B38F-4733315EEA8D}" type="slidenum">
              <a:rPr lang="en-GB" sz="1400">
                <a:solidFill>
                  <a:schemeClr val="bg1"/>
                </a:solidFill>
                <a:latin typeface="Arial" charset="0"/>
              </a:rPr>
              <a:pPr algn="r">
                <a:spcBef>
                  <a:spcPct val="50000"/>
                </a:spcBef>
              </a:pPr>
              <a:t>‹#›</a:t>
            </a:fld>
            <a:endParaRPr lang="en-GB" sz="1400">
              <a:solidFill>
                <a:schemeClr val="bg1"/>
              </a:solidFill>
              <a:latin typeface="Arial" charset="0"/>
            </a:endParaRPr>
          </a:p>
        </p:txBody>
      </p:sp>
      <p:sp>
        <p:nvSpPr>
          <p:cNvPr id="27652" name="Rectangle 4"/>
          <p:cNvSpPr>
            <a:spLocks noGrp="1" noChangeArrowheads="1"/>
          </p:cNvSpPr>
          <p:nvPr>
            <p:ph type="subTitle" idx="1"/>
          </p:nvPr>
        </p:nvSpPr>
        <p:spPr>
          <a:xfrm>
            <a:off x="1066800" y="3886200"/>
            <a:ext cx="7010400" cy="1752600"/>
          </a:xfrm>
        </p:spPr>
        <p:txBody>
          <a:bodyPr/>
          <a:lstStyle>
            <a:lvl1pPr marL="0" indent="0" algn="ctr">
              <a:buFont typeface="Wingdings" charset="0"/>
              <a:buNone/>
              <a:defRPr/>
            </a:lvl1pPr>
          </a:lstStyle>
          <a:p>
            <a:pPr lvl="0"/>
            <a:r>
              <a:rPr lang="en-US" noProof="0" smtClean="0"/>
              <a:t>Click to edit Master subtitle style</a:t>
            </a:r>
          </a:p>
        </p:txBody>
      </p:sp>
      <p:sp>
        <p:nvSpPr>
          <p:cNvPr id="27653" name="Rectangle 5"/>
          <p:cNvSpPr>
            <a:spLocks noChangeArrowheads="1"/>
          </p:cNvSpPr>
          <p:nvPr/>
        </p:nvSpPr>
        <p:spPr bwMode="auto">
          <a:xfrm>
            <a:off x="381000" y="228600"/>
            <a:ext cx="8382000" cy="990600"/>
          </a:xfrm>
          <a:prstGeom prst="rect">
            <a:avLst/>
          </a:prstGeom>
          <a:gradFill rotWithShape="0">
            <a:gsLst>
              <a:gs pos="0">
                <a:schemeClr val="accent1"/>
              </a:gs>
              <a:gs pos="100000">
                <a:schemeClr val="accent1">
                  <a:gamma/>
                  <a:tint val="19216"/>
                  <a:invGamma/>
                </a:schemeClr>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7651" name="Rectangle 3"/>
          <p:cNvSpPr>
            <a:spLocks noGrp="1" noChangeArrowheads="1"/>
          </p:cNvSpPr>
          <p:nvPr>
            <p:ph type="ctrTitle"/>
          </p:nvPr>
        </p:nvSpPr>
        <p:spPr bwMode="blackWhite">
          <a:xfrm>
            <a:off x="457200" y="304800"/>
            <a:ext cx="8229600" cy="838200"/>
          </a:xfrm>
          <a:gradFill rotWithShape="0">
            <a:gsLst>
              <a:gs pos="0">
                <a:schemeClr val="accent1">
                  <a:gamma/>
                  <a:tint val="12549"/>
                  <a:invGamma/>
                </a:schemeClr>
              </a:gs>
              <a:gs pos="100000">
                <a:schemeClr val="accent1"/>
              </a:gs>
            </a:gsLst>
            <a:lin ang="2700000" scaled="1"/>
          </a:gradFill>
        </p:spPr>
        <p:txBody>
          <a:bodyPr anchor="ctr"/>
          <a:lstStyle>
            <a:lvl1pPr>
              <a:defRPr sz="4000">
                <a:effectLst/>
              </a:defRPr>
            </a:lvl1pPr>
          </a:lstStyle>
          <a:p>
            <a:pPr lvl="0"/>
            <a:r>
              <a:rPr lang="en-US" noProof="0" smtClean="0"/>
              <a:t>Click to edit Master title style</a:t>
            </a:r>
          </a:p>
        </p:txBody>
      </p:sp>
      <p:sp>
        <p:nvSpPr>
          <p:cNvPr id="27659" name="Text Box 11"/>
          <p:cNvSpPr txBox="1">
            <a:spLocks noChangeArrowheads="1"/>
          </p:cNvSpPr>
          <p:nvPr userDrawn="1"/>
        </p:nvSpPr>
        <p:spPr bwMode="auto">
          <a:xfrm>
            <a:off x="76200" y="19050"/>
            <a:ext cx="48768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spcBef>
                <a:spcPct val="50000"/>
              </a:spcBef>
            </a:pPr>
            <a:r>
              <a:rPr lang="en-GB" sz="900">
                <a:solidFill>
                  <a:schemeClr val="bg1"/>
                </a:solidFill>
                <a:latin typeface="Arial" charset="0"/>
              </a:rPr>
              <a:t>A Free sample background from www.awesomebackgrounds.com</a:t>
            </a:r>
          </a:p>
        </p:txBody>
      </p:sp>
      <p:sp>
        <p:nvSpPr>
          <p:cNvPr id="27660" name="Text Box 12"/>
          <p:cNvSpPr txBox="1">
            <a:spLocks noChangeArrowheads="1"/>
          </p:cNvSpPr>
          <p:nvPr userDrawn="1"/>
        </p:nvSpPr>
        <p:spPr bwMode="auto">
          <a:xfrm>
            <a:off x="38100" y="6616700"/>
            <a:ext cx="18288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spcBef>
                <a:spcPct val="50000"/>
              </a:spcBef>
            </a:pPr>
            <a:r>
              <a:rPr lang="en-GB" sz="1200">
                <a:solidFill>
                  <a:srgbClr val="FFFFFF"/>
                </a:solidFill>
                <a:latin typeface="Arial" charset="0"/>
              </a:rPr>
              <a:t>© 2006 By Default!</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7653"/>
                                        </p:tgtEl>
                                        <p:attrNameLst>
                                          <p:attrName>style.visibility</p:attrName>
                                        </p:attrNameLst>
                                      </p:cBhvr>
                                      <p:to>
                                        <p:strVal val="visible"/>
                                      </p:to>
                                    </p:set>
                                    <p:animEffect transition="in" filter="box(out)">
                                      <p:cBhvr>
                                        <p:cTn id="7" dur="500"/>
                                        <p:tgtEl>
                                          <p:spTgt spid="276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2079945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2860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2860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067601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4030099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59469826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676400"/>
            <a:ext cx="42672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2672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529407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648390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7646443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347273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4899082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9503951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6631" name="Picture 7" descr="Metallic-Globe-0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ltGray">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6626" name="Text Box 2"/>
          <p:cNvSpPr txBox="1">
            <a:spLocks noChangeArrowheads="1"/>
          </p:cNvSpPr>
          <p:nvPr/>
        </p:nvSpPr>
        <p:spPr bwMode="auto">
          <a:xfrm>
            <a:off x="7315200" y="12700"/>
            <a:ext cx="18288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lgn="r">
              <a:spcBef>
                <a:spcPct val="50000"/>
              </a:spcBef>
            </a:pPr>
            <a:r>
              <a:rPr lang="en-GB" sz="1400">
                <a:solidFill>
                  <a:schemeClr val="bg1"/>
                </a:solidFill>
                <a:latin typeface="Arial" charset="0"/>
              </a:rPr>
              <a:t>Slide </a:t>
            </a:r>
            <a:fld id="{04746D5D-0766-7C49-A1D4-4EDC44B3F2BA}" type="slidenum">
              <a:rPr lang="en-GB" sz="1400">
                <a:solidFill>
                  <a:schemeClr val="bg1"/>
                </a:solidFill>
                <a:latin typeface="Arial" charset="0"/>
              </a:rPr>
              <a:pPr algn="r">
                <a:spcBef>
                  <a:spcPct val="50000"/>
                </a:spcBef>
              </a:pPr>
              <a:t>‹#›</a:t>
            </a:fld>
            <a:endParaRPr lang="en-GB" sz="1400">
              <a:solidFill>
                <a:schemeClr val="bg1"/>
              </a:solidFill>
              <a:latin typeface="Arial" charset="0"/>
            </a:endParaRPr>
          </a:p>
        </p:txBody>
      </p:sp>
      <p:sp>
        <p:nvSpPr>
          <p:cNvPr id="26628" name="Rectangle 4"/>
          <p:cNvSpPr>
            <a:spLocks noGrp="1" noChangeArrowheads="1"/>
          </p:cNvSpPr>
          <p:nvPr>
            <p:ph type="title"/>
          </p:nvPr>
        </p:nvSpPr>
        <p:spPr bwMode="auto">
          <a:xfrm>
            <a:off x="228600" y="228600"/>
            <a:ext cx="86868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36000" tIns="45720" rIns="36000" bIns="45720" numCol="1" anchor="t" anchorCtr="1" compatLnSpc="1">
            <a:prstTxWarp prst="textNoShape">
              <a:avLst/>
            </a:prstTxWarp>
          </a:bodyPr>
          <a:lstStyle/>
          <a:p>
            <a:pPr lvl="0"/>
            <a:r>
              <a:rPr lang="en-US"/>
              <a:t>Click to edit Master title style</a:t>
            </a:r>
          </a:p>
        </p:txBody>
      </p:sp>
      <p:sp>
        <p:nvSpPr>
          <p:cNvPr id="26629" name="Rectangle 5"/>
          <p:cNvSpPr>
            <a:spLocks noGrp="1" noChangeArrowheads="1"/>
          </p:cNvSpPr>
          <p:nvPr>
            <p:ph type="body" idx="1"/>
          </p:nvPr>
        </p:nvSpPr>
        <p:spPr bwMode="auto">
          <a:xfrm>
            <a:off x="228600" y="1676400"/>
            <a:ext cx="86868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1"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26632" name="Text Box 8"/>
          <p:cNvSpPr txBox="1">
            <a:spLocks noChangeArrowheads="1"/>
          </p:cNvSpPr>
          <p:nvPr userDrawn="1"/>
        </p:nvSpPr>
        <p:spPr bwMode="auto">
          <a:xfrm>
            <a:off x="76200" y="19050"/>
            <a:ext cx="4876800"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spcBef>
                <a:spcPct val="50000"/>
              </a:spcBef>
            </a:pPr>
            <a:r>
              <a:rPr lang="en-GB" sz="900">
                <a:solidFill>
                  <a:schemeClr val="bg1"/>
                </a:solidFill>
                <a:latin typeface="Arial" charset="0"/>
              </a:rPr>
              <a:t>A Free sample background from www.awesomebackgrounds.com</a:t>
            </a:r>
          </a:p>
        </p:txBody>
      </p:sp>
      <p:sp>
        <p:nvSpPr>
          <p:cNvPr id="26633" name="Text Box 9"/>
          <p:cNvSpPr txBox="1">
            <a:spLocks noChangeArrowheads="1"/>
          </p:cNvSpPr>
          <p:nvPr userDrawn="1"/>
        </p:nvSpPr>
        <p:spPr bwMode="auto">
          <a:xfrm>
            <a:off x="38100" y="6616700"/>
            <a:ext cx="18288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spcBef>
                <a:spcPct val="50000"/>
              </a:spcBef>
            </a:pPr>
            <a:r>
              <a:rPr lang="en-GB" sz="1200">
                <a:solidFill>
                  <a:srgbClr val="FFFFFF"/>
                </a:solidFill>
                <a:latin typeface="Arial" charset="0"/>
              </a:rPr>
              <a:t>© 2006 By Default!</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xStyles>
    <p:titleStyle>
      <a:lvl1pPr algn="ctr" rtl="0" eaLnBrk="0" fontAlgn="base" hangingPunct="0">
        <a:lnSpc>
          <a:spcPct val="85000"/>
        </a:lnSpc>
        <a:spcBef>
          <a:spcPct val="1000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lnSpc>
          <a:spcPct val="85000"/>
        </a:lnSpc>
        <a:spcBef>
          <a:spcPct val="10000"/>
        </a:spcBef>
        <a:spcAft>
          <a:spcPct val="0"/>
        </a:spcAft>
        <a:defRPr sz="4400" b="1">
          <a:solidFill>
            <a:schemeClr val="tx2"/>
          </a:solidFill>
          <a:effectLst>
            <a:outerShdw blurRad="38100" dist="38100" dir="2700000" algn="tl">
              <a:srgbClr val="000000"/>
            </a:outerShdw>
          </a:effectLst>
          <a:latin typeface="Arial" charset="0"/>
          <a:ea typeface="ＭＳ Ｐゴシック" charset="0"/>
        </a:defRPr>
      </a:lvl2pPr>
      <a:lvl3pPr algn="ctr" rtl="0" eaLnBrk="0" fontAlgn="base" hangingPunct="0">
        <a:lnSpc>
          <a:spcPct val="85000"/>
        </a:lnSpc>
        <a:spcBef>
          <a:spcPct val="10000"/>
        </a:spcBef>
        <a:spcAft>
          <a:spcPct val="0"/>
        </a:spcAft>
        <a:defRPr sz="4400" b="1">
          <a:solidFill>
            <a:schemeClr val="tx2"/>
          </a:solidFill>
          <a:effectLst>
            <a:outerShdw blurRad="38100" dist="38100" dir="2700000" algn="tl">
              <a:srgbClr val="000000"/>
            </a:outerShdw>
          </a:effectLst>
          <a:latin typeface="Arial" charset="0"/>
          <a:ea typeface="ＭＳ Ｐゴシック" charset="0"/>
        </a:defRPr>
      </a:lvl3pPr>
      <a:lvl4pPr algn="ctr" rtl="0" eaLnBrk="0" fontAlgn="base" hangingPunct="0">
        <a:lnSpc>
          <a:spcPct val="85000"/>
        </a:lnSpc>
        <a:spcBef>
          <a:spcPct val="10000"/>
        </a:spcBef>
        <a:spcAft>
          <a:spcPct val="0"/>
        </a:spcAft>
        <a:defRPr sz="4400" b="1">
          <a:solidFill>
            <a:schemeClr val="tx2"/>
          </a:solidFill>
          <a:effectLst>
            <a:outerShdw blurRad="38100" dist="38100" dir="2700000" algn="tl">
              <a:srgbClr val="000000"/>
            </a:outerShdw>
          </a:effectLst>
          <a:latin typeface="Arial" charset="0"/>
          <a:ea typeface="ＭＳ Ｐゴシック" charset="0"/>
        </a:defRPr>
      </a:lvl4pPr>
      <a:lvl5pPr algn="ctr" rtl="0" eaLnBrk="0" fontAlgn="base" hangingPunct="0">
        <a:lnSpc>
          <a:spcPct val="85000"/>
        </a:lnSpc>
        <a:spcBef>
          <a:spcPct val="10000"/>
        </a:spcBef>
        <a:spcAft>
          <a:spcPct val="0"/>
        </a:spcAft>
        <a:defRPr sz="4400" b="1">
          <a:solidFill>
            <a:schemeClr val="tx2"/>
          </a:solidFill>
          <a:effectLst>
            <a:outerShdw blurRad="38100" dist="38100" dir="2700000" algn="tl">
              <a:srgbClr val="000000"/>
            </a:outerShdw>
          </a:effectLst>
          <a:latin typeface="Arial" charset="0"/>
          <a:ea typeface="ＭＳ Ｐゴシック" charset="0"/>
        </a:defRPr>
      </a:lvl5pPr>
      <a:lvl6pPr marL="457200" algn="ctr" rtl="0" eaLnBrk="0" fontAlgn="base" hangingPunct="0">
        <a:lnSpc>
          <a:spcPct val="85000"/>
        </a:lnSpc>
        <a:spcBef>
          <a:spcPct val="10000"/>
        </a:spcBef>
        <a:spcAft>
          <a:spcPct val="0"/>
        </a:spcAft>
        <a:defRPr sz="4400" b="1">
          <a:solidFill>
            <a:schemeClr val="tx2"/>
          </a:solidFill>
          <a:effectLst>
            <a:outerShdw blurRad="38100" dist="38100" dir="2700000" algn="tl">
              <a:srgbClr val="000000"/>
            </a:outerShdw>
          </a:effectLst>
          <a:latin typeface="Arial" charset="0"/>
          <a:ea typeface="ＭＳ Ｐゴシック" charset="0"/>
        </a:defRPr>
      </a:lvl6pPr>
      <a:lvl7pPr marL="914400" algn="ctr" rtl="0" eaLnBrk="0" fontAlgn="base" hangingPunct="0">
        <a:lnSpc>
          <a:spcPct val="85000"/>
        </a:lnSpc>
        <a:spcBef>
          <a:spcPct val="10000"/>
        </a:spcBef>
        <a:spcAft>
          <a:spcPct val="0"/>
        </a:spcAft>
        <a:defRPr sz="4400" b="1">
          <a:solidFill>
            <a:schemeClr val="tx2"/>
          </a:solidFill>
          <a:effectLst>
            <a:outerShdw blurRad="38100" dist="38100" dir="2700000" algn="tl">
              <a:srgbClr val="000000"/>
            </a:outerShdw>
          </a:effectLst>
          <a:latin typeface="Arial" charset="0"/>
          <a:ea typeface="ＭＳ Ｐゴシック" charset="0"/>
        </a:defRPr>
      </a:lvl7pPr>
      <a:lvl8pPr marL="1371600" algn="ctr" rtl="0" eaLnBrk="0" fontAlgn="base" hangingPunct="0">
        <a:lnSpc>
          <a:spcPct val="85000"/>
        </a:lnSpc>
        <a:spcBef>
          <a:spcPct val="10000"/>
        </a:spcBef>
        <a:spcAft>
          <a:spcPct val="0"/>
        </a:spcAft>
        <a:defRPr sz="4400" b="1">
          <a:solidFill>
            <a:schemeClr val="tx2"/>
          </a:solidFill>
          <a:effectLst>
            <a:outerShdw blurRad="38100" dist="38100" dir="2700000" algn="tl">
              <a:srgbClr val="000000"/>
            </a:outerShdw>
          </a:effectLst>
          <a:latin typeface="Arial" charset="0"/>
          <a:ea typeface="ＭＳ Ｐゴシック" charset="0"/>
        </a:defRPr>
      </a:lvl8pPr>
      <a:lvl9pPr marL="1828800" algn="ctr" rtl="0" eaLnBrk="0" fontAlgn="base" hangingPunct="0">
        <a:lnSpc>
          <a:spcPct val="85000"/>
        </a:lnSpc>
        <a:spcBef>
          <a:spcPct val="10000"/>
        </a:spcBef>
        <a:spcAft>
          <a:spcPct val="0"/>
        </a:spcAft>
        <a:defRPr sz="4400" b="1">
          <a:solidFill>
            <a:schemeClr val="tx2"/>
          </a:solidFill>
          <a:effectLst>
            <a:outerShdw blurRad="38100" dist="38100" dir="2700000" algn="tl">
              <a:srgbClr val="000000"/>
            </a:outerShdw>
          </a:effectLst>
          <a:latin typeface="Arial" charset="0"/>
          <a:ea typeface="ＭＳ Ｐゴシック" charset="0"/>
        </a:defRPr>
      </a:lvl9pPr>
    </p:titleStyle>
    <p:bodyStyle>
      <a:lvl1pPr marL="342900" indent="-342900" algn="l" rtl="0" eaLnBrk="0" fontAlgn="base" hangingPunct="0">
        <a:lnSpc>
          <a:spcPct val="85000"/>
        </a:lnSpc>
        <a:spcBef>
          <a:spcPct val="20000"/>
        </a:spcBef>
        <a:spcAft>
          <a:spcPct val="0"/>
        </a:spcAft>
        <a:buClr>
          <a:schemeClr val="tx2"/>
        </a:buClr>
        <a:buSzPct val="80000"/>
        <a:buFont typeface="Wingdings" charset="0"/>
        <a:buChar char="n"/>
        <a:defRPr sz="3200">
          <a:solidFill>
            <a:schemeClr val="tx1"/>
          </a:solidFill>
          <a:latin typeface="+mn-lt"/>
          <a:ea typeface="+mn-ea"/>
          <a:cs typeface="+mn-cs"/>
        </a:defRPr>
      </a:lvl1pPr>
      <a:lvl2pPr marL="742950" indent="-285750" algn="l" rtl="0" eaLnBrk="0" fontAlgn="base" hangingPunct="0">
        <a:lnSpc>
          <a:spcPct val="85000"/>
        </a:lnSpc>
        <a:spcBef>
          <a:spcPct val="0"/>
        </a:spcBef>
        <a:spcAft>
          <a:spcPct val="0"/>
        </a:spcAft>
        <a:buChar char="–"/>
        <a:defRPr sz="2800">
          <a:solidFill>
            <a:schemeClr val="tx1"/>
          </a:solidFill>
          <a:latin typeface="+mn-lt"/>
          <a:ea typeface="+mn-ea"/>
        </a:defRPr>
      </a:lvl2pPr>
      <a:lvl3pPr marL="1143000" indent="-228600" algn="l" rtl="0" eaLnBrk="0" fontAlgn="base" hangingPunct="0">
        <a:lnSpc>
          <a:spcPct val="85000"/>
        </a:lnSpc>
        <a:spcBef>
          <a:spcPct val="15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ea typeface="+mn-ea"/>
        </a:defRPr>
      </a:lvl5pPr>
      <a:lvl6pPr marL="25146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ea typeface="+mn-ea"/>
        </a:defRPr>
      </a:lvl6pPr>
      <a:lvl7pPr marL="29718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ea typeface="+mn-ea"/>
        </a:defRPr>
      </a:lvl7pPr>
      <a:lvl8pPr marL="34290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ea typeface="+mn-ea"/>
        </a:defRPr>
      </a:lvl8pPr>
      <a:lvl9pPr marL="3886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4.wmf"/><Relationship Id="rId5" Type="http://schemas.openxmlformats.org/officeDocument/2006/relationships/oleObject" Target="../embeddings/oleObject2.bin"/><Relationship Id="rId6" Type="http://schemas.openxmlformats.org/officeDocument/2006/relationships/oleObject" Target="../embeddings/oleObject3.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subTitle" idx="1"/>
          </p:nvPr>
        </p:nvSpPr>
        <p:spPr>
          <a:xfrm>
            <a:off x="468313" y="836613"/>
            <a:ext cx="7761287" cy="2211387"/>
          </a:xfrm>
          <a:ln>
            <a:solidFill>
              <a:srgbClr val="0066FF"/>
            </a:solidFill>
            <a:miter lim="800000"/>
            <a:headEnd/>
            <a:tailEnd/>
          </a:ln>
          <a:scene3d>
            <a:camera prst="legacyObliqueTopRight"/>
            <a:lightRig rig="legacyFlat3" dir="b"/>
          </a:scene3d>
          <a:sp3d extrusionH="430200" prstMaterial="legacyMatte">
            <a:bevelT w="13500" h="13500" prst="angle"/>
            <a:bevelB w="13500" h="13500" prst="angle"/>
            <a:extrusionClr>
              <a:srgbClr val="0066FF"/>
            </a:extrusionClr>
          </a:sp3d>
        </p:spPr>
        <p:txBody>
          <a:bodyPr>
            <a:flatTx/>
          </a:bodyPr>
          <a:lstStyle/>
          <a:p>
            <a:pPr marR="0" algn="ctr" eaLnBrk="1" hangingPunct="1">
              <a:lnSpc>
                <a:spcPct val="80000"/>
              </a:lnSpc>
            </a:pPr>
            <a:endParaRPr lang="en-US" sz="3200" dirty="0">
              <a:latin typeface="Constantia" charset="0"/>
            </a:endParaRPr>
          </a:p>
          <a:p>
            <a:pPr marR="0" algn="ctr" eaLnBrk="1" hangingPunct="1">
              <a:lnSpc>
                <a:spcPct val="80000"/>
              </a:lnSpc>
            </a:pPr>
            <a:r>
              <a:rPr lang="en-US" sz="3600" dirty="0">
                <a:solidFill>
                  <a:srgbClr val="020508"/>
                </a:solidFill>
                <a:latin typeface="Constantia" charset="0"/>
              </a:rPr>
              <a:t>EPS &amp; SECURITIES</a:t>
            </a:r>
          </a:p>
          <a:p>
            <a:pPr marR="0" algn="ctr" eaLnBrk="1" hangingPunct="1">
              <a:lnSpc>
                <a:spcPct val="80000"/>
              </a:lnSpc>
            </a:pPr>
            <a:r>
              <a:rPr lang="en-US" sz="3600" dirty="0">
                <a:solidFill>
                  <a:srgbClr val="020508"/>
                </a:solidFill>
                <a:latin typeface="Constantia" charset="0"/>
              </a:rPr>
              <a:t>CHAPTER 19</a:t>
            </a:r>
          </a:p>
        </p:txBody>
      </p:sp>
      <p:sp>
        <p:nvSpPr>
          <p:cNvPr id="14339" name="Rectangle 12"/>
          <p:cNvSpPr>
            <a:spLocks noGrp="1" noChangeArrowheads="1"/>
          </p:cNvSpPr>
          <p:nvPr>
            <p:ph type="sldNum" sz="quarter" idx="4294967295"/>
          </p:nvPr>
        </p:nvSpPr>
        <p:spPr bwMode="auto">
          <a:xfrm>
            <a:off x="7038975" y="6462713"/>
            <a:ext cx="1905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B2F70EC-36E3-4545-A8B2-4C4684B478A8}" type="slidenum">
              <a:rPr lang="en-US" sz="1200">
                <a:solidFill>
                  <a:srgbClr val="045C75"/>
                </a:solidFill>
              </a:rPr>
              <a:pPr/>
              <a:t>1</a:t>
            </a:fld>
            <a:endParaRPr lang="en-US" sz="1200">
              <a:solidFill>
                <a:srgbClr val="045C75"/>
              </a:solidFill>
            </a:endParaRPr>
          </a:p>
        </p:txBody>
      </p:sp>
      <p:sp>
        <p:nvSpPr>
          <p:cNvPr id="2" name="Title 1"/>
          <p:cNvSpPr>
            <a:spLocks noGrp="1"/>
          </p:cNvSpPr>
          <p:nvPr>
            <p:ph type="ctrTitle"/>
          </p:nvPr>
        </p:nvSpPr>
        <p:spPr/>
        <p:txBody>
          <a:bodyPr/>
          <a:lstStyle/>
          <a:p>
            <a:endParaRPr lang="en-US"/>
          </a:p>
        </p:txBody>
      </p:sp>
    </p:spTree>
    <p:extLst>
      <p:ext uri="{BB962C8B-B14F-4D97-AF65-F5344CB8AC3E}">
        <p14:creationId xmlns:p14="http://schemas.microsoft.com/office/powerpoint/2010/main" val="157549359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53">
                                            <p:bg/>
                                          </p:spTgt>
                                        </p:tgtEl>
                                        <p:attrNameLst>
                                          <p:attrName>style.visibility</p:attrName>
                                        </p:attrNameLst>
                                      </p:cBhvr>
                                      <p:to>
                                        <p:strVal val="visible"/>
                                      </p:to>
                                    </p:set>
                                    <p:anim calcmode="lin" valueType="num">
                                      <p:cBhvr additive="base">
                                        <p:cTn id="7" dur="500" fill="hold"/>
                                        <p:tgtEl>
                                          <p:spTgt spid="205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05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53">
                                            <p:txEl>
                                              <p:pRg st="1" end="1"/>
                                            </p:txEl>
                                          </p:spTgt>
                                        </p:tgtEl>
                                        <p:attrNameLst>
                                          <p:attrName>style.visibility</p:attrName>
                                        </p:attrNameLst>
                                      </p:cBhvr>
                                      <p:to>
                                        <p:strVal val="visible"/>
                                      </p:to>
                                    </p:set>
                                    <p:anim calcmode="lin" valueType="num">
                                      <p:cBhvr additive="base">
                                        <p:cTn id="13" dur="500" fill="hold"/>
                                        <p:tgtEl>
                                          <p:spTgt spid="205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5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53">
                                            <p:txEl>
                                              <p:pRg st="2" end="2"/>
                                            </p:txEl>
                                          </p:spTgt>
                                        </p:tgtEl>
                                        <p:attrNameLst>
                                          <p:attrName>style.visibility</p:attrName>
                                        </p:attrNameLst>
                                      </p:cBhvr>
                                      <p:to>
                                        <p:strVal val="visible"/>
                                      </p:to>
                                    </p:set>
                                    <p:anim calcmode="lin" valueType="num">
                                      <p:cBhvr additive="base">
                                        <p:cTn id="19" dur="500" fill="hold"/>
                                        <p:tgtEl>
                                          <p:spTgt spid="205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5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4F81BD"/>
            </a:solidFill>
          </a:ln>
        </p:spPr>
        <p:txBody>
          <a:bodyPr/>
          <a:lstStyle/>
          <a:p>
            <a:r>
              <a:rPr lang="en-US" sz="3600" dirty="0" smtClean="0">
                <a:solidFill>
                  <a:srgbClr val="020508"/>
                </a:solidFill>
                <a:latin typeface="Times New Roman"/>
                <a:cs typeface="Times New Roman"/>
              </a:rPr>
              <a:t>ACCOUNTING FOR STOCK OPTION</a:t>
            </a:r>
            <a:endParaRPr lang="en-US" sz="3600" dirty="0">
              <a:solidFill>
                <a:srgbClr val="020508"/>
              </a:solidFill>
              <a:latin typeface="Times New Roman"/>
              <a:cs typeface="Times New Roman"/>
            </a:endParaRPr>
          </a:p>
        </p:txBody>
      </p:sp>
      <p:sp>
        <p:nvSpPr>
          <p:cNvPr id="3" name="Content Placeholder 2"/>
          <p:cNvSpPr>
            <a:spLocks noGrp="1"/>
          </p:cNvSpPr>
          <p:nvPr>
            <p:ph idx="1"/>
          </p:nvPr>
        </p:nvSpPr>
        <p:spPr/>
        <p:txBody>
          <a:bodyPr/>
          <a:lstStyle/>
          <a:p>
            <a:pPr>
              <a:lnSpc>
                <a:spcPct val="90000"/>
              </a:lnSpc>
            </a:pPr>
            <a:r>
              <a:rPr lang="en-US" b="1" dirty="0">
                <a:solidFill>
                  <a:srgbClr val="020508"/>
                </a:solidFill>
                <a:latin typeface="Times New Roman"/>
                <a:cs typeface="Times New Roman"/>
              </a:rPr>
              <a:t>Value of options depends on increases in market price of stock</a:t>
            </a:r>
          </a:p>
          <a:p>
            <a:pPr>
              <a:lnSpc>
                <a:spcPct val="90000"/>
              </a:lnSpc>
            </a:pPr>
            <a:r>
              <a:rPr lang="en-US" b="1" dirty="0">
                <a:solidFill>
                  <a:srgbClr val="020508"/>
                </a:solidFill>
                <a:latin typeface="Times New Roman"/>
                <a:cs typeface="Times New Roman"/>
              </a:rPr>
              <a:t>Accounting </a:t>
            </a:r>
            <a:r>
              <a:rPr lang="en-US" b="1" dirty="0" smtClean="0">
                <a:solidFill>
                  <a:srgbClr val="020508"/>
                </a:solidFill>
                <a:latin typeface="Times New Roman"/>
                <a:cs typeface="Times New Roman"/>
              </a:rPr>
              <a:t>issue:</a:t>
            </a:r>
          </a:p>
          <a:p>
            <a:pPr lvl="1">
              <a:lnSpc>
                <a:spcPct val="90000"/>
              </a:lnSpc>
            </a:pPr>
            <a:r>
              <a:rPr lang="en-US" b="1" dirty="0" smtClean="0">
                <a:solidFill>
                  <a:srgbClr val="020508"/>
                </a:solidFill>
                <a:latin typeface="Times New Roman"/>
                <a:cs typeface="Times New Roman"/>
              </a:rPr>
              <a:t> </a:t>
            </a:r>
            <a:r>
              <a:rPr lang="en-US" b="1" dirty="0">
                <a:solidFill>
                  <a:srgbClr val="020508"/>
                </a:solidFill>
                <a:latin typeface="Times New Roman"/>
                <a:cs typeface="Times New Roman"/>
              </a:rPr>
              <a:t>has been whether and how to measure </a:t>
            </a:r>
            <a:r>
              <a:rPr lang="ja-JP" altLang="en-US" b="1" dirty="0">
                <a:solidFill>
                  <a:srgbClr val="020508"/>
                </a:solidFill>
                <a:latin typeface="Times New Roman"/>
                <a:cs typeface="Times New Roman"/>
              </a:rPr>
              <a:t>“</a:t>
            </a:r>
            <a:r>
              <a:rPr lang="en-US" b="1" dirty="0">
                <a:solidFill>
                  <a:srgbClr val="020508"/>
                </a:solidFill>
                <a:latin typeface="Times New Roman"/>
                <a:cs typeface="Times New Roman"/>
              </a:rPr>
              <a:t>cost</a:t>
            </a:r>
            <a:r>
              <a:rPr lang="ja-JP" altLang="en-US" b="1" dirty="0">
                <a:solidFill>
                  <a:srgbClr val="020508"/>
                </a:solidFill>
                <a:latin typeface="Times New Roman"/>
                <a:cs typeface="Times New Roman"/>
              </a:rPr>
              <a:t>”</a:t>
            </a:r>
            <a:r>
              <a:rPr lang="en-US" b="1" dirty="0">
                <a:solidFill>
                  <a:srgbClr val="020508"/>
                </a:solidFill>
                <a:latin typeface="Times New Roman"/>
                <a:cs typeface="Times New Roman"/>
              </a:rPr>
              <a:t> to company of granting stock options</a:t>
            </a:r>
          </a:p>
          <a:p>
            <a:endParaRPr lang="en-US" dirty="0"/>
          </a:p>
        </p:txBody>
      </p:sp>
    </p:spTree>
    <p:extLst>
      <p:ext uri="{BB962C8B-B14F-4D97-AF65-F5344CB8AC3E}">
        <p14:creationId xmlns:p14="http://schemas.microsoft.com/office/powerpoint/2010/main" val="276705847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8600" y="228600"/>
            <a:ext cx="8686800" cy="1184176"/>
          </a:xfrm>
        </p:spPr>
        <p:txBody>
          <a:bodyPr/>
          <a:lstStyle/>
          <a:p>
            <a:r>
              <a:rPr lang="en-US" sz="3200" dirty="0">
                <a:solidFill>
                  <a:srgbClr val="020508"/>
                </a:solidFill>
                <a:latin typeface="Times New Roman"/>
                <a:cs typeface="Times New Roman"/>
              </a:rPr>
              <a:t>Fair Value Method</a:t>
            </a:r>
            <a:br>
              <a:rPr lang="en-US" sz="3200" dirty="0">
                <a:solidFill>
                  <a:srgbClr val="020508"/>
                </a:solidFill>
                <a:latin typeface="Times New Roman"/>
                <a:cs typeface="Times New Roman"/>
              </a:rPr>
            </a:br>
            <a:r>
              <a:rPr lang="en-US" sz="3200" dirty="0">
                <a:solidFill>
                  <a:srgbClr val="020508"/>
                </a:solidFill>
                <a:latin typeface="Times New Roman"/>
                <a:cs typeface="Times New Roman"/>
              </a:rPr>
              <a:t>SFAS No. 123 (</a:t>
            </a:r>
            <a:r>
              <a:rPr lang="en-US" sz="3200" dirty="0" smtClean="0">
                <a:solidFill>
                  <a:srgbClr val="020508"/>
                </a:solidFill>
                <a:latin typeface="Times New Roman"/>
                <a:cs typeface="Times New Roman"/>
              </a:rPr>
              <a:t>revised)</a:t>
            </a:r>
            <a:endParaRPr lang="en-US" sz="3200" dirty="0">
              <a:solidFill>
                <a:srgbClr val="020508"/>
              </a:solidFill>
              <a:latin typeface="Times New Roman"/>
              <a:cs typeface="Times New Roman"/>
            </a:endParaRPr>
          </a:p>
        </p:txBody>
      </p:sp>
      <p:sp>
        <p:nvSpPr>
          <p:cNvPr id="21507" name="Rectangle 3"/>
          <p:cNvSpPr>
            <a:spLocks noGrp="1" noChangeArrowheads="1"/>
          </p:cNvSpPr>
          <p:nvPr>
            <p:ph type="body" idx="1"/>
          </p:nvPr>
        </p:nvSpPr>
        <p:spPr/>
        <p:txBody>
          <a:bodyPr/>
          <a:lstStyle/>
          <a:p>
            <a:pPr>
              <a:lnSpc>
                <a:spcPct val="80000"/>
              </a:lnSpc>
            </a:pPr>
            <a:r>
              <a:rPr lang="en-US" sz="2500" dirty="0" smtClean="0"/>
              <a:t> </a:t>
            </a:r>
            <a:r>
              <a:rPr lang="en-US" dirty="0" smtClean="0">
                <a:solidFill>
                  <a:srgbClr val="020508"/>
                </a:solidFill>
              </a:rPr>
              <a:t>accounting: </a:t>
            </a:r>
            <a:r>
              <a:rPr lang="en-US" dirty="0">
                <a:solidFill>
                  <a:srgbClr val="020508"/>
                </a:solidFill>
              </a:rPr>
              <a:t>for compensatory stock options; </a:t>
            </a:r>
            <a:r>
              <a:rPr lang="en-US" dirty="0" smtClean="0">
                <a:solidFill>
                  <a:srgbClr val="020508"/>
                </a:solidFill>
              </a:rPr>
              <a:t>	Requires </a:t>
            </a:r>
            <a:r>
              <a:rPr lang="en-US" dirty="0">
                <a:solidFill>
                  <a:srgbClr val="020508"/>
                </a:solidFill>
              </a:rPr>
              <a:t>the fair value method</a:t>
            </a:r>
          </a:p>
          <a:p>
            <a:pPr>
              <a:lnSpc>
                <a:spcPct val="80000"/>
              </a:lnSpc>
            </a:pPr>
            <a:r>
              <a:rPr lang="en-US" dirty="0" smtClean="0">
                <a:solidFill>
                  <a:srgbClr val="020508"/>
                </a:solidFill>
              </a:rPr>
              <a:t>FAIR VALUE METHOD:</a:t>
            </a:r>
          </a:p>
          <a:p>
            <a:pPr lvl="1">
              <a:lnSpc>
                <a:spcPct val="80000"/>
              </a:lnSpc>
            </a:pPr>
            <a:r>
              <a:rPr lang="en-US" dirty="0" smtClean="0">
                <a:solidFill>
                  <a:srgbClr val="020508"/>
                </a:solidFill>
              </a:rPr>
              <a:t>Using a model</a:t>
            </a:r>
          </a:p>
          <a:p>
            <a:pPr lvl="1">
              <a:lnSpc>
                <a:spcPct val="80000"/>
              </a:lnSpc>
            </a:pPr>
            <a:r>
              <a:rPr lang="en-US" dirty="0" smtClean="0">
                <a:solidFill>
                  <a:srgbClr val="020508"/>
                </a:solidFill>
              </a:rPr>
              <a:t>OPTION PRICING MODEL</a:t>
            </a:r>
          </a:p>
          <a:p>
            <a:pPr marL="457200" lvl="1" indent="0">
              <a:lnSpc>
                <a:spcPct val="80000"/>
              </a:lnSpc>
              <a:buNone/>
            </a:pPr>
            <a:endParaRPr lang="en-US" dirty="0">
              <a:solidFill>
                <a:srgbClr val="020508"/>
              </a:solidFill>
            </a:endParaRPr>
          </a:p>
        </p:txBody>
      </p:sp>
    </p:spTree>
    <p:extLst>
      <p:ext uri="{BB962C8B-B14F-4D97-AF65-F5344CB8AC3E}">
        <p14:creationId xmlns:p14="http://schemas.microsoft.com/office/powerpoint/2010/main" val="323689320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lumMod val="40000"/>
            <a:lumOff val="60000"/>
          </a:schemeClr>
        </a:solidFill>
        <a:effectLst/>
      </p:bgPr>
    </p:bg>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a:xfrm>
            <a:off x="57150" y="223838"/>
            <a:ext cx="9086850" cy="847725"/>
          </a:xfrm>
          <a:ln/>
        </p:spPr>
        <p:style>
          <a:lnRef idx="2">
            <a:schemeClr val="dk1"/>
          </a:lnRef>
          <a:fillRef idx="1">
            <a:schemeClr val="lt1"/>
          </a:fillRef>
          <a:effectRef idx="0">
            <a:schemeClr val="dk1"/>
          </a:effectRef>
          <a:fontRef idx="minor">
            <a:schemeClr val="dk1"/>
          </a:fontRef>
        </p:style>
        <p:txBody>
          <a:bodyPr>
            <a:normAutofit/>
          </a:bodyPr>
          <a:lstStyle/>
          <a:p>
            <a:pPr algn="ctr" eaLnBrk="1" hangingPunct="1">
              <a:defRPr/>
            </a:pPr>
            <a:r>
              <a:rPr lang="en-US" sz="4000" b="1" dirty="0" smtClean="0">
                <a:solidFill>
                  <a:srgbClr val="020508"/>
                </a:solidFill>
                <a:effectLst>
                  <a:outerShdw blurRad="38100" dist="38100" dir="2700000" algn="tl">
                    <a:srgbClr val="DDDDDD"/>
                  </a:outerShdw>
                </a:effectLst>
                <a:latin typeface="Times New Roman"/>
                <a:cs typeface="Times New Roman"/>
              </a:rPr>
              <a:t>Using Option Pricing Model </a:t>
            </a:r>
            <a:endParaRPr lang="en-US" sz="4000" b="1" dirty="0">
              <a:solidFill>
                <a:srgbClr val="020508"/>
              </a:solidFill>
              <a:effectLst>
                <a:outerShdw blurRad="38100" dist="38100" dir="2700000" algn="tl">
                  <a:srgbClr val="DDDDDD"/>
                </a:outerShdw>
              </a:effectLst>
              <a:latin typeface="Times New Roman"/>
              <a:cs typeface="Times New Roman"/>
            </a:endParaRPr>
          </a:p>
        </p:txBody>
      </p:sp>
      <p:sp>
        <p:nvSpPr>
          <p:cNvPr id="557059" name="Rectangle 3"/>
          <p:cNvSpPr>
            <a:spLocks noGrp="1" noChangeArrowheads="1"/>
          </p:cNvSpPr>
          <p:nvPr>
            <p:ph idx="1"/>
          </p:nvPr>
        </p:nvSpPr>
        <p:spPr>
          <a:xfrm>
            <a:off x="395536" y="1196752"/>
            <a:ext cx="8458200" cy="4573488"/>
          </a:xfrm>
          <a:ln>
            <a:solidFill>
              <a:schemeClr val="bg1"/>
            </a:solidFill>
          </a:ln>
        </p:spPr>
        <p:txBody>
          <a:bodyPr>
            <a:normAutofit/>
          </a:bodyPr>
          <a:lstStyle/>
          <a:p>
            <a:pPr marL="0" indent="0" eaLnBrk="1" fontAlgn="auto" hangingPunct="1">
              <a:lnSpc>
                <a:spcPct val="90000"/>
              </a:lnSpc>
              <a:spcAft>
                <a:spcPts val="0"/>
              </a:spcAft>
              <a:buClr>
                <a:schemeClr val="accent3"/>
              </a:buClr>
              <a:buNone/>
              <a:defRPr/>
            </a:pPr>
            <a:r>
              <a:rPr lang="en-US" sz="2800" b="1" dirty="0" smtClean="0">
                <a:solidFill>
                  <a:schemeClr val="bg1">
                    <a:lumMod val="10000"/>
                  </a:schemeClr>
                </a:solidFill>
              </a:rPr>
              <a:t>	Black</a:t>
            </a:r>
            <a:r>
              <a:rPr lang="en-US" sz="2800" b="1" dirty="0">
                <a:solidFill>
                  <a:schemeClr val="bg1">
                    <a:lumMod val="10000"/>
                  </a:schemeClr>
                </a:solidFill>
              </a:rPr>
              <a:t>-</a:t>
            </a:r>
            <a:r>
              <a:rPr lang="en-US" sz="2800" b="1" dirty="0" smtClean="0">
                <a:solidFill>
                  <a:schemeClr val="bg1">
                    <a:lumMod val="10000"/>
                  </a:schemeClr>
                </a:solidFill>
              </a:rPr>
              <a:t>Scholes Researchers developed:</a:t>
            </a:r>
          </a:p>
          <a:p>
            <a:pPr eaLnBrk="1" fontAlgn="auto" hangingPunct="1">
              <a:lnSpc>
                <a:spcPct val="90000"/>
              </a:lnSpc>
              <a:spcAft>
                <a:spcPts val="0"/>
              </a:spcAft>
              <a:buClr>
                <a:schemeClr val="accent3"/>
              </a:buClr>
              <a:buFont typeface="Wingdings" charset="2"/>
              <a:buChar char=""/>
              <a:defRPr/>
            </a:pPr>
            <a:r>
              <a:rPr lang="en-US" sz="2800" b="1" dirty="0" smtClean="0">
                <a:solidFill>
                  <a:schemeClr val="bg1">
                    <a:lumMod val="10000"/>
                  </a:schemeClr>
                </a:solidFill>
              </a:rPr>
              <a:t> </a:t>
            </a:r>
            <a:r>
              <a:rPr lang="en-US" sz="2800" b="1" dirty="0">
                <a:solidFill>
                  <a:schemeClr val="bg1">
                    <a:lumMod val="10000"/>
                  </a:schemeClr>
                </a:solidFill>
              </a:rPr>
              <a:t>Option Pricing Model</a:t>
            </a:r>
            <a:r>
              <a:rPr lang="en-US" sz="2800" dirty="0">
                <a:solidFill>
                  <a:schemeClr val="bg1">
                    <a:lumMod val="10000"/>
                  </a:schemeClr>
                </a:solidFill>
              </a:rPr>
              <a:t> </a:t>
            </a:r>
            <a:endParaRPr lang="en-US" sz="2800" dirty="0" smtClean="0">
              <a:solidFill>
                <a:schemeClr val="bg1">
                  <a:lumMod val="10000"/>
                </a:schemeClr>
              </a:solidFill>
            </a:endParaRPr>
          </a:p>
          <a:p>
            <a:pPr marL="274320" indent="-274320" eaLnBrk="1" fontAlgn="auto" hangingPunct="1">
              <a:lnSpc>
                <a:spcPct val="90000"/>
              </a:lnSpc>
              <a:spcAft>
                <a:spcPts val="0"/>
              </a:spcAft>
              <a:buClr>
                <a:schemeClr val="accent3"/>
              </a:buClr>
              <a:buFont typeface="Wingdings" pitchFamily="-65" charset="2"/>
              <a:buNone/>
              <a:defRPr/>
            </a:pPr>
            <a:endParaRPr lang="en-US" sz="2800" dirty="0" smtClean="0">
              <a:solidFill>
                <a:schemeClr val="bg1">
                  <a:lumMod val="10000"/>
                </a:schemeClr>
              </a:solidFill>
            </a:endParaRPr>
          </a:p>
          <a:p>
            <a:pPr marL="274320" indent="-274320" eaLnBrk="1" fontAlgn="auto" hangingPunct="1">
              <a:lnSpc>
                <a:spcPct val="90000"/>
              </a:lnSpc>
              <a:spcAft>
                <a:spcPts val="0"/>
              </a:spcAft>
              <a:buClr>
                <a:schemeClr val="accent3"/>
              </a:buClr>
              <a:buFont typeface="Wingdings" pitchFamily="-65" charset="2"/>
              <a:buNone/>
              <a:defRPr/>
            </a:pPr>
            <a:r>
              <a:rPr lang="en-US" sz="2800" dirty="0" smtClean="0">
                <a:solidFill>
                  <a:schemeClr val="bg1">
                    <a:lumMod val="10000"/>
                  </a:schemeClr>
                </a:solidFill>
              </a:rPr>
              <a:t>The </a:t>
            </a:r>
            <a:r>
              <a:rPr lang="en-US" sz="2800" dirty="0">
                <a:solidFill>
                  <a:schemeClr val="bg1">
                    <a:lumMod val="10000"/>
                  </a:schemeClr>
                </a:solidFill>
              </a:rPr>
              <a:t>stock’s price, volatility, interest rates, dividends, </a:t>
            </a:r>
            <a:r>
              <a:rPr lang="en-US" sz="2800" dirty="0" smtClean="0">
                <a:solidFill>
                  <a:schemeClr val="bg1">
                    <a:lumMod val="10000"/>
                  </a:schemeClr>
                </a:solidFill>
              </a:rPr>
              <a:t>and time to expiration are inputs using option pricing model.</a:t>
            </a:r>
          </a:p>
          <a:p>
            <a:pPr marL="274320" indent="-274320" eaLnBrk="1" fontAlgn="auto" hangingPunct="1">
              <a:lnSpc>
                <a:spcPct val="90000"/>
              </a:lnSpc>
              <a:spcAft>
                <a:spcPts val="0"/>
              </a:spcAft>
              <a:buClr>
                <a:schemeClr val="accent3"/>
              </a:buClr>
              <a:buFont typeface="Wingdings" pitchFamily="-65" charset="2"/>
              <a:buNone/>
              <a:defRPr/>
            </a:pPr>
            <a:endParaRPr lang="en-US" sz="2800" dirty="0" smtClean="0">
              <a:solidFill>
                <a:schemeClr val="bg1">
                  <a:lumMod val="10000"/>
                </a:schemeClr>
              </a:solidFill>
            </a:endParaRPr>
          </a:p>
          <a:p>
            <a:pPr marL="274320" indent="-274320" eaLnBrk="1" fontAlgn="auto" hangingPunct="1">
              <a:lnSpc>
                <a:spcPct val="90000"/>
              </a:lnSpc>
              <a:spcAft>
                <a:spcPts val="0"/>
              </a:spcAft>
              <a:buClr>
                <a:schemeClr val="accent3"/>
              </a:buClr>
              <a:buFont typeface="Wingdings" pitchFamily="-65" charset="2"/>
              <a:buNone/>
              <a:defRPr/>
            </a:pPr>
            <a:r>
              <a:rPr lang="en-US" sz="2800" dirty="0" smtClean="0">
                <a:solidFill>
                  <a:schemeClr val="bg1">
                    <a:lumMod val="10000"/>
                  </a:schemeClr>
                </a:solidFill>
              </a:rPr>
              <a:t>It is the most widely used option pricing model today</a:t>
            </a:r>
            <a:endParaRPr lang="en-US" sz="2800" dirty="0" smtClean="0">
              <a:solidFill>
                <a:srgbClr val="020508"/>
              </a:solidFill>
              <a:effectLst>
                <a:outerShdw blurRad="38100" dist="38100" dir="2700000" algn="tl">
                  <a:srgbClr val="C0C0C0"/>
                </a:outerShdw>
              </a:effectLst>
              <a:latin typeface="Times New Roman"/>
              <a:ea typeface="+mn-ea"/>
              <a:cs typeface="Times New Roman"/>
              <a:sym typeface="Wingdings 3" pitchFamily="-65" charset="2"/>
            </a:endParaRPr>
          </a:p>
          <a:p>
            <a:pPr marL="274320" indent="-274320" eaLnBrk="1" fontAlgn="auto" hangingPunct="1">
              <a:lnSpc>
                <a:spcPct val="90000"/>
              </a:lnSpc>
              <a:spcAft>
                <a:spcPts val="0"/>
              </a:spcAft>
              <a:buClr>
                <a:schemeClr val="accent3"/>
              </a:buClr>
              <a:buFont typeface="Wingdings" pitchFamily="-65" charset="2"/>
              <a:buNone/>
              <a:defRPr/>
            </a:pPr>
            <a:endParaRPr lang="en-US" sz="2800" dirty="0" smtClean="0">
              <a:solidFill>
                <a:srgbClr val="020508"/>
              </a:solidFill>
              <a:effectLst>
                <a:outerShdw blurRad="38100" dist="38100" dir="2700000" algn="tl">
                  <a:srgbClr val="C0C0C0"/>
                </a:outerShdw>
              </a:effectLst>
              <a:latin typeface="Times New Roman"/>
              <a:ea typeface="+mn-ea"/>
              <a:cs typeface="Times New Roman"/>
            </a:endParaRPr>
          </a:p>
        </p:txBody>
      </p:sp>
    </p:spTree>
    <p:extLst>
      <p:ext uri="{BB962C8B-B14F-4D97-AF65-F5344CB8AC3E}">
        <p14:creationId xmlns:p14="http://schemas.microsoft.com/office/powerpoint/2010/main" val="71456402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57058"/>
                                        </p:tgtEl>
                                        <p:attrNameLst>
                                          <p:attrName>style.visibility</p:attrName>
                                        </p:attrNameLst>
                                      </p:cBhvr>
                                      <p:to>
                                        <p:strVal val="visible"/>
                                      </p:to>
                                    </p:set>
                                    <p:anim calcmode="lin" valueType="num">
                                      <p:cBhvr additive="base">
                                        <p:cTn id="7" dur="500" fill="hold"/>
                                        <p:tgtEl>
                                          <p:spTgt spid="557058"/>
                                        </p:tgtEl>
                                        <p:attrNameLst>
                                          <p:attrName>ppt_x</p:attrName>
                                        </p:attrNameLst>
                                      </p:cBhvr>
                                      <p:tavLst>
                                        <p:tav tm="0">
                                          <p:val>
                                            <p:strVal val="#ppt_x"/>
                                          </p:val>
                                        </p:tav>
                                        <p:tav tm="100000">
                                          <p:val>
                                            <p:strVal val="#ppt_x"/>
                                          </p:val>
                                        </p:tav>
                                      </p:tavLst>
                                    </p:anim>
                                    <p:anim calcmode="lin" valueType="num">
                                      <p:cBhvr additive="base">
                                        <p:cTn id="8" dur="500" fill="hold"/>
                                        <p:tgtEl>
                                          <p:spTgt spid="55705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1" nodeType="clickEffect">
                                  <p:stCondLst>
                                    <p:cond delay="0"/>
                                  </p:stCondLst>
                                  <p:childTnLst>
                                    <p:set>
                                      <p:cBhvr>
                                        <p:cTn id="12" dur="1" fill="hold">
                                          <p:stCondLst>
                                            <p:cond delay="0"/>
                                          </p:stCondLst>
                                        </p:cTn>
                                        <p:tgtEl>
                                          <p:spTgt spid="557058"/>
                                        </p:tgtEl>
                                        <p:attrNameLst>
                                          <p:attrName>style.visibility</p:attrName>
                                        </p:attrNameLst>
                                      </p:cBhvr>
                                      <p:to>
                                        <p:strVal val="visible"/>
                                      </p:to>
                                    </p:set>
                                    <p:animEffect transition="in" filter="diamond(in)">
                                      <p:cBhvr>
                                        <p:cTn id="13" dur="2000"/>
                                        <p:tgtEl>
                                          <p:spTgt spid="55705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557059">
                                            <p:bg/>
                                          </p:spTgt>
                                        </p:tgtEl>
                                        <p:attrNameLst>
                                          <p:attrName>style.visibility</p:attrName>
                                        </p:attrNameLst>
                                      </p:cBhvr>
                                      <p:to>
                                        <p:strVal val="visible"/>
                                      </p:to>
                                    </p:set>
                                    <p:animEffect transition="in" filter="diamond(in)">
                                      <p:cBhvr>
                                        <p:cTn id="18" dur="2000"/>
                                        <p:tgtEl>
                                          <p:spTgt spid="557059">
                                            <p:bg/>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557059">
                                            <p:txEl>
                                              <p:pRg st="0" end="0"/>
                                            </p:txEl>
                                          </p:spTgt>
                                        </p:tgtEl>
                                        <p:attrNameLst>
                                          <p:attrName>style.visibility</p:attrName>
                                        </p:attrNameLst>
                                      </p:cBhvr>
                                      <p:to>
                                        <p:strVal val="visible"/>
                                      </p:to>
                                    </p:set>
                                    <p:animEffect transition="in" filter="diamond(in)">
                                      <p:cBhvr>
                                        <p:cTn id="23" dur="2000"/>
                                        <p:tgtEl>
                                          <p:spTgt spid="55705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557059">
                                            <p:txEl>
                                              <p:pRg st="1" end="1"/>
                                            </p:txEl>
                                          </p:spTgt>
                                        </p:tgtEl>
                                        <p:attrNameLst>
                                          <p:attrName>style.visibility</p:attrName>
                                        </p:attrNameLst>
                                      </p:cBhvr>
                                      <p:to>
                                        <p:strVal val="visible"/>
                                      </p:to>
                                    </p:set>
                                    <p:animEffect transition="in" filter="diamond(in)">
                                      <p:cBhvr>
                                        <p:cTn id="28" dur="2000"/>
                                        <p:tgtEl>
                                          <p:spTgt spid="557059">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557059">
                                            <p:txEl>
                                              <p:pRg st="3" end="3"/>
                                            </p:txEl>
                                          </p:spTgt>
                                        </p:tgtEl>
                                        <p:attrNameLst>
                                          <p:attrName>style.visibility</p:attrName>
                                        </p:attrNameLst>
                                      </p:cBhvr>
                                      <p:to>
                                        <p:strVal val="visible"/>
                                      </p:to>
                                    </p:set>
                                    <p:animEffect transition="in" filter="diamond(in)">
                                      <p:cBhvr>
                                        <p:cTn id="33" dur="2000"/>
                                        <p:tgtEl>
                                          <p:spTgt spid="557059">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8" presetClass="entr" presetSubtype="16" fill="hold" grpId="0" nodeType="clickEffect">
                                  <p:stCondLst>
                                    <p:cond delay="0"/>
                                  </p:stCondLst>
                                  <p:childTnLst>
                                    <p:set>
                                      <p:cBhvr>
                                        <p:cTn id="37" dur="1" fill="hold">
                                          <p:stCondLst>
                                            <p:cond delay="0"/>
                                          </p:stCondLst>
                                        </p:cTn>
                                        <p:tgtEl>
                                          <p:spTgt spid="557059">
                                            <p:txEl>
                                              <p:pRg st="5" end="5"/>
                                            </p:txEl>
                                          </p:spTgt>
                                        </p:tgtEl>
                                        <p:attrNameLst>
                                          <p:attrName>style.visibility</p:attrName>
                                        </p:attrNameLst>
                                      </p:cBhvr>
                                      <p:to>
                                        <p:strVal val="visible"/>
                                      </p:to>
                                    </p:set>
                                    <p:animEffect transition="in" filter="diamond(in)">
                                      <p:cBhvr>
                                        <p:cTn id="38" dur="2000"/>
                                        <p:tgtEl>
                                          <p:spTgt spid="5570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7058" grpId="0" animBg="1"/>
      <p:bldP spid="557058" grpId="1" animBg="1"/>
      <p:bldP spid="557059"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11188" y="188913"/>
            <a:ext cx="7772400" cy="1143000"/>
          </a:xfrm>
          <a:ln>
            <a:solidFill>
              <a:srgbClr val="FFFFFF"/>
            </a:solidFill>
            <a:miter lim="800000"/>
            <a:headEnd/>
            <a:tailEnd/>
          </a:ln>
        </p:spPr>
        <p:txBody>
          <a:bodyPr/>
          <a:lstStyle/>
          <a:p>
            <a:pPr algn="ctr" eaLnBrk="1" hangingPunct="1"/>
            <a:r>
              <a:rPr lang="en-US" sz="3600" b="0" dirty="0">
                <a:solidFill>
                  <a:srgbClr val="020508"/>
                </a:solidFill>
                <a:latin typeface="Times New Roman"/>
                <a:cs typeface="Times New Roman"/>
              </a:rPr>
              <a:t>OTHER OPTION PLANS</a:t>
            </a:r>
          </a:p>
        </p:txBody>
      </p:sp>
      <p:sp>
        <p:nvSpPr>
          <p:cNvPr id="21507" name="Rectangle 3"/>
          <p:cNvSpPr>
            <a:spLocks noGrp="1" noChangeArrowheads="1"/>
          </p:cNvSpPr>
          <p:nvPr>
            <p:ph idx="1"/>
          </p:nvPr>
        </p:nvSpPr>
        <p:spPr>
          <a:xfrm>
            <a:off x="261938" y="1628775"/>
            <a:ext cx="7772400" cy="4824413"/>
          </a:xfrm>
          <a:ln>
            <a:solidFill>
              <a:srgbClr val="4DCE0C"/>
            </a:solidFill>
            <a:miter lim="800000"/>
            <a:headEnd/>
            <a:tailEnd/>
          </a:ln>
        </p:spPr>
        <p:txBody>
          <a:bodyPr/>
          <a:lstStyle/>
          <a:p>
            <a:pPr eaLnBrk="1" hangingPunct="1">
              <a:lnSpc>
                <a:spcPct val="90000"/>
              </a:lnSpc>
              <a:buFontTx/>
              <a:buNone/>
            </a:pPr>
            <a:r>
              <a:rPr lang="en-US" dirty="0">
                <a:solidFill>
                  <a:srgbClr val="020508"/>
                </a:solidFill>
                <a:latin typeface="Times New Roman"/>
                <a:cs typeface="Times New Roman"/>
              </a:rPr>
              <a:t>Performance-Based Plans</a:t>
            </a:r>
          </a:p>
          <a:p>
            <a:pPr lvl="1" eaLnBrk="1" hangingPunct="1">
              <a:lnSpc>
                <a:spcPct val="90000"/>
              </a:lnSpc>
            </a:pPr>
            <a:r>
              <a:rPr lang="en-US" dirty="0">
                <a:solidFill>
                  <a:srgbClr val="020508"/>
                </a:solidFill>
                <a:latin typeface="Times New Roman"/>
                <a:cs typeface="Times New Roman"/>
              </a:rPr>
              <a:t>Option Plan granted to employees based on performance during the vesting period.</a:t>
            </a:r>
          </a:p>
          <a:p>
            <a:pPr eaLnBrk="1" hangingPunct="1">
              <a:lnSpc>
                <a:spcPct val="90000"/>
              </a:lnSpc>
              <a:buFontTx/>
              <a:buNone/>
            </a:pPr>
            <a:endParaRPr lang="en-US" dirty="0">
              <a:solidFill>
                <a:srgbClr val="020508"/>
              </a:solidFill>
              <a:latin typeface="Times New Roman"/>
              <a:cs typeface="Times New Roman"/>
            </a:endParaRPr>
          </a:p>
          <a:p>
            <a:pPr eaLnBrk="1" hangingPunct="1">
              <a:lnSpc>
                <a:spcPct val="90000"/>
              </a:lnSpc>
              <a:buFontTx/>
              <a:buNone/>
            </a:pPr>
            <a:endParaRPr lang="en-US" dirty="0">
              <a:solidFill>
                <a:srgbClr val="020508"/>
              </a:solidFill>
              <a:latin typeface="Times New Roman"/>
              <a:cs typeface="Times New Roman"/>
            </a:endParaRPr>
          </a:p>
          <a:p>
            <a:pPr eaLnBrk="1" hangingPunct="1">
              <a:lnSpc>
                <a:spcPct val="90000"/>
              </a:lnSpc>
              <a:buFontTx/>
              <a:buNone/>
            </a:pPr>
            <a:r>
              <a:rPr lang="en-US" dirty="0">
                <a:solidFill>
                  <a:srgbClr val="020508"/>
                </a:solidFill>
                <a:latin typeface="Times New Roman"/>
                <a:cs typeface="Times New Roman"/>
              </a:rPr>
              <a:t>Stock Appreciation Rights (SARs)</a:t>
            </a:r>
          </a:p>
          <a:p>
            <a:pPr lvl="1" eaLnBrk="1" hangingPunct="1">
              <a:lnSpc>
                <a:spcPct val="90000"/>
              </a:lnSpc>
            </a:pPr>
            <a:r>
              <a:rPr lang="en-US" dirty="0">
                <a:solidFill>
                  <a:srgbClr val="020508"/>
                </a:solidFill>
                <a:latin typeface="Times New Roman"/>
                <a:cs typeface="Times New Roman"/>
              </a:rPr>
              <a:t>Gives the employees option of choosing cash instead of stock options</a:t>
            </a:r>
          </a:p>
          <a:p>
            <a:pPr eaLnBrk="1" hangingPunct="1">
              <a:lnSpc>
                <a:spcPct val="90000"/>
              </a:lnSpc>
              <a:buFontTx/>
              <a:buNone/>
            </a:pPr>
            <a:endParaRPr lang="en-US" dirty="0">
              <a:solidFill>
                <a:srgbClr val="020508"/>
              </a:solidFill>
              <a:latin typeface="Times New Roman"/>
              <a:cs typeface="Times New Roman"/>
            </a:endParaRPr>
          </a:p>
          <a:p>
            <a:pPr eaLnBrk="1" hangingPunct="1">
              <a:lnSpc>
                <a:spcPct val="90000"/>
              </a:lnSpc>
              <a:buFontTx/>
              <a:buNone/>
            </a:pPr>
            <a:endParaRPr lang="en-US" dirty="0">
              <a:solidFill>
                <a:srgbClr val="020508"/>
              </a:solidFill>
              <a:latin typeface="Times New Roman"/>
              <a:cs typeface="Times New Roman"/>
            </a:endParaRPr>
          </a:p>
        </p:txBody>
      </p:sp>
      <p:sp>
        <p:nvSpPr>
          <p:cNvPr id="30723" name="Slide Number Placeholder 5"/>
          <p:cNvSpPr>
            <a:spLocks noGrp="1"/>
          </p:cNvSpPr>
          <p:nvPr>
            <p:ph type="sldNum" sz="quarter" idx="4294967295"/>
          </p:nvPr>
        </p:nvSpPr>
        <p:spPr bwMode="auto">
          <a:xfrm>
            <a:off x="7924800" y="6356350"/>
            <a:ext cx="762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8A7F2B3-37BD-5C4A-AEB2-E739634FB3A1}" type="slidenum">
              <a:rPr lang="en-US" sz="1200">
                <a:solidFill>
                  <a:srgbClr val="045C75"/>
                </a:solidFill>
              </a:rPr>
              <a:pPr/>
              <a:t>13</a:t>
            </a:fld>
            <a:endParaRPr lang="en-US" sz="1200">
              <a:solidFill>
                <a:srgbClr val="045C75"/>
              </a:solidFill>
            </a:endParaRPr>
          </a:p>
        </p:txBody>
      </p:sp>
    </p:spTree>
    <p:extLst>
      <p:ext uri="{BB962C8B-B14F-4D97-AF65-F5344CB8AC3E}">
        <p14:creationId xmlns:p14="http://schemas.microsoft.com/office/powerpoint/2010/main" val="262071201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diamond(in)">
                                      <p:cBhvr>
                                        <p:cTn id="7" dur="2000"/>
                                        <p:tgtEl>
                                          <p:spTgt spid="215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Effect transition="in" filter="diamond(in)">
                                      <p:cBhvr>
                                        <p:cTn id="12" dur="2000"/>
                                        <p:tgtEl>
                                          <p:spTgt spid="21507">
                                            <p:txEl>
                                              <p:pRg st="0" end="0"/>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21507">
                                            <p:txEl>
                                              <p:pRg st="1" end="1"/>
                                            </p:txEl>
                                          </p:spTgt>
                                        </p:tgtEl>
                                        <p:attrNameLst>
                                          <p:attrName>style.visibility</p:attrName>
                                        </p:attrNameLst>
                                      </p:cBhvr>
                                      <p:to>
                                        <p:strVal val="visible"/>
                                      </p:to>
                                    </p:set>
                                    <p:animEffect transition="in" filter="diamond(in)">
                                      <p:cBhvr>
                                        <p:cTn id="15" dur="2000"/>
                                        <p:tgtEl>
                                          <p:spTgt spid="21507">
                                            <p:txEl>
                                              <p:pRg st="1" end="1"/>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21507">
                                            <p:txEl>
                                              <p:pRg st="4" end="4"/>
                                            </p:txEl>
                                          </p:spTgt>
                                        </p:tgtEl>
                                        <p:attrNameLst>
                                          <p:attrName>style.visibility</p:attrName>
                                        </p:attrNameLst>
                                      </p:cBhvr>
                                      <p:to>
                                        <p:strVal val="visible"/>
                                      </p:to>
                                    </p:set>
                                    <p:animEffect transition="in" filter="diamond(in)">
                                      <p:cBhvr>
                                        <p:cTn id="18" dur="2000"/>
                                        <p:tgtEl>
                                          <p:spTgt spid="21507">
                                            <p:txEl>
                                              <p:pRg st="4" end="4"/>
                                            </p:txEl>
                                          </p:spTgt>
                                        </p:tgtEl>
                                      </p:cBhvr>
                                    </p:animEffect>
                                  </p:childTnLst>
                                </p:cTn>
                              </p:par>
                              <p:par>
                                <p:cTn id="19" presetID="8" presetClass="entr" presetSubtype="16" fill="hold" nodeType="withEffect">
                                  <p:stCondLst>
                                    <p:cond delay="0"/>
                                  </p:stCondLst>
                                  <p:childTnLst>
                                    <p:set>
                                      <p:cBhvr>
                                        <p:cTn id="20" dur="1" fill="hold">
                                          <p:stCondLst>
                                            <p:cond delay="0"/>
                                          </p:stCondLst>
                                        </p:cTn>
                                        <p:tgtEl>
                                          <p:spTgt spid="21507">
                                            <p:txEl>
                                              <p:pRg st="5" end="5"/>
                                            </p:txEl>
                                          </p:spTgt>
                                        </p:tgtEl>
                                        <p:attrNameLst>
                                          <p:attrName>style.visibility</p:attrName>
                                        </p:attrNameLst>
                                      </p:cBhvr>
                                      <p:to>
                                        <p:strVal val="visible"/>
                                      </p:to>
                                    </p:set>
                                    <p:animEffect transition="in" filter="diamond(in)">
                                      <p:cBhvr>
                                        <p:cTn id="21" dur="2000"/>
                                        <p:tgtEl>
                                          <p:spTgt spid="215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040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040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0404" name="Rectangle 4"/>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10405" name="Rectangle 5"/>
          <p:cNvSpPr>
            <a:spLocks noGrp="1" noChangeArrowheads="1"/>
          </p:cNvSpPr>
          <p:nvPr>
            <p:ph type="body" idx="1"/>
          </p:nvPr>
        </p:nvSpPr>
        <p:spPr bwMode="auto">
          <a:xfrm>
            <a:off x="609600" y="980728"/>
            <a:ext cx="8001000" cy="4962872"/>
          </a:xfr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90488" tIns="44450" rIns="90488" bIns="44450" numCol="1" anchor="t" anchorCtr="0" compatLnSpc="1">
            <a:prstTxWarp prst="textNoShape">
              <a:avLst/>
            </a:prstTxWarp>
          </a:bodyPr>
          <a:lstStyle/>
          <a:p>
            <a:pPr marL="457200" indent="-457200">
              <a:lnSpc>
                <a:spcPct val="115000"/>
              </a:lnSpc>
              <a:spcBef>
                <a:spcPct val="40000"/>
              </a:spcBef>
              <a:spcAft>
                <a:spcPct val="15000"/>
              </a:spcAft>
              <a:buClr>
                <a:schemeClr val="tx2"/>
              </a:buClr>
              <a:buSzPct val="80000"/>
              <a:buFont typeface="Wingdings" charset="0"/>
              <a:buBlip>
                <a:blip r:embed="rId2"/>
              </a:buBlip>
            </a:pPr>
            <a:r>
              <a:rPr lang="en-US" sz="2600" b="0" dirty="0">
                <a:solidFill>
                  <a:srgbClr val="33403E"/>
                </a:solidFill>
                <a:effectLst/>
                <a:latin typeface="Comic Sans MS" charset="0"/>
              </a:rPr>
              <a:t>Certificates entitling the holder to acquire shares of stock at a certain price within a stated period. </a:t>
            </a:r>
          </a:p>
          <a:p>
            <a:pPr marL="457200" indent="-457200">
              <a:lnSpc>
                <a:spcPct val="115000"/>
              </a:lnSpc>
              <a:spcBef>
                <a:spcPct val="70000"/>
              </a:spcBef>
              <a:buClr>
                <a:schemeClr val="tx2"/>
              </a:buClr>
              <a:buSzPct val="80000"/>
              <a:buFont typeface="Wingdings" charset="0"/>
              <a:buBlip>
                <a:blip r:embed="rId2"/>
              </a:buBlip>
            </a:pPr>
            <a:r>
              <a:rPr lang="en-US" sz="2600" b="0" dirty="0">
                <a:solidFill>
                  <a:srgbClr val="33403E"/>
                </a:solidFill>
                <a:effectLst/>
                <a:latin typeface="Comic Sans MS" charset="0"/>
              </a:rPr>
              <a:t>Normally arise:</a:t>
            </a:r>
          </a:p>
          <a:p>
            <a:pPr marL="854075" lvl="1" indent="457200">
              <a:lnSpc>
                <a:spcPct val="130000"/>
              </a:lnSpc>
              <a:buClr>
                <a:srgbClr val="800000"/>
              </a:buClr>
              <a:buSzTx/>
              <a:buFontTx/>
              <a:buAutoNum type="arabicPeriod"/>
            </a:pPr>
            <a:r>
              <a:rPr lang="en-US" b="0" dirty="0">
                <a:solidFill>
                  <a:srgbClr val="33403E"/>
                </a:solidFill>
                <a:effectLst/>
                <a:latin typeface="Comic Sans MS" charset="0"/>
              </a:rPr>
              <a:t>To make a security more attractive</a:t>
            </a:r>
          </a:p>
          <a:p>
            <a:pPr marL="854075" lvl="1" indent="457200">
              <a:lnSpc>
                <a:spcPct val="130000"/>
              </a:lnSpc>
              <a:buClr>
                <a:srgbClr val="800000"/>
              </a:buClr>
              <a:buSzTx/>
              <a:buFontTx/>
              <a:buAutoNum type="arabicPeriod"/>
            </a:pPr>
            <a:r>
              <a:rPr lang="en-US" b="0" dirty="0">
                <a:solidFill>
                  <a:srgbClr val="33403E"/>
                </a:solidFill>
                <a:effectLst/>
                <a:latin typeface="Comic Sans MS" charset="0"/>
              </a:rPr>
              <a:t>As evidence of preemptive right </a:t>
            </a:r>
          </a:p>
          <a:p>
            <a:pPr marL="854075" lvl="1" indent="457200">
              <a:lnSpc>
                <a:spcPct val="130000"/>
              </a:lnSpc>
              <a:buClr>
                <a:srgbClr val="800000"/>
              </a:buClr>
              <a:buSzTx/>
              <a:buFontTx/>
              <a:buAutoNum type="arabicPeriod"/>
            </a:pPr>
            <a:r>
              <a:rPr lang="en-US" b="0" dirty="0">
                <a:solidFill>
                  <a:srgbClr val="33403E"/>
                </a:solidFill>
                <a:effectLst/>
                <a:latin typeface="Comic Sans MS" charset="0"/>
              </a:rPr>
              <a:t>As compensation to employees</a:t>
            </a:r>
          </a:p>
        </p:txBody>
      </p:sp>
      <p:sp>
        <p:nvSpPr>
          <p:cNvPr id="1510407" name="Rectangle 7"/>
          <p:cNvSpPr>
            <a:spLocks noChangeArrowheads="1"/>
          </p:cNvSpPr>
          <p:nvPr/>
        </p:nvSpPr>
        <p:spPr bwMode="auto">
          <a:xfrm>
            <a:off x="457200" y="0"/>
            <a:ext cx="8229600" cy="1017588"/>
          </a:xfrm>
          <a:prstGeom prst="rect">
            <a:avLst/>
          </a:prstGeom>
          <a:solidFill>
            <a:srgbClr val="FFFFFF"/>
          </a:solidFill>
          <a:ln w="12700">
            <a:solidFill>
              <a:schemeClr val="tx1"/>
            </a:solidFill>
            <a:miter lim="800000"/>
            <a:headEnd/>
            <a:tailEnd/>
          </a:ln>
          <a:effectLst>
            <a:outerShdw blurRad="63500" dist="107763" dir="2700000" algn="ctr" rotWithShape="0">
              <a:schemeClr val="bg2">
                <a:alpha val="74998"/>
              </a:schemeClr>
            </a:outerShdw>
          </a:effectLst>
        </p:spPr>
        <p:txBody>
          <a:bodyPr lIns="90488" tIns="44450" rIns="90488" bIns="44450"/>
          <a:lstStyle/>
          <a:p>
            <a:pPr algn="ctr"/>
            <a:r>
              <a:rPr lang="en-US" sz="3600" b="1" i="1" dirty="0">
                <a:solidFill>
                  <a:schemeClr val="bg1">
                    <a:lumMod val="25000"/>
                  </a:schemeClr>
                </a:solidFill>
                <a:effectLst>
                  <a:outerShdw blurRad="38100" dist="38100" dir="2700000" algn="tl">
                    <a:srgbClr val="000000"/>
                  </a:outerShdw>
                </a:effectLst>
              </a:rPr>
              <a:t>Stock Warrants</a:t>
            </a:r>
          </a:p>
        </p:txBody>
      </p:sp>
    </p:spTree>
    <p:extLst>
      <p:ext uri="{BB962C8B-B14F-4D97-AF65-F5344CB8AC3E}">
        <p14:creationId xmlns:p14="http://schemas.microsoft.com/office/powerpoint/2010/main" val="54610087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550" y="1268413"/>
            <a:ext cx="7667625" cy="4848225"/>
          </a:xfrm>
          <a:ln>
            <a:solidFill>
              <a:srgbClr val="4F81BD"/>
            </a:solidFill>
          </a:ln>
        </p:spPr>
        <p:txBody>
          <a:bodyPr/>
          <a:lstStyle/>
          <a:p>
            <a:pPr eaLnBrk="1" hangingPunct="1">
              <a:defRPr/>
            </a:pPr>
            <a:r>
              <a:rPr lang="en-US" dirty="0">
                <a:solidFill>
                  <a:srgbClr val="33403E"/>
                </a:solidFill>
                <a:latin typeface="Times New Roman" charset="0"/>
                <a:ea typeface="+mn-ea"/>
                <a:cs typeface="Times New Roman" charset="0"/>
              </a:rPr>
              <a:t>Bonds issued in conjunction with stock warrants</a:t>
            </a:r>
            <a:r>
              <a:rPr lang="en-US" dirty="0" smtClean="0">
                <a:solidFill>
                  <a:srgbClr val="33403E"/>
                </a:solidFill>
                <a:latin typeface="Times New Roman" charset="0"/>
                <a:ea typeface="+mn-ea"/>
                <a:cs typeface="Times New Roman" charset="0"/>
              </a:rPr>
              <a:t>.</a:t>
            </a:r>
          </a:p>
          <a:p>
            <a:pPr eaLnBrk="1" hangingPunct="1">
              <a:defRPr/>
            </a:pPr>
            <a:endParaRPr lang="en-US" dirty="0">
              <a:solidFill>
                <a:srgbClr val="33403E"/>
              </a:solidFill>
              <a:latin typeface="Times New Roman" charset="0"/>
              <a:ea typeface="+mn-ea"/>
              <a:cs typeface="Times New Roman" charset="0"/>
            </a:endParaRPr>
          </a:p>
          <a:p>
            <a:pPr eaLnBrk="1" hangingPunct="1">
              <a:defRPr/>
            </a:pPr>
            <a:r>
              <a:rPr lang="en-US" sz="2800" dirty="0">
                <a:solidFill>
                  <a:srgbClr val="33403E"/>
                </a:solidFill>
                <a:latin typeface="Times New Roman" charset="0"/>
                <a:ea typeface="+mn-ea"/>
                <a:cs typeface="Times New Roman" charset="0"/>
              </a:rPr>
              <a:t>Bonds/warrants issued as elements of a single </a:t>
            </a:r>
            <a:r>
              <a:rPr lang="en-US" sz="2800" dirty="0" smtClean="0">
                <a:solidFill>
                  <a:srgbClr val="33403E"/>
                </a:solidFill>
                <a:latin typeface="Times New Roman" charset="0"/>
                <a:ea typeface="+mn-ea"/>
                <a:cs typeface="Times New Roman" charset="0"/>
              </a:rPr>
              <a:t>security</a:t>
            </a:r>
          </a:p>
          <a:p>
            <a:pPr eaLnBrk="1" hangingPunct="1">
              <a:defRPr/>
            </a:pPr>
            <a:endParaRPr lang="en-US" sz="2800" dirty="0">
              <a:solidFill>
                <a:srgbClr val="33403E"/>
              </a:solidFill>
              <a:latin typeface="Times New Roman" charset="0"/>
              <a:ea typeface="+mn-ea"/>
              <a:cs typeface="Times New Roman" charset="0"/>
            </a:endParaRPr>
          </a:p>
          <a:p>
            <a:pPr eaLnBrk="1" hangingPunct="1">
              <a:defRPr/>
            </a:pPr>
            <a:r>
              <a:rPr lang="en-US" sz="2800" dirty="0">
                <a:solidFill>
                  <a:srgbClr val="33403E"/>
                </a:solidFill>
                <a:latin typeface="Times New Roman" charset="0"/>
                <a:ea typeface="+mn-ea"/>
                <a:cs typeface="Times New Roman" charset="0"/>
              </a:rPr>
              <a:t>Investors can trade the stock warrants </a:t>
            </a:r>
            <a:r>
              <a:rPr lang="en-US" sz="2800" dirty="0" smtClean="0">
                <a:solidFill>
                  <a:srgbClr val="33403E"/>
                </a:solidFill>
                <a:latin typeface="Times New Roman" charset="0"/>
                <a:ea typeface="+mn-ea"/>
                <a:cs typeface="Times New Roman" charset="0"/>
              </a:rPr>
              <a:t>separately</a:t>
            </a:r>
          </a:p>
          <a:p>
            <a:pPr eaLnBrk="1" hangingPunct="1">
              <a:defRPr/>
            </a:pPr>
            <a:endParaRPr lang="en-US" sz="2800" dirty="0">
              <a:solidFill>
                <a:srgbClr val="33403E"/>
              </a:solidFill>
              <a:latin typeface="Times New Roman" charset="0"/>
              <a:ea typeface="+mn-ea"/>
              <a:cs typeface="Times New Roman" charset="0"/>
            </a:endParaRPr>
          </a:p>
          <a:p>
            <a:pPr eaLnBrk="1" hangingPunct="1">
              <a:defRPr/>
            </a:pPr>
            <a:r>
              <a:rPr lang="en-US" sz="2800" dirty="0">
                <a:solidFill>
                  <a:srgbClr val="33403E"/>
                </a:solidFill>
                <a:latin typeface="Times New Roman" charset="0"/>
                <a:ea typeface="+mn-ea"/>
                <a:cs typeface="Times New Roman" charset="0"/>
              </a:rPr>
              <a:t>Issuer is required to allocate the joint issuance price between the two instruments</a:t>
            </a:r>
          </a:p>
        </p:txBody>
      </p:sp>
      <p:sp>
        <p:nvSpPr>
          <p:cNvPr id="2" name="Title 1"/>
          <p:cNvSpPr>
            <a:spLocks noGrp="1"/>
          </p:cNvSpPr>
          <p:nvPr>
            <p:ph type="title"/>
          </p:nvPr>
        </p:nvSpPr>
        <p:spPr>
          <a:xfrm>
            <a:off x="457200" y="274638"/>
            <a:ext cx="8229600" cy="868362"/>
          </a:xfrm>
          <a:ln>
            <a:solidFill>
              <a:schemeClr val="tx1">
                <a:lumMod val="95000"/>
              </a:schemeClr>
            </a:solidFill>
          </a:ln>
        </p:spPr>
        <p:txBody>
          <a:bodyPr>
            <a:normAutofit/>
          </a:bodyPr>
          <a:lstStyle/>
          <a:p>
            <a:pPr eaLnBrk="1" hangingPunct="1">
              <a:defRPr/>
            </a:pPr>
            <a:r>
              <a:rPr lang="en-US" sz="3600">
                <a:effectLst>
                  <a:outerShdw blurRad="38100" dist="38100" dir="2700000" algn="tl">
                    <a:srgbClr val="DDDDDD"/>
                  </a:outerShdw>
                </a:effectLst>
                <a:latin typeface="Times New Roman" charset="0"/>
                <a:ea typeface="MS PGothic" charset="0"/>
                <a:cs typeface="Times New Roman" charset="0"/>
              </a:rPr>
              <a:t>STOCK WARRANTS</a:t>
            </a:r>
          </a:p>
        </p:txBody>
      </p:sp>
    </p:spTree>
    <p:extLst>
      <p:ext uri="{BB962C8B-B14F-4D97-AF65-F5344CB8AC3E}">
        <p14:creationId xmlns:p14="http://schemas.microsoft.com/office/powerpoint/2010/main" val="198903398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additive="base">
                                        <p:cTn id="3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371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371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3716"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3717"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23719" name="Rectangle 7"/>
          <p:cNvSpPr>
            <a:spLocks noChangeArrowheads="1"/>
          </p:cNvSpPr>
          <p:nvPr/>
        </p:nvSpPr>
        <p:spPr bwMode="auto">
          <a:xfrm>
            <a:off x="467544" y="0"/>
            <a:ext cx="8229600" cy="560388"/>
          </a:xfrm>
          <a:prstGeom prst="rect">
            <a:avLst/>
          </a:prstGeom>
          <a:solidFill>
            <a:srgbClr val="087E8A"/>
          </a:solidFill>
          <a:ln w="12700">
            <a:solidFill>
              <a:schemeClr val="tx1"/>
            </a:solidFill>
            <a:miter lim="800000"/>
            <a:headEnd/>
            <a:tailEnd/>
          </a:ln>
          <a:effectLst>
            <a:outerShdw blurRad="63500" dist="107763" dir="2700000" algn="ctr" rotWithShape="0">
              <a:schemeClr val="bg2">
                <a:alpha val="74998"/>
              </a:schemeClr>
            </a:outerShdw>
          </a:effectLst>
        </p:spPr>
        <p:txBody>
          <a:bodyPr lIns="90488" tIns="44450" rIns="90488" bIns="44450"/>
          <a:lstStyle/>
          <a:p>
            <a:r>
              <a:rPr lang="en-US" sz="3000" i="1">
                <a:solidFill>
                  <a:schemeClr val="bg1"/>
                </a:solidFill>
                <a:effectLst>
                  <a:outerShdw blurRad="38100" dist="38100" dir="2700000" algn="tl">
                    <a:srgbClr val="000000"/>
                  </a:outerShdw>
                </a:effectLst>
              </a:rPr>
              <a:t>Stock Warrants</a:t>
            </a:r>
          </a:p>
        </p:txBody>
      </p:sp>
      <p:sp>
        <p:nvSpPr>
          <p:cNvPr id="1523721" name="Rectangle 9"/>
          <p:cNvSpPr>
            <a:spLocks noGrp="1" noChangeArrowheads="1"/>
          </p:cNvSpPr>
          <p:nvPr>
            <p:ph type="body" idx="1"/>
          </p:nvPr>
        </p:nvSpPr>
        <p:spPr bwMode="auto">
          <a:xfrm>
            <a:off x="251520" y="692696"/>
            <a:ext cx="8587680" cy="5555704"/>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1440" tIns="45720" rIns="91440" bIns="45720" numCol="1" anchor="t" anchorCtr="0" compatLnSpc="1">
            <a:prstTxWarp prst="textNoShape">
              <a:avLst/>
            </a:prstTxWarp>
          </a:bodyPr>
          <a:lstStyle/>
          <a:p>
            <a:pPr marL="457200" indent="-457200">
              <a:lnSpc>
                <a:spcPct val="115000"/>
              </a:lnSpc>
              <a:spcBef>
                <a:spcPct val="45000"/>
              </a:spcBef>
              <a:buClr>
                <a:srgbClr val="800000"/>
              </a:buClr>
              <a:buSzPct val="90000"/>
              <a:buFont typeface="Wingdings" charset="0"/>
              <a:buNone/>
            </a:pPr>
            <a:r>
              <a:rPr lang="en-US" sz="2400" dirty="0">
                <a:solidFill>
                  <a:srgbClr val="000000"/>
                </a:solidFill>
                <a:effectLst/>
                <a:latin typeface="Comic Sans MS" charset="0"/>
              </a:rPr>
              <a:t>Detachable warrants </a:t>
            </a:r>
            <a:r>
              <a:rPr lang="en-US" sz="2400" b="0" dirty="0">
                <a:solidFill>
                  <a:srgbClr val="000000"/>
                </a:solidFill>
                <a:effectLst/>
                <a:latin typeface="Comic Sans MS" charset="0"/>
              </a:rPr>
              <a:t>involves                                                   </a:t>
            </a:r>
            <a:r>
              <a:rPr lang="en-US" sz="2400" b="0" i="1" dirty="0">
                <a:solidFill>
                  <a:srgbClr val="000000"/>
                </a:solidFill>
                <a:effectLst/>
                <a:latin typeface="Comic Sans MS" charset="0"/>
              </a:rPr>
              <a:t>two </a:t>
            </a:r>
            <a:r>
              <a:rPr lang="en-US" sz="2400" b="0" dirty="0">
                <a:solidFill>
                  <a:srgbClr val="000000"/>
                </a:solidFill>
                <a:effectLst/>
                <a:latin typeface="Comic Sans MS" charset="0"/>
              </a:rPr>
              <a:t>securities, </a:t>
            </a:r>
          </a:p>
          <a:p>
            <a:pPr marL="608013" lvl="1" indent="-381000">
              <a:lnSpc>
                <a:spcPct val="115000"/>
              </a:lnSpc>
              <a:spcBef>
                <a:spcPct val="45000"/>
              </a:spcBef>
              <a:buClr>
                <a:srgbClr val="800000"/>
              </a:buClr>
              <a:buSzPct val="90000"/>
              <a:buFont typeface="Wingdings" charset="0"/>
              <a:buChar char="Ø"/>
            </a:pPr>
            <a:r>
              <a:rPr lang="en-US" sz="2200" b="0" dirty="0">
                <a:solidFill>
                  <a:srgbClr val="000000"/>
                </a:solidFill>
                <a:effectLst/>
                <a:latin typeface="Comic Sans MS" charset="0"/>
              </a:rPr>
              <a:t>a debt security, </a:t>
            </a:r>
          </a:p>
          <a:p>
            <a:pPr marL="608013" lvl="1" indent="-381000">
              <a:lnSpc>
                <a:spcPct val="115000"/>
              </a:lnSpc>
              <a:spcBef>
                <a:spcPct val="45000"/>
              </a:spcBef>
              <a:buClr>
                <a:srgbClr val="800000"/>
              </a:buClr>
              <a:buSzPct val="90000"/>
              <a:buFont typeface="Wingdings" charset="0"/>
              <a:buChar char="Ø"/>
            </a:pPr>
            <a:r>
              <a:rPr lang="en-US" sz="2200" b="0" dirty="0">
                <a:solidFill>
                  <a:srgbClr val="000000"/>
                </a:solidFill>
                <a:effectLst/>
                <a:latin typeface="Comic Sans MS" charset="0"/>
              </a:rPr>
              <a:t>a warrant to purchase common stock</a:t>
            </a:r>
            <a:r>
              <a:rPr lang="en-US" sz="2200" b="0" dirty="0" smtClean="0">
                <a:solidFill>
                  <a:srgbClr val="000000"/>
                </a:solidFill>
                <a:effectLst/>
                <a:latin typeface="Comic Sans MS" charset="0"/>
              </a:rPr>
              <a:t>.</a:t>
            </a:r>
          </a:p>
          <a:p>
            <a:pPr marL="227013" lvl="1" indent="0">
              <a:lnSpc>
                <a:spcPct val="115000"/>
              </a:lnSpc>
              <a:spcBef>
                <a:spcPct val="45000"/>
              </a:spcBef>
              <a:buClr>
                <a:srgbClr val="800000"/>
              </a:buClr>
              <a:buSzPct val="90000"/>
              <a:buNone/>
            </a:pPr>
            <a:r>
              <a:rPr lang="en-US" dirty="0" err="1">
                <a:solidFill>
                  <a:srgbClr val="33403E"/>
                </a:solidFill>
                <a:latin typeface="Times New Roman"/>
                <a:cs typeface="Times New Roman"/>
              </a:rPr>
              <a:t>Margolf</a:t>
            </a:r>
            <a:r>
              <a:rPr lang="en-US" dirty="0">
                <a:solidFill>
                  <a:srgbClr val="33403E"/>
                </a:solidFill>
                <a:latin typeface="Times New Roman"/>
                <a:cs typeface="Times New Roman"/>
              </a:rPr>
              <a:t> Corp. issued 2,000, $1,000 bonds at 101.  Each bond was issued with one detachable stock warrant.  After issuance, </a:t>
            </a:r>
            <a:r>
              <a:rPr lang="en-US" dirty="0" smtClean="0">
                <a:solidFill>
                  <a:srgbClr val="33403E"/>
                </a:solidFill>
                <a:latin typeface="Times New Roman"/>
                <a:cs typeface="Times New Roman"/>
              </a:rPr>
              <a:t>the </a:t>
            </a:r>
            <a:r>
              <a:rPr lang="en-US" dirty="0">
                <a:solidFill>
                  <a:srgbClr val="33403E"/>
                </a:solidFill>
                <a:latin typeface="Times New Roman"/>
                <a:cs typeface="Times New Roman"/>
              </a:rPr>
              <a:t>warrants had a market value of $40. Use the proportional method to record the issuance of the bonds and warrants.</a:t>
            </a:r>
          </a:p>
          <a:p>
            <a:pPr marL="608013" lvl="1" indent="-381000">
              <a:lnSpc>
                <a:spcPct val="115000"/>
              </a:lnSpc>
              <a:spcBef>
                <a:spcPct val="45000"/>
              </a:spcBef>
              <a:buClr>
                <a:srgbClr val="800000"/>
              </a:buClr>
              <a:buSzPct val="90000"/>
              <a:buFont typeface="Wingdings" charset="0"/>
              <a:buChar char="Ø"/>
            </a:pPr>
            <a:endParaRPr lang="en-US" b="0" dirty="0">
              <a:solidFill>
                <a:srgbClr val="33403E"/>
              </a:solidFill>
              <a:effectLst/>
              <a:latin typeface="Times New Roman"/>
              <a:cs typeface="Times New Roman"/>
            </a:endParaRPr>
          </a:p>
        </p:txBody>
      </p:sp>
    </p:spTree>
    <p:extLst>
      <p:ext uri="{BB962C8B-B14F-4D97-AF65-F5344CB8AC3E}">
        <p14:creationId xmlns:p14="http://schemas.microsoft.com/office/powerpoint/2010/main" val="85342536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a:solidFill>
              <a:schemeClr val="tx1"/>
            </a:solidFill>
            <a:miter lim="800000"/>
            <a:headEnd/>
            <a:tailEnd/>
          </a:ln>
        </p:spPr>
        <p:txBody>
          <a:bodyPr/>
          <a:lstStyle/>
          <a:p>
            <a:pPr algn="ctr" eaLnBrk="1" hangingPunct="1"/>
            <a:r>
              <a:rPr lang="en-US" b="0" dirty="0">
                <a:solidFill>
                  <a:srgbClr val="020508"/>
                </a:solidFill>
                <a:latin typeface="Times New Roman"/>
                <a:cs typeface="Times New Roman"/>
              </a:rPr>
              <a:t>Earnings Per Share (EPS)</a:t>
            </a:r>
          </a:p>
        </p:txBody>
      </p:sp>
      <p:sp>
        <p:nvSpPr>
          <p:cNvPr id="27651" name="Rectangle 3"/>
          <p:cNvSpPr>
            <a:spLocks noGrp="1" noChangeArrowheads="1"/>
          </p:cNvSpPr>
          <p:nvPr>
            <p:ph idx="1"/>
          </p:nvPr>
        </p:nvSpPr>
        <p:spPr/>
        <p:txBody>
          <a:bodyPr>
            <a:normAutofit fontScale="92500" lnSpcReduction="10000"/>
          </a:bodyPr>
          <a:lstStyle/>
          <a:p>
            <a:pPr marL="274320" indent="-274320" eaLnBrk="1" fontAlgn="auto" hangingPunct="1">
              <a:lnSpc>
                <a:spcPct val="90000"/>
              </a:lnSpc>
              <a:spcAft>
                <a:spcPts val="0"/>
              </a:spcAft>
              <a:buClr>
                <a:schemeClr val="accent3"/>
              </a:buClr>
              <a:buFont typeface="Wingdings 2"/>
              <a:buChar char=""/>
              <a:defRPr/>
            </a:pPr>
            <a:r>
              <a:rPr lang="en-US" sz="2800" dirty="0" smtClean="0">
                <a:solidFill>
                  <a:srgbClr val="020508"/>
                </a:solidFill>
                <a:latin typeface="Times New Roman"/>
                <a:ea typeface="+mn-ea"/>
                <a:cs typeface="Times New Roman"/>
              </a:rPr>
              <a:t>Determining corporate</a:t>
            </a:r>
          </a:p>
          <a:p>
            <a:pPr marL="641033" lvl="1" indent="-274320" eaLnBrk="1" fontAlgn="auto" hangingPunct="1">
              <a:lnSpc>
                <a:spcPct val="90000"/>
              </a:lnSpc>
              <a:spcAft>
                <a:spcPts val="0"/>
              </a:spcAft>
              <a:buClr>
                <a:schemeClr val="accent3"/>
              </a:buClr>
              <a:buFont typeface="Wingdings 2"/>
              <a:buChar char=""/>
              <a:defRPr/>
            </a:pPr>
            <a:r>
              <a:rPr lang="en-US" dirty="0" smtClean="0">
                <a:solidFill>
                  <a:srgbClr val="020508"/>
                </a:solidFill>
                <a:latin typeface="Times New Roman"/>
                <a:ea typeface="+mn-ea"/>
                <a:cs typeface="Times New Roman"/>
              </a:rPr>
              <a:t> value /</a:t>
            </a:r>
          </a:p>
          <a:p>
            <a:pPr marL="641033" lvl="1" indent="-274320" eaLnBrk="1" fontAlgn="auto" hangingPunct="1">
              <a:lnSpc>
                <a:spcPct val="90000"/>
              </a:lnSpc>
              <a:spcAft>
                <a:spcPts val="0"/>
              </a:spcAft>
              <a:buClr>
                <a:schemeClr val="accent3"/>
              </a:buClr>
              <a:buFont typeface="Wingdings 2"/>
              <a:buChar char=""/>
              <a:defRPr/>
            </a:pPr>
            <a:r>
              <a:rPr lang="en-US" dirty="0" smtClean="0">
                <a:solidFill>
                  <a:srgbClr val="020508"/>
                </a:solidFill>
                <a:latin typeface="Times New Roman"/>
                <a:ea typeface="+mn-ea"/>
                <a:cs typeface="Times New Roman"/>
              </a:rPr>
              <a:t>Performance</a:t>
            </a:r>
          </a:p>
          <a:p>
            <a:pPr marL="641033" lvl="1" indent="-274320" eaLnBrk="1" fontAlgn="auto" hangingPunct="1">
              <a:lnSpc>
                <a:spcPct val="90000"/>
              </a:lnSpc>
              <a:spcAft>
                <a:spcPts val="0"/>
              </a:spcAft>
              <a:buClr>
                <a:schemeClr val="accent3"/>
              </a:buClr>
              <a:buFont typeface="Wingdings 2"/>
              <a:buChar char=""/>
              <a:defRPr/>
            </a:pPr>
            <a:r>
              <a:rPr lang="en-US" dirty="0" smtClean="0">
                <a:solidFill>
                  <a:srgbClr val="020508"/>
                </a:solidFill>
                <a:latin typeface="Times New Roman"/>
                <a:ea typeface="+mn-ea"/>
                <a:cs typeface="Times New Roman"/>
              </a:rPr>
              <a:t>ROI</a:t>
            </a:r>
          </a:p>
          <a:p>
            <a:pPr marL="641033" lvl="1" indent="-274320" eaLnBrk="1" fontAlgn="auto" hangingPunct="1">
              <a:lnSpc>
                <a:spcPct val="90000"/>
              </a:lnSpc>
              <a:spcAft>
                <a:spcPts val="0"/>
              </a:spcAft>
              <a:buClr>
                <a:schemeClr val="accent3"/>
              </a:buClr>
              <a:buFont typeface="Wingdings 2"/>
              <a:buChar char=""/>
              <a:defRPr/>
            </a:pPr>
            <a:r>
              <a:rPr lang="en-US" dirty="0" smtClean="0">
                <a:solidFill>
                  <a:srgbClr val="020508"/>
                </a:solidFill>
                <a:latin typeface="Times New Roman"/>
                <a:ea typeface="+mn-ea"/>
                <a:cs typeface="Times New Roman"/>
              </a:rPr>
              <a:t>Risk</a:t>
            </a:r>
          </a:p>
          <a:p>
            <a:pPr marL="274320" indent="-274320" eaLnBrk="1" fontAlgn="auto" hangingPunct="1">
              <a:lnSpc>
                <a:spcPct val="90000"/>
              </a:lnSpc>
              <a:spcAft>
                <a:spcPts val="0"/>
              </a:spcAft>
              <a:buClr>
                <a:schemeClr val="accent3"/>
              </a:buClr>
              <a:buFont typeface="Wingdings 2"/>
              <a:buChar char=""/>
              <a:defRPr/>
            </a:pPr>
            <a:r>
              <a:rPr lang="en-US" sz="2800" dirty="0" smtClean="0">
                <a:solidFill>
                  <a:srgbClr val="020508"/>
                </a:solidFill>
                <a:latin typeface="Times New Roman"/>
                <a:ea typeface="+mn-ea"/>
                <a:cs typeface="Times New Roman"/>
              </a:rPr>
              <a:t>External/Internal decision markers</a:t>
            </a:r>
          </a:p>
          <a:p>
            <a:pPr marL="274320" indent="-274320" eaLnBrk="1" fontAlgn="auto" hangingPunct="1">
              <a:lnSpc>
                <a:spcPct val="90000"/>
              </a:lnSpc>
              <a:spcAft>
                <a:spcPts val="0"/>
              </a:spcAft>
              <a:buClr>
                <a:schemeClr val="accent3"/>
              </a:buClr>
              <a:buFont typeface="Wingdings 2"/>
              <a:buChar char=""/>
              <a:defRPr/>
            </a:pPr>
            <a:r>
              <a:rPr lang="en-US" sz="2800" dirty="0" smtClean="0">
                <a:solidFill>
                  <a:srgbClr val="020508"/>
                </a:solidFill>
                <a:latin typeface="Times New Roman"/>
                <a:ea typeface="+mn-ea"/>
                <a:cs typeface="Times New Roman"/>
              </a:rPr>
              <a:t>predict future cash flows per share</a:t>
            </a:r>
          </a:p>
          <a:p>
            <a:pPr marL="274320" indent="-274320" eaLnBrk="1" fontAlgn="auto" hangingPunct="1">
              <a:lnSpc>
                <a:spcPct val="90000"/>
              </a:lnSpc>
              <a:spcAft>
                <a:spcPts val="0"/>
              </a:spcAft>
              <a:buClr>
                <a:schemeClr val="accent3"/>
              </a:buClr>
              <a:buFont typeface="Wingdings 2"/>
              <a:buChar char=""/>
              <a:defRPr/>
            </a:pPr>
            <a:r>
              <a:rPr lang="en-US" sz="2800" dirty="0" smtClean="0">
                <a:solidFill>
                  <a:srgbClr val="020508"/>
                </a:solidFill>
                <a:latin typeface="Times New Roman"/>
                <a:ea typeface="+mn-ea"/>
                <a:cs typeface="Times New Roman"/>
              </a:rPr>
              <a:t>Compare inter-company performance </a:t>
            </a:r>
          </a:p>
          <a:p>
            <a:pPr marL="274320" indent="-274320" eaLnBrk="1" fontAlgn="auto" hangingPunct="1">
              <a:lnSpc>
                <a:spcPct val="90000"/>
              </a:lnSpc>
              <a:spcAft>
                <a:spcPts val="0"/>
              </a:spcAft>
              <a:buClr>
                <a:schemeClr val="accent3"/>
              </a:buClr>
              <a:buFont typeface="Wingdings 2"/>
              <a:buChar char=""/>
              <a:defRPr/>
            </a:pPr>
            <a:r>
              <a:rPr lang="en-US" sz="2800" dirty="0" smtClean="0">
                <a:solidFill>
                  <a:srgbClr val="020508"/>
                </a:solidFill>
                <a:latin typeface="Times New Roman"/>
                <a:ea typeface="+mn-ea"/>
                <a:cs typeface="Times New Roman"/>
              </a:rPr>
              <a:t>Indicate the potential impact:</a:t>
            </a:r>
          </a:p>
          <a:p>
            <a:pPr marL="640080" lvl="1" indent="-246888" eaLnBrk="1" fontAlgn="auto" hangingPunct="1">
              <a:lnSpc>
                <a:spcPct val="90000"/>
              </a:lnSpc>
              <a:spcAft>
                <a:spcPts val="0"/>
              </a:spcAft>
              <a:buFont typeface="Wingdings 2"/>
              <a:buChar char=""/>
              <a:defRPr/>
            </a:pPr>
            <a:r>
              <a:rPr lang="en-US" dirty="0" smtClean="0">
                <a:solidFill>
                  <a:srgbClr val="020508"/>
                </a:solidFill>
                <a:latin typeface="Times New Roman"/>
                <a:ea typeface="+mn-ea"/>
                <a:cs typeface="Times New Roman"/>
              </a:rPr>
              <a:t> of the issuance of common options, </a:t>
            </a:r>
          </a:p>
          <a:p>
            <a:pPr marL="640080" lvl="1" indent="-246888" eaLnBrk="1" fontAlgn="auto" hangingPunct="1">
              <a:lnSpc>
                <a:spcPct val="90000"/>
              </a:lnSpc>
              <a:spcAft>
                <a:spcPts val="0"/>
              </a:spcAft>
              <a:buFont typeface="Wingdings 2"/>
              <a:buChar char=""/>
              <a:defRPr/>
            </a:pPr>
            <a:r>
              <a:rPr lang="en-US" dirty="0" smtClean="0">
                <a:solidFill>
                  <a:srgbClr val="020508"/>
                </a:solidFill>
                <a:latin typeface="Times New Roman"/>
                <a:ea typeface="+mn-ea"/>
                <a:cs typeface="Times New Roman"/>
              </a:rPr>
              <a:t>convertible preferred stock/debt on future earnings per share</a:t>
            </a:r>
          </a:p>
        </p:txBody>
      </p:sp>
    </p:spTree>
    <p:extLst>
      <p:ext uri="{BB962C8B-B14F-4D97-AF65-F5344CB8AC3E}">
        <p14:creationId xmlns:p14="http://schemas.microsoft.com/office/powerpoint/2010/main" val="147991634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checkerboard(across)">
                                      <p:cBhvr>
                                        <p:cTn id="7" dur="500"/>
                                        <p:tgtEl>
                                          <p:spTgt spid="276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27651">
                                            <p:txEl>
                                              <p:pRg st="0" end="0"/>
                                            </p:txEl>
                                          </p:spTgt>
                                        </p:tgtEl>
                                        <p:attrNameLst>
                                          <p:attrName>style.visibility</p:attrName>
                                        </p:attrNameLst>
                                      </p:cBhvr>
                                      <p:to>
                                        <p:strVal val="visible"/>
                                      </p:to>
                                    </p:set>
                                    <p:animEffect transition="in" filter="diamond(in)">
                                      <p:cBhvr>
                                        <p:cTn id="12" dur="2000"/>
                                        <p:tgtEl>
                                          <p:spTgt spid="276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27651">
                                            <p:txEl>
                                              <p:pRg st="1" end="1"/>
                                            </p:txEl>
                                          </p:spTgt>
                                        </p:tgtEl>
                                        <p:attrNameLst>
                                          <p:attrName>style.visibility</p:attrName>
                                        </p:attrNameLst>
                                      </p:cBhvr>
                                      <p:to>
                                        <p:strVal val="visible"/>
                                      </p:to>
                                    </p:set>
                                    <p:animEffect transition="in" filter="diamond(in)">
                                      <p:cBhvr>
                                        <p:cTn id="17" dur="2000"/>
                                        <p:tgtEl>
                                          <p:spTgt spid="2765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27651">
                                            <p:txEl>
                                              <p:pRg st="2" end="2"/>
                                            </p:txEl>
                                          </p:spTgt>
                                        </p:tgtEl>
                                        <p:attrNameLst>
                                          <p:attrName>style.visibility</p:attrName>
                                        </p:attrNameLst>
                                      </p:cBhvr>
                                      <p:to>
                                        <p:strVal val="visible"/>
                                      </p:to>
                                    </p:set>
                                    <p:animEffect transition="in" filter="diamond(in)">
                                      <p:cBhvr>
                                        <p:cTn id="22" dur="2000"/>
                                        <p:tgtEl>
                                          <p:spTgt spid="2765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nodeType="clickEffect">
                                  <p:stCondLst>
                                    <p:cond delay="0"/>
                                  </p:stCondLst>
                                  <p:childTnLst>
                                    <p:set>
                                      <p:cBhvr>
                                        <p:cTn id="26" dur="1" fill="hold">
                                          <p:stCondLst>
                                            <p:cond delay="0"/>
                                          </p:stCondLst>
                                        </p:cTn>
                                        <p:tgtEl>
                                          <p:spTgt spid="27651">
                                            <p:txEl>
                                              <p:pRg st="3" end="3"/>
                                            </p:txEl>
                                          </p:spTgt>
                                        </p:tgtEl>
                                        <p:attrNameLst>
                                          <p:attrName>style.visibility</p:attrName>
                                        </p:attrNameLst>
                                      </p:cBhvr>
                                      <p:to>
                                        <p:strVal val="visible"/>
                                      </p:to>
                                    </p:set>
                                    <p:animEffect transition="in" filter="diamond(in)">
                                      <p:cBhvr>
                                        <p:cTn id="27" dur="2000"/>
                                        <p:tgtEl>
                                          <p:spTgt spid="2765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nodeType="clickEffect">
                                  <p:stCondLst>
                                    <p:cond delay="0"/>
                                  </p:stCondLst>
                                  <p:childTnLst>
                                    <p:set>
                                      <p:cBhvr>
                                        <p:cTn id="31" dur="1" fill="hold">
                                          <p:stCondLst>
                                            <p:cond delay="0"/>
                                          </p:stCondLst>
                                        </p:cTn>
                                        <p:tgtEl>
                                          <p:spTgt spid="27651">
                                            <p:txEl>
                                              <p:pRg st="4" end="4"/>
                                            </p:txEl>
                                          </p:spTgt>
                                        </p:tgtEl>
                                        <p:attrNameLst>
                                          <p:attrName>style.visibility</p:attrName>
                                        </p:attrNameLst>
                                      </p:cBhvr>
                                      <p:to>
                                        <p:strVal val="visible"/>
                                      </p:to>
                                    </p:set>
                                    <p:animEffect transition="in" filter="diamond(in)">
                                      <p:cBhvr>
                                        <p:cTn id="32" dur="2000"/>
                                        <p:tgtEl>
                                          <p:spTgt spid="27651">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nodeType="clickEffect">
                                  <p:stCondLst>
                                    <p:cond delay="0"/>
                                  </p:stCondLst>
                                  <p:childTnLst>
                                    <p:set>
                                      <p:cBhvr>
                                        <p:cTn id="36" dur="1" fill="hold">
                                          <p:stCondLst>
                                            <p:cond delay="0"/>
                                          </p:stCondLst>
                                        </p:cTn>
                                        <p:tgtEl>
                                          <p:spTgt spid="27651">
                                            <p:txEl>
                                              <p:pRg st="5" end="5"/>
                                            </p:txEl>
                                          </p:spTgt>
                                        </p:tgtEl>
                                        <p:attrNameLst>
                                          <p:attrName>style.visibility</p:attrName>
                                        </p:attrNameLst>
                                      </p:cBhvr>
                                      <p:to>
                                        <p:strVal val="visible"/>
                                      </p:to>
                                    </p:set>
                                    <p:animEffect transition="in" filter="diamond(in)">
                                      <p:cBhvr>
                                        <p:cTn id="37" dur="2000"/>
                                        <p:tgtEl>
                                          <p:spTgt spid="27651">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27651">
                                            <p:txEl>
                                              <p:pRg st="6" end="6"/>
                                            </p:txEl>
                                          </p:spTgt>
                                        </p:tgtEl>
                                        <p:attrNameLst>
                                          <p:attrName>style.visibility</p:attrName>
                                        </p:attrNameLst>
                                      </p:cBhvr>
                                      <p:to>
                                        <p:strVal val="visible"/>
                                      </p:to>
                                    </p:set>
                                    <p:anim calcmode="lin" valueType="num">
                                      <p:cBhvr additive="base">
                                        <p:cTn id="42" dur="500" fill="hold"/>
                                        <p:tgtEl>
                                          <p:spTgt spid="27651">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765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nodeType="clickEffect">
                                  <p:stCondLst>
                                    <p:cond delay="0"/>
                                  </p:stCondLst>
                                  <p:childTnLst>
                                    <p:set>
                                      <p:cBhvr>
                                        <p:cTn id="47" dur="1" fill="hold">
                                          <p:stCondLst>
                                            <p:cond delay="0"/>
                                          </p:stCondLst>
                                        </p:cTn>
                                        <p:tgtEl>
                                          <p:spTgt spid="27651">
                                            <p:txEl>
                                              <p:pRg st="7" end="7"/>
                                            </p:txEl>
                                          </p:spTgt>
                                        </p:tgtEl>
                                        <p:attrNameLst>
                                          <p:attrName>style.visibility</p:attrName>
                                        </p:attrNameLst>
                                      </p:cBhvr>
                                      <p:to>
                                        <p:strVal val="visible"/>
                                      </p:to>
                                    </p:set>
                                    <p:anim calcmode="lin" valueType="num">
                                      <p:cBhvr additive="base">
                                        <p:cTn id="48" dur="500" fill="hold"/>
                                        <p:tgtEl>
                                          <p:spTgt spid="27651">
                                            <p:txEl>
                                              <p:pRg st="7"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2765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nodeType="clickEffect">
                                  <p:stCondLst>
                                    <p:cond delay="0"/>
                                  </p:stCondLst>
                                  <p:childTnLst>
                                    <p:set>
                                      <p:cBhvr>
                                        <p:cTn id="53" dur="1" fill="hold">
                                          <p:stCondLst>
                                            <p:cond delay="0"/>
                                          </p:stCondLst>
                                        </p:cTn>
                                        <p:tgtEl>
                                          <p:spTgt spid="27651">
                                            <p:txEl>
                                              <p:pRg st="8" end="8"/>
                                            </p:txEl>
                                          </p:spTgt>
                                        </p:tgtEl>
                                        <p:attrNameLst>
                                          <p:attrName>style.visibility</p:attrName>
                                        </p:attrNameLst>
                                      </p:cBhvr>
                                      <p:to>
                                        <p:strVal val="visible"/>
                                      </p:to>
                                    </p:set>
                                    <p:anim calcmode="lin" valueType="num">
                                      <p:cBhvr additive="base">
                                        <p:cTn id="54" dur="500" fill="hold"/>
                                        <p:tgtEl>
                                          <p:spTgt spid="27651">
                                            <p:txEl>
                                              <p:pRg st="8" end="8"/>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2765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4" fill="hold" nodeType="clickEffect">
                                  <p:stCondLst>
                                    <p:cond delay="0"/>
                                  </p:stCondLst>
                                  <p:childTnLst>
                                    <p:set>
                                      <p:cBhvr>
                                        <p:cTn id="59" dur="1" fill="hold">
                                          <p:stCondLst>
                                            <p:cond delay="0"/>
                                          </p:stCondLst>
                                        </p:cTn>
                                        <p:tgtEl>
                                          <p:spTgt spid="27651">
                                            <p:txEl>
                                              <p:pRg st="9" end="9"/>
                                            </p:txEl>
                                          </p:spTgt>
                                        </p:tgtEl>
                                        <p:attrNameLst>
                                          <p:attrName>style.visibility</p:attrName>
                                        </p:attrNameLst>
                                      </p:cBhvr>
                                      <p:to>
                                        <p:strVal val="visible"/>
                                      </p:to>
                                    </p:set>
                                    <p:anim calcmode="lin" valueType="num">
                                      <p:cBhvr additive="base">
                                        <p:cTn id="60" dur="500" fill="hold"/>
                                        <p:tgtEl>
                                          <p:spTgt spid="27651">
                                            <p:txEl>
                                              <p:pRg st="9" end="9"/>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2765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4" fill="hold" nodeType="clickEffect">
                                  <p:stCondLst>
                                    <p:cond delay="0"/>
                                  </p:stCondLst>
                                  <p:childTnLst>
                                    <p:set>
                                      <p:cBhvr>
                                        <p:cTn id="65" dur="1" fill="hold">
                                          <p:stCondLst>
                                            <p:cond delay="0"/>
                                          </p:stCondLst>
                                        </p:cTn>
                                        <p:tgtEl>
                                          <p:spTgt spid="27651">
                                            <p:txEl>
                                              <p:pRg st="10" end="10"/>
                                            </p:txEl>
                                          </p:spTgt>
                                        </p:tgtEl>
                                        <p:attrNameLst>
                                          <p:attrName>style.visibility</p:attrName>
                                        </p:attrNameLst>
                                      </p:cBhvr>
                                      <p:to>
                                        <p:strVal val="visible"/>
                                      </p:to>
                                    </p:set>
                                    <p:anim calcmode="lin" valueType="num">
                                      <p:cBhvr additive="base">
                                        <p:cTn id="66" dur="500" fill="hold"/>
                                        <p:tgtEl>
                                          <p:spTgt spid="27651">
                                            <p:txEl>
                                              <p:pRg st="10" end="10"/>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2765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AutoShape 2"/>
          <p:cNvSpPr>
            <a:spLocks noChangeArrowheads="1"/>
          </p:cNvSpPr>
          <p:nvPr/>
        </p:nvSpPr>
        <p:spPr bwMode="auto">
          <a:xfrm>
            <a:off x="395536" y="1268760"/>
            <a:ext cx="8568952" cy="4191000"/>
          </a:xfrm>
          <a:prstGeom prst="foldedCorner">
            <a:avLst>
              <a:gd name="adj" fmla="val 12500"/>
            </a:avLst>
          </a:prstGeom>
          <a:solidFill>
            <a:schemeClr val="bg1"/>
          </a:solidFill>
          <a:ln w="9525">
            <a:solidFill>
              <a:schemeClr val="tx1"/>
            </a:solidFill>
            <a:round/>
            <a:headEnd/>
            <a:tailEnd/>
          </a:ln>
        </p:spPr>
        <p:txBody>
          <a:bodyPr wrap="square" anchor="ctr">
            <a:spAutoFit/>
          </a:bodyPr>
          <a:lstStyle/>
          <a:p>
            <a:endParaRPr lang="en-US"/>
          </a:p>
        </p:txBody>
      </p:sp>
      <p:sp>
        <p:nvSpPr>
          <p:cNvPr id="33795" name="Rectangle 3"/>
          <p:cNvSpPr>
            <a:spLocks noGrp="1" noChangeArrowheads="1"/>
          </p:cNvSpPr>
          <p:nvPr>
            <p:ph type="title"/>
          </p:nvPr>
        </p:nvSpPr>
        <p:spPr>
          <a:xfrm>
            <a:off x="457200" y="0"/>
            <a:ext cx="8229600" cy="788988"/>
          </a:xfrm>
        </p:spPr>
        <p:txBody>
          <a:bodyPr>
            <a:normAutofit/>
          </a:bodyPr>
          <a:lstStyle/>
          <a:p>
            <a:pPr algn="ctr" eaLnBrk="1" fontAlgn="auto" hangingPunct="1">
              <a:spcAft>
                <a:spcPts val="0"/>
              </a:spcAft>
              <a:defRPr/>
            </a:pPr>
            <a:r>
              <a:rPr lang="en-US" b="0" dirty="0" smtClean="0">
                <a:solidFill>
                  <a:srgbClr val="020508"/>
                </a:solidFill>
                <a:latin typeface="Times New Roman"/>
                <a:ea typeface="+mj-ea"/>
                <a:cs typeface="Times New Roman"/>
              </a:rPr>
              <a:t>Capital Structures</a:t>
            </a:r>
          </a:p>
        </p:txBody>
      </p:sp>
      <p:sp>
        <p:nvSpPr>
          <p:cNvPr id="33796" name="Rectangle 4"/>
          <p:cNvSpPr>
            <a:spLocks noGrp="1" noChangeArrowheads="1"/>
          </p:cNvSpPr>
          <p:nvPr>
            <p:ph idx="1"/>
          </p:nvPr>
        </p:nvSpPr>
        <p:spPr>
          <a:xfrm>
            <a:off x="2267744" y="1844824"/>
            <a:ext cx="4648200" cy="3168352"/>
          </a:xfrm>
        </p:spPr>
        <p:txBody>
          <a:bodyPr/>
          <a:lstStyle/>
          <a:p>
            <a:pPr algn="ctr" eaLnBrk="1" hangingPunct="1">
              <a:buFont typeface="Wingdings" charset="0"/>
              <a:buNone/>
            </a:pPr>
            <a:r>
              <a:rPr lang="en-US" sz="2800" i="1" dirty="0">
                <a:solidFill>
                  <a:srgbClr val="020508"/>
                </a:solidFill>
                <a:latin typeface="Times New Roman"/>
                <a:cs typeface="Times New Roman"/>
              </a:rPr>
              <a:t>Simple Capital Structure-</a:t>
            </a:r>
            <a:r>
              <a:rPr lang="en-US" sz="2800" dirty="0">
                <a:solidFill>
                  <a:srgbClr val="020508"/>
                </a:solidFill>
                <a:latin typeface="Times New Roman"/>
                <a:cs typeface="Times New Roman"/>
              </a:rPr>
              <a:t>  </a:t>
            </a:r>
            <a:endParaRPr lang="en-US" sz="2800" dirty="0" smtClean="0">
              <a:solidFill>
                <a:srgbClr val="020508"/>
              </a:solidFill>
              <a:latin typeface="Times New Roman"/>
              <a:cs typeface="Times New Roman"/>
            </a:endParaRPr>
          </a:p>
          <a:p>
            <a:pPr algn="ctr" eaLnBrk="1" hangingPunct="1">
              <a:buFont typeface="Wingdings" charset="0"/>
              <a:buNone/>
            </a:pPr>
            <a:endParaRPr lang="en-US" sz="2800" dirty="0">
              <a:solidFill>
                <a:srgbClr val="020508"/>
              </a:solidFill>
              <a:latin typeface="Times New Roman"/>
              <a:cs typeface="Times New Roman"/>
            </a:endParaRPr>
          </a:p>
          <a:p>
            <a:pPr algn="ctr" eaLnBrk="1" hangingPunct="1">
              <a:buFont typeface="Wingdings" charset="0"/>
              <a:buNone/>
            </a:pPr>
            <a:r>
              <a:rPr lang="en-US" sz="2800" dirty="0" smtClean="0">
                <a:solidFill>
                  <a:srgbClr val="020508"/>
                </a:solidFill>
                <a:latin typeface="Times New Roman"/>
                <a:cs typeface="Times New Roman"/>
              </a:rPr>
              <a:t>The </a:t>
            </a:r>
            <a:r>
              <a:rPr lang="en-US" sz="2800" dirty="0">
                <a:solidFill>
                  <a:srgbClr val="020508"/>
                </a:solidFill>
                <a:latin typeface="Times New Roman"/>
                <a:cs typeface="Times New Roman"/>
              </a:rPr>
              <a:t>corporation has only common and nonconvertible preferred stock and has NO</a:t>
            </a:r>
          </a:p>
          <a:p>
            <a:pPr algn="ctr" eaLnBrk="1" hangingPunct="1">
              <a:buFont typeface="Wingdings" charset="0"/>
              <a:buNone/>
            </a:pPr>
            <a:r>
              <a:rPr lang="en-US" sz="2800" dirty="0">
                <a:solidFill>
                  <a:srgbClr val="020508"/>
                </a:solidFill>
                <a:latin typeface="Times New Roman"/>
                <a:cs typeface="Times New Roman"/>
              </a:rPr>
              <a:t>OTHER SECURITIES</a:t>
            </a:r>
          </a:p>
        </p:txBody>
      </p:sp>
      <p:sp>
        <p:nvSpPr>
          <p:cNvPr id="32774" name="Text Box 9"/>
          <p:cNvSpPr txBox="1">
            <a:spLocks noChangeArrowheads="1"/>
          </p:cNvSpPr>
          <p:nvPr/>
        </p:nvSpPr>
        <p:spPr bwMode="auto">
          <a:xfrm>
            <a:off x="5165725" y="55229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sz="1800"/>
          </a:p>
        </p:txBody>
      </p:sp>
      <p:sp>
        <p:nvSpPr>
          <p:cNvPr id="32776" name="Text Box 11"/>
          <p:cNvSpPr txBox="1">
            <a:spLocks noChangeArrowheads="1"/>
          </p:cNvSpPr>
          <p:nvPr/>
        </p:nvSpPr>
        <p:spPr bwMode="auto">
          <a:xfrm>
            <a:off x="898525" y="58277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sz="1800"/>
          </a:p>
        </p:txBody>
      </p:sp>
      <p:sp>
        <p:nvSpPr>
          <p:cNvPr id="33804" name="Rectangle 12"/>
          <p:cNvSpPr>
            <a:spLocks noChangeArrowheads="1"/>
          </p:cNvSpPr>
          <p:nvPr/>
        </p:nvSpPr>
        <p:spPr bwMode="auto">
          <a:xfrm>
            <a:off x="3059832" y="5661248"/>
            <a:ext cx="3810000" cy="551433"/>
          </a:xfrm>
          <a:prstGeom prst="rect">
            <a:avLst/>
          </a:prstGeom>
          <a:solidFill>
            <a:schemeClr val="accent2"/>
          </a:solidFill>
          <a:ln w="50800">
            <a:solidFill>
              <a:srgbClr val="000000"/>
            </a:solidFill>
            <a:miter lim="800000"/>
            <a:headEnd/>
            <a:tailEnd/>
          </a:ln>
          <a:effectLst/>
        </p:spPr>
        <p:txBody>
          <a:bodyPr lIns="90488" tIns="44450" rIns="90488" bIns="44450">
            <a:spAutoFit/>
          </a:bodyPr>
          <a:lstStyle/>
          <a:p>
            <a:pPr algn="ctr">
              <a:defRPr/>
            </a:pPr>
            <a:r>
              <a:rPr lang="en-US" sz="3000" dirty="0">
                <a:solidFill>
                  <a:srgbClr val="020508"/>
                </a:solidFill>
                <a:effectLst>
                  <a:outerShdw blurRad="38100" dist="38100" dir="2700000" algn="tl">
                    <a:srgbClr val="FFFFFF"/>
                  </a:outerShdw>
                </a:effectLst>
                <a:latin typeface="Bookman Old Style" charset="0"/>
                <a:cs typeface="+mn-cs"/>
              </a:rPr>
              <a:t>Basic EPS</a:t>
            </a:r>
          </a:p>
        </p:txBody>
      </p:sp>
      <p:sp>
        <p:nvSpPr>
          <p:cNvPr id="32778" name="AutoShape 13"/>
          <p:cNvSpPr>
            <a:spLocks noChangeArrowheads="1"/>
          </p:cNvSpPr>
          <p:nvPr/>
        </p:nvSpPr>
        <p:spPr bwMode="auto">
          <a:xfrm>
            <a:off x="4114800" y="4572000"/>
            <a:ext cx="381000" cy="914400"/>
          </a:xfrm>
          <a:prstGeom prst="curvedLeftArrow">
            <a:avLst>
              <a:gd name="adj1" fmla="val 48000"/>
              <a:gd name="adj2" fmla="val 96000"/>
              <a:gd name="adj3" fmla="val 33333"/>
            </a:avLst>
          </a:prstGeom>
          <a:solidFill>
            <a:schemeClr val="accent1"/>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275465081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Effect transition="in" filter="diamond(in)">
                                      <p:cBhvr>
                                        <p:cTn id="7" dur="2000"/>
                                        <p:tgtEl>
                                          <p:spTgt spid="337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33796">
                                            <p:txEl>
                                              <p:pRg st="0" end="0"/>
                                            </p:txEl>
                                          </p:spTgt>
                                        </p:tgtEl>
                                        <p:attrNameLst>
                                          <p:attrName>style.visibility</p:attrName>
                                        </p:attrNameLst>
                                      </p:cBhvr>
                                      <p:to>
                                        <p:strVal val="visible"/>
                                      </p:to>
                                    </p:set>
                                    <p:animEffect transition="in" filter="diamond(in)">
                                      <p:cBhvr>
                                        <p:cTn id="12" dur="2000"/>
                                        <p:tgtEl>
                                          <p:spTgt spid="3379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3796">
                                            <p:txEl>
                                              <p:pRg st="2" end="2"/>
                                            </p:txEl>
                                          </p:spTgt>
                                        </p:tgtEl>
                                        <p:attrNameLst>
                                          <p:attrName>style.visibility</p:attrName>
                                        </p:attrNameLst>
                                      </p:cBhvr>
                                      <p:to>
                                        <p:strVal val="visible"/>
                                      </p:to>
                                    </p:set>
                                    <p:animEffect transition="in" filter="diamond(in)">
                                      <p:cBhvr>
                                        <p:cTn id="17" dur="2000"/>
                                        <p:tgtEl>
                                          <p:spTgt spid="3379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33796">
                                            <p:txEl>
                                              <p:pRg st="3" end="3"/>
                                            </p:txEl>
                                          </p:spTgt>
                                        </p:tgtEl>
                                        <p:attrNameLst>
                                          <p:attrName>style.visibility</p:attrName>
                                        </p:attrNameLst>
                                      </p:cBhvr>
                                      <p:to>
                                        <p:strVal val="visible"/>
                                      </p:to>
                                    </p:set>
                                    <p:animEffect transition="in" filter="diamond(in)">
                                      <p:cBhvr>
                                        <p:cTn id="22" dur="2000"/>
                                        <p:tgtEl>
                                          <p:spTgt spid="3379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3804"/>
                                        </p:tgtEl>
                                        <p:attrNameLst>
                                          <p:attrName>style.visibility</p:attrName>
                                        </p:attrNameLst>
                                      </p:cBhvr>
                                      <p:to>
                                        <p:strVal val="visible"/>
                                      </p:to>
                                    </p:set>
                                    <p:animEffect transition="in" filter="diamond(in)">
                                      <p:cBhvr>
                                        <p:cTn id="27" dur="2000"/>
                                        <p:tgtEl>
                                          <p:spTgt spid="338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p:bldP spid="3380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a:cs typeface="Times New Roman"/>
              </a:rPr>
              <a:t>CAPITAL STRUCTURE</a:t>
            </a:r>
            <a:endParaRPr lang="en-US" dirty="0">
              <a:latin typeface="Times New Roman"/>
              <a:cs typeface="Times New Roman"/>
            </a:endParaRPr>
          </a:p>
        </p:txBody>
      </p:sp>
      <p:sp>
        <p:nvSpPr>
          <p:cNvPr id="4" name="Content Placeholder 3"/>
          <p:cNvSpPr>
            <a:spLocks noGrp="1" noChangeArrowheads="1"/>
          </p:cNvSpPr>
          <p:nvPr>
            <p:ph idx="1"/>
          </p:nvPr>
        </p:nvSpPr>
        <p:spPr bwMode="auto">
          <a:prstGeom prst="rect">
            <a:avLst/>
          </a:prstGeom>
          <a:solidFill>
            <a:srgbClr val="FFF5EB"/>
          </a:solidFill>
          <a:ln w="12700">
            <a:solidFill>
              <a:srgbClr val="000000"/>
            </a:solidFill>
            <a:miter lim="800000"/>
            <a:headEnd/>
            <a:tailEnd/>
          </a:ln>
          <a:effectLst>
            <a:outerShdw blurRad="63500" dist="107763" dir="2700000" algn="ctr" rotWithShape="0">
              <a:schemeClr val="bg2">
                <a:alpha val="74998"/>
              </a:schemeClr>
            </a:outerShdw>
          </a:effectLst>
        </p:spPr>
        <p:txBody>
          <a:bodyPr lIns="90488" tIns="44450" rIns="90488" bIns="44450"/>
          <a:lstStyle/>
          <a:p>
            <a:pPr marL="342900" indent="-342900">
              <a:spcBef>
                <a:spcPct val="20000"/>
              </a:spcBef>
              <a:buClr>
                <a:srgbClr val="000000"/>
              </a:buClr>
              <a:buSzPct val="110000"/>
              <a:buFont typeface="Wingdings" charset="0"/>
              <a:buNone/>
            </a:pPr>
            <a:r>
              <a:rPr lang="en-US" sz="3000" b="1" dirty="0">
                <a:solidFill>
                  <a:srgbClr val="000000"/>
                </a:solidFill>
              </a:rPr>
              <a:t>Complex Capital Structure</a:t>
            </a:r>
            <a:r>
              <a:rPr lang="en-US" sz="3000" dirty="0" smtClean="0">
                <a:solidFill>
                  <a:srgbClr val="000000"/>
                </a:solidFill>
              </a:rPr>
              <a:t>:</a:t>
            </a:r>
          </a:p>
          <a:p>
            <a:pPr marL="342900" indent="-342900">
              <a:spcBef>
                <a:spcPct val="20000"/>
              </a:spcBef>
              <a:buClr>
                <a:srgbClr val="000000"/>
              </a:buClr>
              <a:buSzPct val="110000"/>
              <a:buFont typeface="Wingdings" charset="0"/>
              <a:buNone/>
            </a:pPr>
            <a:r>
              <a:rPr lang="en-US" sz="3000" dirty="0" smtClean="0">
                <a:solidFill>
                  <a:srgbClr val="000000"/>
                </a:solidFill>
              </a:rPr>
              <a:t>  </a:t>
            </a:r>
            <a:r>
              <a:rPr lang="en-US" sz="3000" dirty="0">
                <a:solidFill>
                  <a:srgbClr val="000000"/>
                </a:solidFill>
              </a:rPr>
              <a:t>The corporation has one or more instruments outstanding that could result in issuance of additional common shares.</a:t>
            </a:r>
          </a:p>
        </p:txBody>
      </p:sp>
      <p:grpSp>
        <p:nvGrpSpPr>
          <p:cNvPr id="5" name="Group 27"/>
          <p:cNvGrpSpPr>
            <a:grpSpLocks/>
          </p:cNvGrpSpPr>
          <p:nvPr/>
        </p:nvGrpSpPr>
        <p:grpSpPr bwMode="auto">
          <a:xfrm>
            <a:off x="1115616" y="3933056"/>
            <a:ext cx="2066925" cy="1939925"/>
            <a:chOff x="672" y="2352"/>
            <a:chExt cx="1302" cy="1222"/>
          </a:xfrm>
        </p:grpSpPr>
        <p:graphicFrame>
          <p:nvGraphicFramePr>
            <p:cNvPr id="6" name="Object 28"/>
            <p:cNvGraphicFramePr>
              <a:graphicFrameLocks/>
            </p:cNvGraphicFramePr>
            <p:nvPr/>
          </p:nvGraphicFramePr>
          <p:xfrm>
            <a:off x="672" y="2352"/>
            <a:ext cx="1302" cy="1222"/>
          </p:xfrm>
          <a:graphic>
            <a:graphicData uri="http://schemas.openxmlformats.org/presentationml/2006/ole">
              <mc:AlternateContent xmlns:mc="http://schemas.openxmlformats.org/markup-compatibility/2006">
                <mc:Choice xmlns:v="urn:schemas-microsoft-com:vml" Requires="v">
                  <p:oleObj spid="_x0000_s1070" name="Clip" r:id="rId3" imgW="8277120" imgH="8323200" progId="MS_ClipArt_Gallery.2">
                    <p:embed/>
                  </p:oleObj>
                </mc:Choice>
                <mc:Fallback>
                  <p:oleObj name="Clip" r:id="rId3" imgW="8277120" imgH="8323200" progId="MS_ClipArt_Gallery.2">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2" y="2352"/>
                          <a:ext cx="1302" cy="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7" name="Rectangle 29"/>
            <p:cNvSpPr>
              <a:spLocks noChangeArrowheads="1"/>
            </p:cNvSpPr>
            <p:nvPr/>
          </p:nvSpPr>
          <p:spPr bwMode="auto">
            <a:xfrm>
              <a:off x="788" y="2592"/>
              <a:ext cx="892"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eaLnBrk="0" hangingPunct="0">
                <a:spcBef>
                  <a:spcPct val="50000"/>
                </a:spcBef>
              </a:pPr>
              <a:r>
                <a:rPr lang="en-US" sz="1600" b="1">
                  <a:solidFill>
                    <a:schemeClr val="tx2"/>
                  </a:solidFill>
                  <a:latin typeface="Times New Roman" charset="0"/>
                </a:rPr>
                <a:t>Convertible</a:t>
              </a:r>
              <a:r>
                <a:rPr lang="en-US" sz="1600" b="1">
                  <a:solidFill>
                    <a:srgbClr val="FF0000"/>
                  </a:solidFill>
                  <a:latin typeface="Times New Roman" charset="0"/>
                </a:rPr>
                <a:t> </a:t>
              </a:r>
              <a:r>
                <a:rPr lang="en-US" sz="1600" b="1">
                  <a:solidFill>
                    <a:schemeClr val="tx2"/>
                  </a:solidFill>
                  <a:latin typeface="Times New Roman" charset="0"/>
                </a:rPr>
                <a:t>Preferred</a:t>
              </a:r>
            </a:p>
          </p:txBody>
        </p:sp>
      </p:grpSp>
      <p:grpSp>
        <p:nvGrpSpPr>
          <p:cNvPr id="8" name="Group 34"/>
          <p:cNvGrpSpPr>
            <a:grpSpLocks/>
          </p:cNvGrpSpPr>
          <p:nvPr/>
        </p:nvGrpSpPr>
        <p:grpSpPr bwMode="auto">
          <a:xfrm>
            <a:off x="3491880" y="3861048"/>
            <a:ext cx="2230438" cy="2092325"/>
            <a:chOff x="1632" y="2905"/>
            <a:chExt cx="1405" cy="1318"/>
          </a:xfrm>
        </p:grpSpPr>
        <p:sp>
          <p:nvSpPr>
            <p:cNvPr id="9" name="Rectangle 35"/>
            <p:cNvSpPr>
              <a:spLocks noChangeArrowheads="1"/>
            </p:cNvSpPr>
            <p:nvPr/>
          </p:nvSpPr>
          <p:spPr bwMode="auto">
            <a:xfrm>
              <a:off x="1910" y="3538"/>
              <a:ext cx="825"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aphicFrame>
          <p:nvGraphicFramePr>
            <p:cNvPr id="10" name="Object 36"/>
            <p:cNvGraphicFramePr>
              <a:graphicFrameLocks/>
            </p:cNvGraphicFramePr>
            <p:nvPr/>
          </p:nvGraphicFramePr>
          <p:xfrm>
            <a:off x="1632" y="2905"/>
            <a:ext cx="1405" cy="1318"/>
          </p:xfrm>
          <a:graphic>
            <a:graphicData uri="http://schemas.openxmlformats.org/presentationml/2006/ole">
              <mc:AlternateContent xmlns:mc="http://schemas.openxmlformats.org/markup-compatibility/2006">
                <mc:Choice xmlns:v="urn:schemas-microsoft-com:vml" Requires="v">
                  <p:oleObj spid="_x0000_s1071" name="Clip" r:id="rId5" imgW="8277120" imgH="8323200" progId="MS_ClipArt_Gallery.2">
                    <p:embed/>
                  </p:oleObj>
                </mc:Choice>
                <mc:Fallback>
                  <p:oleObj name="Clip" r:id="rId5" imgW="8277120" imgH="8323200" progId="MS_ClipArt_Gallery.2">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32" y="2905"/>
                          <a:ext cx="1405" cy="1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1" name="Rectangle 37"/>
            <p:cNvSpPr>
              <a:spLocks noChangeArrowheads="1"/>
            </p:cNvSpPr>
            <p:nvPr/>
          </p:nvSpPr>
          <p:spPr bwMode="auto">
            <a:xfrm>
              <a:off x="1796" y="3240"/>
              <a:ext cx="94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eaLnBrk="0" hangingPunct="0">
                <a:spcBef>
                  <a:spcPct val="50000"/>
                </a:spcBef>
              </a:pPr>
              <a:r>
                <a:rPr lang="en-US" sz="1800" b="1" dirty="0">
                  <a:solidFill>
                    <a:schemeClr val="tx2"/>
                  </a:solidFill>
                  <a:latin typeface="Times New Roman" charset="0"/>
                </a:rPr>
                <a:t>Convertible Bonds</a:t>
              </a:r>
            </a:p>
          </p:txBody>
        </p:sp>
      </p:grpSp>
      <p:grpSp>
        <p:nvGrpSpPr>
          <p:cNvPr id="13" name="Group 30"/>
          <p:cNvGrpSpPr>
            <a:grpSpLocks/>
          </p:cNvGrpSpPr>
          <p:nvPr/>
        </p:nvGrpSpPr>
        <p:grpSpPr bwMode="auto">
          <a:xfrm>
            <a:off x="6012160" y="3861048"/>
            <a:ext cx="2230438" cy="2092325"/>
            <a:chOff x="2352" y="2233"/>
            <a:chExt cx="1405" cy="1318"/>
          </a:xfrm>
        </p:grpSpPr>
        <p:sp>
          <p:nvSpPr>
            <p:cNvPr id="14" name="Rectangle 31"/>
            <p:cNvSpPr>
              <a:spLocks noChangeArrowheads="1"/>
            </p:cNvSpPr>
            <p:nvPr/>
          </p:nvSpPr>
          <p:spPr bwMode="auto">
            <a:xfrm>
              <a:off x="2630" y="2866"/>
              <a:ext cx="825"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aphicFrame>
          <p:nvGraphicFramePr>
            <p:cNvPr id="15" name="Object 32"/>
            <p:cNvGraphicFramePr>
              <a:graphicFrameLocks/>
            </p:cNvGraphicFramePr>
            <p:nvPr/>
          </p:nvGraphicFramePr>
          <p:xfrm>
            <a:off x="2352" y="2233"/>
            <a:ext cx="1405" cy="1318"/>
          </p:xfrm>
          <a:graphic>
            <a:graphicData uri="http://schemas.openxmlformats.org/presentationml/2006/ole">
              <mc:AlternateContent xmlns:mc="http://schemas.openxmlformats.org/markup-compatibility/2006">
                <mc:Choice xmlns:v="urn:schemas-microsoft-com:vml" Requires="v">
                  <p:oleObj spid="_x0000_s1072" name="Clip" r:id="rId6" imgW="8277120" imgH="8323200" progId="MS_ClipArt_Gallery.2">
                    <p:embed/>
                  </p:oleObj>
                </mc:Choice>
                <mc:Fallback>
                  <p:oleObj name="Clip" r:id="rId6" imgW="8277120" imgH="8323200" progId="MS_ClipArt_Gallery.2">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2" y="2233"/>
                          <a:ext cx="1405" cy="1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6" name="Rectangle 33"/>
            <p:cNvSpPr>
              <a:spLocks noChangeArrowheads="1"/>
            </p:cNvSpPr>
            <p:nvPr/>
          </p:nvSpPr>
          <p:spPr bwMode="auto">
            <a:xfrm>
              <a:off x="2516" y="2568"/>
              <a:ext cx="94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eaLnBrk="0" hangingPunct="0">
                <a:spcBef>
                  <a:spcPct val="50000"/>
                </a:spcBef>
              </a:pPr>
              <a:r>
                <a:rPr lang="en-US" sz="1800" b="1">
                  <a:solidFill>
                    <a:schemeClr val="tx2"/>
                  </a:solidFill>
                  <a:latin typeface="Times New Roman" charset="0"/>
                </a:rPr>
                <a:t>Stock Options</a:t>
              </a:r>
            </a:p>
          </p:txBody>
        </p:sp>
      </p:grpSp>
    </p:spTree>
    <p:extLst>
      <p:ext uri="{BB962C8B-B14F-4D97-AF65-F5344CB8AC3E}">
        <p14:creationId xmlns:p14="http://schemas.microsoft.com/office/powerpoint/2010/main" val="307112729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188640"/>
            <a:ext cx="8229600" cy="1143000"/>
          </a:xfrm>
          <a:ln>
            <a:solidFill>
              <a:schemeClr val="bg1"/>
            </a:solidFill>
            <a:miter lim="800000"/>
            <a:headEnd/>
            <a:tailEnd/>
          </a:ln>
        </p:spPr>
        <p:txBody>
          <a:bodyPr/>
          <a:lstStyle/>
          <a:p>
            <a:pPr algn="ctr" eaLnBrk="1" hangingPunct="1"/>
            <a:r>
              <a:rPr lang="en-US" dirty="0">
                <a:solidFill>
                  <a:srgbClr val="020508"/>
                </a:solidFill>
                <a:latin typeface="Calibri" charset="0"/>
              </a:rPr>
              <a:t>Learning</a:t>
            </a:r>
            <a:r>
              <a:rPr lang="en-US" dirty="0">
                <a:solidFill>
                  <a:schemeClr val="tx1"/>
                </a:solidFill>
                <a:latin typeface="Calibri" charset="0"/>
              </a:rPr>
              <a:t> </a:t>
            </a:r>
            <a:r>
              <a:rPr lang="en-US" dirty="0">
                <a:solidFill>
                  <a:srgbClr val="020508"/>
                </a:solidFill>
                <a:latin typeface="Calibri" charset="0"/>
              </a:rPr>
              <a:t>objectives</a:t>
            </a:r>
          </a:p>
        </p:txBody>
      </p:sp>
      <p:sp>
        <p:nvSpPr>
          <p:cNvPr id="16386" name="Content Placeholder 2"/>
          <p:cNvSpPr>
            <a:spLocks noGrp="1"/>
          </p:cNvSpPr>
          <p:nvPr>
            <p:ph idx="1"/>
          </p:nvPr>
        </p:nvSpPr>
        <p:spPr>
          <a:xfrm>
            <a:off x="500063" y="1582738"/>
            <a:ext cx="7534275" cy="3718470"/>
          </a:xfrm>
        </p:spPr>
        <p:txBody>
          <a:bodyPr/>
          <a:lstStyle/>
          <a:p>
            <a:pPr eaLnBrk="1" hangingPunct="1"/>
            <a:r>
              <a:rPr lang="en-US" dirty="0">
                <a:solidFill>
                  <a:srgbClr val="020508"/>
                </a:solidFill>
                <a:latin typeface="Times New Roman"/>
                <a:cs typeface="Times New Roman"/>
              </a:rPr>
              <a:t>The accounting for Stock Award Plans</a:t>
            </a:r>
          </a:p>
          <a:p>
            <a:pPr eaLnBrk="1" hangingPunct="1"/>
            <a:r>
              <a:rPr lang="en-US" dirty="0">
                <a:solidFill>
                  <a:srgbClr val="020508"/>
                </a:solidFill>
                <a:latin typeface="Times New Roman"/>
                <a:cs typeface="Times New Roman"/>
              </a:rPr>
              <a:t>The accounting for Stock Options</a:t>
            </a:r>
          </a:p>
          <a:p>
            <a:pPr eaLnBrk="1" hangingPunct="1"/>
            <a:r>
              <a:rPr lang="en-US" dirty="0">
                <a:solidFill>
                  <a:srgbClr val="020508"/>
                </a:solidFill>
                <a:latin typeface="Times New Roman"/>
                <a:cs typeface="Times New Roman"/>
              </a:rPr>
              <a:t>Distinguish between a simple &amp; complex capital structure</a:t>
            </a:r>
          </a:p>
          <a:p>
            <a:pPr eaLnBrk="1" hangingPunct="1"/>
            <a:r>
              <a:rPr lang="en-US" dirty="0">
                <a:solidFill>
                  <a:srgbClr val="020508"/>
                </a:solidFill>
                <a:latin typeface="Times New Roman"/>
                <a:cs typeface="Times New Roman"/>
              </a:rPr>
              <a:t>Determine Basic EPS</a:t>
            </a:r>
          </a:p>
          <a:p>
            <a:pPr eaLnBrk="1" hangingPunct="1"/>
            <a:r>
              <a:rPr lang="en-US" dirty="0">
                <a:solidFill>
                  <a:srgbClr val="020508"/>
                </a:solidFill>
                <a:latin typeface="Times New Roman"/>
                <a:cs typeface="Times New Roman"/>
              </a:rPr>
              <a:t>Determine Dilutive EPS</a:t>
            </a:r>
          </a:p>
          <a:p>
            <a:pPr eaLnBrk="1" hangingPunct="1"/>
            <a:r>
              <a:rPr lang="en-US" dirty="0">
                <a:solidFill>
                  <a:srgbClr val="020508"/>
                </a:solidFill>
                <a:latin typeface="Times New Roman"/>
                <a:cs typeface="Times New Roman"/>
              </a:rPr>
              <a:t>Presentation of EPS </a:t>
            </a:r>
          </a:p>
        </p:txBody>
      </p:sp>
      <p:sp>
        <p:nvSpPr>
          <p:cNvPr id="16387" name="Slide Number Placeholder 3"/>
          <p:cNvSpPr>
            <a:spLocks noGrp="1"/>
          </p:cNvSpPr>
          <p:nvPr>
            <p:ph type="sldNum" sz="quarter" idx="4294967295"/>
          </p:nvPr>
        </p:nvSpPr>
        <p:spPr bwMode="auto">
          <a:xfrm>
            <a:off x="7924800" y="6356350"/>
            <a:ext cx="762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5616D82C-5BE5-8C47-958D-9BFEBF9E7069}" type="slidenum">
              <a:rPr lang="en-US" sz="1200">
                <a:solidFill>
                  <a:srgbClr val="045C75"/>
                </a:solidFill>
              </a:rPr>
              <a:pPr/>
              <a:t>2</a:t>
            </a:fld>
            <a:endParaRPr lang="en-US" sz="1200">
              <a:solidFill>
                <a:srgbClr val="045C75"/>
              </a:solidFill>
            </a:endParaRPr>
          </a:p>
        </p:txBody>
      </p:sp>
    </p:spTree>
    <p:extLst>
      <p:ext uri="{BB962C8B-B14F-4D97-AF65-F5344CB8AC3E}">
        <p14:creationId xmlns:p14="http://schemas.microsoft.com/office/powerpoint/2010/main" val="96669673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diamond(in)">
                                      <p:cBhvr>
                                        <p:cTn id="7"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457200"/>
            <a:ext cx="8229600" cy="1143000"/>
          </a:xfrm>
          <a:ln>
            <a:solidFill>
              <a:schemeClr val="bg1"/>
            </a:solidFill>
            <a:miter lim="800000"/>
            <a:headEnd/>
            <a:tailEnd/>
          </a:ln>
        </p:spPr>
        <p:txBody>
          <a:bodyPr/>
          <a:lstStyle/>
          <a:p>
            <a:pPr algn="ctr" eaLnBrk="1" hangingPunct="1"/>
            <a:r>
              <a:rPr lang="en-US" sz="4000" dirty="0">
                <a:solidFill>
                  <a:srgbClr val="020508"/>
                </a:solidFill>
                <a:latin typeface="Times New Roman"/>
                <a:cs typeface="Times New Roman"/>
              </a:rPr>
              <a:t>Simple and Complex Capital Structures</a:t>
            </a:r>
          </a:p>
        </p:txBody>
      </p:sp>
      <p:sp>
        <p:nvSpPr>
          <p:cNvPr id="32771" name="Rectangle 3"/>
          <p:cNvSpPr>
            <a:spLocks noChangeArrowheads="1"/>
          </p:cNvSpPr>
          <p:nvPr/>
        </p:nvSpPr>
        <p:spPr bwMode="auto">
          <a:xfrm>
            <a:off x="838200" y="2819400"/>
            <a:ext cx="3635375" cy="3340100"/>
          </a:xfrm>
          <a:prstGeom prst="rect">
            <a:avLst/>
          </a:prstGeom>
          <a:solidFill>
            <a:schemeClr val="bg1"/>
          </a:solidFill>
          <a:ln w="50800">
            <a:solidFill>
              <a:srgbClr val="000000"/>
            </a:solidFill>
            <a:miter lim="800000"/>
            <a:headEnd/>
            <a:tailEnd/>
          </a:ln>
          <a:effectLst/>
        </p:spPr>
        <p:txBody>
          <a:bodyPr lIns="90488" tIns="44450" rIns="90488" bIns="44450">
            <a:spAutoFit/>
          </a:bodyPr>
          <a:lstStyle/>
          <a:p>
            <a:pPr algn="ctr">
              <a:defRPr/>
            </a:pPr>
            <a:endParaRPr lang="en-US" sz="3000" dirty="0">
              <a:effectLst>
                <a:outerShdw blurRad="38100" dist="38100" dir="2700000" algn="tl">
                  <a:srgbClr val="000000"/>
                </a:outerShdw>
              </a:effectLst>
              <a:latin typeface="Bookman Old Style" pitchFamily="18" charset="0"/>
              <a:ea typeface="+mn-ea"/>
              <a:cs typeface="+mn-cs"/>
            </a:endParaRPr>
          </a:p>
          <a:p>
            <a:pPr algn="ctr">
              <a:defRPr/>
            </a:pPr>
            <a:r>
              <a:rPr lang="en-US" sz="3000" dirty="0">
                <a:solidFill>
                  <a:srgbClr val="020508"/>
                </a:solidFill>
                <a:latin typeface="Times New Roman"/>
                <a:ea typeface="+mn-ea"/>
                <a:cs typeface="Times New Roman"/>
              </a:rPr>
              <a:t>Considers only</a:t>
            </a:r>
          </a:p>
          <a:p>
            <a:pPr algn="ctr">
              <a:defRPr/>
            </a:pPr>
            <a:r>
              <a:rPr lang="en-US" sz="3000" dirty="0">
                <a:solidFill>
                  <a:srgbClr val="020508"/>
                </a:solidFill>
                <a:latin typeface="Times New Roman"/>
                <a:ea typeface="+mn-ea"/>
                <a:cs typeface="Times New Roman"/>
              </a:rPr>
              <a:t>common shares issued and</a:t>
            </a:r>
          </a:p>
          <a:p>
            <a:pPr algn="ctr">
              <a:defRPr/>
            </a:pPr>
            <a:r>
              <a:rPr lang="en-US" sz="3000" dirty="0">
                <a:solidFill>
                  <a:srgbClr val="020508"/>
                </a:solidFill>
                <a:latin typeface="Times New Roman"/>
                <a:ea typeface="+mn-ea"/>
                <a:cs typeface="Times New Roman"/>
              </a:rPr>
              <a:t>outstanding.</a:t>
            </a:r>
          </a:p>
          <a:p>
            <a:pPr algn="ctr">
              <a:defRPr/>
            </a:pPr>
            <a:endParaRPr lang="en-US" sz="3000" dirty="0">
              <a:solidFill>
                <a:srgbClr val="020508"/>
              </a:solidFill>
              <a:latin typeface="Times New Roman"/>
              <a:ea typeface="+mn-ea"/>
              <a:cs typeface="Times New Roman"/>
            </a:endParaRPr>
          </a:p>
          <a:p>
            <a:pPr algn="ctr" latinLnBrk="1">
              <a:defRPr/>
            </a:pPr>
            <a:endParaRPr lang="en-US" sz="3000" dirty="0">
              <a:solidFill>
                <a:schemeClr val="bg2"/>
              </a:solidFill>
              <a:latin typeface="Bookman Old Style" pitchFamily="18" charset="0"/>
              <a:ea typeface="+mn-ea"/>
              <a:cs typeface="+mn-cs"/>
            </a:endParaRPr>
          </a:p>
        </p:txBody>
      </p:sp>
      <p:sp>
        <p:nvSpPr>
          <p:cNvPr id="32772" name="Rectangle 4"/>
          <p:cNvSpPr>
            <a:spLocks noChangeArrowheads="1"/>
          </p:cNvSpPr>
          <p:nvPr/>
        </p:nvSpPr>
        <p:spPr bwMode="auto">
          <a:xfrm>
            <a:off x="838200" y="1995488"/>
            <a:ext cx="3633788" cy="551433"/>
          </a:xfrm>
          <a:prstGeom prst="rect">
            <a:avLst/>
          </a:prstGeom>
          <a:solidFill>
            <a:schemeClr val="hlink"/>
          </a:solidFill>
          <a:ln w="50800">
            <a:solidFill>
              <a:srgbClr val="000000"/>
            </a:solidFill>
            <a:miter lim="800000"/>
            <a:headEnd/>
            <a:tailEnd/>
          </a:ln>
          <a:effectLst/>
        </p:spPr>
        <p:txBody>
          <a:bodyPr lIns="90488" tIns="44450" rIns="90488" bIns="44450">
            <a:spAutoFit/>
          </a:bodyPr>
          <a:lstStyle/>
          <a:p>
            <a:pPr algn="ctr">
              <a:defRPr/>
            </a:pPr>
            <a:r>
              <a:rPr lang="en-US" sz="3000" dirty="0">
                <a:solidFill>
                  <a:srgbClr val="020508"/>
                </a:solidFill>
                <a:effectLst>
                  <a:outerShdw blurRad="38100" dist="38100" dir="2700000" algn="tl">
                    <a:srgbClr val="000000"/>
                  </a:outerShdw>
                </a:effectLst>
                <a:latin typeface="Times New Roman"/>
                <a:cs typeface="Times New Roman"/>
              </a:rPr>
              <a:t>Basic</a:t>
            </a:r>
          </a:p>
        </p:txBody>
      </p:sp>
      <p:sp>
        <p:nvSpPr>
          <p:cNvPr id="32773" name="Rectangle 5"/>
          <p:cNvSpPr>
            <a:spLocks noChangeArrowheads="1"/>
          </p:cNvSpPr>
          <p:nvPr/>
        </p:nvSpPr>
        <p:spPr bwMode="auto">
          <a:xfrm>
            <a:off x="4929188" y="2819400"/>
            <a:ext cx="3675260" cy="3536865"/>
          </a:xfrm>
          <a:prstGeom prst="rect">
            <a:avLst/>
          </a:prstGeom>
          <a:solidFill>
            <a:schemeClr val="bg1"/>
          </a:solidFill>
          <a:ln w="50800">
            <a:solidFill>
              <a:srgbClr val="000000"/>
            </a:solidFill>
            <a:miter lim="800000"/>
            <a:headEnd/>
            <a:tailEnd/>
          </a:ln>
        </p:spPr>
        <p:txBody>
          <a:bodyPr wrap="square" lIns="90488" tIns="44450" rIns="90488" bIns="44450">
            <a:spAutoFit/>
          </a:bodyPr>
          <a:lstStyle/>
          <a:p>
            <a:pPr algn="ctr"/>
            <a:r>
              <a:rPr lang="en-US" sz="3200" dirty="0">
                <a:solidFill>
                  <a:srgbClr val="020508"/>
                </a:solidFill>
                <a:latin typeface="Times New Roman"/>
                <a:cs typeface="Times New Roman"/>
              </a:rPr>
              <a:t>Reflects the maximum potential dilution from all possible stock conversions that would have decreased EPS.</a:t>
            </a:r>
          </a:p>
        </p:txBody>
      </p:sp>
      <p:sp>
        <p:nvSpPr>
          <p:cNvPr id="32774" name="Rectangle 6"/>
          <p:cNvSpPr>
            <a:spLocks noChangeArrowheads="1"/>
          </p:cNvSpPr>
          <p:nvPr/>
        </p:nvSpPr>
        <p:spPr bwMode="auto">
          <a:xfrm>
            <a:off x="4929188" y="1995488"/>
            <a:ext cx="3810000" cy="551433"/>
          </a:xfrm>
          <a:prstGeom prst="rect">
            <a:avLst/>
          </a:prstGeom>
          <a:solidFill>
            <a:schemeClr val="accent2"/>
          </a:solidFill>
          <a:ln w="50800">
            <a:solidFill>
              <a:srgbClr val="000000"/>
            </a:solidFill>
            <a:miter lim="800000"/>
            <a:headEnd/>
            <a:tailEnd/>
          </a:ln>
          <a:effectLst/>
        </p:spPr>
        <p:txBody>
          <a:bodyPr lIns="90488" tIns="44450" rIns="90488" bIns="44450">
            <a:spAutoFit/>
          </a:bodyPr>
          <a:lstStyle/>
          <a:p>
            <a:pPr algn="ctr">
              <a:defRPr/>
            </a:pPr>
            <a:r>
              <a:rPr lang="en-US" sz="3000" dirty="0">
                <a:solidFill>
                  <a:srgbClr val="020508"/>
                </a:solidFill>
                <a:effectLst>
                  <a:outerShdw blurRad="38100" dist="38100" dir="2700000" algn="tl">
                    <a:srgbClr val="FFFFFF"/>
                  </a:outerShdw>
                </a:effectLst>
                <a:latin typeface="Times New Roman"/>
                <a:cs typeface="Times New Roman"/>
              </a:rPr>
              <a:t>Diluted</a:t>
            </a:r>
          </a:p>
        </p:txBody>
      </p:sp>
    </p:spTree>
    <p:extLst>
      <p:ext uri="{BB962C8B-B14F-4D97-AF65-F5344CB8AC3E}">
        <p14:creationId xmlns:p14="http://schemas.microsoft.com/office/powerpoint/2010/main" val="206395462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diamond(in)">
                                      <p:cBhvr>
                                        <p:cTn id="7" dur="2000"/>
                                        <p:tgtEl>
                                          <p:spTgt spid="327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32772">
                                            <p:txEl>
                                              <p:pRg st="0" end="0"/>
                                            </p:txEl>
                                          </p:spTgt>
                                        </p:tgtEl>
                                        <p:attrNameLst>
                                          <p:attrName>style.visibility</p:attrName>
                                        </p:attrNameLst>
                                      </p:cBhvr>
                                      <p:to>
                                        <p:strVal val="visible"/>
                                      </p:to>
                                    </p:set>
                                    <p:animEffect transition="in" filter="diamond(in)">
                                      <p:cBhvr>
                                        <p:cTn id="12" dur="2000"/>
                                        <p:tgtEl>
                                          <p:spTgt spid="3277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32771">
                                            <p:txEl>
                                              <p:pRg st="1" end="1"/>
                                            </p:txEl>
                                          </p:spTgt>
                                        </p:tgtEl>
                                        <p:attrNameLst>
                                          <p:attrName>style.visibility</p:attrName>
                                        </p:attrNameLst>
                                      </p:cBhvr>
                                      <p:to>
                                        <p:strVal val="visible"/>
                                      </p:to>
                                    </p:set>
                                    <p:anim calcmode="lin" valueType="num">
                                      <p:cBhvr additive="base">
                                        <p:cTn id="17" dur="5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27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32771">
                                            <p:txEl>
                                              <p:pRg st="2" end="2"/>
                                            </p:txEl>
                                          </p:spTgt>
                                        </p:tgtEl>
                                        <p:attrNameLst>
                                          <p:attrName>style.visibility</p:attrName>
                                        </p:attrNameLst>
                                      </p:cBhvr>
                                      <p:to>
                                        <p:strVal val="visible"/>
                                      </p:to>
                                    </p:set>
                                    <p:anim calcmode="lin" valueType="num">
                                      <p:cBhvr additive="base">
                                        <p:cTn id="23" dur="500" fill="hold"/>
                                        <p:tgtEl>
                                          <p:spTgt spid="32771">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2771">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2771">
                                            <p:txEl>
                                              <p:pRg st="3" end="3"/>
                                            </p:txEl>
                                          </p:spTgt>
                                        </p:tgtEl>
                                        <p:attrNameLst>
                                          <p:attrName>style.visibility</p:attrName>
                                        </p:attrNameLst>
                                      </p:cBhvr>
                                      <p:to>
                                        <p:strVal val="visible"/>
                                      </p:to>
                                    </p:set>
                                    <p:anim calcmode="lin" valueType="num">
                                      <p:cBhvr additive="base">
                                        <p:cTn id="27" dur="500" fill="hold"/>
                                        <p:tgtEl>
                                          <p:spTgt spid="32771">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27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32774"/>
                                        </p:tgtEl>
                                        <p:attrNameLst>
                                          <p:attrName>style.visibility</p:attrName>
                                        </p:attrNameLst>
                                      </p:cBhvr>
                                      <p:to>
                                        <p:strVal val="visible"/>
                                      </p:to>
                                    </p:set>
                                    <p:animEffect transition="in" filter="diamond(in)">
                                      <p:cBhvr>
                                        <p:cTn id="33" dur="2000"/>
                                        <p:tgtEl>
                                          <p:spTgt spid="3277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4" fill="hold" nodeType="clickEffect">
                                  <p:stCondLst>
                                    <p:cond delay="0"/>
                                  </p:stCondLst>
                                  <p:childTnLst>
                                    <p:set>
                                      <p:cBhvr>
                                        <p:cTn id="37" dur="1" fill="hold">
                                          <p:stCondLst>
                                            <p:cond delay="0"/>
                                          </p:stCondLst>
                                        </p:cTn>
                                        <p:tgtEl>
                                          <p:spTgt spid="32773">
                                            <p:txEl>
                                              <p:pRg st="0" end="0"/>
                                            </p:txEl>
                                          </p:spTgt>
                                        </p:tgtEl>
                                        <p:attrNameLst>
                                          <p:attrName>style.visibility</p:attrName>
                                        </p:attrNameLst>
                                      </p:cBhvr>
                                      <p:to>
                                        <p:strVal val="visible"/>
                                      </p:to>
                                    </p:set>
                                    <p:anim calcmode="lin" valueType="num">
                                      <p:cBhvr additive="base">
                                        <p:cTn id="38" dur="500" fill="hold"/>
                                        <p:tgtEl>
                                          <p:spTgt spid="32773">
                                            <p:txEl>
                                              <p:pRg st="0" end="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277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nimBg="1"/>
      <p:bldP spid="3277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a:xfrm>
            <a:off x="6553200" y="6248400"/>
            <a:ext cx="1905000" cy="457200"/>
          </a:xfrm>
          <a:prstGeom prst="rect">
            <a:avLst/>
          </a:prstGeom>
        </p:spPr>
        <p:txBody>
          <a:bodyPr/>
          <a:lstStyle/>
          <a:p>
            <a:fld id="{5F029AE6-FB14-884B-B426-2B979453CB82}" type="slidenum">
              <a:rPr lang="en-US"/>
              <a:pPr/>
              <a:t>21</a:t>
            </a:fld>
            <a:endParaRPr lang="en-US"/>
          </a:p>
        </p:txBody>
      </p:sp>
      <p:sp>
        <p:nvSpPr>
          <p:cNvPr id="36868" name="Rectangle 4"/>
          <p:cNvSpPr>
            <a:spLocks noGrp="1" noChangeArrowheads="1"/>
          </p:cNvSpPr>
          <p:nvPr>
            <p:ph type="title"/>
          </p:nvPr>
        </p:nvSpPr>
        <p:spPr/>
        <p:txBody>
          <a:bodyPr/>
          <a:lstStyle/>
          <a:p>
            <a:r>
              <a:rPr lang="en-US"/>
              <a:t>Dilution of Earnings</a:t>
            </a:r>
          </a:p>
        </p:txBody>
      </p:sp>
      <p:sp>
        <p:nvSpPr>
          <p:cNvPr id="36869" name="Rectangle 5" descr="Rectangle: Click to edit Master text styles&#10;Second level&#10;Third level&#10;Fourth level&#10;Fifth level"/>
          <p:cNvSpPr>
            <a:spLocks noGrp="1" noChangeArrowheads="1"/>
          </p:cNvSpPr>
          <p:nvPr>
            <p:ph type="body" idx="1"/>
          </p:nvPr>
        </p:nvSpPr>
        <p:spPr/>
        <p:txBody>
          <a:bodyPr/>
          <a:lstStyle/>
          <a:p>
            <a:r>
              <a:rPr lang="en-US" b="1" dirty="0">
                <a:solidFill>
                  <a:srgbClr val="FF0000"/>
                </a:solidFill>
              </a:rPr>
              <a:t>Dilutive</a:t>
            </a:r>
            <a:r>
              <a:rPr lang="en-US" dirty="0"/>
              <a:t> </a:t>
            </a:r>
            <a:r>
              <a:rPr lang="en-US" dirty="0">
                <a:solidFill>
                  <a:srgbClr val="020508"/>
                </a:solidFill>
              </a:rPr>
              <a:t>Securities:  </a:t>
            </a:r>
            <a:endParaRPr lang="en-US" dirty="0" smtClean="0">
              <a:solidFill>
                <a:srgbClr val="020508"/>
              </a:solidFill>
            </a:endParaRPr>
          </a:p>
          <a:p>
            <a:pPr marL="0" indent="0">
              <a:buNone/>
            </a:pPr>
            <a:r>
              <a:rPr lang="en-US" dirty="0" smtClean="0">
                <a:solidFill>
                  <a:srgbClr val="020508"/>
                </a:solidFill>
              </a:rPr>
              <a:t>Securities </a:t>
            </a:r>
            <a:r>
              <a:rPr lang="en-US" dirty="0">
                <a:solidFill>
                  <a:srgbClr val="020508"/>
                </a:solidFill>
              </a:rPr>
              <a:t>whose assumed exercise or conversion results in a reduction in earnings per share</a:t>
            </a:r>
            <a:r>
              <a:rPr lang="en-US" dirty="0" smtClean="0">
                <a:solidFill>
                  <a:srgbClr val="020508"/>
                </a:solidFill>
              </a:rPr>
              <a:t>.</a:t>
            </a:r>
          </a:p>
          <a:p>
            <a:endParaRPr lang="en-US" dirty="0">
              <a:solidFill>
                <a:srgbClr val="020508"/>
              </a:solidFill>
            </a:endParaRPr>
          </a:p>
          <a:p>
            <a:r>
              <a:rPr lang="en-US" b="1" dirty="0">
                <a:solidFill>
                  <a:srgbClr val="FF0000"/>
                </a:solidFill>
              </a:rPr>
              <a:t>Antidilutive</a:t>
            </a:r>
            <a:r>
              <a:rPr lang="en-US" dirty="0"/>
              <a:t> </a:t>
            </a:r>
            <a:r>
              <a:rPr lang="en-US" dirty="0">
                <a:solidFill>
                  <a:srgbClr val="020508"/>
                </a:solidFill>
              </a:rPr>
              <a:t>Securities:  </a:t>
            </a:r>
            <a:endParaRPr lang="en-US" dirty="0" smtClean="0">
              <a:solidFill>
                <a:srgbClr val="020508"/>
              </a:solidFill>
            </a:endParaRPr>
          </a:p>
          <a:p>
            <a:pPr marL="0" indent="0">
              <a:buNone/>
            </a:pPr>
            <a:r>
              <a:rPr lang="en-US" dirty="0" smtClean="0">
                <a:solidFill>
                  <a:srgbClr val="020508"/>
                </a:solidFill>
              </a:rPr>
              <a:t>Securities </a:t>
            </a:r>
            <a:r>
              <a:rPr lang="en-US" dirty="0">
                <a:solidFill>
                  <a:srgbClr val="020508"/>
                </a:solidFill>
              </a:rPr>
              <a:t>whose assumed conversion or exercise results in an increase in earnings per share.</a:t>
            </a:r>
          </a:p>
        </p:txBody>
      </p:sp>
    </p:spTree>
    <p:extLst>
      <p:ext uri="{BB962C8B-B14F-4D97-AF65-F5344CB8AC3E}">
        <p14:creationId xmlns:p14="http://schemas.microsoft.com/office/powerpoint/2010/main" val="59968788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ln>
            <a:solidFill>
              <a:schemeClr val="tx1"/>
            </a:solidFill>
            <a:miter lim="800000"/>
            <a:headEnd/>
            <a:tailEnd/>
          </a:ln>
        </p:spPr>
        <p:txBody>
          <a:bodyPr/>
          <a:lstStyle/>
          <a:p>
            <a:pPr algn="ctr" eaLnBrk="1" hangingPunct="1"/>
            <a:r>
              <a:rPr lang="en-US" dirty="0">
                <a:solidFill>
                  <a:srgbClr val="020508"/>
                </a:solidFill>
                <a:latin typeface="Times New Roman"/>
                <a:cs typeface="Times New Roman"/>
              </a:rPr>
              <a:t>EARNINGS PER SHARE</a:t>
            </a:r>
          </a:p>
        </p:txBody>
      </p:sp>
      <p:sp>
        <p:nvSpPr>
          <p:cNvPr id="28675" name="Rectangle 3"/>
          <p:cNvSpPr>
            <a:spLocks noGrp="1" noChangeArrowheads="1"/>
          </p:cNvSpPr>
          <p:nvPr>
            <p:ph idx="1"/>
          </p:nvPr>
        </p:nvSpPr>
        <p:spPr/>
        <p:txBody>
          <a:bodyPr/>
          <a:lstStyle/>
          <a:p>
            <a:pPr eaLnBrk="1" hangingPunct="1"/>
            <a:r>
              <a:rPr lang="en-US" sz="2800" dirty="0">
                <a:solidFill>
                  <a:srgbClr val="020508"/>
                </a:solidFill>
                <a:latin typeface="Times New Roman"/>
                <a:cs typeface="Times New Roman"/>
              </a:rPr>
              <a:t>FASB 128 : current standard for calculating and reporting earnings per share</a:t>
            </a:r>
          </a:p>
          <a:p>
            <a:pPr lvl="1" eaLnBrk="1" hangingPunct="1"/>
            <a:r>
              <a:rPr lang="en-US" dirty="0">
                <a:solidFill>
                  <a:srgbClr val="020508"/>
                </a:solidFill>
                <a:latin typeface="Times New Roman"/>
                <a:cs typeface="Times New Roman"/>
              </a:rPr>
              <a:t>Basic EPS</a:t>
            </a:r>
          </a:p>
          <a:p>
            <a:pPr lvl="1" eaLnBrk="1" hangingPunct="1"/>
            <a:r>
              <a:rPr lang="en-US" dirty="0">
                <a:solidFill>
                  <a:srgbClr val="020508"/>
                </a:solidFill>
                <a:latin typeface="Times New Roman"/>
                <a:cs typeface="Times New Roman"/>
              </a:rPr>
              <a:t>Diluted EPS</a:t>
            </a:r>
          </a:p>
          <a:p>
            <a:pPr eaLnBrk="1" hangingPunct="1"/>
            <a:r>
              <a:rPr lang="en-US" sz="2800" dirty="0">
                <a:solidFill>
                  <a:srgbClr val="020508"/>
                </a:solidFill>
                <a:latin typeface="Times New Roman"/>
                <a:cs typeface="Times New Roman"/>
              </a:rPr>
              <a:t>Reporting:</a:t>
            </a:r>
          </a:p>
          <a:p>
            <a:pPr lvl="1" eaLnBrk="1" hangingPunct="1"/>
            <a:r>
              <a:rPr lang="en-US" dirty="0">
                <a:solidFill>
                  <a:srgbClr val="020508"/>
                </a:solidFill>
                <a:latin typeface="Times New Roman"/>
                <a:cs typeface="Times New Roman"/>
              </a:rPr>
              <a:t>EPS from cont. operations</a:t>
            </a:r>
          </a:p>
          <a:p>
            <a:pPr lvl="1" eaLnBrk="1" hangingPunct="1"/>
            <a:r>
              <a:rPr lang="en-US" dirty="0">
                <a:solidFill>
                  <a:srgbClr val="020508"/>
                </a:solidFill>
                <a:latin typeface="Times New Roman"/>
                <a:cs typeface="Times New Roman"/>
              </a:rPr>
              <a:t>Net income</a:t>
            </a:r>
          </a:p>
          <a:p>
            <a:pPr lvl="1" eaLnBrk="1" hangingPunct="1"/>
            <a:r>
              <a:rPr lang="en-US" dirty="0">
                <a:solidFill>
                  <a:srgbClr val="020508"/>
                </a:solidFill>
                <a:latin typeface="Times New Roman"/>
                <a:cs typeface="Times New Roman"/>
              </a:rPr>
              <a:t>Separate EPS for: discontinued operations, extraordinary items, cumulative effects of changes in accounting principles</a:t>
            </a:r>
          </a:p>
        </p:txBody>
      </p:sp>
    </p:spTree>
    <p:extLst>
      <p:ext uri="{BB962C8B-B14F-4D97-AF65-F5344CB8AC3E}">
        <p14:creationId xmlns:p14="http://schemas.microsoft.com/office/powerpoint/2010/main" val="357329248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diamond(in)">
                                      <p:cBhvr>
                                        <p:cTn id="7" dur="2000"/>
                                        <p:tgtEl>
                                          <p:spTgt spid="286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28675">
                                            <p:txEl>
                                              <p:pRg st="0" end="0"/>
                                            </p:txEl>
                                          </p:spTgt>
                                        </p:tgtEl>
                                        <p:attrNameLst>
                                          <p:attrName>style.visibility</p:attrName>
                                        </p:attrNameLst>
                                      </p:cBhvr>
                                      <p:to>
                                        <p:strVal val="visible"/>
                                      </p:to>
                                    </p:set>
                                    <p:animEffect transition="in" filter="diamond(in)">
                                      <p:cBhvr>
                                        <p:cTn id="12" dur="2000"/>
                                        <p:tgtEl>
                                          <p:spTgt spid="28675">
                                            <p:txEl>
                                              <p:pRg st="0" end="0"/>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28675">
                                            <p:txEl>
                                              <p:pRg st="1" end="1"/>
                                            </p:txEl>
                                          </p:spTgt>
                                        </p:tgtEl>
                                        <p:attrNameLst>
                                          <p:attrName>style.visibility</p:attrName>
                                        </p:attrNameLst>
                                      </p:cBhvr>
                                      <p:to>
                                        <p:strVal val="visible"/>
                                      </p:to>
                                    </p:set>
                                    <p:animEffect transition="in" filter="diamond(in)">
                                      <p:cBhvr>
                                        <p:cTn id="15" dur="2000"/>
                                        <p:tgtEl>
                                          <p:spTgt spid="28675">
                                            <p:txEl>
                                              <p:pRg st="1" end="1"/>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28675">
                                            <p:txEl>
                                              <p:pRg st="2" end="2"/>
                                            </p:txEl>
                                          </p:spTgt>
                                        </p:tgtEl>
                                        <p:attrNameLst>
                                          <p:attrName>style.visibility</p:attrName>
                                        </p:attrNameLst>
                                      </p:cBhvr>
                                      <p:to>
                                        <p:strVal val="visible"/>
                                      </p:to>
                                    </p:set>
                                    <p:animEffect transition="in" filter="diamond(in)">
                                      <p:cBhvr>
                                        <p:cTn id="18" dur="2000"/>
                                        <p:tgtEl>
                                          <p:spTgt spid="28675">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8" presetClass="entr" presetSubtype="16" fill="hold" nodeType="clickEffect">
                                  <p:stCondLst>
                                    <p:cond delay="0"/>
                                  </p:stCondLst>
                                  <p:childTnLst>
                                    <p:set>
                                      <p:cBhvr>
                                        <p:cTn id="22" dur="1" fill="hold">
                                          <p:stCondLst>
                                            <p:cond delay="0"/>
                                          </p:stCondLst>
                                        </p:cTn>
                                        <p:tgtEl>
                                          <p:spTgt spid="28675">
                                            <p:txEl>
                                              <p:pRg st="3" end="3"/>
                                            </p:txEl>
                                          </p:spTgt>
                                        </p:tgtEl>
                                        <p:attrNameLst>
                                          <p:attrName>style.visibility</p:attrName>
                                        </p:attrNameLst>
                                      </p:cBhvr>
                                      <p:to>
                                        <p:strVal val="visible"/>
                                      </p:to>
                                    </p:set>
                                    <p:animEffect transition="in" filter="diamond(in)">
                                      <p:cBhvr>
                                        <p:cTn id="23" dur="2000"/>
                                        <p:tgtEl>
                                          <p:spTgt spid="28675">
                                            <p:txEl>
                                              <p:pRg st="3" end="3"/>
                                            </p:txEl>
                                          </p:spTgt>
                                        </p:tgtEl>
                                      </p:cBhvr>
                                    </p:animEffect>
                                  </p:childTnLst>
                                </p:cTn>
                              </p:par>
                              <p:par>
                                <p:cTn id="24" presetID="8" presetClass="entr" presetSubtype="16" fill="hold" nodeType="withEffect">
                                  <p:stCondLst>
                                    <p:cond delay="0"/>
                                  </p:stCondLst>
                                  <p:childTnLst>
                                    <p:set>
                                      <p:cBhvr>
                                        <p:cTn id="25" dur="1" fill="hold">
                                          <p:stCondLst>
                                            <p:cond delay="0"/>
                                          </p:stCondLst>
                                        </p:cTn>
                                        <p:tgtEl>
                                          <p:spTgt spid="28675">
                                            <p:txEl>
                                              <p:pRg st="4" end="4"/>
                                            </p:txEl>
                                          </p:spTgt>
                                        </p:tgtEl>
                                        <p:attrNameLst>
                                          <p:attrName>style.visibility</p:attrName>
                                        </p:attrNameLst>
                                      </p:cBhvr>
                                      <p:to>
                                        <p:strVal val="visible"/>
                                      </p:to>
                                    </p:set>
                                    <p:animEffect transition="in" filter="diamond(in)">
                                      <p:cBhvr>
                                        <p:cTn id="26" dur="2000"/>
                                        <p:tgtEl>
                                          <p:spTgt spid="28675">
                                            <p:txEl>
                                              <p:pRg st="4" end="4"/>
                                            </p:txEl>
                                          </p:spTgt>
                                        </p:tgtEl>
                                      </p:cBhvr>
                                    </p:animEffect>
                                  </p:childTnLst>
                                </p:cTn>
                              </p:par>
                              <p:par>
                                <p:cTn id="27" presetID="8" presetClass="entr" presetSubtype="16" fill="hold" nodeType="withEffect">
                                  <p:stCondLst>
                                    <p:cond delay="0"/>
                                  </p:stCondLst>
                                  <p:childTnLst>
                                    <p:set>
                                      <p:cBhvr>
                                        <p:cTn id="28" dur="1" fill="hold">
                                          <p:stCondLst>
                                            <p:cond delay="0"/>
                                          </p:stCondLst>
                                        </p:cTn>
                                        <p:tgtEl>
                                          <p:spTgt spid="28675">
                                            <p:txEl>
                                              <p:pRg st="5" end="5"/>
                                            </p:txEl>
                                          </p:spTgt>
                                        </p:tgtEl>
                                        <p:attrNameLst>
                                          <p:attrName>style.visibility</p:attrName>
                                        </p:attrNameLst>
                                      </p:cBhvr>
                                      <p:to>
                                        <p:strVal val="visible"/>
                                      </p:to>
                                    </p:set>
                                    <p:animEffect transition="in" filter="diamond(in)">
                                      <p:cBhvr>
                                        <p:cTn id="29" dur="2000"/>
                                        <p:tgtEl>
                                          <p:spTgt spid="28675">
                                            <p:txEl>
                                              <p:pRg st="5" end="5"/>
                                            </p:txEl>
                                          </p:spTgt>
                                        </p:tgtEl>
                                      </p:cBhvr>
                                    </p:animEffect>
                                  </p:childTnLst>
                                </p:cTn>
                              </p:par>
                              <p:par>
                                <p:cTn id="30" presetID="8" presetClass="entr" presetSubtype="16" fill="hold" nodeType="withEffect">
                                  <p:stCondLst>
                                    <p:cond delay="0"/>
                                  </p:stCondLst>
                                  <p:childTnLst>
                                    <p:set>
                                      <p:cBhvr>
                                        <p:cTn id="31" dur="1" fill="hold">
                                          <p:stCondLst>
                                            <p:cond delay="0"/>
                                          </p:stCondLst>
                                        </p:cTn>
                                        <p:tgtEl>
                                          <p:spTgt spid="28675">
                                            <p:txEl>
                                              <p:pRg st="6" end="6"/>
                                            </p:txEl>
                                          </p:spTgt>
                                        </p:tgtEl>
                                        <p:attrNameLst>
                                          <p:attrName>style.visibility</p:attrName>
                                        </p:attrNameLst>
                                      </p:cBhvr>
                                      <p:to>
                                        <p:strVal val="visible"/>
                                      </p:to>
                                    </p:set>
                                    <p:animEffect transition="in" filter="diamond(in)">
                                      <p:cBhvr>
                                        <p:cTn id="32" dur="2000"/>
                                        <p:tgtEl>
                                          <p:spTgt spid="286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152400"/>
            <a:ext cx="8229600" cy="1143000"/>
          </a:xfrm>
          <a:ln>
            <a:solidFill>
              <a:schemeClr val="tx1"/>
            </a:solidFill>
            <a:miter lim="800000"/>
            <a:headEnd/>
            <a:tailEnd/>
          </a:ln>
        </p:spPr>
        <p:txBody>
          <a:bodyPr/>
          <a:lstStyle/>
          <a:p>
            <a:pPr algn="ctr" eaLnBrk="1" hangingPunct="1"/>
            <a:r>
              <a:rPr lang="en-US" dirty="0">
                <a:solidFill>
                  <a:srgbClr val="020508"/>
                </a:solidFill>
                <a:latin typeface="Times New Roman"/>
                <a:cs typeface="Times New Roman"/>
              </a:rPr>
              <a:t>BASIC EPS</a:t>
            </a:r>
          </a:p>
        </p:txBody>
      </p:sp>
      <p:sp>
        <p:nvSpPr>
          <p:cNvPr id="30723" name="Rectangle 3"/>
          <p:cNvSpPr>
            <a:spLocks noGrp="1" noChangeArrowheads="1"/>
          </p:cNvSpPr>
          <p:nvPr>
            <p:ph idx="1"/>
          </p:nvPr>
        </p:nvSpPr>
        <p:spPr>
          <a:xfrm>
            <a:off x="152400" y="1524000"/>
            <a:ext cx="8763000" cy="4530725"/>
          </a:xfrm>
        </p:spPr>
        <p:txBody>
          <a:bodyPr>
            <a:normAutofit fontScale="92500" lnSpcReduction="10000"/>
          </a:bodyPr>
          <a:lstStyle/>
          <a:p>
            <a:pPr marL="274320" indent="-274320" algn="ctr" eaLnBrk="1" fontAlgn="auto" hangingPunct="1">
              <a:lnSpc>
                <a:spcPct val="90000"/>
              </a:lnSpc>
              <a:spcAft>
                <a:spcPts val="0"/>
              </a:spcAft>
              <a:buClr>
                <a:schemeClr val="accent3"/>
              </a:buClr>
              <a:buFont typeface="Wingdings" pitchFamily="2" charset="2"/>
              <a:buNone/>
              <a:defRPr/>
            </a:pPr>
            <a:r>
              <a:rPr lang="en-US" b="1" dirty="0" smtClean="0">
                <a:solidFill>
                  <a:srgbClr val="020508"/>
                </a:solidFill>
                <a:latin typeface="Times New Roman"/>
                <a:ea typeface="+mn-ea"/>
                <a:cs typeface="Times New Roman"/>
              </a:rPr>
              <a:t>BASIC EARNINGS PER SHARE =</a:t>
            </a:r>
            <a:br>
              <a:rPr lang="en-US" b="1" dirty="0" smtClean="0">
                <a:solidFill>
                  <a:srgbClr val="020508"/>
                </a:solidFill>
                <a:latin typeface="Times New Roman"/>
                <a:ea typeface="+mn-ea"/>
                <a:cs typeface="Times New Roman"/>
              </a:rPr>
            </a:br>
            <a:r>
              <a:rPr lang="en-US" b="1" dirty="0" smtClean="0">
                <a:solidFill>
                  <a:srgbClr val="020508"/>
                </a:solidFill>
                <a:latin typeface="Times New Roman"/>
                <a:ea typeface="+mn-ea"/>
                <a:cs typeface="Times New Roman"/>
              </a:rPr>
              <a:t/>
            </a:r>
            <a:br>
              <a:rPr lang="en-US" b="1" dirty="0" smtClean="0">
                <a:solidFill>
                  <a:srgbClr val="020508"/>
                </a:solidFill>
                <a:latin typeface="Times New Roman"/>
                <a:ea typeface="+mn-ea"/>
                <a:cs typeface="Times New Roman"/>
              </a:rPr>
            </a:br>
            <a:r>
              <a:rPr lang="en-US" sz="2800" b="1" u="sng" dirty="0" smtClean="0">
                <a:solidFill>
                  <a:srgbClr val="020508"/>
                </a:solidFill>
                <a:latin typeface="Times New Roman"/>
                <a:ea typeface="+mn-ea"/>
                <a:cs typeface="Times New Roman"/>
              </a:rPr>
              <a:t>(Net Income  -  Preferred Dividends*)</a:t>
            </a:r>
          </a:p>
          <a:p>
            <a:pPr marL="274320" indent="-274320" eaLnBrk="1" fontAlgn="auto" hangingPunct="1">
              <a:lnSpc>
                <a:spcPct val="90000"/>
              </a:lnSpc>
              <a:spcAft>
                <a:spcPts val="0"/>
              </a:spcAft>
              <a:buClr>
                <a:schemeClr val="accent3"/>
              </a:buClr>
              <a:buFont typeface="Wingdings" pitchFamily="2" charset="2"/>
              <a:buNone/>
              <a:defRPr/>
            </a:pPr>
            <a:r>
              <a:rPr lang="en-US" sz="2800" b="1" dirty="0" smtClean="0">
                <a:solidFill>
                  <a:srgbClr val="020508"/>
                </a:solidFill>
                <a:latin typeface="Times New Roman"/>
                <a:ea typeface="+mn-ea"/>
                <a:cs typeface="Times New Roman"/>
              </a:rPr>
              <a:t>Weighted average of common shares outstanding</a:t>
            </a:r>
            <a:endParaRPr lang="en-US" sz="2800" dirty="0" smtClean="0">
              <a:solidFill>
                <a:srgbClr val="020508"/>
              </a:solidFill>
              <a:latin typeface="Times New Roman"/>
              <a:ea typeface="+mn-ea"/>
              <a:cs typeface="Times New Roman"/>
            </a:endParaRPr>
          </a:p>
          <a:p>
            <a:pPr marL="274320" indent="-274320" eaLnBrk="1" fontAlgn="auto" hangingPunct="1">
              <a:lnSpc>
                <a:spcPct val="90000"/>
              </a:lnSpc>
              <a:spcAft>
                <a:spcPts val="0"/>
              </a:spcAft>
              <a:buClr>
                <a:schemeClr val="accent3"/>
              </a:buClr>
              <a:buFont typeface="Wingdings" pitchFamily="2" charset="2"/>
              <a:buNone/>
              <a:defRPr/>
            </a:pPr>
            <a:endParaRPr lang="en-US" dirty="0" smtClean="0">
              <a:solidFill>
                <a:srgbClr val="020508"/>
              </a:solidFill>
              <a:latin typeface="Times New Roman"/>
              <a:ea typeface="+mn-ea"/>
              <a:cs typeface="Times New Roman"/>
            </a:endParaRPr>
          </a:p>
          <a:p>
            <a:pPr marL="274320" indent="-274320" eaLnBrk="1" fontAlgn="auto" hangingPunct="1">
              <a:lnSpc>
                <a:spcPct val="90000"/>
              </a:lnSpc>
              <a:spcAft>
                <a:spcPts val="0"/>
              </a:spcAft>
              <a:buClr>
                <a:schemeClr val="accent3"/>
              </a:buClr>
              <a:buFont typeface="Arial" pitchFamily="34" charset="0"/>
              <a:buChar char="•"/>
              <a:defRPr/>
            </a:pPr>
            <a:r>
              <a:rPr lang="en-US" dirty="0" smtClean="0">
                <a:solidFill>
                  <a:srgbClr val="020508"/>
                </a:solidFill>
                <a:latin typeface="Times New Roman"/>
                <a:ea typeface="+mn-ea"/>
                <a:cs typeface="Times New Roman"/>
              </a:rPr>
              <a:t>If preferred stock is cumulative:</a:t>
            </a:r>
          </a:p>
          <a:p>
            <a:pPr marL="640080" lvl="1" indent="-246888" eaLnBrk="1" fontAlgn="auto" hangingPunct="1">
              <a:lnSpc>
                <a:spcPct val="90000"/>
              </a:lnSpc>
              <a:spcAft>
                <a:spcPts val="0"/>
              </a:spcAft>
              <a:buFont typeface="Arial" pitchFamily="34" charset="0"/>
              <a:buChar char="•"/>
              <a:defRPr/>
            </a:pPr>
            <a:r>
              <a:rPr lang="en-US" dirty="0" smtClean="0">
                <a:solidFill>
                  <a:srgbClr val="020508"/>
                </a:solidFill>
                <a:latin typeface="Times New Roman"/>
                <a:ea typeface="+mn-ea"/>
                <a:cs typeface="Times New Roman"/>
              </a:rPr>
              <a:t>deduct dividends whether or not paid or declared. </a:t>
            </a:r>
          </a:p>
          <a:p>
            <a:pPr marL="274320" indent="-274320" eaLnBrk="1" fontAlgn="auto" hangingPunct="1">
              <a:lnSpc>
                <a:spcPct val="90000"/>
              </a:lnSpc>
              <a:spcAft>
                <a:spcPts val="0"/>
              </a:spcAft>
              <a:buClr>
                <a:schemeClr val="accent3"/>
              </a:buClr>
              <a:buFont typeface="Arial" pitchFamily="34" charset="0"/>
              <a:buChar char="•"/>
              <a:defRPr/>
            </a:pPr>
            <a:r>
              <a:rPr lang="en-US" dirty="0" smtClean="0">
                <a:solidFill>
                  <a:srgbClr val="020508"/>
                </a:solidFill>
                <a:latin typeface="Times New Roman"/>
                <a:ea typeface="+mn-ea"/>
                <a:cs typeface="Times New Roman"/>
              </a:rPr>
              <a:t> If preferred is non-cumulative:</a:t>
            </a:r>
          </a:p>
          <a:p>
            <a:pPr marL="640080" lvl="1" indent="-246888" eaLnBrk="1" fontAlgn="auto" hangingPunct="1">
              <a:lnSpc>
                <a:spcPct val="90000"/>
              </a:lnSpc>
              <a:spcAft>
                <a:spcPts val="0"/>
              </a:spcAft>
              <a:buFont typeface="Arial" pitchFamily="34" charset="0"/>
              <a:buChar char="•"/>
              <a:defRPr/>
            </a:pPr>
            <a:r>
              <a:rPr lang="en-US" dirty="0" smtClean="0">
                <a:solidFill>
                  <a:srgbClr val="020508"/>
                </a:solidFill>
                <a:latin typeface="Times New Roman"/>
                <a:ea typeface="+mn-ea"/>
                <a:cs typeface="Times New Roman"/>
              </a:rPr>
              <a:t>deduct dividends only if declared </a:t>
            </a:r>
          </a:p>
          <a:p>
            <a:pPr marL="274320" indent="-274320" eaLnBrk="1" fontAlgn="auto" hangingPunct="1">
              <a:lnSpc>
                <a:spcPct val="80000"/>
              </a:lnSpc>
              <a:spcAft>
                <a:spcPts val="0"/>
              </a:spcAft>
              <a:buClr>
                <a:schemeClr val="accent3"/>
              </a:buClr>
              <a:buFont typeface="Wingdings" pitchFamily="2" charset="2"/>
              <a:buNone/>
              <a:defRPr/>
            </a:pPr>
            <a:endParaRPr lang="en-US" sz="2000" b="1" dirty="0" smtClean="0">
              <a:solidFill>
                <a:srgbClr val="020508"/>
              </a:solidFill>
              <a:latin typeface="Times New Roman"/>
              <a:ea typeface="+mn-ea"/>
              <a:cs typeface="Times New Roman"/>
            </a:endParaRPr>
          </a:p>
          <a:p>
            <a:pPr marL="274320" indent="-274320" eaLnBrk="1" fontAlgn="auto" hangingPunct="1">
              <a:lnSpc>
                <a:spcPct val="80000"/>
              </a:lnSpc>
              <a:spcAft>
                <a:spcPts val="0"/>
              </a:spcAft>
              <a:buClr>
                <a:schemeClr val="accent3"/>
              </a:buClr>
              <a:buFont typeface="Wingdings" pitchFamily="2" charset="2"/>
              <a:buNone/>
              <a:defRPr/>
            </a:pPr>
            <a:r>
              <a:rPr lang="en-US" sz="2000" b="1" dirty="0" smtClean="0">
                <a:solidFill>
                  <a:srgbClr val="020508"/>
                </a:solidFill>
                <a:latin typeface="Times New Roman"/>
                <a:ea typeface="+mn-ea"/>
                <a:cs typeface="Times New Roman"/>
              </a:rPr>
              <a:t>What if there is loss and preferred dividends issued?</a:t>
            </a:r>
          </a:p>
          <a:p>
            <a:pPr marL="274320" indent="-274320" eaLnBrk="1" fontAlgn="auto" hangingPunct="1">
              <a:lnSpc>
                <a:spcPct val="80000"/>
              </a:lnSpc>
              <a:spcAft>
                <a:spcPts val="0"/>
              </a:spcAft>
              <a:buClr>
                <a:schemeClr val="accent3"/>
              </a:buClr>
              <a:buFont typeface="Wingdings" pitchFamily="2" charset="2"/>
              <a:buNone/>
              <a:defRPr/>
            </a:pPr>
            <a:r>
              <a:rPr lang="en-US" sz="2000" b="1" dirty="0" smtClean="0">
                <a:solidFill>
                  <a:srgbClr val="020508"/>
                </a:solidFill>
                <a:latin typeface="Times New Roman"/>
                <a:ea typeface="+mn-ea"/>
                <a:cs typeface="Times New Roman"/>
              </a:rPr>
              <a:t> What about dividends in arrears for previous years?</a:t>
            </a:r>
          </a:p>
          <a:p>
            <a:pPr marL="640080" lvl="1" indent="-246888" eaLnBrk="1" fontAlgn="auto" hangingPunct="1">
              <a:lnSpc>
                <a:spcPct val="90000"/>
              </a:lnSpc>
              <a:spcAft>
                <a:spcPts val="0"/>
              </a:spcAft>
              <a:buFont typeface="Arial" pitchFamily="34" charset="0"/>
              <a:buChar char="•"/>
              <a:defRPr/>
            </a:pPr>
            <a:endParaRPr lang="en-US" dirty="0" smtClean="0">
              <a:ea typeface="+mn-ea"/>
            </a:endParaRPr>
          </a:p>
        </p:txBody>
      </p:sp>
    </p:spTree>
    <p:extLst>
      <p:ext uri="{BB962C8B-B14F-4D97-AF65-F5344CB8AC3E}">
        <p14:creationId xmlns:p14="http://schemas.microsoft.com/office/powerpoint/2010/main" val="161491767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checkerboard(across)">
                                      <p:cBhvr>
                                        <p:cTn id="7" dur="500"/>
                                        <p:tgtEl>
                                          <p:spTgt spid="30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0723">
                                            <p:txEl>
                                              <p:pRg st="0" end="0"/>
                                            </p:txEl>
                                          </p:spTgt>
                                        </p:tgtEl>
                                        <p:attrNameLst>
                                          <p:attrName>style.visibility</p:attrName>
                                        </p:attrNameLst>
                                      </p:cBhvr>
                                      <p:to>
                                        <p:strVal val="visible"/>
                                      </p:to>
                                    </p:set>
                                    <p:animEffect transition="in" filter="checkerboard(across)">
                                      <p:cBhvr>
                                        <p:cTn id="12" dur="500"/>
                                        <p:tgtEl>
                                          <p:spTgt spid="3072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30723">
                                            <p:txEl>
                                              <p:pRg st="0" end="0"/>
                                            </p:txEl>
                                          </p:spTgt>
                                        </p:tgtEl>
                                        <p:attrNameLst>
                                          <p:attrName>style.visibility</p:attrName>
                                        </p:attrNameLst>
                                      </p:cBhvr>
                                      <p:to>
                                        <p:strVal val="visible"/>
                                      </p:to>
                                    </p:set>
                                    <p:animEffect transition="in" filter="diamond(in)">
                                      <p:cBhvr>
                                        <p:cTn id="17" dur="2000"/>
                                        <p:tgtEl>
                                          <p:spTgt spid="30723">
                                            <p:txEl>
                                              <p:pRg st="0" end="0"/>
                                            </p:txEl>
                                          </p:spTgt>
                                        </p:tgtEl>
                                      </p:cBhvr>
                                    </p:animEffect>
                                  </p:childTnLst>
                                </p:cTn>
                              </p:par>
                              <p:par>
                                <p:cTn id="18" presetID="8" presetClass="entr" presetSubtype="16" fill="hold" nodeType="withEffect">
                                  <p:stCondLst>
                                    <p:cond delay="0"/>
                                  </p:stCondLst>
                                  <p:childTnLst>
                                    <p:set>
                                      <p:cBhvr>
                                        <p:cTn id="19" dur="1" fill="hold">
                                          <p:stCondLst>
                                            <p:cond delay="0"/>
                                          </p:stCondLst>
                                        </p:cTn>
                                        <p:tgtEl>
                                          <p:spTgt spid="30723">
                                            <p:txEl>
                                              <p:pRg st="1" end="1"/>
                                            </p:txEl>
                                          </p:spTgt>
                                        </p:tgtEl>
                                        <p:attrNameLst>
                                          <p:attrName>style.visibility</p:attrName>
                                        </p:attrNameLst>
                                      </p:cBhvr>
                                      <p:to>
                                        <p:strVal val="visible"/>
                                      </p:to>
                                    </p:set>
                                    <p:animEffect transition="in" filter="diamond(in)">
                                      <p:cBhvr>
                                        <p:cTn id="20" dur="2000"/>
                                        <p:tgtEl>
                                          <p:spTgt spid="30723">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8" presetClass="entr" presetSubtype="16" fill="hold" nodeType="clickEffect">
                                  <p:stCondLst>
                                    <p:cond delay="0"/>
                                  </p:stCondLst>
                                  <p:childTnLst>
                                    <p:set>
                                      <p:cBhvr>
                                        <p:cTn id="24" dur="1" fill="hold">
                                          <p:stCondLst>
                                            <p:cond delay="0"/>
                                          </p:stCondLst>
                                        </p:cTn>
                                        <p:tgtEl>
                                          <p:spTgt spid="30723">
                                            <p:txEl>
                                              <p:pRg st="3" end="3"/>
                                            </p:txEl>
                                          </p:spTgt>
                                        </p:tgtEl>
                                        <p:attrNameLst>
                                          <p:attrName>style.visibility</p:attrName>
                                        </p:attrNameLst>
                                      </p:cBhvr>
                                      <p:to>
                                        <p:strVal val="visible"/>
                                      </p:to>
                                    </p:set>
                                    <p:animEffect transition="in" filter="diamond(in)">
                                      <p:cBhvr>
                                        <p:cTn id="25" dur="2000"/>
                                        <p:tgtEl>
                                          <p:spTgt spid="30723">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8" presetClass="entr" presetSubtype="16" fill="hold" nodeType="clickEffect">
                                  <p:stCondLst>
                                    <p:cond delay="0"/>
                                  </p:stCondLst>
                                  <p:childTnLst>
                                    <p:set>
                                      <p:cBhvr>
                                        <p:cTn id="29" dur="1" fill="hold">
                                          <p:stCondLst>
                                            <p:cond delay="0"/>
                                          </p:stCondLst>
                                        </p:cTn>
                                        <p:tgtEl>
                                          <p:spTgt spid="30723">
                                            <p:txEl>
                                              <p:pRg st="4" end="4"/>
                                            </p:txEl>
                                          </p:spTgt>
                                        </p:tgtEl>
                                        <p:attrNameLst>
                                          <p:attrName>style.visibility</p:attrName>
                                        </p:attrNameLst>
                                      </p:cBhvr>
                                      <p:to>
                                        <p:strVal val="visible"/>
                                      </p:to>
                                    </p:set>
                                    <p:animEffect transition="in" filter="diamond(in)">
                                      <p:cBhvr>
                                        <p:cTn id="30" dur="2000"/>
                                        <p:tgtEl>
                                          <p:spTgt spid="30723">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8" presetClass="entr" presetSubtype="16" fill="hold" nodeType="clickEffect">
                                  <p:stCondLst>
                                    <p:cond delay="0"/>
                                  </p:stCondLst>
                                  <p:childTnLst>
                                    <p:set>
                                      <p:cBhvr>
                                        <p:cTn id="34" dur="1" fill="hold">
                                          <p:stCondLst>
                                            <p:cond delay="0"/>
                                          </p:stCondLst>
                                        </p:cTn>
                                        <p:tgtEl>
                                          <p:spTgt spid="30723">
                                            <p:txEl>
                                              <p:pRg st="5" end="5"/>
                                            </p:txEl>
                                          </p:spTgt>
                                        </p:tgtEl>
                                        <p:attrNameLst>
                                          <p:attrName>style.visibility</p:attrName>
                                        </p:attrNameLst>
                                      </p:cBhvr>
                                      <p:to>
                                        <p:strVal val="visible"/>
                                      </p:to>
                                    </p:set>
                                    <p:animEffect transition="in" filter="diamond(in)">
                                      <p:cBhvr>
                                        <p:cTn id="35" dur="2000"/>
                                        <p:tgtEl>
                                          <p:spTgt spid="30723">
                                            <p:txEl>
                                              <p:pRg st="5" end="5"/>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8" presetClass="entr" presetSubtype="16" fill="hold" nodeType="clickEffect">
                                  <p:stCondLst>
                                    <p:cond delay="0"/>
                                  </p:stCondLst>
                                  <p:childTnLst>
                                    <p:set>
                                      <p:cBhvr>
                                        <p:cTn id="39" dur="1" fill="hold">
                                          <p:stCondLst>
                                            <p:cond delay="0"/>
                                          </p:stCondLst>
                                        </p:cTn>
                                        <p:tgtEl>
                                          <p:spTgt spid="30723">
                                            <p:txEl>
                                              <p:pRg st="6" end="6"/>
                                            </p:txEl>
                                          </p:spTgt>
                                        </p:tgtEl>
                                        <p:attrNameLst>
                                          <p:attrName>style.visibility</p:attrName>
                                        </p:attrNameLst>
                                      </p:cBhvr>
                                      <p:to>
                                        <p:strVal val="visible"/>
                                      </p:to>
                                    </p:set>
                                    <p:animEffect transition="in" filter="diamond(in)">
                                      <p:cBhvr>
                                        <p:cTn id="40" dur="2000"/>
                                        <p:tgtEl>
                                          <p:spTgt spid="30723">
                                            <p:txEl>
                                              <p:pRg st="6" end="6"/>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8" presetClass="entr" presetSubtype="16" fill="hold" nodeType="clickEffect">
                                  <p:stCondLst>
                                    <p:cond delay="0"/>
                                  </p:stCondLst>
                                  <p:childTnLst>
                                    <p:set>
                                      <p:cBhvr>
                                        <p:cTn id="44" dur="1" fill="hold">
                                          <p:stCondLst>
                                            <p:cond delay="0"/>
                                          </p:stCondLst>
                                        </p:cTn>
                                        <p:tgtEl>
                                          <p:spTgt spid="30723">
                                            <p:txEl>
                                              <p:pRg st="8" end="8"/>
                                            </p:txEl>
                                          </p:spTgt>
                                        </p:tgtEl>
                                        <p:attrNameLst>
                                          <p:attrName>style.visibility</p:attrName>
                                        </p:attrNameLst>
                                      </p:cBhvr>
                                      <p:to>
                                        <p:strVal val="visible"/>
                                      </p:to>
                                    </p:set>
                                    <p:animEffect transition="in" filter="diamond(in)">
                                      <p:cBhvr>
                                        <p:cTn id="45" dur="2000"/>
                                        <p:tgtEl>
                                          <p:spTgt spid="30723">
                                            <p:txEl>
                                              <p:pRg st="8" end="8"/>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8" presetClass="entr" presetSubtype="16" fill="hold" nodeType="clickEffect">
                                  <p:stCondLst>
                                    <p:cond delay="0"/>
                                  </p:stCondLst>
                                  <p:childTnLst>
                                    <p:set>
                                      <p:cBhvr>
                                        <p:cTn id="49" dur="1" fill="hold">
                                          <p:stCondLst>
                                            <p:cond delay="0"/>
                                          </p:stCondLst>
                                        </p:cTn>
                                        <p:tgtEl>
                                          <p:spTgt spid="30723">
                                            <p:txEl>
                                              <p:pRg st="9" end="9"/>
                                            </p:txEl>
                                          </p:spTgt>
                                        </p:tgtEl>
                                        <p:attrNameLst>
                                          <p:attrName>style.visibility</p:attrName>
                                        </p:attrNameLst>
                                      </p:cBhvr>
                                      <p:to>
                                        <p:strVal val="visible"/>
                                      </p:to>
                                    </p:set>
                                    <p:animEffect transition="in" filter="diamond(in)">
                                      <p:cBhvr>
                                        <p:cTn id="50" dur="2000"/>
                                        <p:tgtEl>
                                          <p:spTgt spid="3072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457200" y="277813"/>
            <a:ext cx="8229600" cy="941387"/>
          </a:xfrm>
        </p:spPr>
        <p:txBody>
          <a:bodyPr lIns="90488" tIns="44450" rIns="90488" bIns="44450"/>
          <a:lstStyle/>
          <a:p>
            <a:pPr algn="ctr" eaLnBrk="1" hangingPunct="1"/>
            <a:r>
              <a:rPr lang="en-US" sz="3600" dirty="0">
                <a:solidFill>
                  <a:srgbClr val="020508"/>
                </a:solidFill>
                <a:latin typeface="Times New Roman"/>
                <a:cs typeface="Times New Roman"/>
              </a:rPr>
              <a:t>Prominence of Earnings Per Share</a:t>
            </a:r>
          </a:p>
        </p:txBody>
      </p:sp>
      <p:sp>
        <p:nvSpPr>
          <p:cNvPr id="58371" name="Rectangle 3"/>
          <p:cNvSpPr>
            <a:spLocks noGrp="1" noChangeArrowheads="1"/>
          </p:cNvSpPr>
          <p:nvPr>
            <p:ph idx="1"/>
          </p:nvPr>
        </p:nvSpPr>
        <p:spPr>
          <a:xfrm>
            <a:off x="457200" y="1295400"/>
            <a:ext cx="8229600" cy="5562600"/>
          </a:xfrm>
          <a:ln>
            <a:solidFill>
              <a:schemeClr val="bg1"/>
            </a:solidFill>
            <a:miter lim="800000"/>
            <a:headEnd/>
            <a:tailEnd/>
          </a:ln>
        </p:spPr>
        <p:txBody>
          <a:bodyPr lIns="90488" tIns="44450" rIns="90488" bIns="44450"/>
          <a:lstStyle/>
          <a:p>
            <a:pPr eaLnBrk="1" hangingPunct="1"/>
            <a:r>
              <a:rPr lang="en-US" dirty="0">
                <a:solidFill>
                  <a:srgbClr val="020508"/>
                </a:solidFill>
                <a:latin typeface="Times New Roman"/>
                <a:cs typeface="Times New Roman"/>
              </a:rPr>
              <a:t>Earnings per share is a basic reporting element in the financial statements.</a:t>
            </a:r>
          </a:p>
          <a:p>
            <a:pPr eaLnBrk="1" hangingPunct="1"/>
            <a:endParaRPr lang="en-US" sz="1400" dirty="0">
              <a:solidFill>
                <a:srgbClr val="020508"/>
              </a:solidFill>
              <a:latin typeface="Times New Roman"/>
              <a:cs typeface="Times New Roman"/>
            </a:endParaRPr>
          </a:p>
          <a:p>
            <a:pPr eaLnBrk="1" hangingPunct="1"/>
            <a:r>
              <a:rPr lang="en-US" dirty="0">
                <a:solidFill>
                  <a:srgbClr val="020508"/>
                </a:solidFill>
                <a:latin typeface="Times New Roman"/>
                <a:cs typeface="Times New Roman"/>
              </a:rPr>
              <a:t>Some issues tend to complicate the calculation of basic earnings per share.</a:t>
            </a:r>
          </a:p>
          <a:p>
            <a:pPr lvl="1" eaLnBrk="1" hangingPunct="1"/>
            <a:r>
              <a:rPr lang="en-US" dirty="0">
                <a:solidFill>
                  <a:srgbClr val="020508"/>
                </a:solidFill>
                <a:latin typeface="Times New Roman"/>
                <a:cs typeface="Times New Roman"/>
              </a:rPr>
              <a:t>Use of a weighted-average number of shares of common stock</a:t>
            </a:r>
          </a:p>
          <a:p>
            <a:pPr lvl="1" eaLnBrk="1" hangingPunct="1"/>
            <a:r>
              <a:rPr lang="en-US" dirty="0">
                <a:solidFill>
                  <a:srgbClr val="020508"/>
                </a:solidFill>
                <a:latin typeface="Times New Roman"/>
                <a:cs typeface="Times New Roman"/>
              </a:rPr>
              <a:t>Outstanding shares of nonconvertible preferred stock</a:t>
            </a:r>
          </a:p>
          <a:p>
            <a:pPr lvl="1" eaLnBrk="1" hangingPunct="1"/>
            <a:r>
              <a:rPr lang="en-US" dirty="0">
                <a:solidFill>
                  <a:srgbClr val="020508"/>
                </a:solidFill>
                <a:latin typeface="Times New Roman"/>
                <a:cs typeface="Times New Roman"/>
              </a:rPr>
              <a:t>Changes in capitalization structure such as stock splits and stock dividends</a:t>
            </a:r>
          </a:p>
        </p:txBody>
      </p:sp>
    </p:spTree>
    <p:extLst>
      <p:ext uri="{BB962C8B-B14F-4D97-AF65-F5344CB8AC3E}">
        <p14:creationId xmlns:p14="http://schemas.microsoft.com/office/powerpoint/2010/main" val="379260528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box(in)">
                                      <p:cBhvr>
                                        <p:cTn id="7" dur="500"/>
                                        <p:tgtEl>
                                          <p:spTgt spid="583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8371">
                                            <p:txEl>
                                              <p:pRg st="2" end="2"/>
                                            </p:txEl>
                                          </p:spTgt>
                                        </p:tgtEl>
                                        <p:attrNameLst>
                                          <p:attrName>style.visibility</p:attrName>
                                        </p:attrNameLst>
                                      </p:cBhvr>
                                      <p:to>
                                        <p:strVal val="visible"/>
                                      </p:to>
                                    </p:set>
                                    <p:animEffect transition="in" filter="box(in)">
                                      <p:cBhvr>
                                        <p:cTn id="12" dur="500"/>
                                        <p:tgtEl>
                                          <p:spTgt spid="58371">
                                            <p:txEl>
                                              <p:pRg st="2" end="2"/>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58371">
                                            <p:txEl>
                                              <p:pRg st="3" end="3"/>
                                            </p:txEl>
                                          </p:spTgt>
                                        </p:tgtEl>
                                        <p:attrNameLst>
                                          <p:attrName>style.visibility</p:attrName>
                                        </p:attrNameLst>
                                      </p:cBhvr>
                                      <p:to>
                                        <p:strVal val="visible"/>
                                      </p:to>
                                    </p:set>
                                    <p:animEffect transition="in" filter="box(in)">
                                      <p:cBhvr>
                                        <p:cTn id="15" dur="500"/>
                                        <p:tgtEl>
                                          <p:spTgt spid="58371">
                                            <p:txEl>
                                              <p:pRg st="3" end="3"/>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58371">
                                            <p:txEl>
                                              <p:pRg st="4" end="4"/>
                                            </p:txEl>
                                          </p:spTgt>
                                        </p:tgtEl>
                                        <p:attrNameLst>
                                          <p:attrName>style.visibility</p:attrName>
                                        </p:attrNameLst>
                                      </p:cBhvr>
                                      <p:to>
                                        <p:strVal val="visible"/>
                                      </p:to>
                                    </p:set>
                                    <p:animEffect transition="in" filter="box(in)">
                                      <p:cBhvr>
                                        <p:cTn id="18" dur="500"/>
                                        <p:tgtEl>
                                          <p:spTgt spid="58371">
                                            <p:txEl>
                                              <p:pRg st="4" end="4"/>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58371">
                                            <p:txEl>
                                              <p:pRg st="5" end="5"/>
                                            </p:txEl>
                                          </p:spTgt>
                                        </p:tgtEl>
                                        <p:attrNameLst>
                                          <p:attrName>style.visibility</p:attrName>
                                        </p:attrNameLst>
                                      </p:cBhvr>
                                      <p:to>
                                        <p:strVal val="visible"/>
                                      </p:to>
                                    </p:set>
                                    <p:animEffect transition="in" filter="box(in)">
                                      <p:cBhvr>
                                        <p:cTn id="21" dur="500"/>
                                        <p:tgtEl>
                                          <p:spTgt spid="583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33400" y="152400"/>
            <a:ext cx="8229600" cy="1143000"/>
          </a:xfrm>
        </p:spPr>
        <p:txBody>
          <a:bodyPr/>
          <a:lstStyle/>
          <a:p>
            <a:pPr algn="ctr" eaLnBrk="1" hangingPunct="1"/>
            <a:r>
              <a:rPr lang="en-US" sz="3200" dirty="0">
                <a:solidFill>
                  <a:srgbClr val="020508"/>
                </a:solidFill>
                <a:latin typeface="Times New Roman"/>
                <a:cs typeface="Times New Roman"/>
              </a:rPr>
              <a:t>WEIGHTED AVERAGE COMMON SHARES</a:t>
            </a:r>
          </a:p>
        </p:txBody>
      </p:sp>
      <p:sp>
        <p:nvSpPr>
          <p:cNvPr id="35843" name="Rectangle 3"/>
          <p:cNvSpPr>
            <a:spLocks noGrp="1" noChangeArrowheads="1"/>
          </p:cNvSpPr>
          <p:nvPr>
            <p:ph idx="1"/>
          </p:nvPr>
        </p:nvSpPr>
        <p:spPr>
          <a:xfrm>
            <a:off x="381000" y="1676400"/>
            <a:ext cx="8229600" cy="1524000"/>
          </a:xfrm>
          <a:ln>
            <a:solidFill>
              <a:schemeClr val="tx1"/>
            </a:solidFill>
            <a:miter lim="800000"/>
            <a:headEnd/>
            <a:tailEnd/>
          </a:ln>
        </p:spPr>
        <p:txBody>
          <a:bodyPr/>
          <a:lstStyle/>
          <a:p>
            <a:pPr marL="0" indent="0" eaLnBrk="1" hangingPunct="1">
              <a:lnSpc>
                <a:spcPct val="90000"/>
              </a:lnSpc>
              <a:buNone/>
            </a:pPr>
            <a:r>
              <a:rPr lang="en-US" dirty="0">
                <a:solidFill>
                  <a:srgbClr val="020508"/>
                </a:solidFill>
                <a:latin typeface="Times New Roman"/>
                <a:cs typeface="Times New Roman"/>
              </a:rPr>
              <a:t>If a corporation has issued or reacquired shares of common stock – weighted average is calculated </a:t>
            </a:r>
          </a:p>
          <a:p>
            <a:pPr eaLnBrk="1" hangingPunct="1">
              <a:lnSpc>
                <a:spcPct val="90000"/>
              </a:lnSpc>
            </a:pPr>
            <a:endParaRPr lang="en-US" dirty="0">
              <a:latin typeface="Constantia" charset="0"/>
            </a:endParaRPr>
          </a:p>
        </p:txBody>
      </p:sp>
      <p:sp>
        <p:nvSpPr>
          <p:cNvPr id="35844" name="Rectangle 4"/>
          <p:cNvSpPr>
            <a:spLocks noChangeArrowheads="1"/>
          </p:cNvSpPr>
          <p:nvPr/>
        </p:nvSpPr>
        <p:spPr bwMode="auto">
          <a:xfrm>
            <a:off x="228600" y="3276600"/>
            <a:ext cx="8610600" cy="3376613"/>
          </a:xfrm>
          <a:prstGeom prst="rect">
            <a:avLst/>
          </a:prstGeom>
          <a:noFill/>
          <a:ln w="38100">
            <a:solidFill>
              <a:schemeClr val="tx1"/>
            </a:solidFill>
            <a:miter lim="800000"/>
            <a:headEnd/>
            <a:tailEnd/>
          </a:ln>
          <a:effectLst/>
        </p:spPr>
        <p:txBody>
          <a:bodyPr>
            <a:spAutoFit/>
          </a:bodyPr>
          <a:lstStyle/>
          <a:p>
            <a:pPr lvl="1" algn="ctr" eaLnBrk="1" hangingPunct="1">
              <a:spcBef>
                <a:spcPct val="20000"/>
              </a:spcBef>
              <a:defRPr/>
            </a:pPr>
            <a:r>
              <a:rPr lang="en-US" sz="2800" dirty="0">
                <a:solidFill>
                  <a:srgbClr val="020508"/>
                </a:solidFill>
                <a:latin typeface="Times New Roman"/>
                <a:cs typeface="Times New Roman"/>
              </a:rPr>
              <a:t>The weighted-average number of shares is based on the number of months that the shares were outstanding during the year.</a:t>
            </a:r>
          </a:p>
          <a:p>
            <a:pPr lvl="1" eaLnBrk="1" hangingPunct="1">
              <a:spcBef>
                <a:spcPct val="20000"/>
              </a:spcBef>
              <a:buFontTx/>
              <a:buChar char="–"/>
              <a:defRPr/>
            </a:pPr>
            <a:r>
              <a:rPr lang="ja-JP" altLang="en-US" sz="2800" dirty="0">
                <a:solidFill>
                  <a:srgbClr val="020508"/>
                </a:solidFill>
                <a:latin typeface="Times New Roman"/>
                <a:cs typeface="Times New Roman"/>
              </a:rPr>
              <a:t>“</a:t>
            </a:r>
            <a:r>
              <a:rPr lang="en-US" sz="2800" dirty="0">
                <a:solidFill>
                  <a:srgbClr val="020508"/>
                </a:solidFill>
                <a:latin typeface="Times New Roman"/>
                <a:cs typeface="Times New Roman"/>
              </a:rPr>
              <a:t>REAL</a:t>
            </a:r>
            <a:r>
              <a:rPr lang="ja-JP" altLang="en-US" sz="2800" dirty="0">
                <a:solidFill>
                  <a:srgbClr val="020508"/>
                </a:solidFill>
                <a:latin typeface="Times New Roman"/>
                <a:cs typeface="Times New Roman"/>
              </a:rPr>
              <a:t>”</a:t>
            </a:r>
            <a:r>
              <a:rPr lang="en-US" sz="2800" dirty="0">
                <a:solidFill>
                  <a:srgbClr val="020508"/>
                </a:solidFill>
                <a:latin typeface="Times New Roman"/>
                <a:cs typeface="Times New Roman"/>
              </a:rPr>
              <a:t> or average ownership</a:t>
            </a:r>
          </a:p>
          <a:p>
            <a:pPr lvl="1" eaLnBrk="1" hangingPunct="1">
              <a:spcBef>
                <a:spcPct val="20000"/>
              </a:spcBef>
              <a:buFontTx/>
              <a:buChar char="–"/>
              <a:defRPr/>
            </a:pPr>
            <a:r>
              <a:rPr lang="en-US" sz="2800" dirty="0">
                <a:solidFill>
                  <a:srgbClr val="020508"/>
                </a:solidFill>
                <a:latin typeface="Times New Roman"/>
                <a:cs typeface="Times New Roman"/>
              </a:rPr>
              <a:t>Fraction of the year: equivalent number of whole shares</a:t>
            </a:r>
          </a:p>
          <a:p>
            <a:pPr lvl="1" eaLnBrk="1" hangingPunct="1">
              <a:spcBef>
                <a:spcPct val="20000"/>
              </a:spcBef>
              <a:defRPr/>
            </a:pPr>
            <a:endParaRPr lang="en-US" sz="2800" dirty="0">
              <a:effectLst>
                <a:outerShdw blurRad="38100" dist="38100" dir="2700000" algn="tl">
                  <a:srgbClr val="DDDDDD"/>
                </a:outerShdw>
              </a:effectLst>
              <a:cs typeface="+mn-cs"/>
            </a:endParaRPr>
          </a:p>
        </p:txBody>
      </p:sp>
      <p:sp>
        <p:nvSpPr>
          <p:cNvPr id="37892" name="Text Box 5"/>
          <p:cNvSpPr txBox="1">
            <a:spLocks noChangeArrowheads="1"/>
          </p:cNvSpPr>
          <p:nvPr/>
        </p:nvSpPr>
        <p:spPr bwMode="auto">
          <a:xfrm>
            <a:off x="1050925" y="55229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sz="1800"/>
          </a:p>
        </p:txBody>
      </p:sp>
    </p:spTree>
    <p:extLst>
      <p:ext uri="{BB962C8B-B14F-4D97-AF65-F5344CB8AC3E}">
        <p14:creationId xmlns:p14="http://schemas.microsoft.com/office/powerpoint/2010/main" val="294026831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diamond(in)">
                                      <p:cBhvr>
                                        <p:cTn id="7" dur="2000"/>
                                        <p:tgtEl>
                                          <p:spTgt spid="358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5843">
                                            <p:bg/>
                                          </p:spTgt>
                                        </p:tgtEl>
                                        <p:attrNameLst>
                                          <p:attrName>style.visibility</p:attrName>
                                        </p:attrNameLst>
                                      </p:cBhvr>
                                      <p:to>
                                        <p:strVal val="visible"/>
                                      </p:to>
                                    </p:set>
                                    <p:animEffect transition="in" filter="diamond(in)">
                                      <p:cBhvr>
                                        <p:cTn id="12" dur="2000"/>
                                        <p:tgtEl>
                                          <p:spTgt spid="35843">
                                            <p:bg/>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5843">
                                            <p:txEl>
                                              <p:pRg st="0" end="0"/>
                                            </p:txEl>
                                          </p:spTgt>
                                        </p:tgtEl>
                                        <p:attrNameLst>
                                          <p:attrName>style.visibility</p:attrName>
                                        </p:attrNameLst>
                                      </p:cBhvr>
                                      <p:to>
                                        <p:strVal val="visible"/>
                                      </p:to>
                                    </p:set>
                                    <p:animEffect transition="in" filter="diamond(in)">
                                      <p:cBhvr>
                                        <p:cTn id="17" dur="2000"/>
                                        <p:tgtEl>
                                          <p:spTgt spid="3584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5844"/>
                                        </p:tgtEl>
                                        <p:attrNameLst>
                                          <p:attrName>style.visibility</p:attrName>
                                        </p:attrNameLst>
                                      </p:cBhvr>
                                      <p:to>
                                        <p:strVal val="visible"/>
                                      </p:to>
                                    </p:set>
                                    <p:animEffect transition="in" filter="diamond(in)">
                                      <p:cBhvr>
                                        <p:cTn id="22" dur="2000"/>
                                        <p:tgtEl>
                                          <p:spTgt spid="358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build="p" animBg="1"/>
      <p:bldP spid="3584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2" name="Rectangle 4"/>
          <p:cNvSpPr>
            <a:spLocks noGrp="1" noChangeArrowheads="1"/>
          </p:cNvSpPr>
          <p:nvPr>
            <p:ph type="title"/>
          </p:nvPr>
        </p:nvSpPr>
        <p:spPr>
          <a:xfrm>
            <a:off x="457200" y="152400"/>
            <a:ext cx="8305800" cy="1143000"/>
          </a:xfrm>
          <a:extLst/>
        </p:spPr>
        <p:txBody>
          <a:bodyPr/>
          <a:lstStyle/>
          <a:p>
            <a:pPr algn="ctr">
              <a:defRPr/>
            </a:pPr>
            <a:r>
              <a:rPr lang="en-US" dirty="0" smtClean="0">
                <a:solidFill>
                  <a:srgbClr val="000000"/>
                </a:solidFill>
                <a:cs typeface="Arial" charset="0"/>
              </a:rPr>
              <a:t>Stock Dividends and Stock Splits</a:t>
            </a:r>
          </a:p>
        </p:txBody>
      </p:sp>
      <p:sp>
        <p:nvSpPr>
          <p:cNvPr id="370693" name="Rectangle 5"/>
          <p:cNvSpPr>
            <a:spLocks noGrp="1" noChangeArrowheads="1"/>
          </p:cNvSpPr>
          <p:nvPr>
            <p:ph type="body" idx="4294967295"/>
          </p:nvPr>
        </p:nvSpPr>
        <p:spPr>
          <a:xfrm>
            <a:off x="685800" y="1447800"/>
            <a:ext cx="7772400" cy="647700"/>
          </a:xfrm>
        </p:spPr>
        <p:txBody>
          <a:bodyPr lIns="90488" tIns="44450" rIns="90488" bIns="44450"/>
          <a:lstStyle/>
          <a:p>
            <a:pPr algn="ctr">
              <a:lnSpc>
                <a:spcPct val="90000"/>
              </a:lnSpc>
              <a:buFont typeface="Wingdings" charset="0"/>
              <a:buNone/>
              <a:defRPr/>
            </a:pPr>
            <a:r>
              <a:rPr lang="en-US" dirty="0">
                <a:solidFill>
                  <a:srgbClr val="020508"/>
                </a:solidFill>
                <a:effectLst>
                  <a:outerShdw blurRad="38100" dist="38100" dir="2700000" algn="tl">
                    <a:srgbClr val="DDDDDD"/>
                  </a:outerShdw>
                </a:effectLst>
                <a:latin typeface="Times New Roman"/>
                <a:cs typeface="Times New Roman"/>
              </a:rPr>
              <a:t>Retroactive treatment:</a:t>
            </a:r>
          </a:p>
        </p:txBody>
      </p:sp>
      <p:sp>
        <p:nvSpPr>
          <p:cNvPr id="370694" name="Rectangle 6"/>
          <p:cNvSpPr>
            <a:spLocks noChangeArrowheads="1"/>
          </p:cNvSpPr>
          <p:nvPr/>
        </p:nvSpPr>
        <p:spPr bwMode="auto">
          <a:xfrm>
            <a:off x="5181600" y="3581400"/>
            <a:ext cx="3200400" cy="1567096"/>
          </a:xfrm>
          <a:prstGeom prst="rect">
            <a:avLst/>
          </a:prstGeom>
          <a:solidFill>
            <a:schemeClr val="bg2"/>
          </a:solidFill>
          <a:ln w="12700">
            <a:solidFill>
              <a:srgbClr val="000000"/>
            </a:solidFill>
            <a:miter lim="800000"/>
            <a:headEnd/>
            <a:tailEnd/>
          </a:ln>
          <a:effectLst>
            <a:outerShdw blurRad="63500" dist="71842" dir="2700000" algn="ctr" rotWithShape="0">
              <a:srgbClr val="000000">
                <a:alpha val="74997"/>
              </a:srgbClr>
            </a:outerShdw>
          </a:effectLst>
        </p:spPr>
        <p:txBody>
          <a:bodyPr lIns="90488" tIns="44450" rIns="90488" bIns="44450">
            <a:spAutoFit/>
          </a:bodyPr>
          <a:lstStyle/>
          <a:p>
            <a:pPr algn="ctr">
              <a:spcBef>
                <a:spcPct val="20000"/>
              </a:spcBef>
              <a:defRPr/>
            </a:pPr>
            <a:r>
              <a:rPr lang="en-US" sz="2400" dirty="0">
                <a:solidFill>
                  <a:srgbClr val="020508"/>
                </a:solidFill>
                <a:effectLst>
                  <a:outerShdw blurRad="38100" dist="38100" dir="2700000" algn="tl">
                    <a:srgbClr val="000000"/>
                  </a:outerShdw>
                </a:effectLst>
                <a:ea typeface="MS PGothic" charset="0"/>
                <a:cs typeface="MS PGothic" charset="0"/>
              </a:rPr>
              <a:t>Stock dividend or split is treated as outstanding from the beginning of the period.</a:t>
            </a:r>
          </a:p>
        </p:txBody>
      </p:sp>
      <p:sp>
        <p:nvSpPr>
          <p:cNvPr id="370695" name="Rectangle 7"/>
          <p:cNvSpPr>
            <a:spLocks noChangeArrowheads="1"/>
          </p:cNvSpPr>
          <p:nvPr/>
        </p:nvSpPr>
        <p:spPr bwMode="auto">
          <a:xfrm>
            <a:off x="533400" y="3581400"/>
            <a:ext cx="3962400" cy="1927225"/>
          </a:xfrm>
          <a:prstGeom prst="rect">
            <a:avLst/>
          </a:prstGeom>
          <a:solidFill>
            <a:srgbClr val="FFFFCC"/>
          </a:solidFill>
          <a:ln w="12700">
            <a:solidFill>
              <a:srgbClr val="663300"/>
            </a:solidFill>
            <a:miter lim="800000"/>
            <a:headEnd/>
            <a:tailEnd/>
          </a:ln>
          <a:effectLst>
            <a:outerShdw blurRad="63500" dist="81320" dir="2319588" algn="ctr" rotWithShape="0">
              <a:srgbClr val="000000">
                <a:alpha val="74997"/>
              </a:srgbClr>
            </a:outerShdw>
          </a:effectLst>
        </p:spPr>
        <p:txBody>
          <a:bodyPr lIns="90488" tIns="44450" rIns="90488" bIns="44450">
            <a:spAutoFit/>
          </a:bodyPr>
          <a:lstStyle/>
          <a:p>
            <a:pPr algn="ctr">
              <a:spcBef>
                <a:spcPct val="20000"/>
              </a:spcBef>
              <a:defRPr/>
            </a:pPr>
            <a:r>
              <a:rPr lang="en-US" sz="2400" dirty="0">
                <a:solidFill>
                  <a:srgbClr val="663300"/>
                </a:solidFill>
                <a:effectLst>
                  <a:outerShdw blurRad="38100" dist="38100" dir="2700000" algn="tl">
                    <a:srgbClr val="000000"/>
                  </a:outerShdw>
                </a:effectLst>
                <a:ea typeface="ＭＳ Ｐゴシック" pitchFamily="-65" charset="-128"/>
              </a:rPr>
              <a:t>Stock dividend or split is applied retroactively in proportion to the number of shares outstanding at the time of the dividend or split.</a:t>
            </a:r>
            <a:endParaRPr lang="en-US" sz="2600" b="1" dirty="0">
              <a:solidFill>
                <a:srgbClr val="663300"/>
              </a:solidFill>
              <a:effectLst>
                <a:outerShdw blurRad="38100" dist="38100" dir="2700000" algn="tl">
                  <a:srgbClr val="000000"/>
                </a:outerShdw>
              </a:effectLst>
              <a:ea typeface="ＭＳ Ｐゴシック" pitchFamily="-65" charset="-128"/>
            </a:endParaRPr>
          </a:p>
        </p:txBody>
      </p:sp>
      <p:cxnSp>
        <p:nvCxnSpPr>
          <p:cNvPr id="370696" name="AutoShape 8"/>
          <p:cNvCxnSpPr>
            <a:cxnSpLocks noChangeShapeType="1"/>
            <a:stCxn id="370698" idx="2"/>
            <a:endCxn id="370695" idx="0"/>
          </p:cNvCxnSpPr>
          <p:nvPr/>
        </p:nvCxnSpPr>
        <p:spPr bwMode="auto">
          <a:xfrm rot="5400000">
            <a:off x="3207544" y="2202656"/>
            <a:ext cx="685800" cy="2071688"/>
          </a:xfrm>
          <a:prstGeom prst="bentConnector3">
            <a:avLst>
              <a:gd name="adj1" fmla="val 50000"/>
            </a:avLst>
          </a:prstGeom>
          <a:noFill/>
          <a:ln w="38100">
            <a:solidFill>
              <a:srgbClr val="FF0000"/>
            </a:solidFill>
            <a:miter lim="800000"/>
            <a:headEnd/>
            <a:tailEnd type="triangle" w="med" len="med"/>
          </a:ln>
          <a:effectLst>
            <a:outerShdw blurRad="63500" dist="38099" dir="2700000" algn="ctr" rotWithShape="0">
              <a:srgbClr val="000000">
                <a:alpha val="74997"/>
              </a:srgbClr>
            </a:outerShdw>
          </a:effectLst>
          <a:extLst>
            <a:ext uri="{909E8E84-426E-40dd-AFC4-6F175D3DCCD1}">
              <a14:hiddenFill xmlns:a14="http://schemas.microsoft.com/office/drawing/2010/main">
                <a:noFill/>
              </a14:hiddenFill>
            </a:ext>
          </a:extLst>
        </p:spPr>
      </p:cxnSp>
      <p:cxnSp>
        <p:nvCxnSpPr>
          <p:cNvPr id="370697" name="AutoShape 9"/>
          <p:cNvCxnSpPr>
            <a:cxnSpLocks noChangeShapeType="1"/>
            <a:stCxn id="370698" idx="2"/>
            <a:endCxn id="370694" idx="0"/>
          </p:cNvCxnSpPr>
          <p:nvPr/>
        </p:nvCxnSpPr>
        <p:spPr bwMode="auto">
          <a:xfrm rot="16200000" flipH="1">
            <a:off x="5341144" y="2140744"/>
            <a:ext cx="685800" cy="2195512"/>
          </a:xfrm>
          <a:prstGeom prst="bentConnector3">
            <a:avLst>
              <a:gd name="adj1" fmla="val 50000"/>
            </a:avLst>
          </a:prstGeom>
          <a:noFill/>
          <a:ln w="38100">
            <a:solidFill>
              <a:srgbClr val="FF0000"/>
            </a:solidFill>
            <a:miter lim="800000"/>
            <a:headEnd/>
            <a:tailEnd type="triangle" w="med" len="med"/>
          </a:ln>
          <a:effectLst>
            <a:outerShdw blurRad="63500" dist="38099" dir="2700000" algn="ctr" rotWithShape="0">
              <a:srgbClr val="000000">
                <a:alpha val="74997"/>
              </a:srgbClr>
            </a:outerShdw>
          </a:effectLst>
          <a:extLst>
            <a:ext uri="{909E8E84-426E-40dd-AFC4-6F175D3DCCD1}">
              <a14:hiddenFill xmlns:a14="http://schemas.microsoft.com/office/drawing/2010/main">
                <a:noFill/>
              </a14:hiddenFill>
            </a:ext>
          </a:extLst>
        </p:spPr>
      </p:cxnSp>
      <p:sp>
        <p:nvSpPr>
          <p:cNvPr id="370698" name="Rectangle 10"/>
          <p:cNvSpPr>
            <a:spLocks noChangeArrowheads="1"/>
          </p:cNvSpPr>
          <p:nvPr/>
        </p:nvSpPr>
        <p:spPr bwMode="auto">
          <a:xfrm>
            <a:off x="3214688" y="2057400"/>
            <a:ext cx="2743200" cy="838200"/>
          </a:xfrm>
          <a:prstGeom prst="rect">
            <a:avLst/>
          </a:prstGeom>
          <a:solidFill>
            <a:srgbClr val="FFFFFF"/>
          </a:solidFill>
          <a:ln w="12700">
            <a:solidFill>
              <a:srgbClr val="663300"/>
            </a:solidFill>
            <a:miter lim="800000"/>
            <a:headEnd/>
            <a:tailEnd/>
          </a:ln>
          <a:effectLst>
            <a:outerShdw blurRad="63500" dist="38099" dir="2700000" algn="ctr" rotWithShape="0">
              <a:srgbClr val="000000">
                <a:alpha val="74997"/>
              </a:srgbClr>
            </a:outerShdw>
          </a:effectLst>
        </p:spPr>
        <p:txBody>
          <a:bodyPr wrap="none" anchor="ctr"/>
          <a:lstStyle/>
          <a:p>
            <a:pPr algn="ctr">
              <a:defRPr/>
            </a:pPr>
            <a:r>
              <a:rPr lang="en-US" sz="2400" dirty="0">
                <a:solidFill>
                  <a:srgbClr val="020508"/>
                </a:solidFill>
                <a:effectLst>
                  <a:outerShdw blurRad="38100" dist="38100" dir="2700000" algn="tl">
                    <a:srgbClr val="000000"/>
                  </a:outerShdw>
                </a:effectLst>
                <a:ea typeface="MS PGothic" charset="0"/>
                <a:cs typeface="MS PGothic" charset="0"/>
              </a:rPr>
              <a:t>New shares</a:t>
            </a:r>
          </a:p>
          <a:p>
            <a:pPr algn="ctr">
              <a:defRPr/>
            </a:pPr>
            <a:r>
              <a:rPr lang="en-US" sz="2400" dirty="0">
                <a:solidFill>
                  <a:srgbClr val="020508"/>
                </a:solidFill>
                <a:effectLst>
                  <a:outerShdw blurRad="38100" dist="38100" dir="2700000" algn="tl">
                    <a:srgbClr val="000000"/>
                  </a:outerShdw>
                </a:effectLst>
                <a:ea typeface="MS PGothic" charset="0"/>
                <a:cs typeface="MS PGothic" charset="0"/>
              </a:rPr>
              <a:t>issued this period?</a:t>
            </a:r>
          </a:p>
        </p:txBody>
      </p:sp>
      <p:sp>
        <p:nvSpPr>
          <p:cNvPr id="370699" name="Text Box 11"/>
          <p:cNvSpPr txBox="1">
            <a:spLocks noChangeArrowheads="1"/>
          </p:cNvSpPr>
          <p:nvPr/>
        </p:nvSpPr>
        <p:spPr bwMode="auto">
          <a:xfrm>
            <a:off x="1995488" y="2800350"/>
            <a:ext cx="914400" cy="457200"/>
          </a:xfrm>
          <a:prstGeom prst="rect">
            <a:avLst/>
          </a:prstGeom>
          <a:noFill/>
          <a:ln w="12700">
            <a:noFill/>
            <a:miter lim="800000"/>
            <a:headEnd/>
            <a:tailEnd/>
          </a:ln>
          <a:effec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spcBef>
                <a:spcPct val="50000"/>
              </a:spcBef>
              <a:defRPr/>
            </a:pPr>
            <a:r>
              <a:rPr lang="en-US" sz="2400" smtClean="0">
                <a:solidFill>
                  <a:srgbClr val="663300"/>
                </a:solidFill>
                <a:effectLst>
                  <a:outerShdw blurRad="38100" dist="38100" dir="2700000" algn="tl">
                    <a:srgbClr val="DDDDDD"/>
                  </a:outerShdw>
                </a:effectLst>
                <a:ea typeface="MS PGothic" charset="0"/>
                <a:cs typeface="MS PGothic" charset="0"/>
              </a:rPr>
              <a:t>Yes</a:t>
            </a:r>
          </a:p>
        </p:txBody>
      </p:sp>
      <p:sp>
        <p:nvSpPr>
          <p:cNvPr id="370700" name="Text Box 12"/>
          <p:cNvSpPr txBox="1">
            <a:spLocks noChangeArrowheads="1"/>
          </p:cNvSpPr>
          <p:nvPr/>
        </p:nvSpPr>
        <p:spPr bwMode="auto">
          <a:xfrm>
            <a:off x="6400800" y="2790825"/>
            <a:ext cx="914400" cy="457200"/>
          </a:xfrm>
          <a:prstGeom prst="rect">
            <a:avLst/>
          </a:prstGeom>
          <a:noFill/>
          <a:ln w="12700">
            <a:noFill/>
            <a:miter lim="800000"/>
            <a:headEnd/>
            <a:tailEnd/>
          </a:ln>
          <a:effec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spcBef>
                <a:spcPct val="50000"/>
              </a:spcBef>
              <a:defRPr/>
            </a:pPr>
            <a:r>
              <a:rPr lang="en-US" sz="2400" smtClean="0">
                <a:solidFill>
                  <a:srgbClr val="663300"/>
                </a:solidFill>
                <a:effectLst>
                  <a:outerShdw blurRad="38100" dist="38100" dir="2700000" algn="tl">
                    <a:srgbClr val="DDDDDD"/>
                  </a:outerShdw>
                </a:effectLst>
                <a:ea typeface="MS PGothic" charset="0"/>
                <a:cs typeface="MS PGothic" charset="0"/>
              </a:rPr>
              <a:t>No</a:t>
            </a:r>
          </a:p>
        </p:txBody>
      </p:sp>
    </p:spTree>
    <p:extLst>
      <p:ext uri="{BB962C8B-B14F-4D97-AF65-F5344CB8AC3E}">
        <p14:creationId xmlns:p14="http://schemas.microsoft.com/office/powerpoint/2010/main" val="109045524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70699"/>
                                        </p:tgtEl>
                                        <p:attrNameLst>
                                          <p:attrName>style.visibility</p:attrName>
                                        </p:attrNameLst>
                                      </p:cBhvr>
                                      <p:to>
                                        <p:strVal val="visible"/>
                                      </p:to>
                                    </p:set>
                                    <p:animEffect transition="in" filter="wipe(up)">
                                      <p:cBhvr>
                                        <p:cTn id="7" dur="500"/>
                                        <p:tgtEl>
                                          <p:spTgt spid="370699"/>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370696"/>
                                        </p:tgtEl>
                                        <p:attrNameLst>
                                          <p:attrName>style.visibility</p:attrName>
                                        </p:attrNameLst>
                                      </p:cBhvr>
                                      <p:to>
                                        <p:strVal val="visible"/>
                                      </p:to>
                                    </p:set>
                                    <p:animEffect transition="in" filter="wipe(up)">
                                      <p:cBhvr>
                                        <p:cTn id="11" dur="500"/>
                                        <p:tgtEl>
                                          <p:spTgt spid="370696"/>
                                        </p:tgtEl>
                                      </p:cBhvr>
                                    </p:animEffect>
                                  </p:childTnLst>
                                </p:cTn>
                              </p:par>
                            </p:childTnLst>
                          </p:cTn>
                        </p:par>
                        <p:par>
                          <p:cTn id="12" fill="hold" nodeType="afterGroup">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70695"/>
                                        </p:tgtEl>
                                        <p:attrNameLst>
                                          <p:attrName>style.visibility</p:attrName>
                                        </p:attrNameLst>
                                      </p:cBhvr>
                                      <p:to>
                                        <p:strVal val="visible"/>
                                      </p:to>
                                    </p:set>
                                    <p:animEffect transition="in" filter="wipe(up)">
                                      <p:cBhvr>
                                        <p:cTn id="15" dur="500"/>
                                        <p:tgtEl>
                                          <p:spTgt spid="370695"/>
                                        </p:tgtEl>
                                      </p:cBhvr>
                                    </p:animEffect>
                                  </p:childTnLst>
                                </p:cTn>
                              </p:par>
                            </p:childTnLst>
                          </p:cTn>
                        </p:par>
                        <p:par>
                          <p:cTn id="16" fill="hold" nodeType="afterGroup">
                            <p:stCondLst>
                              <p:cond delay="1500"/>
                            </p:stCondLst>
                            <p:childTnLst>
                              <p:par>
                                <p:cTn id="17" presetID="22" presetClass="entr" presetSubtype="1" fill="hold" grpId="0" nodeType="afterEffect">
                                  <p:stCondLst>
                                    <p:cond delay="1000"/>
                                  </p:stCondLst>
                                  <p:childTnLst>
                                    <p:set>
                                      <p:cBhvr>
                                        <p:cTn id="18" dur="1" fill="hold">
                                          <p:stCondLst>
                                            <p:cond delay="0"/>
                                          </p:stCondLst>
                                        </p:cTn>
                                        <p:tgtEl>
                                          <p:spTgt spid="370700"/>
                                        </p:tgtEl>
                                        <p:attrNameLst>
                                          <p:attrName>style.visibility</p:attrName>
                                        </p:attrNameLst>
                                      </p:cBhvr>
                                      <p:to>
                                        <p:strVal val="visible"/>
                                      </p:to>
                                    </p:set>
                                    <p:animEffect transition="in" filter="wipe(up)">
                                      <p:cBhvr>
                                        <p:cTn id="19" dur="500"/>
                                        <p:tgtEl>
                                          <p:spTgt spid="370700"/>
                                        </p:tgtEl>
                                      </p:cBhvr>
                                    </p:animEffect>
                                  </p:childTnLst>
                                </p:cTn>
                              </p:par>
                            </p:childTnLst>
                          </p:cTn>
                        </p:par>
                        <p:par>
                          <p:cTn id="20" fill="hold" nodeType="afterGroup">
                            <p:stCondLst>
                              <p:cond delay="3000"/>
                            </p:stCondLst>
                            <p:childTnLst>
                              <p:par>
                                <p:cTn id="21" presetID="22" presetClass="entr" presetSubtype="1" fill="hold" nodeType="afterEffect">
                                  <p:stCondLst>
                                    <p:cond delay="1000"/>
                                  </p:stCondLst>
                                  <p:childTnLst>
                                    <p:set>
                                      <p:cBhvr>
                                        <p:cTn id="22" dur="1" fill="hold">
                                          <p:stCondLst>
                                            <p:cond delay="0"/>
                                          </p:stCondLst>
                                        </p:cTn>
                                        <p:tgtEl>
                                          <p:spTgt spid="370697"/>
                                        </p:tgtEl>
                                        <p:attrNameLst>
                                          <p:attrName>style.visibility</p:attrName>
                                        </p:attrNameLst>
                                      </p:cBhvr>
                                      <p:to>
                                        <p:strVal val="visible"/>
                                      </p:to>
                                    </p:set>
                                    <p:animEffect transition="in" filter="wipe(up)">
                                      <p:cBhvr>
                                        <p:cTn id="23" dur="500"/>
                                        <p:tgtEl>
                                          <p:spTgt spid="370697"/>
                                        </p:tgtEl>
                                      </p:cBhvr>
                                    </p:animEffect>
                                  </p:childTnLst>
                                </p:cTn>
                              </p:par>
                            </p:childTnLst>
                          </p:cTn>
                        </p:par>
                        <p:par>
                          <p:cTn id="24" fill="hold" nodeType="afterGroup">
                            <p:stCondLst>
                              <p:cond delay="4500"/>
                            </p:stCondLst>
                            <p:childTnLst>
                              <p:par>
                                <p:cTn id="25" presetID="22" presetClass="entr" presetSubtype="1" fill="hold" grpId="0" nodeType="afterEffect">
                                  <p:stCondLst>
                                    <p:cond delay="1000"/>
                                  </p:stCondLst>
                                  <p:childTnLst>
                                    <p:set>
                                      <p:cBhvr>
                                        <p:cTn id="26" dur="1" fill="hold">
                                          <p:stCondLst>
                                            <p:cond delay="0"/>
                                          </p:stCondLst>
                                        </p:cTn>
                                        <p:tgtEl>
                                          <p:spTgt spid="370694"/>
                                        </p:tgtEl>
                                        <p:attrNameLst>
                                          <p:attrName>style.visibility</p:attrName>
                                        </p:attrNameLst>
                                      </p:cBhvr>
                                      <p:to>
                                        <p:strVal val="visible"/>
                                      </p:to>
                                    </p:set>
                                    <p:animEffect transition="in" filter="wipe(up)">
                                      <p:cBhvr>
                                        <p:cTn id="27" dur="500"/>
                                        <p:tgtEl>
                                          <p:spTgt spid="3706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694" grpId="0" animBg="1" autoUpdateAnimBg="0"/>
      <p:bldP spid="370695" grpId="0" animBg="1" autoUpdateAnimBg="0"/>
      <p:bldP spid="370699" grpId="0" autoUpdateAnimBg="0"/>
      <p:bldP spid="370700"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a:xfrm>
            <a:off x="457200" y="304800"/>
            <a:ext cx="8229600" cy="1900064"/>
          </a:xfrm>
          <a:ln>
            <a:solidFill>
              <a:schemeClr val="tx1"/>
            </a:solidFill>
            <a:miter lim="800000"/>
            <a:headEnd/>
            <a:tailEnd/>
          </a:ln>
          <a:extLst/>
        </p:spPr>
        <p:txBody>
          <a:bodyPr>
            <a:normAutofit/>
          </a:bodyPr>
          <a:lstStyle/>
          <a:p>
            <a:pPr algn="ctr" eaLnBrk="1" fontAlgn="auto" hangingPunct="1">
              <a:spcAft>
                <a:spcPts val="0"/>
              </a:spcAft>
              <a:defRPr/>
            </a:pPr>
            <a:r>
              <a:rPr lang="en-US" sz="4400" dirty="0" smtClean="0">
                <a:solidFill>
                  <a:srgbClr val="020508"/>
                </a:solidFill>
                <a:latin typeface="Times New Roman"/>
                <a:cs typeface="Times New Roman"/>
              </a:rPr>
              <a:t>CHAPTER 19</a:t>
            </a:r>
            <a:r>
              <a:rPr lang="en-US" sz="4400" dirty="0" smtClean="0">
                <a:solidFill>
                  <a:schemeClr val="bg1"/>
                </a:solidFill>
                <a:latin typeface="Times New Roman"/>
                <a:cs typeface="Times New Roman"/>
              </a:rPr>
              <a:t/>
            </a:r>
            <a:br>
              <a:rPr lang="en-US" sz="4400" dirty="0" smtClean="0">
                <a:solidFill>
                  <a:schemeClr val="bg1"/>
                </a:solidFill>
                <a:latin typeface="Times New Roman"/>
                <a:cs typeface="Times New Roman"/>
              </a:rPr>
            </a:br>
            <a:r>
              <a:rPr lang="en-US" sz="4400" dirty="0" smtClean="0">
                <a:solidFill>
                  <a:srgbClr val="020508"/>
                </a:solidFill>
                <a:latin typeface="Times New Roman"/>
                <a:cs typeface="Times New Roman"/>
              </a:rPr>
              <a:t>BASIC &amp; DILUTIVE EPS</a:t>
            </a:r>
            <a:br>
              <a:rPr lang="en-US" sz="4400" dirty="0" smtClean="0">
                <a:solidFill>
                  <a:srgbClr val="020508"/>
                </a:solidFill>
                <a:latin typeface="Times New Roman"/>
                <a:cs typeface="Times New Roman"/>
              </a:rPr>
            </a:br>
            <a:endParaRPr lang="en-US" sz="4400" dirty="0" smtClean="0">
              <a:solidFill>
                <a:srgbClr val="020508"/>
              </a:solidFill>
              <a:latin typeface="Times New Roman"/>
              <a:cs typeface="Times New Roman"/>
            </a:endParaRPr>
          </a:p>
        </p:txBody>
      </p:sp>
      <p:sp>
        <p:nvSpPr>
          <p:cNvPr id="63491" name="Rectangle 3"/>
          <p:cNvSpPr>
            <a:spLocks noGrp="1" noChangeArrowheads="1"/>
          </p:cNvSpPr>
          <p:nvPr>
            <p:ph type="subTitle" idx="1"/>
          </p:nvPr>
        </p:nvSpPr>
        <p:spPr>
          <a:xfrm>
            <a:off x="1371600" y="3886200"/>
            <a:ext cx="6400800" cy="1524000"/>
          </a:xfrm>
          <a:ln>
            <a:solidFill>
              <a:schemeClr val="tx1"/>
            </a:solidFill>
            <a:miter lim="800000"/>
            <a:headEnd/>
            <a:tailEnd/>
          </a:ln>
        </p:spPr>
        <p:txBody>
          <a:bodyPr/>
          <a:lstStyle/>
          <a:p>
            <a:pPr marR="0" algn="ctr" eaLnBrk="1" hangingPunct="1">
              <a:lnSpc>
                <a:spcPct val="80000"/>
              </a:lnSpc>
            </a:pPr>
            <a:r>
              <a:rPr lang="en-US" sz="3200" dirty="0">
                <a:solidFill>
                  <a:srgbClr val="020508"/>
                </a:solidFill>
                <a:latin typeface="Times New Roman"/>
                <a:cs typeface="Times New Roman"/>
              </a:rPr>
              <a:t>EARNINGS PER SHARE</a:t>
            </a:r>
          </a:p>
          <a:p>
            <a:pPr marR="0" algn="ctr" eaLnBrk="1" hangingPunct="1">
              <a:lnSpc>
                <a:spcPct val="80000"/>
              </a:lnSpc>
            </a:pPr>
            <a:r>
              <a:rPr lang="en-US" sz="3200" dirty="0">
                <a:solidFill>
                  <a:srgbClr val="020508"/>
                </a:solidFill>
                <a:latin typeface="Times New Roman"/>
                <a:cs typeface="Times New Roman"/>
              </a:rPr>
              <a:t>PART II</a:t>
            </a:r>
          </a:p>
          <a:p>
            <a:pPr marR="0" algn="ctr" eaLnBrk="1" hangingPunct="1">
              <a:lnSpc>
                <a:spcPct val="80000"/>
              </a:lnSpc>
            </a:pPr>
            <a:r>
              <a:rPr lang="en-US" sz="3200" dirty="0">
                <a:solidFill>
                  <a:srgbClr val="020508"/>
                </a:solidFill>
                <a:latin typeface="Times New Roman"/>
                <a:cs typeface="Times New Roman"/>
              </a:rPr>
              <a:t>COMPLEX STRUCTURE</a:t>
            </a:r>
          </a:p>
        </p:txBody>
      </p:sp>
    </p:spTree>
    <p:extLst>
      <p:ext uri="{BB962C8B-B14F-4D97-AF65-F5344CB8AC3E}">
        <p14:creationId xmlns:p14="http://schemas.microsoft.com/office/powerpoint/2010/main" val="99830629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diamond(in)">
                                      <p:cBhvr>
                                        <p:cTn id="7" dur="2000"/>
                                        <p:tgtEl>
                                          <p:spTgt spid="634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3491">
                                            <p:bg/>
                                          </p:spTgt>
                                        </p:tgtEl>
                                        <p:attrNameLst>
                                          <p:attrName>style.visibility</p:attrName>
                                        </p:attrNameLst>
                                      </p:cBhvr>
                                      <p:to>
                                        <p:strVal val="visible"/>
                                      </p:to>
                                    </p:set>
                                    <p:animEffect transition="in" filter="diamond(in)">
                                      <p:cBhvr>
                                        <p:cTn id="12" dur="2000"/>
                                        <p:tgtEl>
                                          <p:spTgt spid="63491">
                                            <p:bg/>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3491">
                                            <p:txEl>
                                              <p:pRg st="0" end="0"/>
                                            </p:txEl>
                                          </p:spTgt>
                                        </p:tgtEl>
                                        <p:attrNameLst>
                                          <p:attrName>style.visibility</p:attrName>
                                        </p:attrNameLst>
                                      </p:cBhvr>
                                      <p:to>
                                        <p:strVal val="visible"/>
                                      </p:to>
                                    </p:set>
                                    <p:animEffect transition="in" filter="diamond(in)">
                                      <p:cBhvr>
                                        <p:cTn id="17" dur="2000"/>
                                        <p:tgtEl>
                                          <p:spTgt spid="6349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63491">
                                            <p:txEl>
                                              <p:pRg st="1" end="1"/>
                                            </p:txEl>
                                          </p:spTgt>
                                        </p:tgtEl>
                                        <p:attrNameLst>
                                          <p:attrName>style.visibility</p:attrName>
                                        </p:attrNameLst>
                                      </p:cBhvr>
                                      <p:to>
                                        <p:strVal val="visible"/>
                                      </p:to>
                                    </p:set>
                                    <p:animEffect transition="in" filter="diamond(in)">
                                      <p:cBhvr>
                                        <p:cTn id="22" dur="2000"/>
                                        <p:tgtEl>
                                          <p:spTgt spid="63491">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63491">
                                            <p:txEl>
                                              <p:pRg st="2" end="2"/>
                                            </p:txEl>
                                          </p:spTgt>
                                        </p:tgtEl>
                                        <p:attrNameLst>
                                          <p:attrName>style.visibility</p:attrName>
                                        </p:attrNameLst>
                                      </p:cBhvr>
                                      <p:to>
                                        <p:strVal val="visible"/>
                                      </p:to>
                                    </p:set>
                                    <p:animEffect transition="in" filter="diamond(in)">
                                      <p:cBhvr>
                                        <p:cTn id="27" dur="2000"/>
                                        <p:tgtEl>
                                          <p:spTgt spid="634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539552" y="0"/>
            <a:ext cx="7772400" cy="679178"/>
          </a:xfrm>
          <a:ln>
            <a:solidFill>
              <a:schemeClr val="accent2"/>
            </a:solidFill>
          </a:ln>
        </p:spPr>
        <p:txBody>
          <a:bodyPr>
            <a:normAutofit/>
          </a:bodyPr>
          <a:lstStyle/>
          <a:p>
            <a:pPr algn="ctr" eaLnBrk="1" fontAlgn="auto" hangingPunct="1">
              <a:spcAft>
                <a:spcPts val="0"/>
              </a:spcAft>
              <a:defRPr/>
            </a:pPr>
            <a:r>
              <a:rPr lang="en-US" sz="4000" dirty="0" smtClean="0">
                <a:solidFill>
                  <a:srgbClr val="020508"/>
                </a:solidFill>
                <a:latin typeface="Times New Roman"/>
                <a:ea typeface="+mj-ea"/>
                <a:cs typeface="Times New Roman"/>
              </a:rPr>
              <a:t>Key concepts</a:t>
            </a:r>
            <a:r>
              <a:rPr lang="en-US" sz="3600" dirty="0" smtClean="0">
                <a:solidFill>
                  <a:srgbClr val="020508"/>
                </a:solidFill>
                <a:latin typeface="Times New Roman"/>
                <a:ea typeface="+mj-ea"/>
                <a:cs typeface="Times New Roman"/>
              </a:rPr>
              <a:t>:</a:t>
            </a:r>
          </a:p>
        </p:txBody>
      </p:sp>
      <p:sp>
        <p:nvSpPr>
          <p:cNvPr id="17410" name="Rectangle 3"/>
          <p:cNvSpPr>
            <a:spLocks noGrp="1" noChangeArrowheads="1"/>
          </p:cNvSpPr>
          <p:nvPr>
            <p:ph idx="1"/>
          </p:nvPr>
        </p:nvSpPr>
        <p:spPr>
          <a:xfrm>
            <a:off x="539552" y="692696"/>
            <a:ext cx="6400800" cy="6165304"/>
          </a:xfrm>
          <a:ln>
            <a:solidFill>
              <a:srgbClr val="FFFFFF"/>
            </a:solidFill>
            <a:miter lim="800000"/>
            <a:headEnd/>
            <a:tailEnd/>
          </a:ln>
        </p:spPr>
        <p:txBody>
          <a:bodyPr/>
          <a:lstStyle/>
          <a:p>
            <a:pPr eaLnBrk="1" hangingPunct="1">
              <a:buFontTx/>
              <a:buNone/>
            </a:pPr>
            <a:r>
              <a:rPr lang="en-US" sz="3600" i="1" u="sng" dirty="0">
                <a:solidFill>
                  <a:srgbClr val="020508"/>
                </a:solidFill>
                <a:latin typeface="Times New Roman"/>
                <a:cs typeface="Times New Roman"/>
              </a:rPr>
              <a:t>PART A:</a:t>
            </a:r>
          </a:p>
          <a:p>
            <a:pPr eaLnBrk="1" hangingPunct="1"/>
            <a:r>
              <a:rPr lang="en-US" i="1" u="sng" dirty="0">
                <a:solidFill>
                  <a:srgbClr val="020508"/>
                </a:solidFill>
                <a:latin typeface="Times New Roman"/>
                <a:cs typeface="Times New Roman"/>
              </a:rPr>
              <a:t>SHARE-BASED COMPENSATION</a:t>
            </a:r>
          </a:p>
          <a:p>
            <a:pPr eaLnBrk="1" hangingPunct="1"/>
            <a:r>
              <a:rPr lang="en-US" dirty="0">
                <a:solidFill>
                  <a:srgbClr val="020508"/>
                </a:solidFill>
                <a:latin typeface="Times New Roman"/>
                <a:cs typeface="Times New Roman"/>
              </a:rPr>
              <a:t>Stock Awards Plans </a:t>
            </a:r>
          </a:p>
          <a:p>
            <a:pPr eaLnBrk="1" hangingPunct="1"/>
            <a:r>
              <a:rPr lang="en-US" dirty="0">
                <a:solidFill>
                  <a:srgbClr val="020508"/>
                </a:solidFill>
                <a:latin typeface="Times New Roman"/>
                <a:cs typeface="Times New Roman"/>
              </a:rPr>
              <a:t>Stock </a:t>
            </a:r>
            <a:r>
              <a:rPr lang="en-US" dirty="0" smtClean="0">
                <a:solidFill>
                  <a:srgbClr val="020508"/>
                </a:solidFill>
                <a:latin typeface="Times New Roman"/>
                <a:cs typeface="Times New Roman"/>
              </a:rPr>
              <a:t>Options</a:t>
            </a:r>
            <a:endParaRPr lang="en-US" dirty="0">
              <a:solidFill>
                <a:srgbClr val="020508"/>
              </a:solidFill>
              <a:latin typeface="Times New Roman"/>
              <a:cs typeface="Times New Roman"/>
            </a:endParaRPr>
          </a:p>
          <a:p>
            <a:pPr eaLnBrk="1" hangingPunct="1"/>
            <a:r>
              <a:rPr lang="en-US" dirty="0">
                <a:solidFill>
                  <a:srgbClr val="020508"/>
                </a:solidFill>
                <a:latin typeface="Times New Roman"/>
                <a:cs typeface="Times New Roman"/>
              </a:rPr>
              <a:t>Warrants</a:t>
            </a:r>
          </a:p>
          <a:p>
            <a:pPr eaLnBrk="1" hangingPunct="1">
              <a:buFontTx/>
              <a:buNone/>
            </a:pPr>
            <a:r>
              <a:rPr lang="en-US" sz="3600" i="1" u="sng" dirty="0">
                <a:solidFill>
                  <a:srgbClr val="020508"/>
                </a:solidFill>
                <a:latin typeface="Times New Roman"/>
                <a:cs typeface="Times New Roman"/>
              </a:rPr>
              <a:t>PART B</a:t>
            </a:r>
            <a:r>
              <a:rPr lang="en-US" sz="3600" dirty="0">
                <a:solidFill>
                  <a:srgbClr val="020508"/>
                </a:solidFill>
                <a:latin typeface="Times New Roman"/>
                <a:cs typeface="Times New Roman"/>
              </a:rPr>
              <a:t>:</a:t>
            </a:r>
          </a:p>
          <a:p>
            <a:pPr eaLnBrk="1" hangingPunct="1"/>
            <a:r>
              <a:rPr lang="en-US" dirty="0">
                <a:solidFill>
                  <a:srgbClr val="020508"/>
                </a:solidFill>
                <a:latin typeface="Times New Roman"/>
                <a:cs typeface="Times New Roman"/>
              </a:rPr>
              <a:t>Capital Structure: Simple/Complex</a:t>
            </a:r>
          </a:p>
          <a:p>
            <a:pPr eaLnBrk="1" hangingPunct="1"/>
            <a:r>
              <a:rPr lang="en-US" dirty="0">
                <a:solidFill>
                  <a:srgbClr val="020508"/>
                </a:solidFill>
                <a:latin typeface="Times New Roman"/>
                <a:cs typeface="Times New Roman"/>
              </a:rPr>
              <a:t>Basic EPS / Dilutive EPS</a:t>
            </a:r>
          </a:p>
          <a:p>
            <a:pPr eaLnBrk="1" hangingPunct="1"/>
            <a:r>
              <a:rPr lang="en-US" dirty="0">
                <a:solidFill>
                  <a:srgbClr val="020508"/>
                </a:solidFill>
                <a:latin typeface="Times New Roman"/>
                <a:cs typeface="Times New Roman"/>
              </a:rPr>
              <a:t>Presentation</a:t>
            </a:r>
          </a:p>
          <a:p>
            <a:pPr eaLnBrk="1" hangingPunct="1">
              <a:buFontTx/>
              <a:buNone/>
            </a:pPr>
            <a:endParaRPr lang="en-US" sz="4000" dirty="0">
              <a:latin typeface="Constantia" charset="0"/>
            </a:endParaRPr>
          </a:p>
          <a:p>
            <a:pPr eaLnBrk="1" hangingPunct="1">
              <a:buFontTx/>
              <a:buNone/>
            </a:pPr>
            <a:endParaRPr lang="en-US" sz="4000" dirty="0">
              <a:latin typeface="Constantia" charset="0"/>
            </a:endParaRPr>
          </a:p>
        </p:txBody>
      </p:sp>
      <p:sp>
        <p:nvSpPr>
          <p:cNvPr id="17411" name="Slide Number Placeholder 5"/>
          <p:cNvSpPr>
            <a:spLocks noGrp="1"/>
          </p:cNvSpPr>
          <p:nvPr>
            <p:ph type="sldNum" sz="quarter" idx="4294967295"/>
          </p:nvPr>
        </p:nvSpPr>
        <p:spPr bwMode="auto">
          <a:xfrm>
            <a:off x="7924800" y="6356350"/>
            <a:ext cx="762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900C4B03-45E9-4741-BD8E-51E3B9D9F75B}" type="slidenum">
              <a:rPr lang="en-US" sz="1200">
                <a:solidFill>
                  <a:srgbClr val="045C75"/>
                </a:solidFill>
              </a:rPr>
              <a:pPr/>
              <a:t>3</a:t>
            </a:fld>
            <a:endParaRPr lang="en-US" sz="1200">
              <a:solidFill>
                <a:srgbClr val="045C75"/>
              </a:solidFill>
            </a:endParaRPr>
          </a:p>
        </p:txBody>
      </p:sp>
    </p:spTree>
    <p:extLst>
      <p:ext uri="{BB962C8B-B14F-4D97-AF65-F5344CB8AC3E}">
        <p14:creationId xmlns:p14="http://schemas.microsoft.com/office/powerpoint/2010/main" val="299165804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Number Placeholder 5"/>
          <p:cNvSpPr>
            <a:spLocks noGrp="1"/>
          </p:cNvSpPr>
          <p:nvPr>
            <p:ph type="sldNum" sz="quarter" idx="4294967295"/>
          </p:nvPr>
        </p:nvSpPr>
        <p:spPr>
          <a:xfrm>
            <a:off x="6553200" y="6356350"/>
            <a:ext cx="21336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a:solidFill>
                  <a:schemeClr val="tx1"/>
                </a:solidFill>
                <a:latin typeface="Arial" charset="0"/>
                <a:ea typeface="ＭＳ Ｐゴシック" charset="0"/>
                <a:cs typeface="ＭＳ Ｐゴシック" charset="0"/>
              </a:defRPr>
            </a:lvl1pPr>
            <a:lvl2pPr marL="742950" indent="-285750">
              <a:defRPr sz="3000">
                <a:solidFill>
                  <a:schemeClr val="tx1"/>
                </a:solidFill>
                <a:latin typeface="Arial" charset="0"/>
                <a:ea typeface="ＭＳ Ｐゴシック" charset="0"/>
              </a:defRPr>
            </a:lvl2pPr>
            <a:lvl3pPr marL="1143000" indent="-228600">
              <a:defRPr sz="3000">
                <a:solidFill>
                  <a:schemeClr val="tx1"/>
                </a:solidFill>
                <a:latin typeface="Arial" charset="0"/>
                <a:ea typeface="ＭＳ Ｐゴシック" charset="0"/>
              </a:defRPr>
            </a:lvl3pPr>
            <a:lvl4pPr marL="1600200" indent="-228600">
              <a:defRPr sz="3000">
                <a:solidFill>
                  <a:schemeClr val="tx1"/>
                </a:solidFill>
                <a:latin typeface="Arial" charset="0"/>
                <a:ea typeface="ＭＳ Ｐゴシック" charset="0"/>
              </a:defRPr>
            </a:lvl4pPr>
            <a:lvl5pPr marL="2057400" indent="-228600">
              <a:defRPr sz="3000">
                <a:solidFill>
                  <a:schemeClr val="tx1"/>
                </a:solidFill>
                <a:latin typeface="Arial" charset="0"/>
                <a:ea typeface="ＭＳ Ｐゴシック" charset="0"/>
              </a:defRPr>
            </a:lvl5pPr>
            <a:lvl6pPr marL="2514600" indent="-228600" eaLnBrk="0" fontAlgn="base" hangingPunct="0">
              <a:spcBef>
                <a:spcPct val="50000"/>
              </a:spcBef>
              <a:spcAft>
                <a:spcPct val="0"/>
              </a:spcAft>
              <a:defRPr sz="3000">
                <a:solidFill>
                  <a:schemeClr val="tx1"/>
                </a:solidFill>
                <a:latin typeface="Arial" charset="0"/>
                <a:ea typeface="ＭＳ Ｐゴシック" charset="0"/>
              </a:defRPr>
            </a:lvl6pPr>
            <a:lvl7pPr marL="2971800" indent="-228600" eaLnBrk="0" fontAlgn="base" hangingPunct="0">
              <a:spcBef>
                <a:spcPct val="50000"/>
              </a:spcBef>
              <a:spcAft>
                <a:spcPct val="0"/>
              </a:spcAft>
              <a:defRPr sz="3000">
                <a:solidFill>
                  <a:schemeClr val="tx1"/>
                </a:solidFill>
                <a:latin typeface="Arial" charset="0"/>
                <a:ea typeface="ＭＳ Ｐゴシック" charset="0"/>
              </a:defRPr>
            </a:lvl7pPr>
            <a:lvl8pPr marL="3429000" indent="-228600" eaLnBrk="0" fontAlgn="base" hangingPunct="0">
              <a:spcBef>
                <a:spcPct val="50000"/>
              </a:spcBef>
              <a:spcAft>
                <a:spcPct val="0"/>
              </a:spcAft>
              <a:defRPr sz="3000">
                <a:solidFill>
                  <a:schemeClr val="tx1"/>
                </a:solidFill>
                <a:latin typeface="Arial" charset="0"/>
                <a:ea typeface="ＭＳ Ｐゴシック" charset="0"/>
              </a:defRPr>
            </a:lvl8pPr>
            <a:lvl9pPr marL="3886200" indent="-228600" eaLnBrk="0" fontAlgn="base" hangingPunct="0">
              <a:spcBef>
                <a:spcPct val="50000"/>
              </a:spcBef>
              <a:spcAft>
                <a:spcPct val="0"/>
              </a:spcAft>
              <a:defRPr sz="3000">
                <a:solidFill>
                  <a:schemeClr val="tx1"/>
                </a:solidFill>
                <a:latin typeface="Arial" charset="0"/>
                <a:ea typeface="ＭＳ Ｐゴシック" charset="0"/>
              </a:defRPr>
            </a:lvl9pPr>
          </a:lstStyle>
          <a:p>
            <a:r>
              <a:rPr lang="en-US" sz="2000"/>
              <a:t>13-</a:t>
            </a:r>
            <a:fld id="{47188EA8-C2FE-B043-8769-EE2710AE2EF4}" type="slidenum">
              <a:rPr lang="en-US" sz="2000"/>
              <a:pPr/>
              <a:t>4</a:t>
            </a:fld>
            <a:endParaRPr lang="en-US" sz="2000"/>
          </a:p>
        </p:txBody>
      </p:sp>
      <p:sp>
        <p:nvSpPr>
          <p:cNvPr id="111618" name="Rectangle 2"/>
          <p:cNvSpPr>
            <a:spLocks noGrp="1" noChangeArrowheads="1"/>
          </p:cNvSpPr>
          <p:nvPr>
            <p:ph type="title"/>
          </p:nvPr>
        </p:nvSpPr>
        <p:spPr>
          <a:xfrm>
            <a:off x="539552" y="0"/>
            <a:ext cx="8424936" cy="1143000"/>
          </a:xfrm>
        </p:spPr>
        <p:txBody>
          <a:bodyPr>
            <a:normAutofit/>
          </a:bodyPr>
          <a:lstStyle/>
          <a:p>
            <a:pPr eaLnBrk="1" hangingPunct="1"/>
            <a:r>
              <a:rPr lang="en-US" b="0" dirty="0" smtClean="0">
                <a:solidFill>
                  <a:srgbClr val="020508"/>
                </a:solidFill>
                <a:latin typeface="Times New Roman"/>
                <a:cs typeface="Times New Roman"/>
              </a:rPr>
              <a:t>Options</a:t>
            </a:r>
            <a:endParaRPr lang="en-US" b="0" dirty="0">
              <a:solidFill>
                <a:srgbClr val="020508"/>
              </a:solidFill>
              <a:latin typeface="Times New Roman"/>
              <a:cs typeface="Times New Roman"/>
            </a:endParaRPr>
          </a:p>
        </p:txBody>
      </p:sp>
      <p:sp>
        <p:nvSpPr>
          <p:cNvPr id="2176003" name="Rectangle 3"/>
          <p:cNvSpPr>
            <a:spLocks noGrp="1" noChangeArrowheads="1"/>
          </p:cNvSpPr>
          <p:nvPr>
            <p:ph type="body" idx="1"/>
          </p:nvPr>
        </p:nvSpPr>
        <p:spPr>
          <a:xfrm>
            <a:off x="609600" y="1366838"/>
            <a:ext cx="8229600" cy="4525962"/>
          </a:xfrm>
        </p:spPr>
        <p:txBody>
          <a:bodyPr>
            <a:normAutofit/>
          </a:bodyPr>
          <a:lstStyle/>
          <a:p>
            <a:pPr eaLnBrk="1" hangingPunct="1"/>
            <a:r>
              <a:rPr lang="en-US" b="1" i="1" dirty="0" smtClean="0">
                <a:solidFill>
                  <a:srgbClr val="020508"/>
                </a:solidFill>
                <a:latin typeface="Times New Roman"/>
                <a:cs typeface="Times New Roman"/>
              </a:rPr>
              <a:t>Stock</a:t>
            </a:r>
            <a:r>
              <a:rPr lang="en-US" i="1" dirty="0" smtClean="0">
                <a:solidFill>
                  <a:srgbClr val="020508"/>
                </a:solidFill>
                <a:latin typeface="Times New Roman"/>
                <a:cs typeface="Times New Roman"/>
              </a:rPr>
              <a:t> </a:t>
            </a:r>
            <a:r>
              <a:rPr lang="en-US" b="1" i="1" dirty="0" smtClean="0">
                <a:solidFill>
                  <a:srgbClr val="020508"/>
                </a:solidFill>
                <a:latin typeface="Times New Roman"/>
                <a:cs typeface="Times New Roman"/>
              </a:rPr>
              <a:t>Awards/</a:t>
            </a:r>
          </a:p>
          <a:p>
            <a:pPr eaLnBrk="1" hangingPunct="1"/>
            <a:r>
              <a:rPr lang="en-US" b="1" i="1" dirty="0" smtClean="0">
                <a:solidFill>
                  <a:srgbClr val="020508"/>
                </a:solidFill>
                <a:latin typeface="Times New Roman"/>
                <a:cs typeface="Times New Roman"/>
              </a:rPr>
              <a:t>options</a:t>
            </a:r>
            <a:r>
              <a:rPr lang="en-US" i="1" dirty="0" smtClean="0">
                <a:solidFill>
                  <a:srgbClr val="020508"/>
                </a:solidFill>
                <a:latin typeface="Times New Roman"/>
                <a:cs typeface="Times New Roman"/>
              </a:rPr>
              <a:t>—</a:t>
            </a:r>
            <a:r>
              <a:rPr lang="en-US" dirty="0">
                <a:solidFill>
                  <a:srgbClr val="020508"/>
                </a:solidFill>
                <a:latin typeface="Times New Roman"/>
                <a:cs typeface="Times New Roman"/>
              </a:rPr>
              <a:t>granted to officers or employees, usually as part of a compensation plan.</a:t>
            </a:r>
          </a:p>
          <a:p>
            <a:pPr eaLnBrk="1" hangingPunct="1">
              <a:buSzPct val="85000"/>
              <a:buFont typeface="Wingdings" charset="0"/>
              <a:buChar char="ü"/>
            </a:pPr>
            <a:endParaRPr lang="en-US" dirty="0">
              <a:solidFill>
                <a:srgbClr val="020508"/>
              </a:solidFill>
              <a:latin typeface="Times New Roman"/>
              <a:cs typeface="Times New Roman"/>
            </a:endParaRPr>
          </a:p>
        </p:txBody>
      </p:sp>
    </p:spTree>
    <p:extLst>
      <p:ext uri="{BB962C8B-B14F-4D97-AF65-F5344CB8AC3E}">
        <p14:creationId xmlns:p14="http://schemas.microsoft.com/office/powerpoint/2010/main" val="55894918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1760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760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Grp="1" noChangeArrowheads="1"/>
          </p:cNvSpPr>
          <p:nvPr>
            <p:ph idx="1"/>
          </p:nvPr>
        </p:nvSpPr>
        <p:spPr>
          <a:xfrm>
            <a:off x="685800" y="1357313"/>
            <a:ext cx="8101013" cy="5214937"/>
          </a:xfrm>
        </p:spPr>
        <p:txBody>
          <a:bodyPr/>
          <a:lstStyle/>
          <a:p>
            <a:pPr marL="0" indent="0" eaLnBrk="1" hangingPunct="1">
              <a:lnSpc>
                <a:spcPct val="120000"/>
              </a:lnSpc>
              <a:spcBef>
                <a:spcPct val="25000"/>
              </a:spcBef>
              <a:buFontTx/>
              <a:buNone/>
            </a:pPr>
            <a:r>
              <a:rPr lang="en-US" sz="2800" b="1" dirty="0">
                <a:solidFill>
                  <a:srgbClr val="020508"/>
                </a:solidFill>
                <a:latin typeface="Times New Roman"/>
                <a:cs typeface="Times New Roman"/>
              </a:rPr>
              <a:t>Stock </a:t>
            </a:r>
            <a:r>
              <a:rPr lang="en-US" sz="2800" b="1" i="1" u="sng" dirty="0">
                <a:solidFill>
                  <a:srgbClr val="020508"/>
                </a:solidFill>
                <a:latin typeface="Times New Roman"/>
                <a:cs typeface="Times New Roman"/>
              </a:rPr>
              <a:t>Awards</a:t>
            </a:r>
            <a:r>
              <a:rPr lang="en-US" sz="2800" b="1" dirty="0">
                <a:solidFill>
                  <a:srgbClr val="020508"/>
                </a:solidFill>
                <a:latin typeface="Times New Roman"/>
                <a:cs typeface="Times New Roman"/>
              </a:rPr>
              <a:t> – </a:t>
            </a:r>
            <a:r>
              <a:rPr lang="en-US" sz="2800" b="1" u="sng" dirty="0">
                <a:solidFill>
                  <a:srgbClr val="020508"/>
                </a:solidFill>
                <a:latin typeface="Times New Roman"/>
                <a:cs typeface="Times New Roman"/>
              </a:rPr>
              <a:t>grants</a:t>
            </a:r>
            <a:r>
              <a:rPr lang="en-US" sz="2800" b="1" dirty="0">
                <a:solidFill>
                  <a:srgbClr val="020508"/>
                </a:solidFill>
                <a:latin typeface="Times New Roman"/>
                <a:cs typeface="Times New Roman"/>
              </a:rPr>
              <a:t> stock to key employees</a:t>
            </a:r>
          </a:p>
          <a:p>
            <a:pPr marL="0" indent="0" eaLnBrk="1" hangingPunct="1">
              <a:lnSpc>
                <a:spcPct val="115000"/>
              </a:lnSpc>
              <a:spcBef>
                <a:spcPct val="70000"/>
              </a:spcBef>
              <a:buFontTx/>
              <a:buNone/>
            </a:pPr>
            <a:r>
              <a:rPr lang="en-US" sz="2800" b="1" dirty="0">
                <a:solidFill>
                  <a:srgbClr val="020508"/>
                </a:solidFill>
                <a:latin typeface="Times New Roman"/>
                <a:cs typeface="Times New Roman"/>
              </a:rPr>
              <a:t>Effective compensation programs are ones that: </a:t>
            </a:r>
          </a:p>
          <a:p>
            <a:pPr marL="574675" lvl="1" indent="-347663" eaLnBrk="1" hangingPunct="1">
              <a:lnSpc>
                <a:spcPct val="115000"/>
              </a:lnSpc>
              <a:spcBef>
                <a:spcPct val="15000"/>
              </a:spcBef>
              <a:buClr>
                <a:srgbClr val="800000"/>
              </a:buClr>
              <a:buFont typeface="Wingdings" charset="0"/>
              <a:buAutoNum type="arabicPeriod"/>
            </a:pPr>
            <a:r>
              <a:rPr lang="en-US" b="1" dirty="0">
                <a:solidFill>
                  <a:srgbClr val="020508"/>
                </a:solidFill>
                <a:latin typeface="Times New Roman"/>
                <a:cs typeface="Times New Roman"/>
              </a:rPr>
              <a:t>motivate employees, </a:t>
            </a:r>
          </a:p>
          <a:p>
            <a:pPr marL="574675" lvl="1" indent="-347663" eaLnBrk="1" hangingPunct="1">
              <a:lnSpc>
                <a:spcPct val="115000"/>
              </a:lnSpc>
              <a:spcBef>
                <a:spcPct val="15000"/>
              </a:spcBef>
              <a:buClr>
                <a:srgbClr val="800000"/>
              </a:buClr>
              <a:buFont typeface="Wingdings" charset="0"/>
              <a:buAutoNum type="arabicPeriod"/>
            </a:pPr>
            <a:r>
              <a:rPr lang="en-US" b="1" dirty="0">
                <a:solidFill>
                  <a:srgbClr val="020508"/>
                </a:solidFill>
                <a:latin typeface="Times New Roman"/>
                <a:cs typeface="Times New Roman"/>
              </a:rPr>
              <a:t>help retain executives and recruit new talent,</a:t>
            </a:r>
          </a:p>
          <a:p>
            <a:pPr marL="574675" lvl="1" indent="-347663" eaLnBrk="1" hangingPunct="1">
              <a:lnSpc>
                <a:spcPct val="115000"/>
              </a:lnSpc>
              <a:spcBef>
                <a:spcPct val="15000"/>
              </a:spcBef>
              <a:buClr>
                <a:srgbClr val="800000"/>
              </a:buClr>
              <a:buFont typeface="Wingdings" charset="0"/>
              <a:buAutoNum type="arabicPeriod"/>
            </a:pPr>
            <a:r>
              <a:rPr lang="en-US" b="1" dirty="0">
                <a:solidFill>
                  <a:srgbClr val="020508"/>
                </a:solidFill>
                <a:latin typeface="Times New Roman"/>
                <a:cs typeface="Times New Roman"/>
              </a:rPr>
              <a:t>base compensation on performance, </a:t>
            </a:r>
          </a:p>
          <a:p>
            <a:pPr marL="574675" lvl="1" indent="-347663" eaLnBrk="1" hangingPunct="1">
              <a:lnSpc>
                <a:spcPct val="115000"/>
              </a:lnSpc>
              <a:spcBef>
                <a:spcPct val="15000"/>
              </a:spcBef>
              <a:buClr>
                <a:srgbClr val="800000"/>
              </a:buClr>
              <a:buFont typeface="Wingdings" charset="0"/>
              <a:buAutoNum type="arabicPeriod"/>
            </a:pPr>
            <a:r>
              <a:rPr lang="en-US" b="1" dirty="0">
                <a:solidFill>
                  <a:srgbClr val="020508"/>
                </a:solidFill>
                <a:latin typeface="Times New Roman"/>
                <a:cs typeface="Times New Roman"/>
              </a:rPr>
              <a:t>Compensation associated with restricted stock tied to employment (if terminated the shares are subject to forfeiture)</a:t>
            </a:r>
          </a:p>
          <a:p>
            <a:pPr marL="574675" lvl="1" indent="-347663" eaLnBrk="1" hangingPunct="1">
              <a:lnSpc>
                <a:spcPct val="115000"/>
              </a:lnSpc>
              <a:spcBef>
                <a:spcPct val="15000"/>
              </a:spcBef>
              <a:buClr>
                <a:srgbClr val="800000"/>
              </a:buClr>
              <a:buFontTx/>
              <a:buNone/>
            </a:pPr>
            <a:endParaRPr lang="en-US" b="1" dirty="0">
              <a:latin typeface="Comic Sans MS" charset="0"/>
            </a:endParaRPr>
          </a:p>
        </p:txBody>
      </p:sp>
      <p:sp>
        <p:nvSpPr>
          <p:cNvPr id="18434" name="Slide Number Placeholder 5"/>
          <p:cNvSpPr>
            <a:spLocks noGrp="1"/>
          </p:cNvSpPr>
          <p:nvPr>
            <p:ph type="sldNum" sz="quarter" idx="4294967295"/>
          </p:nvPr>
        </p:nvSpPr>
        <p:spPr bwMode="auto">
          <a:xfrm>
            <a:off x="7924800" y="6356350"/>
            <a:ext cx="762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A16A321-02E7-D848-8BA7-ECFD135871EE}" type="slidenum">
              <a:rPr lang="en-US" sz="1200">
                <a:solidFill>
                  <a:srgbClr val="045C75"/>
                </a:solidFill>
              </a:rPr>
              <a:pPr/>
              <a:t>5</a:t>
            </a:fld>
            <a:endParaRPr lang="en-US" sz="1200">
              <a:solidFill>
                <a:srgbClr val="045C75"/>
              </a:solidFill>
            </a:endParaRPr>
          </a:p>
        </p:txBody>
      </p:sp>
      <p:sp>
        <p:nvSpPr>
          <p:cNvPr id="18435"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843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8437"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8438"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7176" name="Rounded Rectangle 7"/>
          <p:cNvSpPr>
            <a:spLocks noChangeArrowheads="1"/>
          </p:cNvSpPr>
          <p:nvPr/>
        </p:nvSpPr>
        <p:spPr bwMode="auto">
          <a:xfrm>
            <a:off x="928688" y="0"/>
            <a:ext cx="6715125" cy="1214438"/>
          </a:xfrm>
          <a:prstGeom prst="roundRect">
            <a:avLst>
              <a:gd name="adj" fmla="val 16667"/>
            </a:avLst>
          </a:prstGeom>
          <a:noFill/>
          <a:ln w="9525">
            <a:solidFill>
              <a:schemeClr val="tx1"/>
            </a:solidFill>
            <a:round/>
            <a:headEnd/>
            <a:tailEnd/>
          </a:ln>
        </p:spPr>
        <p:txBody>
          <a:bodyPr/>
          <a:lstStyle/>
          <a:p>
            <a:pPr algn="ctr"/>
            <a:r>
              <a:rPr lang="en-US" sz="3600" dirty="0">
                <a:solidFill>
                  <a:srgbClr val="020508"/>
                </a:solidFill>
              </a:rPr>
              <a:t>Stock  </a:t>
            </a:r>
            <a:r>
              <a:rPr lang="en-US" sz="3600" b="1" i="1" u="sng" dirty="0">
                <a:solidFill>
                  <a:srgbClr val="020508"/>
                </a:solidFill>
              </a:rPr>
              <a:t>Award</a:t>
            </a:r>
            <a:r>
              <a:rPr lang="en-US" sz="3600" dirty="0">
                <a:solidFill>
                  <a:srgbClr val="020508"/>
                </a:solidFill>
              </a:rPr>
              <a:t> plans</a:t>
            </a:r>
          </a:p>
        </p:txBody>
      </p:sp>
    </p:spTree>
    <p:extLst>
      <p:ext uri="{BB962C8B-B14F-4D97-AF65-F5344CB8AC3E}">
        <p14:creationId xmlns:p14="http://schemas.microsoft.com/office/powerpoint/2010/main" val="286594324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176"/>
                                        </p:tgtEl>
                                        <p:attrNameLst>
                                          <p:attrName>style.visibility</p:attrName>
                                        </p:attrNameLst>
                                      </p:cBhvr>
                                      <p:to>
                                        <p:strVal val="visible"/>
                                      </p:to>
                                    </p:set>
                                    <p:animEffect transition="in" filter="diamond(in)">
                                      <p:cBhvr>
                                        <p:cTn id="7" dur="2000"/>
                                        <p:tgtEl>
                                          <p:spTgt spid="71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7170">
                                            <p:txEl>
                                              <p:pRg st="0" end="0"/>
                                            </p:txEl>
                                          </p:spTgt>
                                        </p:tgtEl>
                                        <p:attrNameLst>
                                          <p:attrName>style.visibility</p:attrName>
                                        </p:attrNameLst>
                                      </p:cBhvr>
                                      <p:to>
                                        <p:strVal val="visible"/>
                                      </p:to>
                                    </p:set>
                                    <p:animEffect transition="in" filter="diamond(in)">
                                      <p:cBhvr>
                                        <p:cTn id="12" dur="2000"/>
                                        <p:tgtEl>
                                          <p:spTgt spid="7170">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7170">
                                            <p:txEl>
                                              <p:pRg st="1" end="1"/>
                                            </p:txEl>
                                          </p:spTgt>
                                        </p:tgtEl>
                                        <p:attrNameLst>
                                          <p:attrName>style.visibility</p:attrName>
                                        </p:attrNameLst>
                                      </p:cBhvr>
                                      <p:to>
                                        <p:strVal val="visible"/>
                                      </p:to>
                                    </p:set>
                                    <p:animEffect transition="in" filter="diamond(in)">
                                      <p:cBhvr>
                                        <p:cTn id="17" dur="2000"/>
                                        <p:tgtEl>
                                          <p:spTgt spid="7170">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7170">
                                            <p:txEl>
                                              <p:pRg st="2" end="2"/>
                                            </p:txEl>
                                          </p:spTgt>
                                        </p:tgtEl>
                                        <p:attrNameLst>
                                          <p:attrName>style.visibility</p:attrName>
                                        </p:attrNameLst>
                                      </p:cBhvr>
                                      <p:to>
                                        <p:strVal val="visible"/>
                                      </p:to>
                                    </p:set>
                                    <p:anim calcmode="lin" valueType="num">
                                      <p:cBhvr additive="base">
                                        <p:cTn id="22" dur="500" fill="hold"/>
                                        <p:tgtEl>
                                          <p:spTgt spid="7170">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71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7170">
                                            <p:txEl>
                                              <p:pRg st="3" end="3"/>
                                            </p:txEl>
                                          </p:spTgt>
                                        </p:tgtEl>
                                        <p:attrNameLst>
                                          <p:attrName>style.visibility</p:attrName>
                                        </p:attrNameLst>
                                      </p:cBhvr>
                                      <p:to>
                                        <p:strVal val="visible"/>
                                      </p:to>
                                    </p:set>
                                    <p:anim calcmode="lin" valueType="num">
                                      <p:cBhvr additive="base">
                                        <p:cTn id="28" dur="500" fill="hold"/>
                                        <p:tgtEl>
                                          <p:spTgt spid="7170">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717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nodeType="clickEffect">
                                  <p:stCondLst>
                                    <p:cond delay="0"/>
                                  </p:stCondLst>
                                  <p:childTnLst>
                                    <p:set>
                                      <p:cBhvr>
                                        <p:cTn id="33" dur="1" fill="hold">
                                          <p:stCondLst>
                                            <p:cond delay="0"/>
                                          </p:stCondLst>
                                        </p:cTn>
                                        <p:tgtEl>
                                          <p:spTgt spid="7170">
                                            <p:txEl>
                                              <p:pRg st="4" end="4"/>
                                            </p:txEl>
                                          </p:spTgt>
                                        </p:tgtEl>
                                        <p:attrNameLst>
                                          <p:attrName>style.visibility</p:attrName>
                                        </p:attrNameLst>
                                      </p:cBhvr>
                                      <p:to>
                                        <p:strVal val="visible"/>
                                      </p:to>
                                    </p:set>
                                    <p:anim calcmode="lin" valueType="num">
                                      <p:cBhvr additive="base">
                                        <p:cTn id="34" dur="500" fill="hold"/>
                                        <p:tgtEl>
                                          <p:spTgt spid="7170">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717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nodeType="clickEffect">
                                  <p:stCondLst>
                                    <p:cond delay="0"/>
                                  </p:stCondLst>
                                  <p:childTnLst>
                                    <p:set>
                                      <p:cBhvr>
                                        <p:cTn id="39" dur="1" fill="hold">
                                          <p:stCondLst>
                                            <p:cond delay="0"/>
                                          </p:stCondLst>
                                        </p:cTn>
                                        <p:tgtEl>
                                          <p:spTgt spid="7170">
                                            <p:txEl>
                                              <p:pRg st="5" end="5"/>
                                            </p:txEl>
                                          </p:spTgt>
                                        </p:tgtEl>
                                        <p:attrNameLst>
                                          <p:attrName>style.visibility</p:attrName>
                                        </p:attrNameLst>
                                      </p:cBhvr>
                                      <p:to>
                                        <p:strVal val="visible"/>
                                      </p:to>
                                    </p:set>
                                    <p:anim calcmode="lin" valueType="num">
                                      <p:cBhvr additive="base">
                                        <p:cTn id="40" dur="500" fill="hold"/>
                                        <p:tgtEl>
                                          <p:spTgt spid="7170">
                                            <p:txEl>
                                              <p:pRg st="5" end="5"/>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717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idx="1"/>
          </p:nvPr>
        </p:nvSpPr>
        <p:spPr>
          <a:xfrm>
            <a:off x="468313" y="1628775"/>
            <a:ext cx="8032750" cy="1800225"/>
          </a:xfrm>
          <a:ln>
            <a:solidFill>
              <a:srgbClr val="FFFFFF"/>
            </a:solidFill>
            <a:miter lim="800000"/>
            <a:headEnd/>
            <a:tailEnd/>
          </a:ln>
        </p:spPr>
        <p:txBody>
          <a:bodyPr/>
          <a:lstStyle/>
          <a:p>
            <a:pPr marL="0" indent="0" eaLnBrk="1" hangingPunct="1">
              <a:lnSpc>
                <a:spcPct val="115000"/>
              </a:lnSpc>
              <a:spcBef>
                <a:spcPct val="45000"/>
              </a:spcBef>
              <a:buClr>
                <a:srgbClr val="800000"/>
              </a:buClr>
              <a:buFontTx/>
              <a:buNone/>
            </a:pPr>
            <a:r>
              <a:rPr lang="en-US" sz="2800" b="1" dirty="0">
                <a:solidFill>
                  <a:srgbClr val="020508"/>
                </a:solidFill>
                <a:latin typeface="Times New Roman"/>
                <a:cs typeface="Times New Roman"/>
              </a:rPr>
              <a:t>New FASB (123R) standard requires companies to recognize compensation cost using the fair-value method.</a:t>
            </a:r>
          </a:p>
          <a:p>
            <a:pPr marL="0" indent="0" eaLnBrk="1" hangingPunct="1">
              <a:lnSpc>
                <a:spcPct val="115000"/>
              </a:lnSpc>
              <a:spcBef>
                <a:spcPct val="45000"/>
              </a:spcBef>
              <a:buClr>
                <a:srgbClr val="800000"/>
              </a:buClr>
              <a:buFontTx/>
              <a:buNone/>
            </a:pPr>
            <a:endParaRPr lang="en-US" sz="2800" b="1" dirty="0">
              <a:solidFill>
                <a:srgbClr val="020508"/>
              </a:solidFill>
              <a:latin typeface="Times New Roman"/>
              <a:cs typeface="Times New Roman"/>
            </a:endParaRPr>
          </a:p>
          <a:p>
            <a:pPr marL="0" indent="0" eaLnBrk="1" hangingPunct="1">
              <a:lnSpc>
                <a:spcPct val="115000"/>
              </a:lnSpc>
              <a:spcBef>
                <a:spcPct val="45000"/>
              </a:spcBef>
              <a:buClr>
                <a:srgbClr val="800000"/>
              </a:buClr>
              <a:buFontTx/>
              <a:buNone/>
            </a:pPr>
            <a:endParaRPr lang="en-US" sz="2800" b="1" dirty="0">
              <a:latin typeface="Comic Sans MS" charset="0"/>
            </a:endParaRPr>
          </a:p>
          <a:p>
            <a:pPr marL="0" indent="0" eaLnBrk="1" hangingPunct="1">
              <a:lnSpc>
                <a:spcPct val="115000"/>
              </a:lnSpc>
              <a:spcBef>
                <a:spcPct val="45000"/>
              </a:spcBef>
              <a:buClr>
                <a:srgbClr val="800000"/>
              </a:buClr>
              <a:buFontTx/>
              <a:buNone/>
            </a:pPr>
            <a:endParaRPr lang="en-US" sz="2800" b="1" dirty="0">
              <a:latin typeface="Comic Sans MS" charset="0"/>
            </a:endParaRPr>
          </a:p>
          <a:p>
            <a:pPr marL="0" indent="0" eaLnBrk="1" hangingPunct="1">
              <a:lnSpc>
                <a:spcPct val="115000"/>
              </a:lnSpc>
              <a:spcBef>
                <a:spcPct val="45000"/>
              </a:spcBef>
              <a:buClr>
                <a:srgbClr val="800000"/>
              </a:buClr>
              <a:buFontTx/>
              <a:buNone/>
            </a:pPr>
            <a:endParaRPr lang="en-US" sz="2800" b="1" dirty="0">
              <a:latin typeface="Comic Sans MS" charset="0"/>
            </a:endParaRPr>
          </a:p>
          <a:p>
            <a:pPr marL="0" indent="0" eaLnBrk="1" hangingPunct="1">
              <a:lnSpc>
                <a:spcPct val="115000"/>
              </a:lnSpc>
              <a:spcBef>
                <a:spcPct val="45000"/>
              </a:spcBef>
              <a:buClr>
                <a:srgbClr val="800000"/>
              </a:buClr>
              <a:buFontTx/>
              <a:buNone/>
            </a:pPr>
            <a:endParaRPr lang="en-US" sz="2800" b="1" dirty="0">
              <a:latin typeface="Comic Sans MS" charset="0"/>
            </a:endParaRPr>
          </a:p>
          <a:p>
            <a:pPr marL="0" indent="0" eaLnBrk="1" hangingPunct="1">
              <a:lnSpc>
                <a:spcPct val="115000"/>
              </a:lnSpc>
              <a:spcBef>
                <a:spcPct val="45000"/>
              </a:spcBef>
              <a:buClr>
                <a:srgbClr val="800000"/>
              </a:buClr>
              <a:buFontTx/>
              <a:buNone/>
            </a:pPr>
            <a:endParaRPr lang="en-US" sz="2800" b="1" dirty="0">
              <a:latin typeface="Comic Sans MS" charset="0"/>
            </a:endParaRPr>
          </a:p>
          <a:p>
            <a:pPr marL="0" indent="0" eaLnBrk="1" hangingPunct="1">
              <a:lnSpc>
                <a:spcPct val="115000"/>
              </a:lnSpc>
              <a:spcBef>
                <a:spcPct val="45000"/>
              </a:spcBef>
              <a:buClr>
                <a:srgbClr val="800000"/>
              </a:buClr>
              <a:buFontTx/>
              <a:buNone/>
            </a:pPr>
            <a:endParaRPr lang="en-US" sz="2800" b="1" dirty="0">
              <a:latin typeface="Comic Sans MS" charset="0"/>
            </a:endParaRPr>
          </a:p>
          <a:p>
            <a:pPr marL="0" indent="0" eaLnBrk="1" hangingPunct="1">
              <a:lnSpc>
                <a:spcPct val="115000"/>
              </a:lnSpc>
              <a:spcBef>
                <a:spcPct val="45000"/>
              </a:spcBef>
              <a:buClr>
                <a:srgbClr val="800000"/>
              </a:buClr>
              <a:buFontTx/>
              <a:buNone/>
            </a:pPr>
            <a:endParaRPr lang="en-US" sz="2800" b="1" dirty="0">
              <a:latin typeface="Comic Sans MS" charset="0"/>
            </a:endParaRPr>
          </a:p>
          <a:p>
            <a:pPr marL="0" indent="0" eaLnBrk="1" hangingPunct="1">
              <a:lnSpc>
                <a:spcPct val="115000"/>
              </a:lnSpc>
              <a:spcBef>
                <a:spcPct val="45000"/>
              </a:spcBef>
              <a:buClr>
                <a:srgbClr val="800000"/>
              </a:buClr>
              <a:buFontTx/>
              <a:buNone/>
            </a:pPr>
            <a:endParaRPr lang="en-US" sz="2800" b="1" dirty="0">
              <a:latin typeface="Comic Sans MS" charset="0"/>
            </a:endParaRPr>
          </a:p>
        </p:txBody>
      </p:sp>
      <p:sp>
        <p:nvSpPr>
          <p:cNvPr id="19458" name="Slide Number Placeholder 5"/>
          <p:cNvSpPr>
            <a:spLocks noGrp="1"/>
          </p:cNvSpPr>
          <p:nvPr>
            <p:ph type="sldNum" sz="quarter" idx="4294967295"/>
          </p:nvPr>
        </p:nvSpPr>
        <p:spPr bwMode="auto">
          <a:xfrm>
            <a:off x="7924800" y="6356350"/>
            <a:ext cx="7620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4994ACC-2061-664E-B285-A723F2766008}" type="slidenum">
              <a:rPr lang="en-US" sz="1200">
                <a:solidFill>
                  <a:srgbClr val="045C75"/>
                </a:solidFill>
              </a:rPr>
              <a:pPr/>
              <a:t>6</a:t>
            </a:fld>
            <a:endParaRPr lang="en-US" sz="1200">
              <a:solidFill>
                <a:srgbClr val="045C75"/>
              </a:solidFill>
            </a:endParaRPr>
          </a:p>
        </p:txBody>
      </p:sp>
      <p:sp>
        <p:nvSpPr>
          <p:cNvPr id="19459"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9460"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9461" name="Rectangle 4"/>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9462" name="Rectangle 5"/>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8200" name="Text Box 6"/>
          <p:cNvSpPr txBox="1">
            <a:spLocks noChangeArrowheads="1"/>
          </p:cNvSpPr>
          <p:nvPr/>
        </p:nvSpPr>
        <p:spPr bwMode="auto">
          <a:xfrm>
            <a:off x="684213" y="1052513"/>
            <a:ext cx="7861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ct val="45000"/>
              </a:spcBef>
              <a:buSzPct val="80000"/>
            </a:pPr>
            <a:r>
              <a:rPr lang="en-US" sz="2800" b="1" dirty="0">
                <a:solidFill>
                  <a:srgbClr val="020508"/>
                </a:solidFill>
                <a:latin typeface="Times New Roman"/>
                <a:cs typeface="Times New Roman"/>
              </a:rPr>
              <a:t>The Major Reporting Issue</a:t>
            </a:r>
          </a:p>
        </p:txBody>
      </p:sp>
      <p:sp>
        <p:nvSpPr>
          <p:cNvPr id="372744" name="Rectangle 8"/>
          <p:cNvSpPr>
            <a:spLocks noChangeArrowheads="1"/>
          </p:cNvSpPr>
          <p:nvPr/>
        </p:nvSpPr>
        <p:spPr bwMode="auto">
          <a:xfrm>
            <a:off x="457200" y="0"/>
            <a:ext cx="8229600" cy="101758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lIns="90488" tIns="44450" rIns="90488" bIns="44450"/>
          <a:lstStyle/>
          <a:p>
            <a:pPr marL="3175" algn="ctr">
              <a:defRPr/>
            </a:pPr>
            <a:r>
              <a:rPr lang="en-US" sz="3600">
                <a:solidFill>
                  <a:srgbClr val="000000"/>
                </a:solidFill>
                <a:effectLst>
                  <a:outerShdw blurRad="38100" dist="38100" dir="2700000" algn="tl">
                    <a:srgbClr val="DDDDDD"/>
                  </a:outerShdw>
                </a:effectLst>
                <a:latin typeface="Constantia" charset="0"/>
                <a:ea typeface="ＭＳ Ｐゴシック" charset="0"/>
              </a:rPr>
              <a:t>Stock Compensation Plans</a:t>
            </a:r>
          </a:p>
        </p:txBody>
      </p:sp>
      <p:sp>
        <p:nvSpPr>
          <p:cNvPr id="8202" name="Rectangle 9"/>
          <p:cNvSpPr>
            <a:spLocks noChangeArrowheads="1"/>
          </p:cNvSpPr>
          <p:nvPr/>
        </p:nvSpPr>
        <p:spPr bwMode="auto">
          <a:xfrm>
            <a:off x="533400" y="3505200"/>
            <a:ext cx="8229600"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lnSpc>
                <a:spcPct val="115000"/>
              </a:lnSpc>
              <a:spcBef>
                <a:spcPct val="45000"/>
              </a:spcBef>
              <a:buClr>
                <a:srgbClr val="800000"/>
              </a:buClr>
            </a:pPr>
            <a:r>
              <a:rPr lang="en-US" sz="3000" b="1" dirty="0">
                <a:solidFill>
                  <a:srgbClr val="020508"/>
                </a:solidFill>
                <a:latin typeface="Times New Roman"/>
                <a:cs typeface="Times New Roman"/>
              </a:rPr>
              <a:t>Objective: record the fair value of compensation expense </a:t>
            </a:r>
          </a:p>
          <a:p>
            <a:pPr marL="628650" lvl="1" indent="-401638" eaLnBrk="1" hangingPunct="1">
              <a:lnSpc>
                <a:spcPct val="115000"/>
              </a:lnSpc>
              <a:spcBef>
                <a:spcPct val="45000"/>
              </a:spcBef>
              <a:buClr>
                <a:srgbClr val="800000"/>
              </a:buClr>
              <a:buSzPct val="90000"/>
              <a:buFont typeface="Wingdings" charset="0"/>
              <a:buAutoNum type="arabicPeriod"/>
            </a:pPr>
            <a:r>
              <a:rPr lang="en-US" sz="2900" b="1" dirty="0">
                <a:solidFill>
                  <a:srgbClr val="020508"/>
                </a:solidFill>
                <a:latin typeface="Times New Roman"/>
                <a:cs typeface="Times New Roman"/>
              </a:rPr>
              <a:t>How to determine compensation expense. </a:t>
            </a:r>
          </a:p>
          <a:p>
            <a:pPr marL="628650" lvl="1" indent="-401638" eaLnBrk="1" hangingPunct="1">
              <a:lnSpc>
                <a:spcPct val="115000"/>
              </a:lnSpc>
              <a:spcBef>
                <a:spcPct val="45000"/>
              </a:spcBef>
              <a:buClr>
                <a:srgbClr val="800000"/>
              </a:buClr>
              <a:buSzPct val="90000"/>
              <a:buFont typeface="Wingdings" charset="0"/>
              <a:buAutoNum type="arabicPeriod"/>
            </a:pPr>
            <a:r>
              <a:rPr lang="en-US" sz="2900" b="1" dirty="0">
                <a:solidFill>
                  <a:srgbClr val="020508"/>
                </a:solidFill>
                <a:latin typeface="Times New Roman"/>
                <a:cs typeface="Times New Roman"/>
              </a:rPr>
              <a:t>Over what periods to allocate compensation expense.</a:t>
            </a:r>
          </a:p>
        </p:txBody>
      </p:sp>
    </p:spTree>
    <p:extLst>
      <p:ext uri="{BB962C8B-B14F-4D97-AF65-F5344CB8AC3E}">
        <p14:creationId xmlns:p14="http://schemas.microsoft.com/office/powerpoint/2010/main" val="20113185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72744"/>
                                        </p:tgtEl>
                                        <p:attrNameLst>
                                          <p:attrName>style.visibility</p:attrName>
                                        </p:attrNameLst>
                                      </p:cBhvr>
                                      <p:to>
                                        <p:strVal val="visible"/>
                                      </p:to>
                                    </p:set>
                                    <p:animEffect transition="in" filter="diamond(in)">
                                      <p:cBhvr>
                                        <p:cTn id="7" dur="2000"/>
                                        <p:tgtEl>
                                          <p:spTgt spid="3727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200"/>
                                        </p:tgtEl>
                                        <p:attrNameLst>
                                          <p:attrName>style.visibility</p:attrName>
                                        </p:attrNameLst>
                                      </p:cBhvr>
                                      <p:to>
                                        <p:strVal val="visible"/>
                                      </p:to>
                                    </p:set>
                                    <p:anim calcmode="lin" valueType="num">
                                      <p:cBhvr additive="base">
                                        <p:cTn id="12" dur="500" fill="hold"/>
                                        <p:tgtEl>
                                          <p:spTgt spid="8200"/>
                                        </p:tgtEl>
                                        <p:attrNameLst>
                                          <p:attrName>ppt_x</p:attrName>
                                        </p:attrNameLst>
                                      </p:cBhvr>
                                      <p:tavLst>
                                        <p:tav tm="0">
                                          <p:val>
                                            <p:strVal val="#ppt_x"/>
                                          </p:val>
                                        </p:tav>
                                        <p:tav tm="100000">
                                          <p:val>
                                            <p:strVal val="#ppt_x"/>
                                          </p:val>
                                        </p:tav>
                                      </p:tavLst>
                                    </p:anim>
                                    <p:anim calcmode="lin" valueType="num">
                                      <p:cBhvr additive="base">
                                        <p:cTn id="13" dur="500" fill="hold"/>
                                        <p:tgtEl>
                                          <p:spTgt spid="8200"/>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194">
                                            <p:bg/>
                                          </p:spTgt>
                                        </p:tgtEl>
                                        <p:attrNameLst>
                                          <p:attrName>style.visibility</p:attrName>
                                        </p:attrNameLst>
                                      </p:cBhvr>
                                      <p:to>
                                        <p:strVal val="visible"/>
                                      </p:to>
                                    </p:set>
                                    <p:anim calcmode="lin" valueType="num">
                                      <p:cBhvr additive="base">
                                        <p:cTn id="18" dur="500" fill="hold"/>
                                        <p:tgtEl>
                                          <p:spTgt spid="8194">
                                            <p:bg/>
                                          </p:spTgt>
                                        </p:tgtEl>
                                        <p:attrNameLst>
                                          <p:attrName>ppt_x</p:attrName>
                                        </p:attrNameLst>
                                      </p:cBhvr>
                                      <p:tavLst>
                                        <p:tav tm="0">
                                          <p:val>
                                            <p:strVal val="#ppt_x"/>
                                          </p:val>
                                        </p:tav>
                                        <p:tav tm="100000">
                                          <p:val>
                                            <p:strVal val="#ppt_x"/>
                                          </p:val>
                                        </p:tav>
                                      </p:tavLst>
                                    </p:anim>
                                    <p:anim calcmode="lin" valueType="num">
                                      <p:cBhvr additive="base">
                                        <p:cTn id="19" dur="500" fill="hold"/>
                                        <p:tgtEl>
                                          <p:spTgt spid="8194">
                                            <p:bg/>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8194">
                                            <p:txEl>
                                              <p:pRg st="0" end="0"/>
                                            </p:txEl>
                                          </p:spTgt>
                                        </p:tgtEl>
                                        <p:attrNameLst>
                                          <p:attrName>style.visibility</p:attrName>
                                        </p:attrNameLst>
                                      </p:cBhvr>
                                      <p:to>
                                        <p:strVal val="visible"/>
                                      </p:to>
                                    </p:set>
                                    <p:anim calcmode="lin" valueType="num">
                                      <p:cBhvr additive="base">
                                        <p:cTn id="24" dur="500" fill="hold"/>
                                        <p:tgtEl>
                                          <p:spTgt spid="8194">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81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nodeType="clickEffect">
                                  <p:stCondLst>
                                    <p:cond delay="0"/>
                                  </p:stCondLst>
                                  <p:childTnLst>
                                    <p:set>
                                      <p:cBhvr>
                                        <p:cTn id="29" dur="1" fill="hold">
                                          <p:stCondLst>
                                            <p:cond delay="0"/>
                                          </p:stCondLst>
                                        </p:cTn>
                                        <p:tgtEl>
                                          <p:spTgt spid="8202">
                                            <p:txEl>
                                              <p:pRg st="0" end="0"/>
                                            </p:txEl>
                                          </p:spTgt>
                                        </p:tgtEl>
                                        <p:attrNameLst>
                                          <p:attrName>style.visibility</p:attrName>
                                        </p:attrNameLst>
                                      </p:cBhvr>
                                      <p:to>
                                        <p:strVal val="visible"/>
                                      </p:to>
                                    </p:set>
                                    <p:anim calcmode="lin" valueType="num">
                                      <p:cBhvr additive="base">
                                        <p:cTn id="30" dur="500" fill="hold"/>
                                        <p:tgtEl>
                                          <p:spTgt spid="8202">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820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nodeType="clickEffect">
                                  <p:stCondLst>
                                    <p:cond delay="0"/>
                                  </p:stCondLst>
                                  <p:childTnLst>
                                    <p:set>
                                      <p:cBhvr>
                                        <p:cTn id="35" dur="1" fill="hold">
                                          <p:stCondLst>
                                            <p:cond delay="0"/>
                                          </p:stCondLst>
                                        </p:cTn>
                                        <p:tgtEl>
                                          <p:spTgt spid="8202">
                                            <p:txEl>
                                              <p:pRg st="1" end="1"/>
                                            </p:txEl>
                                          </p:spTgt>
                                        </p:tgtEl>
                                        <p:attrNameLst>
                                          <p:attrName>style.visibility</p:attrName>
                                        </p:attrNameLst>
                                      </p:cBhvr>
                                      <p:to>
                                        <p:strVal val="visible"/>
                                      </p:to>
                                    </p:set>
                                    <p:anim calcmode="lin" valueType="num">
                                      <p:cBhvr additive="base">
                                        <p:cTn id="36" dur="500" fill="hold"/>
                                        <p:tgtEl>
                                          <p:spTgt spid="8202">
                                            <p:txEl>
                                              <p:pRg st="1" end="1"/>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8202">
                                            <p:txEl>
                                              <p:pRg st="1" end="1"/>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8202">
                                            <p:txEl>
                                              <p:pRg st="2" end="2"/>
                                            </p:txEl>
                                          </p:spTgt>
                                        </p:tgtEl>
                                        <p:attrNameLst>
                                          <p:attrName>style.visibility</p:attrName>
                                        </p:attrNameLst>
                                      </p:cBhvr>
                                      <p:to>
                                        <p:strVal val="visible"/>
                                      </p:to>
                                    </p:set>
                                    <p:anim calcmode="lin" valueType="num">
                                      <p:cBhvr additive="base">
                                        <p:cTn id="40" dur="500" fill="hold"/>
                                        <p:tgtEl>
                                          <p:spTgt spid="8202">
                                            <p:txEl>
                                              <p:pRg st="2" end="2"/>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820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animBg="1"/>
      <p:bldP spid="8200" grpId="0"/>
      <p:bldP spid="37274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a:xfrm>
            <a:off x="57150" y="223838"/>
            <a:ext cx="7772400" cy="847725"/>
          </a:xfrm>
          <a:ln>
            <a:solidFill>
              <a:srgbClr val="FFFF00"/>
            </a:solidFill>
          </a:ln>
        </p:spPr>
        <p:txBody>
          <a:bodyPr>
            <a:normAutofit/>
          </a:bodyPr>
          <a:lstStyle/>
          <a:p>
            <a:pPr algn="ctr" eaLnBrk="1" hangingPunct="1">
              <a:defRPr/>
            </a:pPr>
            <a:r>
              <a:rPr lang="en-US" dirty="0">
                <a:solidFill>
                  <a:srgbClr val="020508"/>
                </a:solidFill>
                <a:effectLst>
                  <a:outerShdw blurRad="38100" dist="38100" dir="2700000" algn="tl">
                    <a:srgbClr val="DDDDDD"/>
                  </a:outerShdw>
                </a:effectLst>
                <a:latin typeface="Times New Roman"/>
                <a:cs typeface="Times New Roman"/>
              </a:rPr>
              <a:t>Stock </a:t>
            </a:r>
            <a:r>
              <a:rPr lang="en-US" i="1" u="sng" dirty="0">
                <a:solidFill>
                  <a:srgbClr val="020508"/>
                </a:solidFill>
                <a:effectLst>
                  <a:outerShdw blurRad="38100" dist="38100" dir="2700000" algn="tl">
                    <a:srgbClr val="DDDDDD"/>
                  </a:outerShdw>
                </a:effectLst>
                <a:latin typeface="Times New Roman"/>
                <a:cs typeface="Times New Roman"/>
              </a:rPr>
              <a:t>Option</a:t>
            </a:r>
            <a:r>
              <a:rPr lang="en-US" dirty="0">
                <a:solidFill>
                  <a:srgbClr val="020508"/>
                </a:solidFill>
                <a:effectLst>
                  <a:outerShdw blurRad="38100" dist="38100" dir="2700000" algn="tl">
                    <a:srgbClr val="DDDDDD"/>
                  </a:outerShdw>
                </a:effectLst>
                <a:latin typeface="Times New Roman"/>
                <a:cs typeface="Times New Roman"/>
              </a:rPr>
              <a:t> Plans</a:t>
            </a:r>
          </a:p>
        </p:txBody>
      </p:sp>
      <p:sp>
        <p:nvSpPr>
          <p:cNvPr id="557059" name="Rectangle 3"/>
          <p:cNvSpPr>
            <a:spLocks noGrp="1" noChangeArrowheads="1"/>
          </p:cNvSpPr>
          <p:nvPr>
            <p:ph idx="1"/>
          </p:nvPr>
        </p:nvSpPr>
        <p:spPr>
          <a:xfrm>
            <a:off x="323528" y="1340768"/>
            <a:ext cx="8458200" cy="4648200"/>
          </a:xfrm>
        </p:spPr>
        <p:txBody>
          <a:bodyPr>
            <a:normAutofit fontScale="92500"/>
          </a:bodyPr>
          <a:lstStyle/>
          <a:p>
            <a:pPr marL="0" indent="0">
              <a:buNone/>
            </a:pPr>
            <a:r>
              <a:rPr lang="en-US" dirty="0" smtClean="0">
                <a:solidFill>
                  <a:srgbClr val="FF3300"/>
                </a:solidFill>
                <a:effectLst>
                  <a:outerShdw blurRad="38100" dist="38100" dir="2700000" algn="tl">
                    <a:srgbClr val="DDDDDD"/>
                  </a:outerShdw>
                </a:effectLst>
                <a:latin typeface="Constantia" charset="0"/>
                <a:cs typeface="Arial" charset="0"/>
                <a:sym typeface="Wingdings 3" charset="0"/>
              </a:rPr>
              <a:t></a:t>
            </a:r>
            <a:r>
              <a:rPr lang="en-US" b="1" dirty="0" smtClean="0">
                <a:solidFill>
                  <a:srgbClr val="020508"/>
                </a:solidFill>
                <a:latin typeface="Times New Roman"/>
                <a:cs typeface="Times New Roman"/>
              </a:rPr>
              <a:t>A </a:t>
            </a:r>
            <a:r>
              <a:rPr lang="en-US" b="1" dirty="0">
                <a:solidFill>
                  <a:srgbClr val="020508"/>
                </a:solidFill>
                <a:latin typeface="Times New Roman"/>
                <a:cs typeface="Times New Roman"/>
              </a:rPr>
              <a:t>stock option granted to specified employees of </a:t>
            </a:r>
            <a:r>
              <a:rPr lang="en-US" b="1" dirty="0" smtClean="0">
                <a:solidFill>
                  <a:srgbClr val="020508"/>
                </a:solidFill>
                <a:latin typeface="Times New Roman"/>
                <a:cs typeface="Times New Roman"/>
              </a:rPr>
              <a:t>a company</a:t>
            </a:r>
            <a:endParaRPr lang="en-US" b="1" dirty="0">
              <a:solidFill>
                <a:srgbClr val="020508"/>
              </a:solidFill>
              <a:latin typeface="Times New Roman"/>
              <a:cs typeface="Times New Roman"/>
            </a:endParaRPr>
          </a:p>
          <a:p>
            <a:pPr marL="0" indent="0">
              <a:buNone/>
            </a:pPr>
            <a:r>
              <a:rPr lang="en-US" dirty="0" smtClean="0"/>
              <a:t> </a:t>
            </a:r>
            <a:endParaRPr lang="en-US" dirty="0" smtClean="0">
              <a:solidFill>
                <a:srgbClr val="FF3300"/>
              </a:solidFill>
              <a:effectLst>
                <a:outerShdw blurRad="38100" dist="38100" dir="2700000" algn="tl">
                  <a:srgbClr val="DDDDDD"/>
                </a:outerShdw>
              </a:effectLst>
              <a:latin typeface="Constantia" charset="0"/>
              <a:cs typeface="Arial" charset="0"/>
              <a:sym typeface="Wingdings 3" charset="0"/>
            </a:endParaRPr>
          </a:p>
          <a:p>
            <a:pPr eaLnBrk="1" hangingPunct="1">
              <a:lnSpc>
                <a:spcPct val="90000"/>
              </a:lnSpc>
              <a:buFont typeface="Wingdings" charset="0"/>
              <a:buNone/>
              <a:defRPr/>
            </a:pPr>
            <a:r>
              <a:rPr lang="en-US" dirty="0" smtClean="0">
                <a:solidFill>
                  <a:srgbClr val="020508"/>
                </a:solidFill>
                <a:effectLst>
                  <a:outerShdw blurRad="38100" dist="38100" dir="2700000" algn="tl">
                    <a:srgbClr val="DDDDDD"/>
                  </a:outerShdw>
                </a:effectLst>
                <a:latin typeface="Times New Roman"/>
                <a:cs typeface="Times New Roman"/>
              </a:rPr>
              <a:t>Stock option: </a:t>
            </a:r>
            <a:r>
              <a:rPr lang="en-US" dirty="0">
                <a:solidFill>
                  <a:srgbClr val="020508"/>
                </a:solidFill>
                <a:effectLst>
                  <a:outerShdw blurRad="38100" dist="38100" dir="2700000" algn="tl">
                    <a:srgbClr val="DDDDDD"/>
                  </a:outerShdw>
                </a:effectLst>
                <a:latin typeface="Times New Roman"/>
                <a:cs typeface="Times New Roman"/>
              </a:rPr>
              <a:t>give employees the </a:t>
            </a:r>
            <a:r>
              <a:rPr lang="en-US" b="1" i="1" u="sng" dirty="0">
                <a:solidFill>
                  <a:srgbClr val="020508"/>
                </a:solidFill>
                <a:effectLst>
                  <a:outerShdw blurRad="38100" dist="38100" dir="2700000" algn="tl">
                    <a:srgbClr val="DDDDDD"/>
                  </a:outerShdw>
                </a:effectLst>
                <a:latin typeface="Times New Roman"/>
                <a:cs typeface="Times New Roman"/>
              </a:rPr>
              <a:t>option</a:t>
            </a:r>
            <a:r>
              <a:rPr lang="en-US" dirty="0">
                <a:solidFill>
                  <a:srgbClr val="020508"/>
                </a:solidFill>
                <a:effectLst>
                  <a:outerShdw blurRad="38100" dist="38100" dir="2700000" algn="tl">
                    <a:srgbClr val="DDDDDD"/>
                  </a:outerShdw>
                </a:effectLst>
                <a:latin typeface="Times New Roman"/>
                <a:cs typeface="Times New Roman"/>
              </a:rPr>
              <a:t> to </a:t>
            </a:r>
            <a:r>
              <a:rPr lang="en-US" i="1" u="sng" dirty="0" smtClean="0">
                <a:solidFill>
                  <a:srgbClr val="020508"/>
                </a:solidFill>
                <a:effectLst>
                  <a:outerShdw blurRad="38100" dist="38100" dir="2700000" algn="tl">
                    <a:srgbClr val="DDDDDD"/>
                  </a:outerShdw>
                </a:effectLst>
                <a:latin typeface="Times New Roman"/>
                <a:cs typeface="Times New Roman"/>
              </a:rPr>
              <a:t>purchase:</a:t>
            </a:r>
          </a:p>
          <a:p>
            <a:pPr eaLnBrk="1" hangingPunct="1">
              <a:lnSpc>
                <a:spcPct val="90000"/>
              </a:lnSpc>
              <a:buFont typeface="Wingdings" charset="0"/>
              <a:buNone/>
              <a:defRPr/>
            </a:pPr>
            <a:endParaRPr lang="en-US" i="1" u="sng" dirty="0">
              <a:solidFill>
                <a:srgbClr val="020508"/>
              </a:solidFill>
              <a:effectLst>
                <a:outerShdw blurRad="38100" dist="38100" dir="2700000" algn="tl">
                  <a:srgbClr val="DDDDDD"/>
                </a:outerShdw>
              </a:effectLst>
              <a:latin typeface="Times New Roman"/>
              <a:cs typeface="Times New Roman"/>
            </a:endParaRPr>
          </a:p>
          <a:p>
            <a:pPr eaLnBrk="1" hangingPunct="1">
              <a:lnSpc>
                <a:spcPct val="90000"/>
              </a:lnSpc>
              <a:buFont typeface="Wingdings" charset="0"/>
              <a:buNone/>
              <a:defRPr/>
            </a:pPr>
            <a:r>
              <a:rPr lang="en-US" dirty="0">
                <a:solidFill>
                  <a:srgbClr val="020508"/>
                </a:solidFill>
                <a:effectLst>
                  <a:outerShdw blurRad="38100" dist="38100" dir="2700000" algn="tl">
                    <a:srgbClr val="DDDDDD"/>
                  </a:outerShdw>
                </a:effectLst>
                <a:latin typeface="Times New Roman"/>
                <a:cs typeface="Times New Roman"/>
              </a:rPr>
              <a:t> (a) a </a:t>
            </a:r>
            <a:r>
              <a:rPr lang="en-US" b="1" i="1" u="sng" dirty="0">
                <a:solidFill>
                  <a:srgbClr val="020508"/>
                </a:solidFill>
                <a:effectLst>
                  <a:outerShdw blurRad="38100" dist="38100" dir="2700000" algn="tl">
                    <a:srgbClr val="DDDDDD"/>
                  </a:outerShdw>
                </a:effectLst>
                <a:latin typeface="Times New Roman"/>
                <a:cs typeface="Times New Roman"/>
              </a:rPr>
              <a:t>specified number of shares </a:t>
            </a:r>
            <a:r>
              <a:rPr lang="en-US" dirty="0">
                <a:solidFill>
                  <a:srgbClr val="020508"/>
                </a:solidFill>
                <a:effectLst>
                  <a:outerShdw blurRad="38100" dist="38100" dir="2700000" algn="tl">
                    <a:srgbClr val="DDDDDD"/>
                  </a:outerShdw>
                </a:effectLst>
                <a:latin typeface="Times New Roman"/>
                <a:cs typeface="Times New Roman"/>
              </a:rPr>
              <a:t>of the firm's stock, </a:t>
            </a:r>
          </a:p>
          <a:p>
            <a:pPr eaLnBrk="1" hangingPunct="1">
              <a:lnSpc>
                <a:spcPct val="90000"/>
              </a:lnSpc>
              <a:buFont typeface="Wingdings" charset="0"/>
              <a:buNone/>
              <a:defRPr/>
            </a:pPr>
            <a:r>
              <a:rPr lang="en-US" dirty="0">
                <a:solidFill>
                  <a:srgbClr val="020508"/>
                </a:solidFill>
                <a:effectLst>
                  <a:outerShdw blurRad="38100" dist="38100" dir="2700000" algn="tl">
                    <a:srgbClr val="DDDDDD"/>
                  </a:outerShdw>
                </a:effectLst>
                <a:latin typeface="Times New Roman"/>
                <a:cs typeface="Times New Roman"/>
              </a:rPr>
              <a:t>(b) at a </a:t>
            </a:r>
            <a:r>
              <a:rPr lang="en-US" b="1" i="1" u="sng" dirty="0">
                <a:solidFill>
                  <a:srgbClr val="020508"/>
                </a:solidFill>
                <a:effectLst>
                  <a:outerShdw blurRad="38100" dist="38100" dir="2700000" algn="tl">
                    <a:srgbClr val="DDDDDD"/>
                  </a:outerShdw>
                </a:effectLst>
                <a:latin typeface="Times New Roman"/>
                <a:cs typeface="Times New Roman"/>
              </a:rPr>
              <a:t>specified exercise </a:t>
            </a:r>
            <a:r>
              <a:rPr lang="en-US" b="1" i="1" u="sng" dirty="0" smtClean="0">
                <a:solidFill>
                  <a:srgbClr val="020508"/>
                </a:solidFill>
                <a:effectLst>
                  <a:outerShdw blurRad="38100" dist="38100" dir="2700000" algn="tl">
                    <a:srgbClr val="DDDDDD"/>
                  </a:outerShdw>
                </a:effectLst>
                <a:latin typeface="Times New Roman"/>
                <a:cs typeface="Times New Roman"/>
              </a:rPr>
              <a:t>price</a:t>
            </a:r>
            <a:r>
              <a:rPr lang="en-US" dirty="0">
                <a:solidFill>
                  <a:srgbClr val="020508"/>
                </a:solidFill>
                <a:effectLst>
                  <a:outerShdw blurRad="38100" dist="38100" dir="2700000" algn="tl">
                    <a:srgbClr val="DDDDDD"/>
                  </a:outerShdw>
                </a:effectLst>
                <a:latin typeface="Times New Roman"/>
                <a:cs typeface="Times New Roman"/>
              </a:rPr>
              <a:t> </a:t>
            </a:r>
            <a:r>
              <a:rPr lang="en-US" dirty="0" smtClean="0">
                <a:solidFill>
                  <a:srgbClr val="020508"/>
                </a:solidFill>
                <a:effectLst>
                  <a:outerShdw blurRad="38100" dist="38100" dir="2700000" algn="tl">
                    <a:srgbClr val="DDDDDD"/>
                  </a:outerShdw>
                </a:effectLst>
                <a:latin typeface="Times New Roman"/>
                <a:cs typeface="Times New Roman"/>
              </a:rPr>
              <a:t>(predetermined price)</a:t>
            </a:r>
            <a:endParaRPr lang="en-US" dirty="0">
              <a:solidFill>
                <a:srgbClr val="020508"/>
              </a:solidFill>
              <a:effectLst>
                <a:outerShdw blurRad="38100" dist="38100" dir="2700000" algn="tl">
                  <a:srgbClr val="DDDDDD"/>
                </a:outerShdw>
              </a:effectLst>
              <a:latin typeface="Times New Roman"/>
              <a:cs typeface="Times New Roman"/>
            </a:endParaRPr>
          </a:p>
          <a:p>
            <a:pPr eaLnBrk="1" hangingPunct="1">
              <a:lnSpc>
                <a:spcPct val="90000"/>
              </a:lnSpc>
              <a:buFont typeface="Wingdings" charset="0"/>
              <a:buNone/>
              <a:defRPr/>
            </a:pPr>
            <a:r>
              <a:rPr lang="en-US" dirty="0">
                <a:solidFill>
                  <a:srgbClr val="020508"/>
                </a:solidFill>
                <a:effectLst>
                  <a:outerShdw blurRad="38100" dist="38100" dir="2700000" algn="tl">
                    <a:srgbClr val="DDDDDD"/>
                  </a:outerShdw>
                </a:effectLst>
                <a:latin typeface="Times New Roman"/>
                <a:cs typeface="Times New Roman"/>
              </a:rPr>
              <a:t>(c) during a </a:t>
            </a:r>
            <a:r>
              <a:rPr lang="en-US" b="1" i="1" u="sng" dirty="0">
                <a:solidFill>
                  <a:srgbClr val="020508"/>
                </a:solidFill>
                <a:effectLst>
                  <a:outerShdw blurRad="38100" dist="38100" dir="2700000" algn="tl">
                    <a:srgbClr val="DDDDDD"/>
                  </a:outerShdw>
                </a:effectLst>
                <a:latin typeface="Times New Roman"/>
                <a:cs typeface="Times New Roman"/>
              </a:rPr>
              <a:t>specified period of time</a:t>
            </a:r>
            <a:r>
              <a:rPr lang="en-US" dirty="0">
                <a:solidFill>
                  <a:srgbClr val="020508"/>
                </a:solidFill>
                <a:effectLst>
                  <a:outerShdw blurRad="38100" dist="38100" dir="2700000" algn="tl">
                    <a:srgbClr val="DDDDDD"/>
                  </a:outerShdw>
                </a:effectLst>
                <a:latin typeface="Times New Roman"/>
                <a:cs typeface="Times New Roman"/>
              </a:rPr>
              <a:t>.  </a:t>
            </a:r>
          </a:p>
        </p:txBody>
      </p:sp>
    </p:spTree>
    <p:extLst>
      <p:ext uri="{BB962C8B-B14F-4D97-AF65-F5344CB8AC3E}">
        <p14:creationId xmlns:p14="http://schemas.microsoft.com/office/powerpoint/2010/main" val="96936872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57058"/>
                                        </p:tgtEl>
                                        <p:attrNameLst>
                                          <p:attrName>style.visibility</p:attrName>
                                        </p:attrNameLst>
                                      </p:cBhvr>
                                      <p:to>
                                        <p:strVal val="visible"/>
                                      </p:to>
                                    </p:set>
                                    <p:animEffect transition="in" filter="diamond(in)">
                                      <p:cBhvr>
                                        <p:cTn id="7" dur="2000"/>
                                        <p:tgtEl>
                                          <p:spTgt spid="5570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557059">
                                            <p:txEl>
                                              <p:pRg st="0" end="0"/>
                                            </p:txEl>
                                          </p:spTgt>
                                        </p:tgtEl>
                                        <p:attrNameLst>
                                          <p:attrName>style.visibility</p:attrName>
                                        </p:attrNameLst>
                                      </p:cBhvr>
                                      <p:to>
                                        <p:strVal val="visible"/>
                                      </p:to>
                                    </p:set>
                                    <p:anim calcmode="lin" valueType="num">
                                      <p:cBhvr additive="base">
                                        <p:cTn id="12" dur="500" fill="hold"/>
                                        <p:tgtEl>
                                          <p:spTgt spid="557059">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570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57059">
                                            <p:txEl>
                                              <p:pRg st="1" end="1"/>
                                            </p:txEl>
                                          </p:spTgt>
                                        </p:tgtEl>
                                        <p:attrNameLst>
                                          <p:attrName>style.visibility</p:attrName>
                                        </p:attrNameLst>
                                      </p:cBhvr>
                                      <p:to>
                                        <p:strVal val="visible"/>
                                      </p:to>
                                    </p:set>
                                    <p:anim calcmode="lin" valueType="num">
                                      <p:cBhvr additive="base">
                                        <p:cTn id="18" dur="500" fill="hold"/>
                                        <p:tgtEl>
                                          <p:spTgt spid="557059">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570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57059">
                                            <p:txEl>
                                              <p:pRg st="2" end="2"/>
                                            </p:txEl>
                                          </p:spTgt>
                                        </p:tgtEl>
                                        <p:attrNameLst>
                                          <p:attrName>style.visibility</p:attrName>
                                        </p:attrNameLst>
                                      </p:cBhvr>
                                      <p:to>
                                        <p:strVal val="visible"/>
                                      </p:to>
                                    </p:set>
                                    <p:anim calcmode="lin" valueType="num">
                                      <p:cBhvr additive="base">
                                        <p:cTn id="24" dur="500" fill="hold"/>
                                        <p:tgtEl>
                                          <p:spTgt spid="557059">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57059">
                                            <p:txEl>
                                              <p:pRg st="2" end="2"/>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557059">
                                            <p:txEl>
                                              <p:pRg st="4" end="4"/>
                                            </p:txEl>
                                          </p:spTgt>
                                        </p:tgtEl>
                                        <p:attrNameLst>
                                          <p:attrName>style.visibility</p:attrName>
                                        </p:attrNameLst>
                                      </p:cBhvr>
                                      <p:to>
                                        <p:strVal val="visible"/>
                                      </p:to>
                                    </p:set>
                                    <p:anim calcmode="lin" valueType="num">
                                      <p:cBhvr additive="base">
                                        <p:cTn id="28" dur="500" fill="hold"/>
                                        <p:tgtEl>
                                          <p:spTgt spid="55705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557059">
                                            <p:txEl>
                                              <p:pRg st="4" end="4"/>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557059">
                                            <p:txEl>
                                              <p:pRg st="5" end="5"/>
                                            </p:txEl>
                                          </p:spTgt>
                                        </p:tgtEl>
                                        <p:attrNameLst>
                                          <p:attrName>style.visibility</p:attrName>
                                        </p:attrNameLst>
                                      </p:cBhvr>
                                      <p:to>
                                        <p:strVal val="visible"/>
                                      </p:to>
                                    </p:set>
                                    <p:anim calcmode="lin" valueType="num">
                                      <p:cBhvr additive="base">
                                        <p:cTn id="32" dur="500" fill="hold"/>
                                        <p:tgtEl>
                                          <p:spTgt spid="557059">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57059">
                                            <p:txEl>
                                              <p:pRg st="5" end="5"/>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557059">
                                            <p:txEl>
                                              <p:pRg st="6" end="6"/>
                                            </p:txEl>
                                          </p:spTgt>
                                        </p:tgtEl>
                                        <p:attrNameLst>
                                          <p:attrName>style.visibility</p:attrName>
                                        </p:attrNameLst>
                                      </p:cBhvr>
                                      <p:to>
                                        <p:strVal val="visible"/>
                                      </p:to>
                                    </p:set>
                                    <p:anim calcmode="lin" valueType="num">
                                      <p:cBhvr additive="base">
                                        <p:cTn id="36" dur="500" fill="hold"/>
                                        <p:tgtEl>
                                          <p:spTgt spid="557059">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5705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705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781800" y="6324600"/>
            <a:ext cx="1905000" cy="457200"/>
          </a:xfrm>
          <a:prstGeom prst="rect">
            <a:avLst/>
          </a:prstGeom>
        </p:spPr>
        <p:txBody>
          <a:bodyPr/>
          <a:lstStyle/>
          <a:p>
            <a:fld id="{EAC085B9-3359-0741-A5AD-59FD3E513E2F}" type="slidenum">
              <a:rPr lang="en-US"/>
              <a:pPr/>
              <a:t>8</a:t>
            </a:fld>
            <a:endParaRPr lang="en-US"/>
          </a:p>
        </p:txBody>
      </p:sp>
      <p:sp>
        <p:nvSpPr>
          <p:cNvPr id="12290" name="Rectangle 2"/>
          <p:cNvSpPr>
            <a:spLocks noGrp="1" noChangeArrowheads="1"/>
          </p:cNvSpPr>
          <p:nvPr>
            <p:ph type="title"/>
          </p:nvPr>
        </p:nvSpPr>
        <p:spPr/>
        <p:txBody>
          <a:bodyPr/>
          <a:lstStyle/>
          <a:p>
            <a:r>
              <a:rPr lang="en-US" dirty="0">
                <a:solidFill>
                  <a:srgbClr val="020508"/>
                </a:solidFill>
                <a:latin typeface="Times New Roman"/>
                <a:cs typeface="Times New Roman"/>
              </a:rPr>
              <a:t>Key Terms and Variables</a:t>
            </a:r>
            <a:r>
              <a:rPr lang="en-US" b="1" dirty="0">
                <a:solidFill>
                  <a:srgbClr val="020508"/>
                </a:solidFill>
                <a:latin typeface="Times New Roman"/>
                <a:cs typeface="Times New Roman"/>
              </a:rPr>
              <a:t> </a:t>
            </a:r>
          </a:p>
        </p:txBody>
      </p:sp>
      <p:sp>
        <p:nvSpPr>
          <p:cNvPr id="12291" name="Rectangle 3"/>
          <p:cNvSpPr>
            <a:spLocks noGrp="1" noChangeArrowheads="1"/>
          </p:cNvSpPr>
          <p:nvPr>
            <p:ph type="body" idx="1"/>
          </p:nvPr>
        </p:nvSpPr>
        <p:spPr>
          <a:xfrm>
            <a:off x="641350" y="1772816"/>
            <a:ext cx="8197850" cy="4018384"/>
          </a:xfrm>
        </p:spPr>
        <p:txBody>
          <a:bodyPr/>
          <a:lstStyle/>
          <a:p>
            <a:pPr marL="533400" indent="-533400">
              <a:lnSpc>
                <a:spcPct val="90000"/>
              </a:lnSpc>
              <a:buSzTx/>
            </a:pPr>
            <a:r>
              <a:rPr lang="en-US" sz="2400" b="1" dirty="0" smtClean="0">
                <a:solidFill>
                  <a:srgbClr val="020508"/>
                </a:solidFill>
                <a:latin typeface="Times New Roman"/>
                <a:cs typeface="Times New Roman"/>
              </a:rPr>
              <a:t>Grant </a:t>
            </a:r>
            <a:r>
              <a:rPr lang="en-US" sz="2400" b="1" dirty="0">
                <a:solidFill>
                  <a:srgbClr val="020508"/>
                </a:solidFill>
                <a:latin typeface="Times New Roman"/>
                <a:cs typeface="Times New Roman"/>
              </a:rPr>
              <a:t>date</a:t>
            </a:r>
            <a:r>
              <a:rPr lang="en-US" sz="2400" dirty="0">
                <a:solidFill>
                  <a:srgbClr val="020508"/>
                </a:solidFill>
                <a:latin typeface="Times New Roman"/>
                <a:cs typeface="Times New Roman"/>
              </a:rPr>
              <a:t> - date at which the options are granted to the </a:t>
            </a:r>
            <a:r>
              <a:rPr lang="en-US" sz="2400" dirty="0" smtClean="0">
                <a:solidFill>
                  <a:srgbClr val="020508"/>
                </a:solidFill>
                <a:latin typeface="Times New Roman"/>
                <a:cs typeface="Times New Roman"/>
              </a:rPr>
              <a:t>employee </a:t>
            </a:r>
            <a:endParaRPr lang="en-US" sz="2400" dirty="0">
              <a:solidFill>
                <a:srgbClr val="020508"/>
              </a:solidFill>
              <a:latin typeface="Times New Roman"/>
              <a:cs typeface="Times New Roman"/>
            </a:endParaRPr>
          </a:p>
          <a:p>
            <a:pPr marL="533400" indent="-533400">
              <a:lnSpc>
                <a:spcPct val="90000"/>
              </a:lnSpc>
              <a:buSzTx/>
            </a:pPr>
            <a:r>
              <a:rPr lang="en-US" sz="2400" b="1" dirty="0">
                <a:solidFill>
                  <a:srgbClr val="020508"/>
                </a:solidFill>
                <a:latin typeface="Times New Roman"/>
                <a:cs typeface="Times New Roman"/>
              </a:rPr>
              <a:t>Exercise price</a:t>
            </a:r>
            <a:r>
              <a:rPr lang="en-US" sz="2400" dirty="0">
                <a:solidFill>
                  <a:srgbClr val="020508"/>
                </a:solidFill>
                <a:latin typeface="Times New Roman"/>
                <a:cs typeface="Times New Roman"/>
              </a:rPr>
              <a:t> - price at which employee can buy the stock; the exercise price is usually set equal to the market price at the grant date</a:t>
            </a:r>
          </a:p>
          <a:p>
            <a:pPr marL="533400" indent="-533400">
              <a:lnSpc>
                <a:spcPct val="90000"/>
              </a:lnSpc>
              <a:buSzTx/>
            </a:pPr>
            <a:r>
              <a:rPr lang="en-US" sz="2400" b="1" dirty="0">
                <a:solidFill>
                  <a:srgbClr val="020508"/>
                </a:solidFill>
                <a:latin typeface="Times New Roman"/>
                <a:cs typeface="Times New Roman"/>
              </a:rPr>
              <a:t>Vesting period</a:t>
            </a:r>
            <a:r>
              <a:rPr lang="en-US" sz="2400" dirty="0">
                <a:solidFill>
                  <a:srgbClr val="020508"/>
                </a:solidFill>
                <a:latin typeface="Times New Roman"/>
                <a:cs typeface="Times New Roman"/>
              </a:rPr>
              <a:t> - period over which the employee first becomes eligible to exercise the options</a:t>
            </a:r>
          </a:p>
          <a:p>
            <a:pPr marL="533400" indent="-533400">
              <a:lnSpc>
                <a:spcPct val="90000"/>
              </a:lnSpc>
              <a:buSzTx/>
            </a:pPr>
            <a:r>
              <a:rPr lang="en-US" sz="2400" b="1" dirty="0">
                <a:solidFill>
                  <a:srgbClr val="020508"/>
                </a:solidFill>
                <a:latin typeface="Times New Roman"/>
                <a:cs typeface="Times New Roman"/>
              </a:rPr>
              <a:t>Expiration period</a:t>
            </a:r>
            <a:r>
              <a:rPr lang="en-US" sz="2400" dirty="0">
                <a:solidFill>
                  <a:srgbClr val="020508"/>
                </a:solidFill>
                <a:latin typeface="Times New Roman"/>
                <a:cs typeface="Times New Roman"/>
              </a:rPr>
              <a:t> - period after which the options lapse (i.e., can no longer be exercised)</a:t>
            </a:r>
          </a:p>
          <a:p>
            <a:pPr marL="533400" indent="-533400">
              <a:lnSpc>
                <a:spcPct val="90000"/>
              </a:lnSpc>
              <a:buSzTx/>
              <a:buFont typeface="Wingdings" charset="0"/>
              <a:buNone/>
            </a:pPr>
            <a:endParaRPr lang="en-US" sz="2400" dirty="0">
              <a:solidFill>
                <a:srgbClr val="020508"/>
              </a:solidFill>
              <a:latin typeface="Times New Roman"/>
              <a:cs typeface="Times New Roman"/>
            </a:endParaRPr>
          </a:p>
          <a:p>
            <a:pPr marL="533400" indent="-533400">
              <a:lnSpc>
                <a:spcPct val="90000"/>
              </a:lnSpc>
            </a:pPr>
            <a:endParaRPr lang="en-US" sz="2400" dirty="0">
              <a:solidFill>
                <a:srgbClr val="020508"/>
              </a:solidFill>
              <a:latin typeface="Times New Roman"/>
              <a:cs typeface="Times New Roman"/>
            </a:endParaRPr>
          </a:p>
        </p:txBody>
      </p:sp>
    </p:spTree>
    <p:extLst>
      <p:ext uri="{BB962C8B-B14F-4D97-AF65-F5344CB8AC3E}">
        <p14:creationId xmlns:p14="http://schemas.microsoft.com/office/powerpoint/2010/main" val="90474869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ChangeArrowheads="1"/>
          </p:cNvSpPr>
          <p:nvPr/>
        </p:nvSpPr>
        <p:spPr bwMode="auto">
          <a:xfrm>
            <a:off x="0" y="16240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endParaRPr lang="en-US"/>
          </a:p>
        </p:txBody>
      </p:sp>
      <p:grpSp>
        <p:nvGrpSpPr>
          <p:cNvPr id="9220" name="Group 4"/>
          <p:cNvGrpSpPr>
            <a:grpSpLocks/>
          </p:cNvGrpSpPr>
          <p:nvPr/>
        </p:nvGrpSpPr>
        <p:grpSpPr bwMode="auto">
          <a:xfrm>
            <a:off x="1219200" y="404813"/>
            <a:ext cx="6705600" cy="4464049"/>
            <a:chOff x="0" y="0"/>
            <a:chExt cx="4224" cy="2812"/>
          </a:xfrm>
        </p:grpSpPr>
        <p:sp>
          <p:nvSpPr>
            <p:cNvPr id="9221" name="Rectangle 5"/>
            <p:cNvSpPr>
              <a:spLocks noChangeArrowheads="1"/>
            </p:cNvSpPr>
            <p:nvPr/>
          </p:nvSpPr>
          <p:spPr bwMode="auto">
            <a:xfrm>
              <a:off x="0" y="0"/>
              <a:ext cx="4224" cy="22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sp>
          <p:nvSpPr>
            <p:cNvPr id="9222" name="Rectangle 6"/>
            <p:cNvSpPr>
              <a:spLocks noChangeArrowheads="1"/>
            </p:cNvSpPr>
            <p:nvPr/>
          </p:nvSpPr>
          <p:spPr bwMode="auto">
            <a:xfrm>
              <a:off x="0" y="0"/>
              <a:ext cx="4224" cy="281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ctr"/>
              <a:r>
                <a:rPr lang="en-US" dirty="0">
                  <a:latin typeface="Times New Roman" charset="0"/>
                </a:rPr>
                <a:t>  </a:t>
              </a:r>
              <a:r>
                <a:rPr lang="en-US" sz="20700" dirty="0">
                  <a:latin typeface="Times New Roman" charset="0"/>
                </a:rPr>
                <a:t> </a:t>
              </a:r>
              <a:r>
                <a:rPr lang="en-US" dirty="0">
                  <a:latin typeface="Times New Roman" charset="0"/>
                </a:rPr>
                <a:t>                                                                           </a:t>
              </a:r>
              <a:br>
                <a:rPr lang="en-US" dirty="0">
                  <a:latin typeface="Times New Roman" charset="0"/>
                </a:rPr>
              </a:br>
              <a:endParaRPr lang="en-US" dirty="0">
                <a:latin typeface="Times New Roman" charset="0"/>
              </a:endParaRPr>
            </a:p>
          </p:txBody>
        </p:sp>
      </p:grpSp>
      <p:pic>
        <p:nvPicPr>
          <p:cNvPr id="9223" name="Picture 7" descr="Ch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3988" y="381000"/>
            <a:ext cx="5851525" cy="3292475"/>
          </a:xfrm>
          <a:prstGeom prst="rect">
            <a:avLst/>
          </a:prstGeom>
          <a:noFill/>
          <a:extLst>
            <a:ext uri="{909E8E84-426E-40dd-AFC4-6F175D3DCCD1}">
              <a14:hiddenFill xmlns:a14="http://schemas.microsoft.com/office/drawing/2010/main">
                <a:solidFill>
                  <a:srgbClr val="FFFFFF"/>
                </a:solidFill>
              </a14:hiddenFill>
            </a:ext>
          </a:extLst>
        </p:spPr>
      </p:pic>
      <p:sp>
        <p:nvSpPr>
          <p:cNvPr id="9224" name="Text Box 8"/>
          <p:cNvSpPr txBox="1">
            <a:spLocks noChangeArrowheads="1"/>
          </p:cNvSpPr>
          <p:nvPr/>
        </p:nvSpPr>
        <p:spPr bwMode="auto">
          <a:xfrm>
            <a:off x="1979712" y="3717032"/>
            <a:ext cx="914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1800" b="1" dirty="0">
                <a:solidFill>
                  <a:srgbClr val="020508"/>
                </a:solidFill>
              </a:rPr>
              <a:t>Grant date</a:t>
            </a:r>
          </a:p>
        </p:txBody>
      </p:sp>
      <p:sp>
        <p:nvSpPr>
          <p:cNvPr id="9225" name="Text Box 9"/>
          <p:cNvSpPr txBox="1">
            <a:spLocks noChangeArrowheads="1"/>
          </p:cNvSpPr>
          <p:nvPr/>
        </p:nvSpPr>
        <p:spPr bwMode="auto">
          <a:xfrm>
            <a:off x="5148064" y="3717032"/>
            <a:ext cx="1143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b="1" dirty="0">
                <a:solidFill>
                  <a:srgbClr val="020508"/>
                </a:solidFill>
              </a:rPr>
              <a:t>Option vested</a:t>
            </a:r>
          </a:p>
        </p:txBody>
      </p:sp>
      <p:sp>
        <p:nvSpPr>
          <p:cNvPr id="9226" name="Text Box 10"/>
          <p:cNvSpPr txBox="1">
            <a:spLocks noChangeArrowheads="1"/>
          </p:cNvSpPr>
          <p:nvPr/>
        </p:nvSpPr>
        <p:spPr bwMode="auto">
          <a:xfrm>
            <a:off x="6228184" y="3717032"/>
            <a:ext cx="1143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800" b="1" dirty="0">
                <a:solidFill>
                  <a:srgbClr val="020508"/>
                </a:solidFill>
              </a:rPr>
              <a:t>Option exercised</a:t>
            </a:r>
          </a:p>
        </p:txBody>
      </p:sp>
    </p:spTree>
    <p:extLst>
      <p:ext uri="{BB962C8B-B14F-4D97-AF65-F5344CB8AC3E}">
        <p14:creationId xmlns:p14="http://schemas.microsoft.com/office/powerpoint/2010/main" val="245071333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sld>
</file>

<file path=ppt/theme/theme1.xml><?xml version="1.0" encoding="utf-8"?>
<a:theme xmlns:a="http://schemas.openxmlformats.org/drawingml/2006/main" name="www.awesomebackgrounds.com   ">
  <a:themeElements>
    <a:clrScheme name="Custom 2">
      <a:dk1>
        <a:srgbClr val="4FA0F0"/>
      </a:dk1>
      <a:lt1>
        <a:srgbClr val="E2E8E7"/>
      </a:lt1>
      <a:dk2>
        <a:srgbClr val="008080"/>
      </a:dk2>
      <a:lt2>
        <a:srgbClr val="DDDDDD"/>
      </a:lt2>
      <a:accent1>
        <a:srgbClr val="8DD1B7"/>
      </a:accent1>
      <a:accent2>
        <a:srgbClr val="B0AC00"/>
      </a:accent2>
      <a:accent3>
        <a:srgbClr val="EEF2F1"/>
      </a:accent3>
      <a:accent4>
        <a:srgbClr val="2A5682"/>
      </a:accent4>
      <a:accent5>
        <a:srgbClr val="C5E5D8"/>
      </a:accent5>
      <a:accent6>
        <a:srgbClr val="9F9B00"/>
      </a:accent6>
      <a:hlink>
        <a:srgbClr val="92BCE2"/>
      </a:hlink>
      <a:folHlink>
        <a:srgbClr val="969696"/>
      </a:folHlink>
    </a:clrScheme>
    <a:fontScheme name="www.awesomebackgrounds.com   ">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www.awesomebackgrounds.c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www.awesomebackgrounds.com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www.awesomebackgrounds.com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www.awesomebackgrounds.com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www.awesomebackgrounds.com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www.awesomebackgrounds.com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www.awesomebackgrounds.com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Office\Templates\www.awesomebackgrounds.com   </Template>
  <TotalTime>841</TotalTime>
  <Words>1180</Words>
  <Application>Microsoft Macintosh PowerPoint</Application>
  <PresentationFormat>On-screen Show (4:3)</PresentationFormat>
  <Paragraphs>203</Paragraphs>
  <Slides>27</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www.awesomebackgrounds.com   </vt:lpstr>
      <vt:lpstr>Clip</vt:lpstr>
      <vt:lpstr>PowerPoint Presentation</vt:lpstr>
      <vt:lpstr>Learning objectives</vt:lpstr>
      <vt:lpstr>Key concepts:</vt:lpstr>
      <vt:lpstr>Options</vt:lpstr>
      <vt:lpstr>PowerPoint Presentation</vt:lpstr>
      <vt:lpstr>PowerPoint Presentation</vt:lpstr>
      <vt:lpstr>Stock Option Plans</vt:lpstr>
      <vt:lpstr>Key Terms and Variables </vt:lpstr>
      <vt:lpstr>PowerPoint Presentation</vt:lpstr>
      <vt:lpstr>ACCOUNTING FOR STOCK OPTION</vt:lpstr>
      <vt:lpstr>Fair Value Method SFAS No. 123 (revised)</vt:lpstr>
      <vt:lpstr>Using Option Pricing Model </vt:lpstr>
      <vt:lpstr>OTHER OPTION PLANS</vt:lpstr>
      <vt:lpstr>PowerPoint Presentation</vt:lpstr>
      <vt:lpstr>STOCK WARRANTS</vt:lpstr>
      <vt:lpstr>PowerPoint Presentation</vt:lpstr>
      <vt:lpstr>Earnings Per Share (EPS)</vt:lpstr>
      <vt:lpstr>Capital Structures</vt:lpstr>
      <vt:lpstr>CAPITAL STRUCTURE</vt:lpstr>
      <vt:lpstr>Simple and Complex Capital Structures</vt:lpstr>
      <vt:lpstr>Dilution of Earnings</vt:lpstr>
      <vt:lpstr>EARNINGS PER SHARE</vt:lpstr>
      <vt:lpstr>BASIC EPS</vt:lpstr>
      <vt:lpstr>Prominence of Earnings Per Share</vt:lpstr>
      <vt:lpstr>WEIGHTED AVERAGE COMMON SHARES</vt:lpstr>
      <vt:lpstr>Stock Dividends and Stock Splits</vt:lpstr>
      <vt:lpstr>CHAPTER 19 BASIC &amp; DILUTIVE EPS </vt:lpstr>
    </vt:vector>
  </TitlesOfParts>
  <Company>By Default!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Sample Awesome PowerPoint Background Template</dc:title>
  <dc:creator>TAJ Simmons</dc:creator>
  <dc:description>From_x000d_
www.awesomebackgrounds.com_x000d_
Messages do not appear on the full product.</dc:description>
  <cp:lastModifiedBy>Rishma Vedd</cp:lastModifiedBy>
  <cp:revision>75</cp:revision>
  <dcterms:created xsi:type="dcterms:W3CDTF">2000-02-24T11:52:41Z</dcterms:created>
  <dcterms:modified xsi:type="dcterms:W3CDTF">2014-01-10T08:04:27Z</dcterms:modified>
</cp:coreProperties>
</file>