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8"/>
  </p:notesMasterIdLst>
  <p:handoutMasterIdLst>
    <p:handoutMasterId r:id="rId19"/>
  </p:handoutMasterIdLst>
  <p:sldIdLst>
    <p:sldId id="263" r:id="rId2"/>
    <p:sldId id="264" r:id="rId3"/>
    <p:sldId id="265" r:id="rId4"/>
    <p:sldId id="295" r:id="rId5"/>
    <p:sldId id="296" r:id="rId6"/>
    <p:sldId id="297" r:id="rId7"/>
    <p:sldId id="320" r:id="rId8"/>
    <p:sldId id="298" r:id="rId9"/>
    <p:sldId id="299" r:id="rId10"/>
    <p:sldId id="300" r:id="rId11"/>
    <p:sldId id="307" r:id="rId12"/>
    <p:sldId id="319" r:id="rId13"/>
    <p:sldId id="308" r:id="rId14"/>
    <p:sldId id="315" r:id="rId15"/>
    <p:sldId id="316" r:id="rId16"/>
    <p:sldId id="31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20508"/>
    <a:srgbClr val="FFFFFF"/>
    <a:srgbClr val="FFFFCC"/>
    <a:srgbClr val="0033CC"/>
    <a:srgbClr val="0000FF"/>
    <a:srgbClr val="3333FF"/>
    <a:srgbClr val="66CCFF"/>
    <a:srgbClr val="00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8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30AC49-BA25-E34C-A918-82D52FBAE5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56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23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623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7DB2F4-732A-0F47-8E16-6E620A7737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1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7EBEE6-108C-EA47-A209-C7F664D20D99}" type="slidenum">
              <a:rPr lang="en-US" sz="1200">
                <a:latin typeface="Times" charset="0"/>
              </a:rPr>
              <a:pPr/>
              <a:t>1</a:t>
            </a:fld>
            <a:endParaRPr lang="en-US" sz="1200">
              <a:latin typeface="Times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CA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MS PGothic" charset="0"/>
                <a:cs typeface="MS PGothic" charset="0"/>
              </a:rPr>
              <a:t>Dilutive earnings per share may increase or decrease as a result of the assumed conversion.  If diluted earnings per share </a:t>
            </a:r>
            <a:r>
              <a:rPr lang="en-US" b="1">
                <a:latin typeface="Calibri" charset="0"/>
                <a:ea typeface="MS PGothic" charset="0"/>
                <a:cs typeface="MS PGothic" charset="0"/>
              </a:rPr>
              <a:t>decreases</a:t>
            </a:r>
            <a:r>
              <a:rPr lang="en-US">
                <a:latin typeface="Calibri" charset="0"/>
                <a:ea typeface="MS PGothic" charset="0"/>
                <a:cs typeface="MS PGothic" charset="0"/>
              </a:rPr>
              <a:t>, the securities are in fact dilutive and are assumed converted.  If the diluted earnings per share </a:t>
            </a:r>
            <a:r>
              <a:rPr lang="en-US" b="1">
                <a:latin typeface="Calibri" charset="0"/>
                <a:ea typeface="MS PGothic" charset="0"/>
                <a:cs typeface="MS PGothic" charset="0"/>
              </a:rPr>
              <a:t>increases</a:t>
            </a:r>
            <a:r>
              <a:rPr lang="en-US">
                <a:latin typeface="Calibri" charset="0"/>
                <a:ea typeface="MS PGothic" charset="0"/>
                <a:cs typeface="MS PGothic" charset="0"/>
              </a:rPr>
              <a:t>, the securities are antidilutive and are not considered in the calculation of diluted earnings per share.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BACE16B-F409-BB46-993D-3D8094EAB8FC}" type="slidenum">
              <a:rPr lang="en-US" sz="1200" smtClean="0"/>
              <a:pPr eaLnBrk="1" hangingPunct="1">
                <a:defRPr/>
              </a:pPr>
              <a:t>14</a:t>
            </a:fld>
            <a:endParaRPr lang="en-US" sz="1200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6" name="Picture 8" descr="Metallic-Globe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315200" y="12700"/>
            <a:ext cx="1828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Slide </a:t>
            </a:r>
            <a:fld id="{631B82CB-999C-944D-B38F-4733315EEA8D}" type="slidenum">
              <a:rPr lang="en-GB" sz="1400">
                <a:solidFill>
                  <a:schemeClr val="bg1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‹#›</a:t>
            </a:fld>
            <a:endParaRPr lang="en-GB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81000" y="228600"/>
            <a:ext cx="8382000" cy="990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19216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 bwMode="blackWhite">
          <a:xfrm>
            <a:off x="457200" y="304800"/>
            <a:ext cx="8229600" cy="838200"/>
          </a:xfrm>
          <a:gradFill rotWithShape="0">
            <a:gsLst>
              <a:gs pos="0">
                <a:schemeClr val="accent1">
                  <a:gamma/>
                  <a:tint val="12549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</p:spPr>
        <p:txBody>
          <a:bodyPr anchor="ctr"/>
          <a:lstStyle>
            <a:lvl1pPr>
              <a:defRPr sz="4000"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 userDrawn="1"/>
        </p:nvSpPr>
        <p:spPr bwMode="auto">
          <a:xfrm>
            <a:off x="76200" y="19050"/>
            <a:ext cx="48768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>
                <a:solidFill>
                  <a:schemeClr val="bg1"/>
                </a:solidFill>
                <a:latin typeface="Arial" charset="0"/>
              </a:rPr>
              <a:t>A Free sample background from www.awesomebackgrounds.com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 userDrawn="1"/>
        </p:nvSpPr>
        <p:spPr bwMode="auto">
          <a:xfrm>
            <a:off x="38100" y="6616700"/>
            <a:ext cx="18288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solidFill>
                  <a:srgbClr val="FFFFFF"/>
                </a:solidFill>
                <a:latin typeface="Arial" charset="0"/>
              </a:rPr>
              <a:t>© 2006 By Default!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9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7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0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469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6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347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899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03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1" name="Picture 7" descr="Metallic-Globe-0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7315200" y="12700"/>
            <a:ext cx="18288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400">
                <a:solidFill>
                  <a:schemeClr val="bg1"/>
                </a:solidFill>
                <a:latin typeface="Arial" charset="0"/>
              </a:rPr>
              <a:t>Slide </a:t>
            </a:r>
            <a:fld id="{04746D5D-0766-7C49-A1D4-4EDC44B3F2BA}" type="slidenum">
              <a:rPr lang="en-GB" sz="1400">
                <a:solidFill>
                  <a:schemeClr val="bg1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‹#›</a:t>
            </a:fld>
            <a:endParaRPr lang="en-GB" sz="1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6000" tIns="45720" rIns="3600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632" name="Text Box 8"/>
          <p:cNvSpPr txBox="1">
            <a:spLocks noChangeArrowheads="1"/>
          </p:cNvSpPr>
          <p:nvPr userDrawn="1"/>
        </p:nvSpPr>
        <p:spPr bwMode="auto">
          <a:xfrm>
            <a:off x="76200" y="19050"/>
            <a:ext cx="48768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>
                <a:solidFill>
                  <a:schemeClr val="bg1"/>
                </a:solidFill>
                <a:latin typeface="Arial" charset="0"/>
              </a:rPr>
              <a:t>A Free sample background from www.awesomebackgrounds.com</a:t>
            </a:r>
          </a:p>
        </p:txBody>
      </p:sp>
      <p:sp>
        <p:nvSpPr>
          <p:cNvPr id="26633" name="Text Box 9"/>
          <p:cNvSpPr txBox="1">
            <a:spLocks noChangeArrowheads="1"/>
          </p:cNvSpPr>
          <p:nvPr userDrawn="1"/>
        </p:nvSpPr>
        <p:spPr bwMode="auto">
          <a:xfrm>
            <a:off x="38100" y="6616700"/>
            <a:ext cx="18288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solidFill>
                  <a:srgbClr val="FFFFFF"/>
                </a:solidFill>
                <a:latin typeface="Arial" charset="0"/>
              </a:rPr>
              <a:t>© 2006 By Default!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xStyles>
    <p:titleStyle>
      <a:lvl1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2pPr>
      <a:lvl3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3pPr>
      <a:lvl4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4pPr>
      <a:lvl5pPr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5pPr>
      <a:lvl6pPr marL="4572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eaLnBrk="0" fontAlgn="base" hangingPunct="0">
        <a:lnSpc>
          <a:spcPct val="85000"/>
        </a:lnSpc>
        <a:spcBef>
          <a:spcPct val="1000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85000"/>
        </a:lnSpc>
        <a:spcBef>
          <a:spcPct val="1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836613"/>
            <a:ext cx="7761287" cy="3816523"/>
          </a:xfrm>
          <a:ln>
            <a:solidFill>
              <a:srgbClr val="0066FF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FF"/>
            </a:extrusionClr>
          </a:sp3d>
        </p:spPr>
        <p:txBody>
          <a:bodyPr>
            <a:flatTx/>
          </a:bodyPr>
          <a:lstStyle/>
          <a:p>
            <a:pPr marR="0" algn="ctr" eaLnBrk="1" hangingPunct="1">
              <a:lnSpc>
                <a:spcPct val="80000"/>
              </a:lnSpc>
            </a:pPr>
            <a:endParaRPr lang="en-US" sz="3200" dirty="0">
              <a:latin typeface="Constantia" charset="0"/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US" sz="3600" dirty="0" smtClean="0">
                <a:solidFill>
                  <a:srgbClr val="020508"/>
                </a:solidFill>
                <a:latin typeface="Constantia" charset="0"/>
              </a:rPr>
              <a:t>DILUTIVE EPS </a:t>
            </a:r>
            <a:r>
              <a:rPr lang="en-US" sz="3600" dirty="0">
                <a:solidFill>
                  <a:srgbClr val="020508"/>
                </a:solidFill>
                <a:latin typeface="Constantia" charset="0"/>
              </a:rPr>
              <a:t>&amp; SECURITIES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3600" dirty="0">
                <a:solidFill>
                  <a:srgbClr val="020508"/>
                </a:solidFill>
                <a:latin typeface="Constantia" charset="0"/>
              </a:rPr>
              <a:t>CHAPTER </a:t>
            </a:r>
            <a:r>
              <a:rPr lang="en-US" sz="3600" dirty="0" smtClean="0">
                <a:solidFill>
                  <a:srgbClr val="020508"/>
                </a:solidFill>
                <a:latin typeface="Constantia" charset="0"/>
              </a:rPr>
              <a:t>19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3600" dirty="0">
              <a:solidFill>
                <a:srgbClr val="020508"/>
              </a:solidFill>
              <a:latin typeface="Constantia" charset="0"/>
            </a:endParaRPr>
          </a:p>
          <a:p>
            <a:pPr marR="0" algn="ctr" eaLnBrk="1" hangingPunct="1">
              <a:lnSpc>
                <a:spcPct val="80000"/>
              </a:lnSpc>
            </a:pPr>
            <a:endParaRPr lang="en-US" sz="3600" dirty="0" smtClean="0">
              <a:solidFill>
                <a:srgbClr val="020508"/>
              </a:solidFill>
              <a:latin typeface="Constantia" charset="0"/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US" sz="3600" dirty="0" smtClean="0">
                <a:solidFill>
                  <a:srgbClr val="020508"/>
                </a:solidFill>
                <a:latin typeface="Constantia" charset="0"/>
              </a:rPr>
              <a:t>PART II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3600" dirty="0">
              <a:solidFill>
                <a:srgbClr val="020508"/>
              </a:solidFill>
              <a:latin typeface="Constantia" charset="0"/>
            </a:endParaRPr>
          </a:p>
          <a:p>
            <a:pPr marR="0" algn="ctr" eaLnBrk="1" hangingPunct="1">
              <a:lnSpc>
                <a:spcPct val="80000"/>
              </a:lnSpc>
            </a:pPr>
            <a:endParaRPr lang="en-US" sz="3600" dirty="0">
              <a:solidFill>
                <a:srgbClr val="020508"/>
              </a:solidFill>
              <a:latin typeface="Constantia" charset="0"/>
            </a:endParaRPr>
          </a:p>
        </p:txBody>
      </p:sp>
      <p:sp>
        <p:nvSpPr>
          <p:cNvPr id="14339" name="Rectangle 12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7038975" y="6462713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B2F70EC-36E3-4545-A8B2-4C4684B478A8}" type="slidenum">
              <a:rPr lang="en-US" sz="1200">
                <a:solidFill>
                  <a:srgbClr val="045C75"/>
                </a:solidFill>
              </a:rPr>
              <a:pPr/>
              <a:t>1</a:t>
            </a:fld>
            <a:endParaRPr lang="en-US" sz="1200">
              <a:solidFill>
                <a:srgbClr val="045C7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832248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000" b="0" dirty="0">
                <a:solidFill>
                  <a:srgbClr val="020508"/>
                </a:solidFill>
                <a:latin typeface="Times New Roman"/>
                <a:cs typeface="Times New Roman"/>
              </a:rPr>
              <a:t>Convertible Securities</a:t>
            </a:r>
            <a:br>
              <a:rPr lang="en-US" sz="4000" b="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r>
              <a:rPr lang="en-US" sz="4000" b="0" dirty="0">
                <a:solidFill>
                  <a:srgbClr val="020508"/>
                </a:solidFill>
                <a:latin typeface="Times New Roman"/>
                <a:cs typeface="Times New Roman"/>
              </a:rPr>
              <a:t>BONDS (if converted)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6000"/>
            <a:ext cx="9144000" cy="3844925"/>
          </a:xfrm>
        </p:spPr>
        <p:txBody>
          <a:bodyPr/>
          <a:lstStyle/>
          <a:p>
            <a:pPr eaLnBrk="1" hangingPunct="1"/>
            <a:endParaRPr lang="en-US" dirty="0">
              <a:latin typeface="Constantia" charset="0"/>
            </a:endParaRP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Net Income is Adjusted: </a:t>
            </a:r>
          </a:p>
          <a:p>
            <a:pPr lvl="1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 related interest effect (net of tax) 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 weighted average # of shares is </a:t>
            </a:r>
            <a:r>
              <a:rPr lang="en-US" i="1" dirty="0">
                <a:solidFill>
                  <a:srgbClr val="020508"/>
                </a:solidFill>
                <a:latin typeface="Times New Roman"/>
                <a:cs typeface="Times New Roman"/>
              </a:rPr>
              <a:t>i</a:t>
            </a:r>
            <a:r>
              <a:rPr lang="en-US" b="1" i="1" u="sng" dirty="0">
                <a:solidFill>
                  <a:srgbClr val="020508"/>
                </a:solidFill>
                <a:latin typeface="Times New Roman"/>
                <a:cs typeface="Times New Roman"/>
              </a:rPr>
              <a:t>ncreased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 </a:t>
            </a:r>
          </a:p>
          <a:p>
            <a:pPr lvl="1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Due to: additional common shares assumed issued (at the beginning)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3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524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Diluted Earnings per Share- </a:t>
            </a:r>
            <a:b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Options, Warrants, and Rights</a:t>
            </a:r>
            <a:r>
              <a:rPr lang="en-US" sz="3600" dirty="0">
                <a:solidFill>
                  <a:schemeClr val="bg1"/>
                </a:solidFill>
                <a:latin typeface="Calibri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Calibri" charset="0"/>
              </a:rPr>
            </a:br>
            <a:endParaRPr lang="en-US" sz="3600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204864"/>
            <a:ext cx="8229600" cy="2650232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Only if dilutive!!!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If exercise price is higher than the average market price – no exercise would take place – pose NO potential dilution. –Anti-dilutive</a:t>
            </a:r>
          </a:p>
          <a:p>
            <a:pPr eaLnBrk="1" hangingPunct="1">
              <a:lnSpc>
                <a:spcPct val="90000"/>
              </a:lnSpc>
            </a:pPr>
            <a:endParaRPr lang="en-US" sz="2800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Clr>
                <a:srgbClr val="FF3300"/>
              </a:buClr>
              <a:buSzPct val="85000"/>
              <a:buFont typeface="Wingdings" charset="0"/>
              <a:buChar char="§"/>
            </a:pPr>
            <a:endParaRPr lang="en-US" sz="2800" dirty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145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524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Diluted Earnings per Share- </a:t>
            </a:r>
            <a:b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Options, Warrants, and Rights</a:t>
            </a:r>
            <a:r>
              <a:rPr lang="en-US" sz="3600" dirty="0">
                <a:solidFill>
                  <a:schemeClr val="bg1"/>
                </a:solidFill>
                <a:latin typeface="Calibri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Calibri" charset="0"/>
              </a:rPr>
            </a:br>
            <a:endParaRPr lang="en-US" sz="3600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844824"/>
            <a:ext cx="8229600" cy="48691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If 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exercise (price less than market</a:t>
            </a: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resources 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(cash) would produce </a:t>
            </a:r>
            <a:endParaRPr lang="en-US" sz="2800" dirty="0" smtClean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- 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either net income must be increased (</a:t>
            </a:r>
            <a:r>
              <a:rPr lang="en-US" sz="2800" dirty="0" err="1">
                <a:solidFill>
                  <a:srgbClr val="020508"/>
                </a:solidFill>
                <a:latin typeface="Times New Roman"/>
                <a:cs typeface="Times New Roman"/>
              </a:rPr>
              <a:t>inc.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 in revenue) </a:t>
            </a: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or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8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(cash is assumed to be used for some non-revenue-producing purposes)</a:t>
            </a:r>
          </a:p>
          <a:p>
            <a:pPr marL="0" indent="0" eaLnBrk="1" hangingPunct="1">
              <a:lnSpc>
                <a:spcPct val="90000"/>
              </a:lnSpc>
              <a:spcBef>
                <a:spcPct val="5000"/>
              </a:spcBef>
              <a:buClr>
                <a:srgbClr val="FF3300"/>
              </a:buClr>
              <a:buSzPct val="85000"/>
              <a:buNone/>
            </a:pPr>
            <a:endParaRPr lang="en-US" sz="2800" dirty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777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  <a:t>Diluted Earnings per Share</a:t>
            </a:r>
            <a:b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  <a:t>- Options, Warrants, and Rights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68760"/>
            <a:ext cx="8229600" cy="528444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Proceeds from conversion are assumed to be used for purchase of treasury stock at current market price.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Treasury stock is</a:t>
            </a:r>
            <a:r>
              <a:rPr lang="en-US" b="1" i="1" u="sng" dirty="0">
                <a:solidFill>
                  <a:srgbClr val="020508"/>
                </a:solidFill>
                <a:latin typeface="Times New Roman"/>
                <a:cs typeface="Times New Roman"/>
              </a:rPr>
              <a:t> assumed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 to be reissued to option or warrant holders.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THEREFORE: method dealing with Options, Warrants and Rights – </a:t>
            </a:r>
            <a:r>
              <a:rPr lang="en-US" i="1" u="sng" dirty="0">
                <a:solidFill>
                  <a:srgbClr val="020508"/>
                </a:solidFill>
                <a:latin typeface="Times New Roman"/>
                <a:cs typeface="Times New Roman"/>
              </a:rPr>
              <a:t>TREASURY STOCK METHOD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Any additional shares issued, over treasury stock, are added to </a:t>
            </a:r>
            <a:r>
              <a:rPr lang="ja-JP" altLang="en-US" dirty="0">
                <a:solidFill>
                  <a:srgbClr val="020508"/>
                </a:solidFill>
                <a:latin typeface="Times New Roman"/>
                <a:cs typeface="Times New Roman"/>
              </a:rPr>
              <a:t>“</a:t>
            </a:r>
            <a:r>
              <a:rPr lang="en-US" altLang="ja-JP" dirty="0">
                <a:solidFill>
                  <a:srgbClr val="020508"/>
                </a:solidFill>
                <a:latin typeface="Times New Roman"/>
                <a:cs typeface="Times New Roman"/>
              </a:rPr>
              <a:t>weighted- average shares outstanding.</a:t>
            </a:r>
            <a:r>
              <a:rPr lang="ja-JP" altLang="en-US" dirty="0">
                <a:solidFill>
                  <a:srgbClr val="020508"/>
                </a:solidFill>
                <a:latin typeface="Times New Roman"/>
                <a:cs typeface="Times New Roman"/>
              </a:rPr>
              <a:t>”</a:t>
            </a:r>
            <a:endParaRPr lang="en-US" altLang="ja-JP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spcBef>
                <a:spcPct val="5000"/>
              </a:spcBef>
              <a:buClr>
                <a:srgbClr val="FF3300"/>
              </a:buClr>
              <a:buSzPct val="85000"/>
              <a:buFont typeface="Wingdings" charset="0"/>
              <a:buChar char="§"/>
            </a:pPr>
            <a:endParaRPr lang="en-US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smtClean="0"/>
              <a:t>18-</a:t>
            </a:r>
            <a:fld id="{4616222C-5279-CD43-8E82-D0931AFE7510}" type="slidenum">
              <a:rPr lang="en-US" sz="2000" smtClean="0"/>
              <a:pPr eaLnBrk="1" hangingPunct="1">
                <a:defRPr/>
              </a:pPr>
              <a:t>14</a:t>
            </a:fld>
            <a:endParaRPr lang="en-US" sz="2000" smtClean="0"/>
          </a:p>
        </p:txBody>
      </p:sp>
      <p:sp>
        <p:nvSpPr>
          <p:cNvPr id="75778" name="Rectangle 17"/>
          <p:cNvSpPr>
            <a:spLocks noChangeArrowheads="1"/>
          </p:cNvSpPr>
          <p:nvPr/>
        </p:nvSpPr>
        <p:spPr bwMode="auto">
          <a:xfrm>
            <a:off x="762000" y="1816100"/>
            <a:ext cx="8153400" cy="4191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79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  <a:noFill/>
        </p:spPr>
        <p:txBody>
          <a:bodyPr/>
          <a:lstStyle/>
          <a:p>
            <a:pPr algn="ctr" eaLnBrk="1" hangingPunct="1"/>
            <a:r>
              <a:rPr lang="en-US" sz="3400" dirty="0">
                <a:solidFill>
                  <a:srgbClr val="000000"/>
                </a:solidFill>
                <a:latin typeface="Times New Roman"/>
                <a:cs typeface="Times New Roman"/>
              </a:rPr>
              <a:t>Effect of a Loss from Continuing Operations on Earnings per Share</a:t>
            </a:r>
          </a:p>
        </p:txBody>
      </p:sp>
      <p:pic>
        <p:nvPicPr>
          <p:cNvPr id="7578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752600"/>
            <a:ext cx="8796337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3657" name="Rectangle 9"/>
          <p:cNvSpPr>
            <a:spLocks noChangeArrowheads="1"/>
          </p:cNvSpPr>
          <p:nvPr/>
        </p:nvSpPr>
        <p:spPr bwMode="auto">
          <a:xfrm>
            <a:off x="762000" y="5537200"/>
            <a:ext cx="8001000" cy="304800"/>
          </a:xfrm>
          <a:prstGeom prst="rect">
            <a:avLst/>
          </a:prstGeom>
          <a:gradFill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gamma/>
                  <a:shade val="46275"/>
                  <a:invGamma/>
                  <a:alpha val="3000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3483658" name="Rectangle 10"/>
          <p:cNvSpPr>
            <a:spLocks noChangeArrowheads="1"/>
          </p:cNvSpPr>
          <p:nvPr/>
        </p:nvSpPr>
        <p:spPr bwMode="auto">
          <a:xfrm>
            <a:off x="609600" y="3771900"/>
            <a:ext cx="8001000" cy="304800"/>
          </a:xfrm>
          <a:prstGeom prst="rect">
            <a:avLst/>
          </a:prstGeom>
          <a:gradFill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gamma/>
                  <a:shade val="46275"/>
                  <a:invGamma/>
                  <a:alpha val="3000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040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657" grpId="0" animBg="1"/>
      <p:bldP spid="34836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524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  <a:t>Dilutive EPS: comprehensive:</a:t>
            </a:r>
            <a:b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endParaRPr lang="en-US" sz="4000" dirty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Calculations:  Weighted Average No of shares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Outstanding shares Beg of the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Issue of shares during the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Repurchased stock (Treasury)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Stock dividends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Stock split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1. Basic EPS: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with Preferred dividends (cumulative/non cumulative)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2. Dilutive EPS: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With Convertible preferred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With convertible bonds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With stock options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With warrants</a:t>
            </a:r>
          </a:p>
        </p:txBody>
      </p:sp>
    </p:spTree>
    <p:extLst>
      <p:ext uri="{BB962C8B-B14F-4D97-AF65-F5344CB8AC3E}">
        <p14:creationId xmlns:p14="http://schemas.microsoft.com/office/powerpoint/2010/main" val="322106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Presentation and disclosure.</a:t>
            </a:r>
            <a:b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endParaRPr lang="en-US" sz="3600" dirty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>
                <a:latin typeface="Constantia" charset="0"/>
              </a:rPr>
              <a:t>a.	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EPS is presented for income from continuing operations, income before extraordinary items or change in accounting principle, and net income.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b.	Reported for all periods presented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c.	Prior period EPS is restated for any prior period adjustments.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d.	Footnotes are required for diluted EPS</a:t>
            </a:r>
            <a:r>
              <a:rPr lang="en-US" dirty="0">
                <a:latin typeface="Constanti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491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nimBg="1"/>
      <p:bldP spid="819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020508"/>
                </a:solidFill>
                <a:latin typeface="Calibri" charset="0"/>
              </a:rPr>
              <a:t>Learning</a:t>
            </a:r>
            <a:r>
              <a:rPr lang="en-US" dirty="0">
                <a:solidFill>
                  <a:schemeClr val="tx1"/>
                </a:solidFill>
                <a:latin typeface="Calibri" charset="0"/>
              </a:rPr>
              <a:t> </a:t>
            </a:r>
            <a:r>
              <a:rPr lang="en-US" dirty="0">
                <a:solidFill>
                  <a:srgbClr val="020508"/>
                </a:solidFill>
                <a:latin typeface="Calibri" charset="0"/>
              </a:rPr>
              <a:t>objectives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500063" y="1582738"/>
            <a:ext cx="7534275" cy="4726582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 accounting for Stock Award Plans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 accounting for Stock Options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Distinguish between a simple &amp; complex capital </a:t>
            </a:r>
            <a:r>
              <a:rPr lang="en-US" dirty="0" smtClean="0">
                <a:solidFill>
                  <a:srgbClr val="020508"/>
                </a:solidFill>
                <a:latin typeface="Times New Roman"/>
                <a:cs typeface="Times New Roman"/>
              </a:rPr>
              <a:t>structure</a:t>
            </a:r>
          </a:p>
          <a:p>
            <a:pPr eaLnBrk="1" hangingPunct="1"/>
            <a:r>
              <a:rPr lang="en-US" dirty="0" smtClean="0">
                <a:solidFill>
                  <a:srgbClr val="020508"/>
                </a:solidFill>
                <a:latin typeface="Times New Roman"/>
                <a:cs typeface="Times New Roman"/>
              </a:rPr>
              <a:t>Determine Weighted Average # of C/S</a:t>
            </a:r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Determine Basic EPS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Determine Dilutive EPS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Presentation of EPS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16D82C-5BE5-8C47-958D-9BFEBF9E7069}" type="slidenum">
              <a:rPr lang="en-US" sz="1200">
                <a:solidFill>
                  <a:srgbClr val="045C75"/>
                </a:solidFill>
              </a:rPr>
              <a:pPr/>
              <a:t>2</a:t>
            </a:fld>
            <a:endParaRPr lang="en-US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6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7772400" cy="67917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20508"/>
                </a:solidFill>
                <a:latin typeface="Times New Roman"/>
                <a:ea typeface="+mj-ea"/>
                <a:cs typeface="Times New Roman"/>
              </a:rPr>
              <a:t>Key concepts</a:t>
            </a:r>
            <a:r>
              <a:rPr lang="en-US" sz="3600" dirty="0" smtClean="0">
                <a:solidFill>
                  <a:srgbClr val="020508"/>
                </a:solidFill>
                <a:latin typeface="Times New Roman"/>
                <a:ea typeface="+mj-ea"/>
                <a:cs typeface="Times New Roman"/>
              </a:rPr>
              <a:t>: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1628800"/>
            <a:ext cx="6400800" cy="3096344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i="1" u="sng" dirty="0" smtClean="0">
                <a:solidFill>
                  <a:srgbClr val="020508"/>
                </a:solidFill>
                <a:latin typeface="Times New Roman"/>
                <a:cs typeface="Times New Roman"/>
              </a:rPr>
              <a:t>PART </a:t>
            </a:r>
            <a:r>
              <a:rPr lang="en-US" sz="3600" i="1" u="sng" dirty="0">
                <a:solidFill>
                  <a:srgbClr val="020508"/>
                </a:solidFill>
                <a:latin typeface="Times New Roman"/>
                <a:cs typeface="Times New Roman"/>
              </a:rPr>
              <a:t>B</a:t>
            </a:r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: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Capital Structure: Simple/Complex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Basic EPS / Dilutive EPS</a:t>
            </a:r>
          </a:p>
          <a:p>
            <a:pPr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Presentation</a:t>
            </a:r>
          </a:p>
          <a:p>
            <a:pPr eaLnBrk="1" hangingPunct="1">
              <a:buFontTx/>
              <a:buNone/>
            </a:pPr>
            <a:endParaRPr lang="en-US" sz="4000" dirty="0">
              <a:latin typeface="Constantia" charset="0"/>
            </a:endParaRPr>
          </a:p>
          <a:p>
            <a:pPr eaLnBrk="1" hangingPunct="1">
              <a:buFontTx/>
              <a:buNone/>
            </a:pPr>
            <a:endParaRPr lang="en-US" sz="4000" dirty="0">
              <a:latin typeface="Constantia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0C4B03-45E9-4741-BD8E-51E3B9D9F75B}" type="slidenum">
              <a:rPr lang="en-US" sz="1200">
                <a:solidFill>
                  <a:srgbClr val="045C75"/>
                </a:solidFill>
              </a:rPr>
              <a:pPr/>
              <a:t>3</a:t>
            </a:fld>
            <a:endParaRPr lang="en-US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5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8229600" cy="1900064"/>
          </a:xfrm>
          <a:ln>
            <a:solidFill>
              <a:schemeClr val="tx1"/>
            </a:solidFill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CHAPTER 19</a:t>
            </a:r>
            <a:r>
              <a:rPr lang="en-US" sz="4400" dirty="0" smtClean="0">
                <a:solidFill>
                  <a:schemeClr val="bg1"/>
                </a:solidFill>
                <a:latin typeface="Times New Roman"/>
                <a:cs typeface="Times New Roman"/>
              </a:rPr>
              <a:t/>
            </a:r>
            <a:br>
              <a:rPr lang="en-US" sz="4400" dirty="0" smtClean="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en-US" sz="44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BASIC &amp; DILUTIVE EPS</a:t>
            </a:r>
            <a:br>
              <a:rPr lang="en-US" sz="4400" dirty="0" smtClean="0">
                <a:solidFill>
                  <a:srgbClr val="020508"/>
                </a:solidFill>
                <a:latin typeface="Times New Roman"/>
                <a:cs typeface="Times New Roman"/>
              </a:rPr>
            </a:br>
            <a:endParaRPr lang="en-US" sz="4400" dirty="0" smtClean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3200" dirty="0">
                <a:solidFill>
                  <a:srgbClr val="020508"/>
                </a:solidFill>
                <a:latin typeface="Times New Roman"/>
                <a:cs typeface="Times New Roman"/>
              </a:rPr>
              <a:t>EARNINGS PER SHARE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3200" dirty="0">
                <a:solidFill>
                  <a:srgbClr val="020508"/>
                </a:solidFill>
                <a:latin typeface="Times New Roman"/>
                <a:cs typeface="Times New Roman"/>
              </a:rPr>
              <a:t>PART II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3200" dirty="0">
                <a:solidFill>
                  <a:srgbClr val="020508"/>
                </a:solidFill>
                <a:latin typeface="Times New Roman"/>
                <a:cs typeface="Times New Roman"/>
              </a:rPr>
              <a:t>COMPLEX STRUCTURE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7902575" y="6573838"/>
            <a:ext cx="1241425" cy="28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Professor Vedd</a:t>
            </a:r>
          </a:p>
        </p:txBody>
      </p:sp>
    </p:spTree>
    <p:extLst>
      <p:ext uri="{BB962C8B-B14F-4D97-AF65-F5344CB8AC3E}">
        <p14:creationId xmlns:p14="http://schemas.microsoft.com/office/powerpoint/2010/main" val="99830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CAPITAL STRUCTURE &amp; EPS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i="1" u="sng" dirty="0">
                <a:solidFill>
                  <a:srgbClr val="020508"/>
                </a:solidFill>
                <a:latin typeface="Times New Roman"/>
                <a:cs typeface="Times New Roman"/>
              </a:rPr>
              <a:t>A COMPLEX CAPITAL STRUCTURE</a:t>
            </a: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 (potential convertible securities)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 dirty="0">
                <a:solidFill>
                  <a:srgbClr val="020508"/>
                </a:solidFill>
                <a:latin typeface="Times New Roman"/>
                <a:cs typeface="Times New Roman"/>
              </a:rPr>
              <a:t>	-POTENTIAL COMMON SHARES: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Bonds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Convertible Preferred stock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Stock options /warrants/Rights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Other: Participating securities 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Impact: Increase in # of shares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EPS is decreased.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These convertible securities are said to dilute (reduce) earnings per share.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Constantia" charset="0"/>
            </a:endParaRP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5394325" y="1789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6791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712788"/>
          </a:xfrm>
          <a:ln>
            <a:solidFill>
              <a:schemeClr val="bg1"/>
            </a:solidFill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020508"/>
                </a:solidFill>
                <a:latin typeface="Times New Roman"/>
                <a:cs typeface="Times New Roman"/>
              </a:rPr>
              <a:t>DILUTIVE EPS</a:t>
            </a:r>
          </a:p>
        </p:txBody>
      </p:sp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2709863" y="2757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8686800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2270125" y="1027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800"/>
          </a:p>
        </p:txBody>
      </p:sp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2422525" y="1255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800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04800" y="762000"/>
            <a:ext cx="8186857" cy="1200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dirty="0"/>
              <a:t>“</a:t>
            </a:r>
            <a:r>
              <a:rPr lang="en-US" altLang="ja-JP" dirty="0">
                <a:solidFill>
                  <a:srgbClr val="020508"/>
                </a:solidFill>
                <a:latin typeface="Times New Roman"/>
                <a:cs typeface="Times New Roman"/>
              </a:rPr>
              <a:t>Dilutive</a:t>
            </a:r>
            <a:r>
              <a:rPr lang="ja-JP" altLang="en-US" dirty="0">
                <a:solidFill>
                  <a:srgbClr val="020508"/>
                </a:solidFill>
                <a:latin typeface="Times New Roman"/>
                <a:cs typeface="Times New Roman"/>
              </a:rPr>
              <a:t>”</a:t>
            </a:r>
            <a:r>
              <a:rPr lang="en-US" altLang="ja-JP" dirty="0">
                <a:solidFill>
                  <a:srgbClr val="020508"/>
                </a:solidFill>
                <a:latin typeface="Times New Roman"/>
                <a:cs typeface="Times New Roman"/>
              </a:rPr>
              <a:t> means the ability to influence the EPS in a downward</a:t>
            </a:r>
          </a:p>
          <a:p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Direction – i.e. the inclusion of the dilutive security in the </a:t>
            </a:r>
          </a:p>
          <a:p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Calculation – decreases the resultant EPS figure</a:t>
            </a:r>
          </a:p>
        </p:txBody>
      </p:sp>
    </p:spTree>
    <p:extLst>
      <p:ext uri="{BB962C8B-B14F-4D97-AF65-F5344CB8AC3E}">
        <p14:creationId xmlns:p14="http://schemas.microsoft.com/office/powerpoint/2010/main" val="67797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3236"/>
            <a:ext cx="8305800" cy="1143000"/>
          </a:xfrm>
          <a:extLst/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cs typeface="Arial" charset="0"/>
              </a:rPr>
              <a:t>Convertible Securities</a:t>
            </a:r>
          </a:p>
        </p:txBody>
      </p:sp>
      <p:sp>
        <p:nvSpPr>
          <p:cNvPr id="38605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980728"/>
            <a:ext cx="7848600" cy="1143000"/>
          </a:xfrm>
        </p:spPr>
        <p:txBody>
          <a:bodyPr lIns="90488" tIns="44450" rIns="90488" bIns="44450"/>
          <a:lstStyle/>
          <a:p>
            <a:pPr algn="ctr">
              <a:buFont typeface="Wingdings" charset="0"/>
              <a:buNone/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Dilutive earnings per share may decrease or increase after the assumed conversion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386054" name="Rectangle 6"/>
          <p:cNvSpPr>
            <a:spLocks noChangeArrowheads="1"/>
          </p:cNvSpPr>
          <p:nvPr/>
        </p:nvSpPr>
        <p:spPr bwMode="auto">
          <a:xfrm>
            <a:off x="668338" y="2703513"/>
            <a:ext cx="7942262" cy="1563687"/>
          </a:xfrm>
          <a:prstGeom prst="rect">
            <a:avLst/>
          </a:prstGeom>
          <a:solidFill>
            <a:srgbClr val="FFFFFF"/>
          </a:solidFill>
          <a:ln w="12700">
            <a:solidFill>
              <a:srgbClr val="037C03"/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000000">
                <a:alpha val="74997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037C0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If dilutive earnings per share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decreases</a:t>
            </a:r>
            <a:r>
              <a:rPr lang="en-US" sz="3200" b="1" dirty="0">
                <a:solidFill>
                  <a:srgbClr val="037C0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, the securities are </a:t>
            </a:r>
            <a:r>
              <a:rPr 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dilutive</a:t>
            </a:r>
            <a:r>
              <a:rPr lang="en-US" sz="3200" b="1" dirty="0">
                <a:solidFill>
                  <a:srgbClr val="037C0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 and are assumed </a:t>
            </a:r>
            <a:r>
              <a:rPr lang="en-US" sz="3200" b="1" dirty="0">
                <a:solidFill>
                  <a:srgbClr val="3333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converted</a:t>
            </a:r>
            <a:r>
              <a:rPr lang="en-US" sz="3200" b="1" dirty="0">
                <a:solidFill>
                  <a:srgbClr val="037C0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MS PGothic" charset="0"/>
                <a:cs typeface="MS PGothic" charset="0"/>
              </a:rPr>
              <a:t>.</a:t>
            </a:r>
          </a:p>
        </p:txBody>
      </p:sp>
      <p:sp>
        <p:nvSpPr>
          <p:cNvPr id="386055" name="Rectangle 7"/>
          <p:cNvSpPr>
            <a:spLocks noChangeArrowheads="1"/>
          </p:cNvSpPr>
          <p:nvPr/>
        </p:nvSpPr>
        <p:spPr bwMode="auto">
          <a:xfrm>
            <a:off x="668338" y="4495800"/>
            <a:ext cx="7942262" cy="1563688"/>
          </a:xfrm>
          <a:prstGeom prst="rect">
            <a:avLst/>
          </a:prstGeom>
          <a:solidFill>
            <a:srgbClr val="FDE3BA"/>
          </a:solidFill>
          <a:ln w="12700">
            <a:solidFill>
              <a:srgbClr val="790015"/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000000">
                <a:alpha val="74997"/>
              </a:srgb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If dilutive earnings per share</a:t>
            </a:r>
            <a:r>
              <a:rPr lang="en-US" sz="3200" b="1">
                <a:solidFill>
                  <a:srgbClr val="037C0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 increases</a:t>
            </a:r>
            <a:r>
              <a:rPr lang="en-US" sz="3200" b="1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, the securities are </a:t>
            </a:r>
            <a:r>
              <a:rPr lang="en-US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antidilutive</a:t>
            </a:r>
            <a:r>
              <a:rPr lang="en-US" sz="3200" b="1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 and are </a:t>
            </a:r>
            <a:r>
              <a:rPr lang="en-US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not</a:t>
            </a:r>
            <a:r>
              <a:rPr lang="en-US" sz="3200" b="1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MS PGothic" charset="0"/>
                <a:cs typeface="MS PGothic" charset="0"/>
              </a:rPr>
              <a:t> considered converted.</a:t>
            </a:r>
          </a:p>
        </p:txBody>
      </p:sp>
      <p:sp>
        <p:nvSpPr>
          <p:cNvPr id="386056" name="AutoShape 8"/>
          <p:cNvSpPr>
            <a:spLocks noChangeArrowheads="1"/>
          </p:cNvSpPr>
          <p:nvPr/>
        </p:nvSpPr>
        <p:spPr bwMode="auto">
          <a:xfrm>
            <a:off x="787400" y="3389313"/>
            <a:ext cx="406400" cy="573087"/>
          </a:xfrm>
          <a:prstGeom prst="downArrow">
            <a:avLst>
              <a:gd name="adj1" fmla="val 50000"/>
              <a:gd name="adj2" fmla="val 60937"/>
            </a:avLst>
          </a:prstGeom>
          <a:solidFill>
            <a:srgbClr val="FF0000"/>
          </a:solidFill>
          <a:ln w="12700">
            <a:solidFill>
              <a:srgbClr val="FC0128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solidFill>
                <a:srgbClr val="FF3300"/>
              </a:solidFill>
              <a:ea typeface="ＭＳ Ｐゴシック" pitchFamily="-65" charset="-128"/>
            </a:endParaRPr>
          </a:p>
        </p:txBody>
      </p:sp>
      <p:sp>
        <p:nvSpPr>
          <p:cNvPr id="386057" name="AutoShape 9"/>
          <p:cNvSpPr>
            <a:spLocks noChangeArrowheads="1"/>
          </p:cNvSpPr>
          <p:nvPr/>
        </p:nvSpPr>
        <p:spPr bwMode="auto">
          <a:xfrm flipV="1">
            <a:off x="787400" y="5446713"/>
            <a:ext cx="406400" cy="573087"/>
          </a:xfrm>
          <a:prstGeom prst="downArrow">
            <a:avLst>
              <a:gd name="adj1" fmla="val 50000"/>
              <a:gd name="adj2" fmla="val 60937"/>
            </a:avLst>
          </a:prstGeom>
          <a:solidFill>
            <a:srgbClr val="008000"/>
          </a:solidFill>
          <a:ln w="12700">
            <a:solidFill>
              <a:srgbClr val="008000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7"/>
              </a:srgbClr>
            </a:outerShdw>
          </a:effectLst>
        </p:spPr>
        <p:txBody>
          <a:bodyPr rot="10800000" wrap="none" anchor="ctr"/>
          <a:lstStyle/>
          <a:p>
            <a:pPr algn="ctr">
              <a:defRPr/>
            </a:pPr>
            <a:endParaRPr lang="en-US" sz="2400" dirty="0">
              <a:solidFill>
                <a:srgbClr val="FF3300"/>
              </a:solidFill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74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rgbClr val="020508"/>
                </a:solidFill>
                <a:latin typeface="Times New Roman"/>
                <a:cs typeface="Times New Roman"/>
              </a:rPr>
              <a:t>DILUTIVE EFFECT ON EPS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3276600"/>
          </a:xfrm>
        </p:spPr>
        <p:txBody>
          <a:bodyPr/>
          <a:lstStyle/>
          <a:p>
            <a:pPr marL="609600" indent="-609600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What are potentially dilutive securities?</a:t>
            </a:r>
          </a:p>
          <a:p>
            <a:pPr marL="609600" indent="-609600" eaLnBrk="1" hangingPunct="1"/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marL="609600" indent="-609600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1. CONVERTIBLE SECURITIES</a:t>
            </a:r>
          </a:p>
          <a:p>
            <a:pPr marL="990600" lvl="1" indent="-533400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	A. Convertible bonds</a:t>
            </a:r>
          </a:p>
          <a:p>
            <a:pPr marL="990600" lvl="1" indent="-533400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	B. Convertible preferred stock</a:t>
            </a:r>
          </a:p>
          <a:p>
            <a:pPr marL="609600" indent="-609600" eaLnBrk="1" hangingPunct="1"/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2.  STOCK OPTIONS, WARRANTS, &amp; RIGHTS</a:t>
            </a:r>
          </a:p>
          <a:p>
            <a:pPr marL="609600" indent="-609600" eaLnBrk="1" hangingPunct="1"/>
            <a:endParaRPr lang="en-US" dirty="0">
              <a:latin typeface="Constantia" charset="0"/>
            </a:endParaRPr>
          </a:p>
          <a:p>
            <a:pPr marL="609600" indent="-609600" eaLnBrk="1" hangingPunct="1">
              <a:buFont typeface="Wingdings" charset="0"/>
              <a:buNone/>
            </a:pPr>
            <a:endParaRPr lang="en-US" dirty="0">
              <a:latin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5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9812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CONVERTIBLE SECURITIES</a:t>
            </a:r>
            <a:b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  <a:t>FASB 128</a:t>
            </a:r>
            <a:br>
              <a:rPr lang="en-US" sz="3600" dirty="0">
                <a:solidFill>
                  <a:srgbClr val="020508"/>
                </a:solidFill>
                <a:latin typeface="Times New Roman"/>
                <a:cs typeface="Times New Roman"/>
              </a:rPr>
            </a:br>
            <a:endParaRPr lang="en-US" sz="3600" dirty="0">
              <a:solidFill>
                <a:srgbClr val="020508"/>
              </a:solidFill>
              <a:latin typeface="Times New Roman"/>
              <a:cs typeface="Times New Roman"/>
            </a:endParaRPr>
          </a:p>
        </p:txBody>
      </p:sp>
      <p:sp>
        <p:nvSpPr>
          <p:cNvPr id="67588" name="Text Box 4"/>
          <p:cNvSpPr>
            <a:spLocks noGrp="1" noChangeArrowheads="1"/>
          </p:cNvSpPr>
          <p:nvPr>
            <p:ph idx="1"/>
          </p:nvPr>
        </p:nvSpPr>
        <p:spPr>
          <a:xfrm>
            <a:off x="533400" y="1268760"/>
            <a:ext cx="8229600" cy="539556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The </a:t>
            </a:r>
            <a:r>
              <a:rPr lang="en-US" i="1" dirty="0">
                <a:solidFill>
                  <a:srgbClr val="020508"/>
                </a:solidFill>
                <a:latin typeface="Times New Roman"/>
                <a:cs typeface="Times New Roman"/>
              </a:rPr>
              <a:t>dilutive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 effect of convertible securities is measured by: </a:t>
            </a:r>
            <a:r>
              <a:rPr lang="en-US" sz="3600" b="1" i="1" u="sng" dirty="0">
                <a:solidFill>
                  <a:srgbClr val="020508"/>
                </a:solidFill>
                <a:latin typeface="Times New Roman"/>
                <a:cs typeface="Times New Roman"/>
              </a:rPr>
              <a:t>if-converted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 /</a:t>
            </a:r>
            <a:r>
              <a:rPr lang="ja-JP" altLang="en-US" dirty="0">
                <a:solidFill>
                  <a:srgbClr val="020508"/>
                </a:solidFill>
                <a:latin typeface="Times New Roman"/>
                <a:cs typeface="Times New Roman"/>
              </a:rPr>
              <a:t>‘</a:t>
            </a:r>
            <a:r>
              <a:rPr lang="en-US" altLang="ja-JP" dirty="0">
                <a:solidFill>
                  <a:srgbClr val="020508"/>
                </a:solidFill>
                <a:latin typeface="Times New Roman"/>
                <a:cs typeface="Times New Roman"/>
              </a:rPr>
              <a:t>What if</a:t>
            </a:r>
            <a:r>
              <a:rPr lang="ja-JP" altLang="en-US" dirty="0">
                <a:solidFill>
                  <a:srgbClr val="020508"/>
                </a:solidFill>
                <a:latin typeface="Times New Roman"/>
                <a:cs typeface="Times New Roman"/>
              </a:rPr>
              <a:t>’</a:t>
            </a:r>
            <a:r>
              <a:rPr lang="en-US" altLang="ja-JP" dirty="0">
                <a:solidFill>
                  <a:srgbClr val="020508"/>
                </a:solidFill>
                <a:latin typeface="Times New Roman"/>
                <a:cs typeface="Times New Roman"/>
              </a:rPr>
              <a:t> exercised!!!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Each convertible security is assumed to have been converted into common Shares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Assumes conversion at the </a:t>
            </a:r>
            <a:r>
              <a:rPr lang="en-US" i="1" u="sng" dirty="0">
                <a:solidFill>
                  <a:srgbClr val="020508"/>
                </a:solidFill>
                <a:latin typeface="Times New Roman"/>
                <a:cs typeface="Times New Roman"/>
              </a:rPr>
              <a:t>beginning of the period</a:t>
            </a:r>
            <a:r>
              <a:rPr lang="en-US" dirty="0">
                <a:solidFill>
                  <a:srgbClr val="020508"/>
                </a:solidFill>
                <a:latin typeface="Times New Roman"/>
                <a:cs typeface="Times New Roman"/>
              </a:rPr>
              <a:t> (or date of issue if later)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rgbClr val="020508"/>
              </a:solidFill>
              <a:latin typeface="Times New Roman"/>
              <a:cs typeface="Times New Roman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Constantia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117725" y="6056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8882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</p:bldLst>
  </p:timing>
</p:sld>
</file>

<file path=ppt/theme/theme1.xml><?xml version="1.0" encoding="utf-8"?>
<a:theme xmlns:a="http://schemas.openxmlformats.org/drawingml/2006/main" name="www.awesomebackgrounds.com   ">
  <a:themeElements>
    <a:clrScheme name="Custom 2">
      <a:dk1>
        <a:srgbClr val="4FA0F0"/>
      </a:dk1>
      <a:lt1>
        <a:srgbClr val="E2E8E7"/>
      </a:lt1>
      <a:dk2>
        <a:srgbClr val="008080"/>
      </a:dk2>
      <a:lt2>
        <a:srgbClr val="DDDDDD"/>
      </a:lt2>
      <a:accent1>
        <a:srgbClr val="8DD1B7"/>
      </a:accent1>
      <a:accent2>
        <a:srgbClr val="B0AC00"/>
      </a:accent2>
      <a:accent3>
        <a:srgbClr val="EEF2F1"/>
      </a:accent3>
      <a:accent4>
        <a:srgbClr val="2A5682"/>
      </a:accent4>
      <a:accent5>
        <a:srgbClr val="C5E5D8"/>
      </a:accent5>
      <a:accent6>
        <a:srgbClr val="9F9B00"/>
      </a:accent6>
      <a:hlink>
        <a:srgbClr val="92BCE2"/>
      </a:hlink>
      <a:folHlink>
        <a:srgbClr val="969696"/>
      </a:folHlink>
    </a:clrScheme>
    <a:fontScheme name="www.awesomebackgrounds.com   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www.awesomebackgrounds.com 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awesomebackgrounds.com   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awesomebackgrounds.com   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Office\Templates\www.awesomebackgrounds.com   </Template>
  <TotalTime>712</TotalTime>
  <Words>578</Words>
  <Application>Microsoft Macintosh PowerPoint</Application>
  <PresentationFormat>On-screen Show (4:3)</PresentationFormat>
  <Paragraphs>103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www.awesomebackgrounds.com   </vt:lpstr>
      <vt:lpstr>PowerPoint Presentation</vt:lpstr>
      <vt:lpstr>Learning objectives</vt:lpstr>
      <vt:lpstr>Key concepts:</vt:lpstr>
      <vt:lpstr>CHAPTER 19 BASIC &amp; DILUTIVE EPS </vt:lpstr>
      <vt:lpstr>CAPITAL STRUCTURE &amp; EPS</vt:lpstr>
      <vt:lpstr>DILUTIVE EPS</vt:lpstr>
      <vt:lpstr>Convertible Securities</vt:lpstr>
      <vt:lpstr>DILUTIVE EFFECT ON EPS</vt:lpstr>
      <vt:lpstr>CONVERTIBLE SECURITIES FASB 128 </vt:lpstr>
      <vt:lpstr>Convertible Securities BONDS (if converted)</vt:lpstr>
      <vt:lpstr>Diluted Earnings per Share-  Options, Warrants, and Rights </vt:lpstr>
      <vt:lpstr>Diluted Earnings per Share-  Options, Warrants, and Rights </vt:lpstr>
      <vt:lpstr>Diluted Earnings per Share - Options, Warrants, and Rights</vt:lpstr>
      <vt:lpstr>Effect of a Loss from Continuing Operations on Earnings per Share</vt:lpstr>
      <vt:lpstr>Dilutive EPS: comprehensive: </vt:lpstr>
      <vt:lpstr>Presentation and disclosure. </vt:lpstr>
    </vt:vector>
  </TitlesOfParts>
  <Company>By Default!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Sample Awesome PowerPoint Background Template</dc:title>
  <dc:creator>TAJ Simmons</dc:creator>
  <dc:description>From_x000d_
www.awesomebackgrounds.com_x000d_
Messages do not appear on the full product.</dc:description>
  <cp:lastModifiedBy>Rishma Vedd</cp:lastModifiedBy>
  <cp:revision>75</cp:revision>
  <dcterms:created xsi:type="dcterms:W3CDTF">2000-02-24T11:52:41Z</dcterms:created>
  <dcterms:modified xsi:type="dcterms:W3CDTF">2014-01-10T08:06:32Z</dcterms:modified>
</cp:coreProperties>
</file>