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handoutMasterIdLst>
    <p:handoutMasterId r:id="rId33"/>
  </p:handoutMasterIdLst>
  <p:sldIdLst>
    <p:sldId id="346" r:id="rId2"/>
    <p:sldId id="376" r:id="rId3"/>
    <p:sldId id="349" r:id="rId4"/>
    <p:sldId id="350" r:id="rId5"/>
    <p:sldId id="351" r:id="rId6"/>
    <p:sldId id="352" r:id="rId7"/>
    <p:sldId id="353" r:id="rId8"/>
    <p:sldId id="354" r:id="rId9"/>
    <p:sldId id="355" r:id="rId10"/>
    <p:sldId id="356" r:id="rId11"/>
    <p:sldId id="357" r:id="rId12"/>
    <p:sldId id="358" r:id="rId13"/>
    <p:sldId id="359" r:id="rId14"/>
    <p:sldId id="360" r:id="rId15"/>
    <p:sldId id="361" r:id="rId16"/>
    <p:sldId id="362" r:id="rId17"/>
    <p:sldId id="363" r:id="rId18"/>
    <p:sldId id="364" r:id="rId19"/>
    <p:sldId id="365" r:id="rId20"/>
    <p:sldId id="366" r:id="rId21"/>
    <p:sldId id="367" r:id="rId22"/>
    <p:sldId id="368" r:id="rId23"/>
    <p:sldId id="369" r:id="rId24"/>
    <p:sldId id="370" r:id="rId25"/>
    <p:sldId id="371" r:id="rId26"/>
    <p:sldId id="372" r:id="rId27"/>
    <p:sldId id="373" r:id="rId28"/>
    <p:sldId id="374" r:id="rId29"/>
    <p:sldId id="375" r:id="rId30"/>
    <p:sldId id="327" r:id="rId31"/>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1pPr>
    <a:lvl2pPr marL="4572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2pPr>
    <a:lvl3pPr marL="9144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3pPr>
    <a:lvl4pPr marL="13716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4pPr>
    <a:lvl5pPr marL="1828800" algn="l" rtl="0" eaLnBrk="0" fontAlgn="base" hangingPunct="0">
      <a:spcBef>
        <a:spcPct val="0"/>
      </a:spcBef>
      <a:spcAft>
        <a:spcPct val="0"/>
      </a:spcAft>
      <a:defRPr sz="1400" kern="1200">
        <a:solidFill>
          <a:schemeClr val="tx1"/>
        </a:solidFill>
        <a:latin typeface="Times" charset="0"/>
        <a:ea typeface="ＭＳ Ｐゴシック" charset="0"/>
        <a:cs typeface="ＭＳ Ｐゴシック" charset="0"/>
      </a:defRPr>
    </a:lvl5pPr>
    <a:lvl6pPr marL="2286000" algn="l" defTabSz="457200" rtl="0" eaLnBrk="1" latinLnBrk="0" hangingPunct="1">
      <a:defRPr sz="1400" kern="1200">
        <a:solidFill>
          <a:schemeClr val="tx1"/>
        </a:solidFill>
        <a:latin typeface="Times" charset="0"/>
        <a:ea typeface="ＭＳ Ｐゴシック" charset="0"/>
        <a:cs typeface="ＭＳ Ｐゴシック" charset="0"/>
      </a:defRPr>
    </a:lvl6pPr>
    <a:lvl7pPr marL="2743200" algn="l" defTabSz="457200" rtl="0" eaLnBrk="1" latinLnBrk="0" hangingPunct="1">
      <a:defRPr sz="1400" kern="1200">
        <a:solidFill>
          <a:schemeClr val="tx1"/>
        </a:solidFill>
        <a:latin typeface="Times" charset="0"/>
        <a:ea typeface="ＭＳ Ｐゴシック" charset="0"/>
        <a:cs typeface="ＭＳ Ｐゴシック" charset="0"/>
      </a:defRPr>
    </a:lvl7pPr>
    <a:lvl8pPr marL="3200400" algn="l" defTabSz="457200" rtl="0" eaLnBrk="1" latinLnBrk="0" hangingPunct="1">
      <a:defRPr sz="1400" kern="1200">
        <a:solidFill>
          <a:schemeClr val="tx1"/>
        </a:solidFill>
        <a:latin typeface="Times" charset="0"/>
        <a:ea typeface="ＭＳ Ｐゴシック" charset="0"/>
        <a:cs typeface="ＭＳ Ｐゴシック" charset="0"/>
      </a:defRPr>
    </a:lvl8pPr>
    <a:lvl9pPr marL="3657600" algn="l" defTabSz="457200" rtl="0" eaLnBrk="1" latinLnBrk="0" hangingPunct="1">
      <a:defRPr sz="1400" kern="1200">
        <a:solidFill>
          <a:schemeClr val="tx1"/>
        </a:solidFill>
        <a:latin typeface="Times"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7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EAE4"/>
    <a:srgbClr val="007FA3"/>
    <a:srgbClr val="2093AE"/>
    <a:srgbClr val="F1F2DA"/>
    <a:srgbClr val="EAECCA"/>
    <a:srgbClr val="B5E0EC"/>
    <a:srgbClr val="37A9DA"/>
    <a:srgbClr val="E65106"/>
    <a:srgbClr val="FFB650"/>
    <a:srgbClr val="E8220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2" autoAdjust="0"/>
    <p:restoredTop sz="99657" autoAdjust="0"/>
  </p:normalViewPr>
  <p:slideViewPr>
    <p:cSldViewPr>
      <p:cViewPr>
        <p:scale>
          <a:sx n="100" d="100"/>
          <a:sy n="100" d="100"/>
        </p:scale>
        <p:origin x="-1860" y="-372"/>
      </p:cViewPr>
      <p:guideLst>
        <p:guide orient="horz" pos="2160"/>
        <p:guide orient="horz" pos="7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85" d="100"/>
          <a:sy n="85" d="100"/>
        </p:scale>
        <p:origin x="-323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871C2D-7680-4CBD-8CDE-4012BB1DCEE4}" type="datetimeFigureOut">
              <a:rPr lang="en-US" smtClean="0"/>
              <a:t>6/13/2018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292263-93A2-4468-A457-1859E06CDE81}" type="slidenum">
              <a:rPr lang="en-US" smtClean="0"/>
              <a:t>‹#›</a:t>
            </a:fld>
            <a:endParaRPr lang="en-US"/>
          </a:p>
        </p:txBody>
      </p:sp>
    </p:spTree>
    <p:extLst>
      <p:ext uri="{BB962C8B-B14F-4D97-AF65-F5344CB8AC3E}">
        <p14:creationId xmlns:p14="http://schemas.microsoft.com/office/powerpoint/2010/main" val="3538164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16" charset="-128"/>
                <a:cs typeface="+mn-cs"/>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6"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1BA5DD3-4FE0-E64B-9ED0-E58ACA98CE52}" type="slidenum">
              <a:rPr lang="en-US"/>
              <a:pPr/>
              <a:t>‹#›</a:t>
            </a:fld>
            <a:endParaRPr lang="en-US"/>
          </a:p>
        </p:txBody>
      </p:sp>
    </p:spTree>
    <p:extLst>
      <p:ext uri="{BB962C8B-B14F-4D97-AF65-F5344CB8AC3E}">
        <p14:creationId xmlns:p14="http://schemas.microsoft.com/office/powerpoint/2010/main" val="3581882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ＭＳ Ｐゴシック" pitchFamily="16" charset="-128"/>
      </a:defRPr>
    </a:lvl1pPr>
    <a:lvl2pPr marL="4572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2pPr>
    <a:lvl3pPr marL="9144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3pPr>
    <a:lvl4pPr marL="13716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4pPr>
    <a:lvl5pPr marL="1828800" algn="l" rtl="0" eaLnBrk="0" fontAlgn="base" hangingPunct="0">
      <a:spcBef>
        <a:spcPct val="30000"/>
      </a:spcBef>
      <a:spcAft>
        <a:spcPct val="0"/>
      </a:spcAft>
      <a:defRPr sz="1200" kern="1200">
        <a:solidFill>
          <a:schemeClr val="tx1"/>
        </a:solidFill>
        <a:latin typeface="Arial" pitchFamily="16" charset="0"/>
        <a:ea typeface="ＭＳ Ｐゴシック" pitchFamily="1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3600"/>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Times New Roman"/>
                <a:cs typeface="Times New Roman"/>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36577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7372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8213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19800" cy="58213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70876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73600"/>
            <a:ext cx="8229600" cy="553998"/>
          </a:xfrm>
        </p:spPr>
        <p:txBody>
          <a:bodyPr lIns="0" tIns="0" rIns="0" bIns="0" anchor="t">
            <a:spAutoFit/>
          </a:bodyPr>
          <a:lstStyle>
            <a:lvl1pPr algn="l">
              <a:defRPr b="1">
                <a:solidFill>
                  <a:srgbClr val="007FA3"/>
                </a:solidFill>
                <a:latin typeface="+mj-lt"/>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31600"/>
            <a:ext cx="8229600" cy="327600"/>
          </a:xfrm>
        </p:spPr>
        <p:txBody>
          <a:bodyPr wrap="square" lIns="0" tIns="0" rIns="0" bIns="0">
            <a:spAutoFit/>
          </a:bodyPr>
          <a:lstStyle>
            <a:lvl1pPr marL="0" indent="0">
              <a:spcBef>
                <a:spcPts val="0"/>
              </a:spcBef>
              <a:buNone/>
              <a:defRPr sz="2400">
                <a:solidFill>
                  <a:srgbClr val="007FA3"/>
                </a:solidFill>
                <a:latin typeface="Arial (Body)"/>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4802400" y="2271600"/>
            <a:ext cx="3581400" cy="457200"/>
          </a:xfrm>
        </p:spPr>
        <p:txBody>
          <a:bodyPr wrap="square" lIns="0" tIns="0" rIns="0" bIns="0" anchor="b">
            <a:spAutoFit/>
          </a:bodyPr>
          <a:lstStyle>
            <a:lvl1pPr marL="0" indent="0">
              <a:spcBef>
                <a:spcPts val="0"/>
              </a:spcBef>
              <a:buNone/>
              <a:defRPr sz="3200" b="1" baseline="0">
                <a:latin typeface="+mj-lt"/>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4802400" y="3013200"/>
            <a:ext cx="3657600" cy="2925763"/>
          </a:xfrm>
        </p:spPr>
        <p:txBody>
          <a:bodyPr lIns="0" tIns="0" rIns="0" bIns="0">
            <a:spAutoFit/>
          </a:bodyPr>
          <a:lstStyle>
            <a:lvl1pPr marL="0" indent="0">
              <a:spcBef>
                <a:spcPts val="0"/>
              </a:spcBef>
              <a:buNone/>
              <a:defRPr sz="2000">
                <a:latin typeface="Arial (Body)"/>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4" name="Date Placeholder 3"/>
          <p:cNvSpPr>
            <a:spLocks noGrp="1"/>
          </p:cNvSpPr>
          <p:nvPr>
            <p:ph type="dt" sz="half" idx="11"/>
          </p:nvPr>
        </p:nvSpPr>
        <p:spPr/>
        <p:txBody>
          <a:bodyPr/>
          <a:lstStyle/>
          <a:p>
            <a:fld id="{A9DF6EFB-3F44-496C-A842-1E0B3D3B975A}" type="datetimeFigureOut">
              <a:rPr lang="en-US" smtClean="0"/>
              <a:pPr/>
              <a:t>6/13/2018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Content Placeholder 2"/>
          <p:cNvSpPr>
            <a:spLocks noGrp="1"/>
          </p:cNvSpPr>
          <p:nvPr>
            <p:ph sz="quarter" idx="16"/>
          </p:nvPr>
        </p:nvSpPr>
        <p:spPr>
          <a:xfrm>
            <a:off x="685800" y="4191000"/>
            <a:ext cx="7772400" cy="914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67364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5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198000"/>
            <a:ext cx="8229600" cy="553998"/>
          </a:xfrm>
        </p:spPr>
        <p:txBody>
          <a:bodyPr lIns="0" tIns="0" rIns="0" bIns="0" anchor="t">
            <a:spAutoFit/>
          </a:bodyPr>
          <a:lstStyle>
            <a:lvl1pPr algn="l">
              <a:defRPr b="1">
                <a:solidFill>
                  <a:srgbClr val="007FA3"/>
                </a:solidFill>
                <a:latin typeface="+mj-lt"/>
              </a:defRPr>
            </a:lvl1pPr>
          </a:lstStyle>
          <a:p>
            <a:r>
              <a:rPr lang="en-US" dirty="0"/>
              <a:t>Click to edit Master title style</a:t>
            </a:r>
          </a:p>
        </p:txBody>
      </p:sp>
      <p:sp>
        <p:nvSpPr>
          <p:cNvPr id="6" name="Content Placeholder 5"/>
          <p:cNvSpPr>
            <a:spLocks noGrp="1"/>
          </p:cNvSpPr>
          <p:nvPr>
            <p:ph sz="quarter" idx="16" hasCustomPrompt="1"/>
          </p:nvPr>
        </p:nvSpPr>
        <p:spPr>
          <a:xfrm>
            <a:off x="457200" y="752400"/>
            <a:ext cx="8153400" cy="369332"/>
          </a:xfrm>
          <a:prstGeom prst="rect">
            <a:avLst/>
          </a:prstGeom>
        </p:spPr>
        <p:txBody>
          <a:bodyPr wrap="square" lIns="0" tIns="0" rIns="0" bIns="0">
            <a:spAutoFit/>
          </a:bodyPr>
          <a:lstStyle>
            <a:lvl1pPr marL="342900" indent="-342900">
              <a:buNone/>
              <a:defRPr lang="en-US" sz="2400" smtClean="0">
                <a:solidFill>
                  <a:srgbClr val="007FA3"/>
                </a:solidFill>
                <a:latin typeface="Arial (Body)"/>
              </a:defRPr>
            </a:lvl1pPr>
            <a:lvl2pPr>
              <a:defRPr lang="en-US" sz="2400" smtClean="0">
                <a:solidFill>
                  <a:schemeClr val="bg1"/>
                </a:solidFill>
              </a:defRPr>
            </a:lvl2pPr>
            <a:lvl3pPr>
              <a:defRPr lang="en-US" smtClean="0">
                <a:solidFill>
                  <a:schemeClr val="bg1"/>
                </a:solidFill>
              </a:defRPr>
            </a:lvl3pPr>
            <a:lvl4pPr>
              <a:defRPr lang="en-US" sz="2400" smtClean="0">
                <a:solidFill>
                  <a:schemeClr val="bg1"/>
                </a:solidFill>
              </a:defRPr>
            </a:lvl4pPr>
            <a:lvl5pPr>
              <a:defRPr lang="en-US" sz="2400">
                <a:solidFill>
                  <a:schemeClr val="bg1"/>
                </a:solidFill>
              </a:defRPr>
            </a:lvl5pPr>
          </a:lstStyle>
          <a:p>
            <a:pPr marL="0" lvl="0" indent="0">
              <a:spcBef>
                <a:spcPts val="0"/>
              </a:spcBef>
            </a:pPr>
            <a:r>
              <a:rPr lang="en-US" dirty="0" smtClean="0"/>
              <a:t>Add Edition Here</a:t>
            </a:r>
            <a:endParaRPr lang="en-US" dirty="0"/>
          </a:p>
        </p:txBody>
      </p:sp>
      <p:sp>
        <p:nvSpPr>
          <p:cNvPr id="13" name="Content Placeholder 12"/>
          <p:cNvSpPr>
            <a:spLocks noGrp="1"/>
          </p:cNvSpPr>
          <p:nvPr>
            <p:ph sz="quarter" idx="17" hasCustomPrompt="1"/>
          </p:nvPr>
        </p:nvSpPr>
        <p:spPr>
          <a:xfrm>
            <a:off x="5029200" y="2523600"/>
            <a:ext cx="3886200" cy="492443"/>
          </a:xfrm>
          <a:prstGeom prst="rect">
            <a:avLst/>
          </a:prstGeom>
        </p:spPr>
        <p:txBody>
          <a:bodyPr lIns="0" tIns="0" rIns="0" bIns="0">
            <a:spAutoFit/>
          </a:bodyPr>
          <a:lstStyle>
            <a:lvl1pPr marL="0" indent="0">
              <a:buNone/>
              <a:defRPr lang="en-US" sz="3200" b="0" baseline="0" smtClean="0">
                <a:solidFill>
                  <a:schemeClr val="tx1"/>
                </a:solidFill>
                <a:latin typeface="+mj-lt"/>
                <a:ea typeface="+mn-ea"/>
                <a:cs typeface="+mn-cs"/>
              </a:defRPr>
            </a:lvl1pPr>
          </a:lstStyle>
          <a:p>
            <a:pPr lvl="0"/>
            <a:r>
              <a:rPr lang="en-US" dirty="0" smtClean="0"/>
              <a:t>Chapter ##</a:t>
            </a:r>
            <a:endParaRPr lang="en-US" dirty="0"/>
          </a:p>
        </p:txBody>
      </p:sp>
      <p:sp>
        <p:nvSpPr>
          <p:cNvPr id="15" name="Content Placeholder 14"/>
          <p:cNvSpPr>
            <a:spLocks noGrp="1"/>
          </p:cNvSpPr>
          <p:nvPr>
            <p:ph sz="quarter" idx="18"/>
          </p:nvPr>
        </p:nvSpPr>
        <p:spPr>
          <a:xfrm>
            <a:off x="5029200" y="3200400"/>
            <a:ext cx="3733800" cy="2133600"/>
          </a:xfrm>
          <a:prstGeom prst="rect">
            <a:avLst/>
          </a:prstGeom>
        </p:spPr>
        <p:txBody>
          <a:bodyPr lIns="0" tIns="0" rIns="0" bIns="0">
            <a:noAutofit/>
          </a:bodyPr>
          <a:lstStyle>
            <a:lvl1pPr marL="0" indent="0">
              <a:buNone/>
              <a:defRPr lang="en-US" sz="2000" b="0" baseline="0" smtClean="0">
                <a:solidFill>
                  <a:schemeClr val="tx1"/>
                </a:solidFill>
                <a:latin typeface="Arial (Body)"/>
                <a:ea typeface="+mn-ea"/>
                <a:cs typeface="+mn-cs"/>
              </a:defRPr>
            </a:lvl1pPr>
          </a:lstStyle>
          <a:p>
            <a:pPr lvl="0"/>
            <a:r>
              <a:rPr lang="en-US" dirty="0" smtClean="0"/>
              <a:t>Click to edit Master text styles</a:t>
            </a:r>
            <a:endParaRPr lang="en-US" dirty="0"/>
          </a:p>
        </p:txBody>
      </p:sp>
      <p:sp>
        <p:nvSpPr>
          <p:cNvPr id="17" name="Content Placeholder 16"/>
          <p:cNvSpPr>
            <a:spLocks noGrp="1"/>
          </p:cNvSpPr>
          <p:nvPr>
            <p:ph sz="quarter" idx="19" hasCustomPrompt="1"/>
          </p:nvPr>
        </p:nvSpPr>
        <p:spPr>
          <a:xfrm>
            <a:off x="2970000" y="6426000"/>
            <a:ext cx="5943600" cy="184666"/>
          </a:xfrm>
          <a:prstGeom prst="rect">
            <a:avLst/>
          </a:prstGeom>
        </p:spPr>
        <p:txBody>
          <a:bodyPr wrap="square" lIns="0" tIns="0" rIns="0" bIns="0">
            <a:spAutoFit/>
          </a:bodyPr>
          <a:lstStyle>
            <a:lvl1pPr marL="0" indent="0">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
        <p:nvSpPr>
          <p:cNvPr id="4" name="Date Placeholder 3"/>
          <p:cNvSpPr>
            <a:spLocks noGrp="1"/>
          </p:cNvSpPr>
          <p:nvPr>
            <p:ph type="dt" sz="half"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945974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5" name="Content Placeholder 4"/>
          <p:cNvSpPr>
            <a:spLocks noGrp="1"/>
          </p:cNvSpPr>
          <p:nvPr>
            <p:ph sz="quarter" idx="10"/>
          </p:nvPr>
        </p:nvSpPr>
        <p:spPr>
          <a:xfrm>
            <a:off x="457200" y="1641600"/>
            <a:ext cx="8229600" cy="457200"/>
          </a:xfrm>
          <a:prstGeom prst="rect">
            <a:avLst/>
          </a:prstGeom>
        </p:spPr>
        <p:txBody>
          <a:bodyPr lIns="0" tIns="0" rIns="0" bIns="0"/>
          <a:lstStyle>
            <a:lvl1pPr marL="0" indent="0">
              <a:buNone/>
              <a:defRPr sz="2600" b="1">
                <a:latin typeface="Arial(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14918828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5" name="Content Placeholder 4"/>
          <p:cNvSpPr>
            <a:spLocks noGrp="1"/>
          </p:cNvSpPr>
          <p:nvPr>
            <p:ph sz="quarter" idx="10"/>
          </p:nvPr>
        </p:nvSpPr>
        <p:spPr>
          <a:xfrm>
            <a:off x="457200" y="1641600"/>
            <a:ext cx="8229600" cy="457200"/>
          </a:xfrm>
          <a:prstGeom prst="rect">
            <a:avLst/>
          </a:prstGeom>
        </p:spPr>
        <p:txBody>
          <a:bodyPr lIns="0" tIns="0" rIns="0" bIns="0"/>
          <a:lstStyle>
            <a:lvl1pPr marL="0" indent="0">
              <a:buNone/>
              <a:defRPr sz="2400" b="1">
                <a:latin typeface="Arial(Body)"/>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3605034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_Objective_Content_Bullet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3" name="Text Placeholder 2"/>
          <p:cNvSpPr>
            <a:spLocks noGrp="1"/>
          </p:cNvSpPr>
          <p:nvPr>
            <p:ph type="body" idx="1" hasCustomPrompt="1"/>
          </p:nvPr>
        </p:nvSpPr>
        <p:spPr>
          <a:xfrm>
            <a:off x="457200" y="1641600"/>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a:t>
            </a:r>
            <a:r>
              <a:rPr lang="en-US" dirty="0" err="1" smtClean="0"/>
              <a:t>styles_Objectives</a:t>
            </a:r>
            <a:endParaRPr lang="en-US" dirty="0"/>
          </a:p>
        </p:txBody>
      </p:sp>
    </p:spTree>
    <p:extLst>
      <p:ext uri="{BB962C8B-B14F-4D97-AF65-F5344CB8AC3E}">
        <p14:creationId xmlns:p14="http://schemas.microsoft.com/office/powerpoint/2010/main" val="347200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2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3" name="Text Placeholder 2"/>
          <p:cNvSpPr>
            <a:spLocks noGrp="1"/>
          </p:cNvSpPr>
          <p:nvPr>
            <p:ph type="body" idx="1" hasCustomPrompt="1"/>
          </p:nvPr>
        </p:nvSpPr>
        <p:spPr>
          <a:xfrm>
            <a:off x="457200" y="1641600"/>
            <a:ext cx="8229600" cy="2142125"/>
          </a:xfrm>
          <a:prstGeom prst="rect">
            <a:avLst/>
          </a:prstGeom>
        </p:spPr>
        <p:txBody>
          <a:bodyPr vert="horz" lIns="0" tIns="0" rIns="0" bIns="0" anchor="b">
            <a:spAutoFit/>
          </a:bodyPr>
          <a:lstStyle>
            <a:lvl1pPr marL="255600" marR="0" indent="-255600" algn="l" defTabSz="914400" rtl="0" eaLnBrk="0" fontAlgn="base" latinLnBrk="0" hangingPunct="0">
              <a:lnSpc>
                <a:spcPct val="100000"/>
              </a:lnSpc>
              <a:spcBef>
                <a:spcPct val="20000"/>
              </a:spcBef>
              <a:spcAft>
                <a:spcPct val="0"/>
              </a:spcAft>
              <a:buClr>
                <a:srgbClr val="007FA3"/>
              </a:buClr>
              <a:buSzTx/>
              <a:buFont typeface="Arial" panose="020B0604020202020204" pitchFamily="34" charset="0"/>
              <a:buChar char="•"/>
              <a:tabLst/>
              <a:defRPr sz="2400" b="0" baseline="0">
                <a:latin typeface="Arial(Body)"/>
              </a:defRPr>
            </a:lvl1pPr>
            <a:lvl2pPr marL="741600" indent="-284400">
              <a:spcBef>
                <a:spcPts val="600"/>
              </a:spcBef>
              <a:buClr>
                <a:srgbClr val="007FA3"/>
              </a:buClr>
              <a:buFontTx/>
              <a:buChar char="–"/>
              <a:defRPr sz="2400" b="0">
                <a:latin typeface="Arial(Body)"/>
              </a:defRPr>
            </a:lvl2pPr>
            <a:lvl3pPr marL="1144800" indent="-230400">
              <a:spcBef>
                <a:spcPts val="600"/>
              </a:spcBef>
              <a:buClr>
                <a:srgbClr val="007FA3"/>
              </a:buClr>
              <a:buFont typeface="Wingdings" panose="05000000000000000000" pitchFamily="2" charset="2"/>
              <a:buChar char="§"/>
              <a:defRPr sz="2400" b="0">
                <a:latin typeface="Arial(Body)"/>
              </a:defRPr>
            </a:lvl3pPr>
            <a:lvl4pPr marL="1440000" indent="-216000">
              <a:spcBef>
                <a:spcPts val="600"/>
              </a:spcBef>
              <a:buClr>
                <a:srgbClr val="007FA3"/>
              </a:buClr>
              <a:buSzPct val="70000"/>
              <a:buFont typeface="Courier New" panose="02070309020205020404" pitchFamily="49" charset="0"/>
              <a:buChar char="o"/>
              <a:defRPr sz="2400" b="0" baseline="0">
                <a:latin typeface="Arial(Body)"/>
              </a:defRPr>
            </a:lvl4pPr>
            <a:lvl5pPr marL="1800000" indent="-216000">
              <a:spcBef>
                <a:spcPts val="600"/>
              </a:spcBef>
              <a:buClr>
                <a:srgbClr val="007FA3"/>
              </a:buClr>
              <a:buSzPct val="70000"/>
              <a:buFont typeface="Wingdings" panose="05000000000000000000" pitchFamily="2" charset="2"/>
              <a:buChar char="Ø"/>
              <a:defRPr sz="2400" b="0">
                <a:latin typeface="Arial(Body)"/>
              </a:defRPr>
            </a:lvl5pPr>
            <a:lvl6pPr marL="2373300" indent="-342900">
              <a:buFont typeface="Courier New" panose="02070309020205020404" pitchFamily="49" charset="0"/>
              <a:buChar char="o"/>
              <a:defRPr sz="2400" b="0">
                <a:latin typeface="Arial(Body)"/>
              </a:defRPr>
            </a:lvl6pPr>
            <a:lvl7pPr marL="2743200" indent="0">
              <a:buNone/>
              <a:defRPr sz="1600" b="1"/>
            </a:lvl7pPr>
            <a:lvl8pPr marL="3200400" indent="0">
              <a:buNone/>
              <a:defRPr sz="1600" b="1"/>
            </a:lvl8pPr>
            <a:lvl9pPr marL="3657600" indent="0">
              <a:buNone/>
              <a:defRPr sz="1600" b="1"/>
            </a:lvl9pPr>
          </a:lstStyle>
          <a:p>
            <a:pPr lvl="0"/>
            <a:r>
              <a:rPr lang="en-US" dirty="0" smtClean="0"/>
              <a:t>Leve1 Bullet</a:t>
            </a:r>
          </a:p>
          <a:p>
            <a:pPr lvl="1"/>
            <a:r>
              <a:rPr lang="en-US" dirty="0" smtClean="0"/>
              <a:t>Level 2 Bullet</a:t>
            </a:r>
          </a:p>
          <a:p>
            <a:pPr lvl="2"/>
            <a:r>
              <a:rPr lang="en-US" dirty="0" smtClean="0"/>
              <a:t>Level 3 Bullet</a:t>
            </a:r>
          </a:p>
          <a:p>
            <a:pPr lvl="3"/>
            <a:r>
              <a:rPr lang="en-US" dirty="0" smtClean="0"/>
              <a:t>Level 4 Bullet</a:t>
            </a:r>
          </a:p>
          <a:p>
            <a:pPr lvl="4"/>
            <a:r>
              <a:rPr lang="en-US" dirty="0" smtClean="0"/>
              <a:t>Level 5 Bullet</a:t>
            </a:r>
          </a:p>
        </p:txBody>
      </p:sp>
    </p:spTree>
    <p:extLst>
      <p:ext uri="{BB962C8B-B14F-4D97-AF65-F5344CB8AC3E}">
        <p14:creationId xmlns:p14="http://schemas.microsoft.com/office/powerpoint/2010/main" val="3065648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2 line_Bulle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_ Single line</a:t>
            </a:r>
            <a:endParaRPr lang="en-US" dirty="0"/>
          </a:p>
        </p:txBody>
      </p:sp>
      <p:sp>
        <p:nvSpPr>
          <p:cNvPr id="3" name="Text Placeholder 2"/>
          <p:cNvSpPr>
            <a:spLocks noGrp="1"/>
          </p:cNvSpPr>
          <p:nvPr>
            <p:ph type="body" idx="1" hasCustomPrompt="1"/>
          </p:nvPr>
        </p:nvSpPr>
        <p:spPr>
          <a:xfrm>
            <a:off x="457200" y="1641600"/>
            <a:ext cx="8229600" cy="2142125"/>
          </a:xfrm>
          <a:prstGeom prst="rect">
            <a:avLst/>
          </a:prstGeom>
        </p:spPr>
        <p:txBody>
          <a:bodyPr vert="horz" lIns="0" tIns="0" rIns="0" bIns="0" anchor="t" anchorCtr="0">
            <a:spAutoFit/>
          </a:bodyPr>
          <a:lstStyle>
            <a:lvl1pPr marL="255600" marR="0" indent="-255600" algn="l" defTabSz="914400" rtl="0" eaLnBrk="0" fontAlgn="base" latinLnBrk="0" hangingPunct="0">
              <a:lnSpc>
                <a:spcPct val="100000"/>
              </a:lnSpc>
              <a:spcBef>
                <a:spcPct val="20000"/>
              </a:spcBef>
              <a:spcAft>
                <a:spcPct val="0"/>
              </a:spcAft>
              <a:buClr>
                <a:srgbClr val="007FA3"/>
              </a:buClr>
              <a:buSzTx/>
              <a:buFont typeface="Arial" panose="020B0604020202020204" pitchFamily="34" charset="0"/>
              <a:buChar char="•"/>
              <a:tabLst/>
              <a:defRPr sz="2400" b="0" baseline="0">
                <a:latin typeface="Arial(Body)"/>
              </a:defRPr>
            </a:lvl1pPr>
            <a:lvl2pPr marL="741600" indent="-284400">
              <a:spcBef>
                <a:spcPts val="600"/>
              </a:spcBef>
              <a:buClr>
                <a:srgbClr val="007FA3"/>
              </a:buClr>
              <a:buFontTx/>
              <a:buChar char="–"/>
              <a:defRPr sz="2400" b="0">
                <a:latin typeface="Arial(Body)"/>
              </a:defRPr>
            </a:lvl2pPr>
            <a:lvl3pPr marL="1144800" indent="-230400">
              <a:spcBef>
                <a:spcPts val="600"/>
              </a:spcBef>
              <a:buClr>
                <a:srgbClr val="007FA3"/>
              </a:buClr>
              <a:buFont typeface="Wingdings" panose="05000000000000000000" pitchFamily="2" charset="2"/>
              <a:buChar char="§"/>
              <a:defRPr sz="2400" b="0">
                <a:latin typeface="Arial(Body)"/>
              </a:defRPr>
            </a:lvl3pPr>
            <a:lvl4pPr marL="1440000" indent="-216000">
              <a:spcBef>
                <a:spcPts val="600"/>
              </a:spcBef>
              <a:buClr>
                <a:srgbClr val="007FA3"/>
              </a:buClr>
              <a:buSzPct val="70000"/>
              <a:buFont typeface="Courier New" panose="02070309020205020404" pitchFamily="49" charset="0"/>
              <a:buChar char="o"/>
              <a:defRPr sz="2400" b="0" baseline="0">
                <a:latin typeface="Arial(Body)"/>
              </a:defRPr>
            </a:lvl4pPr>
            <a:lvl5pPr marL="1800000" indent="-216000">
              <a:spcBef>
                <a:spcPts val="600"/>
              </a:spcBef>
              <a:buClr>
                <a:srgbClr val="007FA3"/>
              </a:buClr>
              <a:buSzPct val="70000"/>
              <a:buFont typeface="Wingdings" panose="05000000000000000000" pitchFamily="2" charset="2"/>
              <a:buChar char="Ø"/>
              <a:defRPr sz="2400" b="0">
                <a:latin typeface="Arial(Body)"/>
              </a:defRPr>
            </a:lvl5pPr>
            <a:lvl6pPr marL="2373300" indent="-342900">
              <a:buFont typeface="Courier New" panose="02070309020205020404" pitchFamily="49" charset="0"/>
              <a:buChar char="o"/>
              <a:defRPr sz="2400" b="0">
                <a:latin typeface="Arial(Body)"/>
              </a:defRPr>
            </a:lvl6pPr>
            <a:lvl7pPr marL="2743200" indent="0">
              <a:buNone/>
              <a:defRPr sz="1600" b="1"/>
            </a:lvl7pPr>
            <a:lvl8pPr marL="3200400" indent="0">
              <a:buNone/>
              <a:defRPr sz="1600" b="1"/>
            </a:lvl8pPr>
            <a:lvl9pPr marL="3657600" indent="0">
              <a:buNone/>
              <a:defRPr sz="1600" b="1"/>
            </a:lvl9pPr>
          </a:lstStyle>
          <a:p>
            <a:pPr lvl="0"/>
            <a:r>
              <a:rPr lang="en-US" dirty="0" smtClean="0"/>
              <a:t>Leve1 Bullet</a:t>
            </a:r>
          </a:p>
          <a:p>
            <a:pPr lvl="1"/>
            <a:r>
              <a:rPr lang="en-US" dirty="0" smtClean="0"/>
              <a:t>Level 2 Bullet</a:t>
            </a:r>
          </a:p>
          <a:p>
            <a:pPr lvl="2"/>
            <a:r>
              <a:rPr lang="en-US" dirty="0" smtClean="0"/>
              <a:t>Level 3 Bullet</a:t>
            </a:r>
          </a:p>
          <a:p>
            <a:pPr lvl="3"/>
            <a:r>
              <a:rPr lang="en-US" dirty="0" smtClean="0"/>
              <a:t>Level 4 Bullet</a:t>
            </a:r>
          </a:p>
          <a:p>
            <a:pPr lvl="4"/>
            <a:r>
              <a:rPr lang="en-US" dirty="0" smtClean="0"/>
              <a:t>Level 5 Bullet</a:t>
            </a:r>
          </a:p>
        </p:txBody>
      </p:sp>
    </p:spTree>
    <p:extLst>
      <p:ext uri="{BB962C8B-B14F-4D97-AF65-F5344CB8AC3E}">
        <p14:creationId xmlns:p14="http://schemas.microsoft.com/office/powerpoint/2010/main" val="36617258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5" name="Content Placeholder 4"/>
          <p:cNvSpPr>
            <a:spLocks noGrp="1"/>
          </p:cNvSpPr>
          <p:nvPr>
            <p:ph sz="quarter" idx="10"/>
          </p:nvPr>
        </p:nvSpPr>
        <p:spPr>
          <a:xfrm>
            <a:off x="457200" y="1641600"/>
            <a:ext cx="8153400" cy="914400"/>
          </a:xfrm>
          <a:prstGeom prst="rect">
            <a:avLst/>
          </a:prstGeom>
        </p:spPr>
        <p:txBody>
          <a:bodyPr lIns="0" tIns="0" rIns="0" bIns="0"/>
          <a:lstStyle>
            <a:lvl1pPr marL="0" indent="0">
              <a:buNone/>
              <a:defRPr sz="240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837519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Times New Roman"/>
                <a:cs typeface="Times New Roman"/>
              </a:defRPr>
            </a:lvl1pPr>
            <a:lvl2pPr>
              <a:defRPr>
                <a:latin typeface="Times New Roman"/>
                <a:cs typeface="Times New Roman"/>
              </a:defRPr>
            </a:lvl2pPr>
            <a:lvl3pPr>
              <a:defRPr>
                <a:latin typeface="Times New Roman"/>
                <a:cs typeface="Times New Roman"/>
              </a:defRPr>
            </a:lvl3pPr>
            <a:lvl4pPr>
              <a:defRPr>
                <a:latin typeface="Times New Roman"/>
                <a:cs typeface="Times New Roman"/>
              </a:defRPr>
            </a:lvl4pPr>
            <a:lvl5pPr>
              <a:defRPr>
                <a:latin typeface="Times New Roman"/>
                <a:cs typeface="Times New Roman"/>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9173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7787716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7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3"/>
          <p:cNvSpPr>
            <a:spLocks noGrp="1"/>
          </p:cNvSpPr>
          <p:nvPr>
            <p:ph sz="half" idx="10"/>
          </p:nvPr>
        </p:nvSpPr>
        <p:spPr>
          <a:xfrm>
            <a:off x="457200" y="2514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6" name="Content Placeholder 3"/>
          <p:cNvSpPr>
            <a:spLocks noGrp="1"/>
          </p:cNvSpPr>
          <p:nvPr>
            <p:ph sz="half" idx="11"/>
          </p:nvPr>
        </p:nvSpPr>
        <p:spPr>
          <a:xfrm>
            <a:off x="457200" y="34290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40339426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7" name="Content Placeholder 6"/>
          <p:cNvSpPr>
            <a:spLocks noGrp="1"/>
          </p:cNvSpPr>
          <p:nvPr>
            <p:ph sz="quarter" idx="10"/>
          </p:nvPr>
        </p:nvSpPr>
        <p:spPr>
          <a:xfrm>
            <a:off x="457200" y="3272135"/>
            <a:ext cx="7696200" cy="461665"/>
          </a:xfrm>
          <a:prstGeom prst="rect">
            <a:avLst/>
          </a:prstGeom>
        </p:spPr>
        <p:txBody>
          <a:bodyPr>
            <a:spAutoFit/>
          </a:bodyPr>
          <a:lstStyle>
            <a:lvl1pPr marL="0" indent="0">
              <a:buNone/>
              <a:defRPr sz="2400">
                <a:latin typeface="Arial (Body)"/>
              </a:defRPr>
            </a:lvl1pPr>
            <a:lvl4pPr marL="1371600" indent="0">
              <a:buNone/>
              <a:defRPr/>
            </a:lvl4pPr>
          </a:lstStyle>
          <a:p>
            <a:pPr lvl="0"/>
            <a:r>
              <a:rPr lang="en-US" dirty="0" smtClean="0"/>
              <a:t>Click</a:t>
            </a:r>
          </a:p>
        </p:txBody>
      </p:sp>
      <p:sp>
        <p:nvSpPr>
          <p:cNvPr id="9" name="Content Placeholder 8"/>
          <p:cNvSpPr>
            <a:spLocks noGrp="1"/>
          </p:cNvSpPr>
          <p:nvPr>
            <p:ph sz="quarter" idx="11"/>
          </p:nvPr>
        </p:nvSpPr>
        <p:spPr>
          <a:xfrm>
            <a:off x="457200" y="4948535"/>
            <a:ext cx="4267200" cy="461665"/>
          </a:xfrm>
          <a:prstGeom prst="rect">
            <a:avLst/>
          </a:prstGeom>
        </p:spPr>
        <p:txBody>
          <a:bodyPr wrap="square">
            <a:spAutoFit/>
          </a:bodyPr>
          <a:lstStyle>
            <a:lvl1pPr marL="0" indent="0">
              <a:buNone/>
              <a:defRPr sz="2400">
                <a:latin typeface="Arial (Body)"/>
              </a:defRPr>
            </a:lvl1pPr>
          </a:lstStyle>
          <a:p>
            <a:pPr lvl="0"/>
            <a:r>
              <a:rPr lang="en-US" dirty="0" smtClean="0"/>
              <a:t>Click</a:t>
            </a:r>
            <a:endParaRPr lang="en-US" dirty="0"/>
          </a:p>
        </p:txBody>
      </p:sp>
      <p:sp>
        <p:nvSpPr>
          <p:cNvPr id="11" name="Content Placeholder 10"/>
          <p:cNvSpPr>
            <a:spLocks noGrp="1"/>
          </p:cNvSpPr>
          <p:nvPr>
            <p:ph sz="quarter" idx="12"/>
          </p:nvPr>
        </p:nvSpPr>
        <p:spPr>
          <a:xfrm>
            <a:off x="5181600" y="4948535"/>
            <a:ext cx="3581400" cy="461665"/>
          </a:xfrm>
          <a:prstGeom prst="rect">
            <a:avLst/>
          </a:prstGeom>
        </p:spPr>
        <p:txBody>
          <a:bodyPr wrap="square">
            <a:spAutoFit/>
          </a:bodyPr>
          <a:lstStyle>
            <a:lvl1pPr>
              <a:defRPr lang="en-US" sz="2400" dirty="0">
                <a:latin typeface="Arial (Body)"/>
              </a:defRPr>
            </a:lvl1pPr>
          </a:lstStyle>
          <a:p>
            <a:pPr marL="0" lvl="0" indent="0">
              <a:buNone/>
            </a:pPr>
            <a:r>
              <a:rPr lang="en-US" dirty="0" smtClean="0"/>
              <a:t>Click</a:t>
            </a:r>
            <a:endParaRPr lang="en-US" dirty="0"/>
          </a:p>
        </p:txBody>
      </p:sp>
    </p:spTree>
    <p:extLst>
      <p:ext uri="{BB962C8B-B14F-4D97-AF65-F5344CB8AC3E}">
        <p14:creationId xmlns:p14="http://schemas.microsoft.com/office/powerpoint/2010/main" val="32643685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7" name="Content Placeholder 6"/>
          <p:cNvSpPr>
            <a:spLocks noGrp="1"/>
          </p:cNvSpPr>
          <p:nvPr>
            <p:ph sz="quarter" idx="10"/>
          </p:nvPr>
        </p:nvSpPr>
        <p:spPr>
          <a:xfrm>
            <a:off x="457200" y="3576935"/>
            <a:ext cx="7696200" cy="461665"/>
          </a:xfrm>
          <a:prstGeom prst="rect">
            <a:avLst/>
          </a:prstGeom>
        </p:spPr>
        <p:txBody>
          <a:bodyPr>
            <a:spAutoFit/>
          </a:bodyPr>
          <a:lstStyle>
            <a:lvl1pPr marL="0" indent="0">
              <a:buNone/>
              <a:defRPr sz="2400">
                <a:latin typeface="Arial (Body)"/>
              </a:defRPr>
            </a:lvl1pPr>
            <a:lvl4pPr marL="1371600" indent="0">
              <a:buNone/>
              <a:defRPr/>
            </a:lvl4pPr>
          </a:lstStyle>
          <a:p>
            <a:pPr lvl="0"/>
            <a:r>
              <a:rPr lang="en-US" dirty="0" smtClean="0"/>
              <a:t>Click</a:t>
            </a:r>
          </a:p>
        </p:txBody>
      </p:sp>
    </p:spTree>
    <p:extLst>
      <p:ext uri="{BB962C8B-B14F-4D97-AF65-F5344CB8AC3E}">
        <p14:creationId xmlns:p14="http://schemas.microsoft.com/office/powerpoint/2010/main" val="8427685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7" name="Content Placeholder 6"/>
          <p:cNvSpPr>
            <a:spLocks noGrp="1"/>
          </p:cNvSpPr>
          <p:nvPr>
            <p:ph sz="quarter" idx="10"/>
          </p:nvPr>
        </p:nvSpPr>
        <p:spPr>
          <a:xfrm>
            <a:off x="457200" y="3881735"/>
            <a:ext cx="7696200" cy="461665"/>
          </a:xfrm>
          <a:prstGeom prst="rect">
            <a:avLst/>
          </a:prstGeom>
        </p:spPr>
        <p:txBody>
          <a:bodyPr>
            <a:spAutoFit/>
          </a:bodyPr>
          <a:lstStyle>
            <a:lvl1pPr marL="0" indent="0">
              <a:buNone/>
              <a:defRPr sz="2400">
                <a:latin typeface="Arial (Body)"/>
              </a:defRPr>
            </a:lvl1pPr>
            <a:lvl4pPr marL="1371600" indent="0">
              <a:buNone/>
              <a:defRPr/>
            </a:lvl4pPr>
          </a:lstStyle>
          <a:p>
            <a:pPr lvl="0"/>
            <a:r>
              <a:rPr lang="en-US" dirty="0" smtClean="0"/>
              <a:t>Click</a:t>
            </a:r>
          </a:p>
        </p:txBody>
      </p:sp>
    </p:spTree>
    <p:extLst>
      <p:ext uri="{BB962C8B-B14F-4D97-AF65-F5344CB8AC3E}">
        <p14:creationId xmlns:p14="http://schemas.microsoft.com/office/powerpoint/2010/main" val="10940307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7" name="Content Placeholder 6"/>
          <p:cNvSpPr>
            <a:spLocks noGrp="1"/>
          </p:cNvSpPr>
          <p:nvPr>
            <p:ph sz="quarter" idx="10"/>
          </p:nvPr>
        </p:nvSpPr>
        <p:spPr>
          <a:xfrm>
            <a:off x="457200" y="3881735"/>
            <a:ext cx="7696200" cy="461665"/>
          </a:xfrm>
          <a:prstGeom prst="rect">
            <a:avLst/>
          </a:prstGeom>
        </p:spPr>
        <p:txBody>
          <a:bodyPr>
            <a:spAutoFit/>
          </a:bodyPr>
          <a:lstStyle>
            <a:lvl1pPr marL="0" indent="0">
              <a:buNone/>
              <a:defRPr sz="2400">
                <a:latin typeface="Arial (Body)"/>
              </a:defRPr>
            </a:lvl1pPr>
            <a:lvl4pPr marL="1371600" indent="0">
              <a:buNone/>
              <a:defRPr/>
            </a:lvl4pPr>
          </a:lstStyle>
          <a:p>
            <a:pPr lvl="0"/>
            <a:r>
              <a:rPr lang="en-US" dirty="0" smtClean="0"/>
              <a:t>Click</a:t>
            </a:r>
          </a:p>
        </p:txBody>
      </p:sp>
    </p:spTree>
    <p:extLst>
      <p:ext uri="{BB962C8B-B14F-4D97-AF65-F5344CB8AC3E}">
        <p14:creationId xmlns:p14="http://schemas.microsoft.com/office/powerpoint/2010/main" val="28052371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Title_1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4"/>
          <p:cNvSpPr>
            <a:spLocks noGrp="1"/>
          </p:cNvSpPr>
          <p:nvPr>
            <p:ph sz="quarter" idx="10"/>
          </p:nvPr>
        </p:nvSpPr>
        <p:spPr>
          <a:xfrm>
            <a:off x="457200" y="3135868"/>
            <a:ext cx="6629400" cy="369332"/>
          </a:xfrm>
          <a:prstGeom prst="rect">
            <a:avLst/>
          </a:prstGeom>
        </p:spPr>
        <p:txBody>
          <a:bodyPr vert="horz" lIns="0" tIns="0" rIns="0" bIns="0">
            <a:spAutoFit/>
          </a:bodyPr>
          <a:lstStyle>
            <a:lvl1pPr marL="342900" indent="-342900">
              <a:buNone/>
              <a:defRPr lang="en-US" sz="2400" dirty="0" smtClean="0">
                <a:latin typeface="Arial (Body)"/>
              </a:defRPr>
            </a:lvl1pPr>
            <a:lvl2pPr>
              <a:defRPr lang="en-US" sz="2000" dirty="0" smtClean="0">
                <a:latin typeface="+mj-lt"/>
              </a:defRPr>
            </a:lvl2pPr>
            <a:lvl3pPr>
              <a:defRPr lang="en-US" sz="1800" dirty="0" smtClean="0">
                <a:latin typeface="+mj-lt"/>
              </a:defRPr>
            </a:lvl3pPr>
            <a:lvl4pPr>
              <a:defRPr lang="en-US" sz="1600" dirty="0" smtClean="0">
                <a:latin typeface="+mj-lt"/>
              </a:defRPr>
            </a:lvl4pPr>
            <a:lvl5pPr>
              <a:defRPr lang="en-US" sz="1600" dirty="0">
                <a:latin typeface="+mj-lt"/>
              </a:defRPr>
            </a:lvl5pPr>
          </a:lstStyle>
          <a:p>
            <a:pPr marL="0" lvl="0" indent="0"/>
            <a:r>
              <a:rPr lang="en-US" dirty="0" smtClean="0"/>
              <a:t>Click to edit Master text styles</a:t>
            </a:r>
            <a:endParaRPr lang="en-US" dirty="0"/>
          </a:p>
        </p:txBody>
      </p:sp>
    </p:spTree>
    <p:extLst>
      <p:ext uri="{BB962C8B-B14F-4D97-AF65-F5344CB8AC3E}">
        <p14:creationId xmlns:p14="http://schemas.microsoft.com/office/powerpoint/2010/main" val="24608336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5_Title_1 line_Content &amp; Image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
        <p:nvSpPr>
          <p:cNvPr id="5" name="Content Placeholder 4"/>
          <p:cNvSpPr>
            <a:spLocks noGrp="1"/>
          </p:cNvSpPr>
          <p:nvPr>
            <p:ph sz="quarter" idx="10" hasCustomPrompt="1"/>
          </p:nvPr>
        </p:nvSpPr>
        <p:spPr>
          <a:xfrm>
            <a:off x="457200" y="5940000"/>
            <a:ext cx="8077200" cy="304800"/>
          </a:xfrm>
          <a:prstGeom prst="rect">
            <a:avLst/>
          </a:prstGeom>
        </p:spPr>
        <p:txBody>
          <a:bodyPr lIns="0" tIns="0" rIns="0" bIns="0"/>
          <a:lstStyle>
            <a:lvl1pPr marL="0" indent="0">
              <a:buNone/>
              <a:defRPr sz="1600" baseline="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Image Caption Text Goes Here</a:t>
            </a:r>
            <a:endParaRPr lang="en-US" dirty="0"/>
          </a:p>
        </p:txBody>
      </p:sp>
    </p:spTree>
    <p:extLst>
      <p:ext uri="{BB962C8B-B14F-4D97-AF65-F5344CB8AC3E}">
        <p14:creationId xmlns:p14="http://schemas.microsoft.com/office/powerpoint/2010/main" val="24181701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heck your knowled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52400"/>
            <a:ext cx="8229600" cy="52322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title_Single</a:t>
            </a:r>
            <a:r>
              <a:rPr lang="en-US" dirty="0" smtClean="0"/>
              <a:t> line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3042681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Title_2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4" name="Content Placeholder 3"/>
          <p:cNvSpPr>
            <a:spLocks noGrp="1"/>
          </p:cNvSpPr>
          <p:nvPr>
            <p:ph sz="half" idx="2"/>
          </p:nvPr>
        </p:nvSpPr>
        <p:spPr>
          <a:xfrm>
            <a:off x="457200" y="16416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645785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2995832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4363859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Title_4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846659"/>
          </a:xfrm>
        </p:spPr>
        <p:txBody>
          <a:bodyPr wrap="square" lIns="0" tIns="0" rIns="0" bIns="0">
            <a:spAutoFit/>
          </a:bodyPr>
          <a:lstStyle>
            <a:lvl1pPr algn="l">
              <a:defRPr sz="30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394000"/>
            <a:ext cx="8229600" cy="335757"/>
          </a:xfrm>
          <a:prstGeom prst="rect">
            <a:avLst/>
          </a:prstGeom>
        </p:spPr>
        <p:txBody>
          <a:bodyPr vert="horz" lIns="0" tIns="0" rIns="0" bIns="0">
            <a:spAutoFit/>
          </a:bodyPr>
          <a:lstStyle>
            <a:lvl1pPr marL="0" indent="0" rtl="0">
              <a:buNone/>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10628930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3" name="Text Placeholder 2"/>
          <p:cNvSpPr>
            <a:spLocks noGrp="1"/>
          </p:cNvSpPr>
          <p:nvPr>
            <p:ph type="body" idx="1" hasCustomPrompt="1"/>
          </p:nvPr>
        </p:nvSpPr>
        <p:spPr>
          <a:xfrm>
            <a:off x="457200" y="1493222"/>
            <a:ext cx="8229600" cy="400110"/>
          </a:xfrm>
          <a:prstGeom prst="rect">
            <a:avLst/>
          </a:prstGeom>
        </p:spPr>
        <p:txBody>
          <a:bodyPr vert="horz" lIns="0" tIns="0" rIns="0" bIns="0" anchor="b">
            <a:spAutoFit/>
          </a:bodyPr>
          <a:lstStyle>
            <a:lvl1pPr marL="0" indent="0">
              <a:buNone/>
              <a:defRPr sz="2600" b="1">
                <a:latin typeface="Arial(Body)"/>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a:t>
            </a:r>
            <a:r>
              <a:rPr lang="en-US" dirty="0" err="1" smtClean="0"/>
              <a:t>styles_Objectives</a:t>
            </a:r>
            <a:endParaRPr lang="en-US" dirty="0"/>
          </a:p>
        </p:txBody>
      </p:sp>
    </p:spTree>
    <p:extLst>
      <p:ext uri="{BB962C8B-B14F-4D97-AF65-F5344CB8AC3E}">
        <p14:creationId xmlns:p14="http://schemas.microsoft.com/office/powerpoint/2010/main" val="24762861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_Title2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 </a:t>
            </a:r>
            <a:endParaRPr lang="en-US" dirty="0"/>
          </a:p>
        </p:txBody>
      </p:sp>
      <p:sp>
        <p:nvSpPr>
          <p:cNvPr id="5" name="Content Placeholder 4"/>
          <p:cNvSpPr>
            <a:spLocks noGrp="1"/>
          </p:cNvSpPr>
          <p:nvPr>
            <p:ph sz="quarter" idx="10"/>
          </p:nvPr>
        </p:nvSpPr>
        <p:spPr>
          <a:xfrm>
            <a:off x="533400" y="1371600"/>
            <a:ext cx="7772400" cy="1676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Content Placeholder 6"/>
          <p:cNvSpPr>
            <a:spLocks noGrp="1"/>
          </p:cNvSpPr>
          <p:nvPr>
            <p:ph sz="quarter" idx="11"/>
          </p:nvPr>
        </p:nvSpPr>
        <p:spPr>
          <a:xfrm>
            <a:off x="609600" y="3200400"/>
            <a:ext cx="8001000" cy="19050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Content Placeholder 8"/>
          <p:cNvSpPr>
            <a:spLocks noGrp="1"/>
          </p:cNvSpPr>
          <p:nvPr>
            <p:ph sz="quarter" idx="12"/>
          </p:nvPr>
        </p:nvSpPr>
        <p:spPr>
          <a:xfrm>
            <a:off x="609600" y="5257800"/>
            <a:ext cx="7924800" cy="990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8095221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6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5" name="Content Placeholder 4"/>
          <p:cNvSpPr>
            <a:spLocks noGrp="1"/>
          </p:cNvSpPr>
          <p:nvPr>
            <p:ph sz="quarter" idx="10"/>
          </p:nvPr>
        </p:nvSpPr>
        <p:spPr>
          <a:xfrm>
            <a:off x="457200" y="1641600"/>
            <a:ext cx="8153400" cy="914400"/>
          </a:xfrm>
          <a:prstGeom prst="rect">
            <a:avLst/>
          </a:prstGeom>
        </p:spPr>
        <p:txBody>
          <a:bodyPr lIns="0" tIns="0" rIns="0" bIns="0"/>
          <a:lstStyle>
            <a:lvl1pPr marL="457200" indent="-457200">
              <a:buClr>
                <a:srgbClr val="2093AE"/>
              </a:buClr>
              <a:buFont typeface="Arial" panose="020B0604020202020204" pitchFamily="34" charset="0"/>
              <a:buChar char="•"/>
              <a:defRPr sz="240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286632746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7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
        <p:nvSpPr>
          <p:cNvPr id="5" name="Content Placeholder 4"/>
          <p:cNvSpPr>
            <a:spLocks noGrp="1"/>
          </p:cNvSpPr>
          <p:nvPr>
            <p:ph sz="quarter" idx="10"/>
          </p:nvPr>
        </p:nvSpPr>
        <p:spPr>
          <a:xfrm>
            <a:off x="457200" y="3200400"/>
            <a:ext cx="8153400" cy="914400"/>
          </a:xfrm>
          <a:prstGeom prst="rect">
            <a:avLst/>
          </a:prstGeom>
        </p:spPr>
        <p:txBody>
          <a:bodyPr lIns="0" tIns="0" rIns="0" bIns="0"/>
          <a:lstStyle>
            <a:lvl1pPr marL="0" indent="0">
              <a:buClr>
                <a:srgbClr val="2093AE"/>
              </a:buClr>
              <a:buFont typeface="Arial" panose="020B0604020202020204" pitchFamily="34" charset="0"/>
              <a:buNone/>
              <a:defRPr sz="2400">
                <a:latin typeface="Arial(Body)"/>
              </a:defRPr>
            </a:lvl1pPr>
            <a:lvl2pPr marL="457200" indent="0">
              <a:buNone/>
              <a:defRPr>
                <a:latin typeface="Arial(Body)"/>
              </a:defRPr>
            </a:lvl2pPr>
            <a:lvl3pPr marL="914400" indent="0">
              <a:buNone/>
              <a:defRPr>
                <a:latin typeface="Arial(Body)"/>
              </a:defRPr>
            </a:lvl3pPr>
            <a:lvl4pPr marL="1371600" indent="0">
              <a:buNone/>
              <a:defRPr>
                <a:latin typeface="Arial(Body)"/>
              </a:defRPr>
            </a:lvl4pPr>
            <a:lvl5pPr marL="1828800" indent="0">
              <a:buNone/>
              <a:defRPr>
                <a:latin typeface="Arial(Body)"/>
              </a:defRPr>
            </a:lvl5pPr>
          </a:lstStyle>
          <a:p>
            <a:pPr lvl="0"/>
            <a:r>
              <a:rPr lang="en-US" dirty="0" smtClean="0"/>
              <a:t>Click to edit Master text styles</a:t>
            </a:r>
            <a:endParaRPr lang="en-US" dirty="0"/>
          </a:p>
        </p:txBody>
      </p:sp>
    </p:spTree>
    <p:extLst>
      <p:ext uri="{BB962C8B-B14F-4D97-AF65-F5344CB8AC3E}">
        <p14:creationId xmlns:p14="http://schemas.microsoft.com/office/powerpoint/2010/main" val="8298927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Title2 line_Objective_Content_fin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229600" cy="1046440"/>
          </a:xfrm>
        </p:spPr>
        <p:txBody>
          <a:bodyPr lIns="0" tIns="0" rIns="0" bIns="0">
            <a:spAutoFit/>
          </a:bodyPr>
          <a:lstStyle>
            <a:lvl1pPr algn="l">
              <a:defRPr sz="3400" b="1" baseline="0">
                <a:solidFill>
                  <a:srgbClr val="007FA3"/>
                </a:solidFill>
                <a:latin typeface="+mj-lt"/>
                <a:cs typeface="Times New Roman" panose="02020603050405020304" pitchFamily="18" charset="0"/>
              </a:defRPr>
            </a:lvl1pPr>
          </a:lstStyle>
          <a:p>
            <a:r>
              <a:rPr lang="en-US" dirty="0"/>
              <a:t>Click to edit Master </a:t>
            </a:r>
            <a:r>
              <a:rPr lang="en-US" dirty="0" err="1" smtClean="0"/>
              <a:t>title_Double</a:t>
            </a:r>
            <a:r>
              <a:rPr lang="en-US" dirty="0" smtClean="0"/>
              <a:t> line Goes Here</a:t>
            </a:r>
            <a:endParaRPr lang="en-US" dirty="0"/>
          </a:p>
        </p:txBody>
      </p:sp>
    </p:spTree>
    <p:extLst>
      <p:ext uri="{BB962C8B-B14F-4D97-AF65-F5344CB8AC3E}">
        <p14:creationId xmlns:p14="http://schemas.microsoft.com/office/powerpoint/2010/main" val="34269605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Title_3 line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98000"/>
            <a:ext cx="8305800" cy="1477328"/>
          </a:xfrm>
        </p:spPr>
        <p:txBody>
          <a:bodyPr wrap="square" lIns="0" tIns="0" rIns="0" bIns="0">
            <a:spAutoFit/>
          </a:bodyPr>
          <a:lstStyle>
            <a:lvl1pPr algn="l">
              <a:defRPr sz="3200" b="1" baseline="0">
                <a:solidFill>
                  <a:srgbClr val="007FA3"/>
                </a:solidFill>
                <a:latin typeface="+mj-lt"/>
                <a:cs typeface="Times New Roman" panose="02020603050405020304" pitchFamily="18" charset="0"/>
              </a:defRPr>
            </a:lvl1pPr>
          </a:lstStyle>
          <a:p>
            <a:r>
              <a:rPr lang="en-US" dirty="0"/>
              <a:t>Click to edit Master </a:t>
            </a:r>
            <a:r>
              <a:rPr lang="en-US" dirty="0" smtClean="0"/>
              <a:t>title - Triple lines Goes Here – Lorem ipsum dolor sit </a:t>
            </a:r>
            <a:r>
              <a:rPr lang="en-US" dirty="0" err="1" smtClean="0"/>
              <a:t>amet</a:t>
            </a:r>
            <a:r>
              <a:rPr lang="en-US" dirty="0" smtClean="0"/>
              <a:t>, </a:t>
            </a:r>
            <a:r>
              <a:rPr lang="en-US" dirty="0" err="1" smtClean="0"/>
              <a:t>consectetur</a:t>
            </a:r>
            <a:r>
              <a:rPr lang="en-US" dirty="0" smtClean="0"/>
              <a:t> </a:t>
            </a:r>
            <a:r>
              <a:rPr lang="en-US" dirty="0" err="1" smtClean="0"/>
              <a:t>adipiscing</a:t>
            </a:r>
            <a:r>
              <a:rPr lang="en-US" dirty="0" smtClean="0"/>
              <a:t> </a:t>
            </a:r>
            <a:r>
              <a:rPr lang="en-US" dirty="0" err="1" smtClean="0"/>
              <a:t>elit</a:t>
            </a:r>
            <a:r>
              <a:rPr lang="en-US" dirty="0" smtClean="0"/>
              <a:t>.</a:t>
            </a:r>
            <a:endParaRPr lang="en-US" dirty="0"/>
          </a:p>
        </p:txBody>
      </p:sp>
      <p:sp>
        <p:nvSpPr>
          <p:cNvPr id="4" name="Content Placeholder 3"/>
          <p:cNvSpPr>
            <a:spLocks noGrp="1"/>
          </p:cNvSpPr>
          <p:nvPr>
            <p:ph sz="half" idx="2"/>
          </p:nvPr>
        </p:nvSpPr>
        <p:spPr>
          <a:xfrm>
            <a:off x="457200" y="2066400"/>
            <a:ext cx="8229600" cy="369332"/>
          </a:xfrm>
          <a:prstGeom prst="rect">
            <a:avLst/>
          </a:prstGeom>
        </p:spPr>
        <p:txBody>
          <a:bodyPr vert="horz" lIns="0" tIns="0" rIns="0" bIns="0">
            <a:spAutoFit/>
          </a:bodyPr>
          <a:lstStyle>
            <a:lvl1pPr marL="342900" indent="-342900" rtl="0">
              <a:buClr>
                <a:srgbClr val="2093AE"/>
              </a:buClr>
              <a:buFont typeface="Arial" panose="020B0604020202020204" pitchFamily="34" charset="0"/>
              <a:buChar char="•"/>
              <a:defRPr sz="2400">
                <a:latin typeface="Arial (Body)"/>
              </a:defRPr>
            </a:lvl1pPr>
            <a:lvl2pPr marL="731520" indent="-285750">
              <a:buFont typeface="Wingdings" panose="05000000000000000000" pitchFamily="2" charset="2"/>
              <a:buChar char="§"/>
              <a:defRPr sz="2000">
                <a:latin typeface="+mj-lt"/>
              </a:defRPr>
            </a:lvl2pPr>
            <a:lvl3pPr marL="1097280" indent="-274320">
              <a:buFont typeface="Courier New" panose="02070309020205020404" pitchFamily="49" charset="0"/>
              <a:buChar char="o"/>
              <a:defRPr sz="1800">
                <a:latin typeface="+mj-lt"/>
              </a:defRPr>
            </a:lvl3pPr>
            <a:lvl4pPr marL="1371600" indent="-274320">
              <a:defRPr sz="1600">
                <a:latin typeface="+mj-lt"/>
              </a:defRPr>
            </a:lvl4pPr>
            <a:lvl5pPr marL="1645920" indent="-274320">
              <a:defRPr sz="1600">
                <a:latin typeface="+mj-lt"/>
              </a:defRPr>
            </a:lvl5pPr>
            <a:lvl6pPr>
              <a:defRPr sz="1600"/>
            </a:lvl6pPr>
            <a:lvl7pPr>
              <a:defRPr sz="1600"/>
            </a:lvl7pPr>
            <a:lvl8pPr>
              <a:defRPr sz="1600"/>
            </a:lvl8pPr>
            <a:lvl9pPr>
              <a:defRPr sz="1600"/>
            </a:lvl9pPr>
          </a:lstStyle>
          <a:p>
            <a:pPr lvl="0"/>
            <a:r>
              <a:rPr lang="en-US" dirty="0"/>
              <a:t>Click to edit Master text </a:t>
            </a:r>
            <a:r>
              <a:rPr lang="en-US" dirty="0" smtClean="0"/>
              <a:t>styles</a:t>
            </a:r>
            <a:endParaRPr lang="en-US" dirty="0"/>
          </a:p>
        </p:txBody>
      </p:sp>
    </p:spTree>
    <p:extLst>
      <p:ext uri="{BB962C8B-B14F-4D97-AF65-F5344CB8AC3E}">
        <p14:creationId xmlns:p14="http://schemas.microsoft.com/office/powerpoint/2010/main" val="2825771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4068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913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0987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885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4840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86818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04800"/>
            <a:ext cx="8229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pic>
        <p:nvPicPr>
          <p:cNvPr id="6" name="Picture 5" descr="Pearson Logo"/>
          <p:cNvPicPr>
            <a:picLocks noChangeAspect="1"/>
          </p:cNvPicPr>
          <p:nvPr userDrawn="1"/>
        </p:nvPicPr>
        <p:blipFill>
          <a:blip r:embed="rId39"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5" name="TextBox 4"/>
          <p:cNvSpPr txBox="1"/>
          <p:nvPr userDrawn="1"/>
        </p:nvSpPr>
        <p:spPr>
          <a:xfrm>
            <a:off x="2970000" y="6426000"/>
            <a:ext cx="6019800" cy="184666"/>
          </a:xfrm>
          <a:prstGeom prst="rect">
            <a:avLst/>
          </a:prstGeom>
          <a:noFill/>
        </p:spPr>
        <p:txBody>
          <a:bodyPr wrap="square" lIns="0" tIns="0" rIns="0" bIns="0" rtlCol="0">
            <a:spAutoFit/>
          </a:bodyPr>
          <a:lstStyle/>
          <a:p>
            <a:pPr marL="0" marR="0" indent="0" defTabSz="914400" rtl="0" eaLnBrk="1" fontAlgn="auto" latinLnBrk="0" hangingPunct="1">
              <a:lnSpc>
                <a:spcPct val="100000"/>
              </a:lnSpc>
              <a:spcBef>
                <a:spcPts val="0"/>
              </a:spcBef>
              <a:spcAft>
                <a:spcPts val="0"/>
              </a:spcAft>
              <a:buClrTx/>
              <a:buSzTx/>
              <a:buFontTx/>
              <a:buNone/>
              <a:tabLst/>
              <a:defRPr/>
            </a:pPr>
            <a:r>
              <a:rPr lang="en-US" altLang="en-US" sz="1200" b="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b="0" dirty="0">
              <a:latin typeface="Verdana" panose="020B0604030504040204" pitchFamily="34" charset="0"/>
              <a:ea typeface="Verdana" panose="020B0604030504040204" pitchFamily="34" charset="0"/>
              <a:cs typeface="Verdan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5" r:id="rId13"/>
    <p:sldLayoutId id="2147483662" r:id="rId14"/>
    <p:sldLayoutId id="2147483672" r:id="rId15"/>
    <p:sldLayoutId id="2147483670" r:id="rId16"/>
    <p:sldLayoutId id="2147483667" r:id="rId17"/>
    <p:sldLayoutId id="2147483676" r:id="rId18"/>
    <p:sldLayoutId id="2147483673" r:id="rId19"/>
    <p:sldLayoutId id="2147483664" r:id="rId20"/>
    <p:sldLayoutId id="2147483687" r:id="rId21"/>
    <p:sldLayoutId id="2147483680" r:id="rId22"/>
    <p:sldLayoutId id="2147483686" r:id="rId23"/>
    <p:sldLayoutId id="2147483682" r:id="rId24"/>
    <p:sldLayoutId id="2147483683" r:id="rId25"/>
    <p:sldLayoutId id="2147483678" r:id="rId26"/>
    <p:sldLayoutId id="2147483674" r:id="rId27"/>
    <p:sldLayoutId id="2147483669" r:id="rId28"/>
    <p:sldLayoutId id="2147483665" r:id="rId29"/>
    <p:sldLayoutId id="2147483666" r:id="rId30"/>
    <p:sldLayoutId id="2147483668" r:id="rId31"/>
    <p:sldLayoutId id="2147483663" r:id="rId32"/>
    <p:sldLayoutId id="2147483671" r:id="rId33"/>
    <p:sldLayoutId id="2147483679" r:id="rId34"/>
    <p:sldLayoutId id="2147483684" r:id="rId35"/>
    <p:sldLayoutId id="2147483685" r:id="rId36"/>
    <p:sldLayoutId id="2147483681" r:id="rId37"/>
  </p:sldLayoutIdLst>
  <p:txStyles>
    <p:titleStyle>
      <a:lvl1pPr algn="ctr" rtl="0" eaLnBrk="0" fontAlgn="base" hangingPunct="0">
        <a:spcBef>
          <a:spcPct val="0"/>
        </a:spcBef>
        <a:spcAft>
          <a:spcPct val="0"/>
        </a:spcAft>
        <a:defRPr sz="3600">
          <a:solidFill>
            <a:schemeClr val="tx2"/>
          </a:solidFill>
          <a:latin typeface="Times New Roman"/>
          <a:ea typeface="+mj-ea"/>
          <a:cs typeface="Times New Roman"/>
        </a:defRPr>
      </a:lvl1pPr>
      <a:lvl2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2pPr>
      <a:lvl3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3pPr>
      <a:lvl4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4pPr>
      <a:lvl5pPr algn="ctr" rtl="0" eaLnBrk="0" fontAlgn="base" hangingPunct="0">
        <a:spcBef>
          <a:spcPct val="0"/>
        </a:spcBef>
        <a:spcAft>
          <a:spcPct val="0"/>
        </a:spcAft>
        <a:defRPr sz="3600">
          <a:solidFill>
            <a:schemeClr val="tx2"/>
          </a:solidFill>
          <a:latin typeface="Times New Roman" pitchFamily="16" charset="0"/>
          <a:ea typeface="ＭＳ Ｐゴシック" pitchFamily="16" charset="-128"/>
          <a:cs typeface="Times New Roman" pitchFamily="16" charset="0"/>
        </a:defRPr>
      </a:lvl5pPr>
      <a:lvl6pPr marL="4572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6pPr>
      <a:lvl7pPr marL="9144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7pPr>
      <a:lvl8pPr marL="13716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8pPr>
      <a:lvl9pPr marL="1828800" algn="l" rtl="0" fontAlgn="base">
        <a:spcBef>
          <a:spcPct val="0"/>
        </a:spcBef>
        <a:spcAft>
          <a:spcPct val="0"/>
        </a:spcAft>
        <a:defRPr sz="1200">
          <a:solidFill>
            <a:schemeClr val="tx2"/>
          </a:solidFill>
          <a:latin typeface="Arial" pitchFamily="16" charset="0"/>
          <a:ea typeface="ＭＳ Ｐゴシック" pitchFamily="16" charset="-128"/>
          <a:cs typeface="ＭＳ Ｐゴシック" pitchFamily="16"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37.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4.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5.bin"/><Relationship Id="rId4"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22.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7.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9.bin"/></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3.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34.xml"/><Relationship Id="rId1" Type="http://schemas.openxmlformats.org/officeDocument/2006/relationships/vmlDrawing" Target="../drawings/vmlDrawing6.vml"/><Relationship Id="rId4" Type="http://schemas.openxmlformats.org/officeDocument/2006/relationships/image" Target="../media/image14.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Engineering Economy</a:t>
            </a:r>
          </a:p>
        </p:txBody>
      </p:sp>
      <p:sp>
        <p:nvSpPr>
          <p:cNvPr id="3" name="Content Placeholder 2"/>
          <p:cNvSpPr>
            <a:spLocks noGrp="1"/>
          </p:cNvSpPr>
          <p:nvPr>
            <p:ph sz="quarter" idx="16"/>
          </p:nvPr>
        </p:nvSpPr>
        <p:spPr>
          <a:xfrm>
            <a:off x="457200" y="752400"/>
            <a:ext cx="8153400" cy="307777"/>
          </a:xfrm>
        </p:spPr>
        <p:txBody>
          <a:bodyPr/>
          <a:lstStyle/>
          <a:p>
            <a:r>
              <a:rPr lang="en-US" sz="2000" dirty="0" smtClean="0"/>
              <a:t>Seventeenth Edition</a:t>
            </a:r>
            <a:endParaRPr lang="en-US" sz="2000" dirty="0"/>
          </a:p>
        </p:txBody>
      </p:sp>
      <p:sp>
        <p:nvSpPr>
          <p:cNvPr id="8" name="Content Placeholder 7"/>
          <p:cNvSpPr>
            <a:spLocks noGrp="1"/>
          </p:cNvSpPr>
          <p:nvPr>
            <p:ph sz="quarter" idx="17"/>
          </p:nvPr>
        </p:nvSpPr>
        <p:spPr/>
        <p:txBody>
          <a:bodyPr/>
          <a:lstStyle/>
          <a:p>
            <a:pPr>
              <a:spcBef>
                <a:spcPct val="0"/>
              </a:spcBef>
            </a:pPr>
            <a:r>
              <a:rPr lang="en-US" altLang="en-US" dirty="0"/>
              <a:t>Chapter </a:t>
            </a:r>
            <a:r>
              <a:rPr lang="en-US" altLang="en-US" dirty="0" smtClean="0"/>
              <a:t>09</a:t>
            </a:r>
            <a:endParaRPr lang="en-US" altLang="en-US" dirty="0"/>
          </a:p>
        </p:txBody>
      </p:sp>
      <p:sp>
        <p:nvSpPr>
          <p:cNvPr id="9" name="Content Placeholder 8"/>
          <p:cNvSpPr>
            <a:spLocks noGrp="1"/>
          </p:cNvSpPr>
          <p:nvPr>
            <p:ph sz="quarter" idx="18"/>
          </p:nvPr>
        </p:nvSpPr>
        <p:spPr>
          <a:xfrm>
            <a:off x="5029200" y="3200400"/>
            <a:ext cx="3733800" cy="307777"/>
          </a:xfrm>
        </p:spPr>
        <p:txBody>
          <a:bodyPr>
            <a:spAutoFit/>
          </a:bodyPr>
          <a:lstStyle/>
          <a:p>
            <a:pPr>
              <a:spcBef>
                <a:spcPct val="0"/>
              </a:spcBef>
            </a:pPr>
            <a:r>
              <a:rPr lang="en-US" altLang="en-US" dirty="0"/>
              <a:t>Replacement Analysis</a:t>
            </a:r>
          </a:p>
        </p:txBody>
      </p:sp>
      <p:pic>
        <p:nvPicPr>
          <p:cNvPr id="1026" name="Picture 2" descr="Front Cover: Engineering Economy Seventeenth Edition by Sullivan, Wicks and Koelling."/>
          <p:cNvPicPr>
            <a:picLocks noChangeAspect="1" noChangeArrowheads="1"/>
          </p:cNvPicPr>
          <p:nvPr/>
        </p:nvPicPr>
        <p:blipFill>
          <a:blip r:embed="rId2">
            <a:alphaModFix/>
            <a:extLst>
              <a:ext uri="{28A0092B-C50C-407E-A947-70E740481C1C}">
                <a14:useLocalDpi xmlns:a14="http://schemas.microsoft.com/office/drawing/2010/main" val="0"/>
              </a:ext>
            </a:extLst>
          </a:blip>
          <a:srcRect/>
          <a:stretch>
            <a:fillRect/>
          </a:stretch>
        </p:blipFill>
        <p:spPr bwMode="auto">
          <a:xfrm>
            <a:off x="806400" y="1602000"/>
            <a:ext cx="3440842" cy="4316400"/>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11" name="Content Placeholder 9"/>
          <p:cNvSpPr>
            <a:spLocks noGrp="1"/>
          </p:cNvSpPr>
          <p:nvPr>
            <p:ph sz="quarter" idx="19"/>
          </p:nvPr>
        </p:nvSpPr>
        <p:spPr>
          <a:xfrm>
            <a:off x="2826061" y="6426000"/>
            <a:ext cx="5943600" cy="184666"/>
          </a:xfrm>
        </p:spPr>
        <p:txBody>
          <a:bodyPr/>
          <a:lstStyle/>
          <a:p>
            <a:pPr lvl="0" algn="r">
              <a:spcBef>
                <a:spcPts val="0"/>
              </a:spcBef>
              <a:buClrTx/>
              <a:defRPr/>
            </a:pPr>
            <a:r>
              <a:rPr lang="en-US" altLang="en-US" dirty="0">
                <a:solidFill>
                  <a:prstClr val="black"/>
                </a:solidFill>
              </a:rPr>
              <a:t>Copyright © 2019, 2016, 2013 Pearson Education, Inc. All Rights Reserved</a:t>
            </a:r>
          </a:p>
        </p:txBody>
      </p:sp>
    </p:spTree>
    <p:extLst>
      <p:ext uri="{BB962C8B-B14F-4D97-AF65-F5344CB8AC3E}">
        <p14:creationId xmlns:p14="http://schemas.microsoft.com/office/powerpoint/2010/main" val="1303654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Replacement: </a:t>
            </a:r>
            <a:r>
              <a:rPr lang="en-US" altLang="en-US" sz="3200" dirty="0" smtClean="0">
                <a:ea typeface="ＭＳ Ｐゴシック" panose="020B0600070205080204" pitchFamily="34" charset="-128"/>
              </a:rPr>
              <a:t>Income Taxes</a:t>
            </a:r>
            <a:endParaRPr lang="en-US" dirty="0"/>
          </a:p>
        </p:txBody>
      </p:sp>
      <p:sp>
        <p:nvSpPr>
          <p:cNvPr id="5" name="Content Placeholder 2"/>
          <p:cNvSpPr>
            <a:spLocks noGrp="1"/>
          </p:cNvSpPr>
          <p:nvPr>
            <p:ph sz="half" idx="2"/>
          </p:nvPr>
        </p:nvSpPr>
        <p:spPr>
          <a:xfrm>
            <a:off x="457200" y="1641600"/>
            <a:ext cx="8229600" cy="1923604"/>
          </a:xfrm>
        </p:spPr>
        <p:txBody>
          <a:bodyPr bIns="0">
            <a:spAutoFit/>
          </a:bodyPr>
          <a:lstStyle/>
          <a:p>
            <a:pPr marL="255600" indent="-255600">
              <a:spcBef>
                <a:spcPts val="600"/>
              </a:spcBef>
              <a:buClr>
                <a:srgbClr val="007FA3"/>
              </a:buClr>
              <a:buFont typeface="Arial" panose="020B0604020202020204" pitchFamily="34" charset="0"/>
              <a:buChar char="•"/>
            </a:pPr>
            <a:r>
              <a:rPr lang="en-US" dirty="0"/>
              <a:t>Replacement often results in gains or losses from the sale of depreciable property.</a:t>
            </a:r>
          </a:p>
          <a:p>
            <a:pPr marL="255600" indent="-255600">
              <a:spcBef>
                <a:spcPts val="600"/>
              </a:spcBef>
              <a:buClr>
                <a:srgbClr val="007FA3"/>
              </a:buClr>
              <a:buFont typeface="Arial" panose="020B0604020202020204" pitchFamily="34" charset="0"/>
              <a:buChar char="•"/>
            </a:pPr>
            <a:r>
              <a:rPr lang="en-US" dirty="0"/>
              <a:t>Studies must be made on an after-tax basis for an accurate economic analysis since this can have a considerable effect on the resulting decision.</a:t>
            </a:r>
            <a:endParaRPr lang="en-US" sz="2400" dirty="0"/>
          </a:p>
        </p:txBody>
      </p:sp>
    </p:spTree>
    <p:extLst>
      <p:ext uri="{BB962C8B-B14F-4D97-AF65-F5344CB8AC3E}">
        <p14:creationId xmlns:p14="http://schemas.microsoft.com/office/powerpoint/2010/main" val="2465449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smtClean="0">
                <a:ea typeface="ＭＳ Ｐゴシック" panose="020B0600070205080204" pitchFamily="34" charset="-128"/>
              </a:rPr>
              <a:t>Before-Tax </a:t>
            </a:r>
            <a:r>
              <a:rPr lang="en-US" altLang="en-US" sz="3200" dirty="0">
                <a:ea typeface="ＭＳ Ｐゴシック" panose="020B0600070205080204" pitchFamily="34" charset="-128"/>
              </a:rPr>
              <a:t>PW </a:t>
            </a:r>
            <a:r>
              <a:rPr lang="en-US" altLang="en-US" sz="3200" dirty="0" smtClean="0">
                <a:ea typeface="ＭＳ Ｐゴシック" panose="020B0600070205080204" pitchFamily="34" charset="-128"/>
              </a:rPr>
              <a:t>Example</a:t>
            </a:r>
            <a:endParaRPr lang="en-US" dirty="0"/>
          </a:p>
        </p:txBody>
      </p:sp>
      <p:sp>
        <p:nvSpPr>
          <p:cNvPr id="5" name="Content Placeholder 2"/>
          <p:cNvSpPr>
            <a:spLocks noGrp="1"/>
          </p:cNvSpPr>
          <p:nvPr>
            <p:ph sz="half" idx="2"/>
          </p:nvPr>
        </p:nvSpPr>
        <p:spPr>
          <a:xfrm>
            <a:off x="457200" y="1641600"/>
            <a:ext cx="8229600" cy="4585871"/>
          </a:xfrm>
        </p:spPr>
        <p:txBody>
          <a:bodyPr bIns="0">
            <a:spAutoFit/>
          </a:bodyPr>
          <a:lstStyle/>
          <a:p>
            <a:pPr marL="255600" indent="-255600">
              <a:spcBef>
                <a:spcPts val="600"/>
              </a:spcBef>
              <a:buClr>
                <a:srgbClr val="007FA3"/>
              </a:buClr>
              <a:buFont typeface="Arial" panose="020B0604020202020204" pitchFamily="34" charset="0"/>
              <a:buChar char="•"/>
            </a:pPr>
            <a:r>
              <a:rPr lang="en-US" dirty="0"/>
              <a:t>Acme owns a CNC machine that it is considering replacing.  Its current market value is $25,000, but it can be productively used for four more years at which time its market value will be zero.  Operating and maintenance expenses are $50,000 per year.</a:t>
            </a:r>
          </a:p>
          <a:p>
            <a:pPr marL="255600" indent="-255600">
              <a:spcBef>
                <a:spcPts val="600"/>
              </a:spcBef>
              <a:buClr>
                <a:srgbClr val="007FA3"/>
              </a:buClr>
              <a:buFont typeface="Arial" panose="020B0604020202020204" pitchFamily="34" charset="0"/>
              <a:buChar char="•"/>
            </a:pPr>
            <a:r>
              <a:rPr lang="en-US" dirty="0"/>
              <a:t>Acme can purchase a new CNC machine, with the same functionality as the current machine, for $90,000.  In four years the market value of the new machine is estimated to be $45,000.  Annual operating and maintenance costs will be $35,000 per year.</a:t>
            </a:r>
          </a:p>
          <a:p>
            <a:pPr marL="255600" indent="-255600">
              <a:spcBef>
                <a:spcPts val="600"/>
              </a:spcBef>
              <a:buClr>
                <a:srgbClr val="007FA3"/>
              </a:buClr>
              <a:buFont typeface="Arial" panose="020B0604020202020204" pitchFamily="34" charset="0"/>
              <a:buChar char="•"/>
            </a:pPr>
            <a:r>
              <a:rPr lang="en-US" dirty="0"/>
              <a:t>Should the old CNC machine be replaced using a before-tax MARR of 15% and a study period of four years?</a:t>
            </a:r>
            <a:endParaRPr lang="en-US" sz="2400" dirty="0"/>
          </a:p>
        </p:txBody>
      </p:sp>
    </p:spTree>
    <p:extLst>
      <p:ext uri="{BB962C8B-B14F-4D97-AF65-F5344CB8AC3E}">
        <p14:creationId xmlns:p14="http://schemas.microsoft.com/office/powerpoint/2010/main" val="1065696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Example </a:t>
            </a:r>
            <a:r>
              <a:rPr lang="en-US" altLang="en-US" sz="3200" dirty="0" smtClean="0">
                <a:ea typeface="ＭＳ Ｐゴシック" panose="020B0600070205080204" pitchFamily="34" charset="-128"/>
              </a:rPr>
              <a:t>Solution</a:t>
            </a:r>
            <a:endParaRPr lang="en-US" dirty="0"/>
          </a:p>
        </p:txBody>
      </p:sp>
      <p:sp>
        <p:nvSpPr>
          <p:cNvPr id="5" name="Content Placeholder 2"/>
          <p:cNvSpPr>
            <a:spLocks noGrp="1"/>
          </p:cNvSpPr>
          <p:nvPr>
            <p:ph sz="half" idx="2"/>
          </p:nvPr>
        </p:nvSpPr>
        <p:spPr/>
        <p:txBody>
          <a:bodyPr bIns="0">
            <a:spAutoFit/>
          </a:bodyPr>
          <a:lstStyle/>
          <a:p>
            <a:pPr>
              <a:spcBef>
                <a:spcPts val="600"/>
              </a:spcBef>
              <a:buClr>
                <a:srgbClr val="007FA3"/>
              </a:buClr>
            </a:pPr>
            <a:r>
              <a:rPr lang="en-US" u="sng" dirty="0"/>
              <a:t>Defender</a:t>
            </a:r>
            <a:endParaRPr lang="en-US" sz="2400" u="sng" dirty="0"/>
          </a:p>
        </p:txBody>
      </p:sp>
      <p:graphicFrame>
        <p:nvGraphicFramePr>
          <p:cNvPr id="2" name="Object 1"/>
          <p:cNvGraphicFramePr>
            <a:graphicFrameLocks noChangeAspect="1"/>
          </p:cNvGraphicFramePr>
          <p:nvPr>
            <p:extLst>
              <p:ext uri="{D42A27DB-BD31-4B8C-83A1-F6EECF244321}">
                <p14:modId xmlns:p14="http://schemas.microsoft.com/office/powerpoint/2010/main" val="3148013531"/>
              </p:ext>
            </p:extLst>
          </p:nvPr>
        </p:nvGraphicFramePr>
        <p:xfrm>
          <a:off x="1235075" y="2241550"/>
          <a:ext cx="5778500" cy="876300"/>
        </p:xfrm>
        <a:graphic>
          <a:graphicData uri="http://schemas.openxmlformats.org/presentationml/2006/ole">
            <mc:AlternateContent xmlns:mc="http://schemas.openxmlformats.org/markup-compatibility/2006">
              <mc:Choice xmlns:v="urn:schemas-microsoft-com:vml" Requires="v">
                <p:oleObj spid="_x0000_s1094" name="Equation" r:id="rId3" imgW="5778360" imgH="876240" progId="Equation.DSMT4">
                  <p:embed/>
                </p:oleObj>
              </mc:Choice>
              <mc:Fallback>
                <p:oleObj name="Equation" r:id="rId3" imgW="5778360" imgH="876240" progId="Equation.DSMT4">
                  <p:embed/>
                  <p:pic>
                    <p:nvPicPr>
                      <p:cNvPr id="0" name="Object 1"/>
                      <p:cNvPicPr>
                        <a:picLocks noChangeAspect="1" noChangeArrowheads="1"/>
                      </p:cNvPicPr>
                      <p:nvPr/>
                    </p:nvPicPr>
                    <p:blipFill>
                      <a:blip r:embed="rId4"/>
                      <a:srcRect/>
                      <a:stretch>
                        <a:fillRect/>
                      </a:stretch>
                    </p:blipFill>
                    <p:spPr bwMode="auto">
                      <a:xfrm>
                        <a:off x="1235075" y="2241550"/>
                        <a:ext cx="57785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sz="quarter" idx="10"/>
          </p:nvPr>
        </p:nvSpPr>
        <p:spPr/>
        <p:txBody>
          <a:bodyPr/>
          <a:lstStyle/>
          <a:p>
            <a:r>
              <a:rPr lang="en-US" u="sng" dirty="0"/>
              <a:t>Challenger</a:t>
            </a:r>
          </a:p>
        </p:txBody>
      </p:sp>
      <p:graphicFrame>
        <p:nvGraphicFramePr>
          <p:cNvPr id="3" name="Object 2"/>
          <p:cNvGraphicFramePr>
            <a:graphicFrameLocks noChangeAspect="1"/>
          </p:cNvGraphicFramePr>
          <p:nvPr>
            <p:extLst>
              <p:ext uri="{D42A27DB-BD31-4B8C-83A1-F6EECF244321}">
                <p14:modId xmlns:p14="http://schemas.microsoft.com/office/powerpoint/2010/main" val="1843745986"/>
              </p:ext>
            </p:extLst>
          </p:nvPr>
        </p:nvGraphicFramePr>
        <p:xfrm>
          <a:off x="1285875" y="3860800"/>
          <a:ext cx="6032500" cy="1397000"/>
        </p:xfrm>
        <a:graphic>
          <a:graphicData uri="http://schemas.openxmlformats.org/presentationml/2006/ole">
            <mc:AlternateContent xmlns:mc="http://schemas.openxmlformats.org/markup-compatibility/2006">
              <mc:Choice xmlns:v="urn:schemas-microsoft-com:vml" Requires="v">
                <p:oleObj spid="_x0000_s1095" name="Equation" r:id="rId5" imgW="6032160" imgH="1396800" progId="Equation.DSMT4">
                  <p:embed/>
                </p:oleObj>
              </mc:Choice>
              <mc:Fallback>
                <p:oleObj name="Equation" r:id="rId5" imgW="6032160" imgH="13968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85875" y="3860800"/>
                        <a:ext cx="60325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quarter" idx="11"/>
          </p:nvPr>
        </p:nvSpPr>
        <p:spPr>
          <a:xfrm>
            <a:off x="457200" y="5257800"/>
            <a:ext cx="6629400" cy="830997"/>
          </a:xfrm>
        </p:spPr>
        <p:txBody>
          <a:bodyPr/>
          <a:lstStyle/>
          <a:p>
            <a:pPr>
              <a:spcBef>
                <a:spcPct val="50000"/>
              </a:spcBef>
            </a:pPr>
            <a:r>
              <a:rPr lang="en-US" altLang="en-US" dirty="0">
                <a:latin typeface="Arial Regular"/>
              </a:rPr>
              <a:t>PW of the challenger is greater than PW of the defender (but it is close).</a:t>
            </a:r>
          </a:p>
        </p:txBody>
      </p:sp>
    </p:spTree>
    <p:extLst>
      <p:ext uri="{BB962C8B-B14F-4D97-AF65-F5344CB8AC3E}">
        <p14:creationId xmlns:p14="http://schemas.microsoft.com/office/powerpoint/2010/main" val="155283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305800" cy="1569660"/>
          </a:xfrm>
        </p:spPr>
        <p:txBody>
          <a:bodyPr/>
          <a:lstStyle/>
          <a:p>
            <a:r>
              <a:rPr lang="en-US" altLang="en-US" sz="3400" dirty="0"/>
              <a:t>Proper </a:t>
            </a:r>
            <a:r>
              <a:rPr lang="en-US" altLang="en-US" sz="3400" dirty="0" smtClean="0"/>
              <a:t>Analysis Requires Knowing </a:t>
            </a:r>
            <a:r>
              <a:rPr lang="en-US" altLang="en-US" sz="3400" dirty="0"/>
              <a:t>the </a:t>
            </a:r>
            <a:r>
              <a:rPr lang="en-US" altLang="en-US" sz="3400" dirty="0" smtClean="0"/>
              <a:t>Economic Life (Minimum </a:t>
            </a:r>
            <a:r>
              <a:rPr lang="en-US" altLang="en-US" sz="3400" dirty="0"/>
              <a:t>EUAC) of the </a:t>
            </a:r>
            <a:r>
              <a:rPr lang="en-US" altLang="en-US" sz="3400" dirty="0" smtClean="0"/>
              <a:t>Alternatives.</a:t>
            </a:r>
            <a:endParaRPr lang="en-US" sz="3400" dirty="0"/>
          </a:p>
        </p:txBody>
      </p:sp>
      <p:sp>
        <p:nvSpPr>
          <p:cNvPr id="7" name="Content Placeholder 6"/>
          <p:cNvSpPr>
            <a:spLocks noGrp="1"/>
          </p:cNvSpPr>
          <p:nvPr>
            <p:ph sz="half" idx="2"/>
          </p:nvPr>
        </p:nvSpPr>
        <p:spPr>
          <a:xfrm>
            <a:off x="457200" y="2066400"/>
            <a:ext cx="8229600" cy="2289858"/>
          </a:xfrm>
        </p:spPr>
        <p:txBody>
          <a:bodyPr lIns="0" bIns="0"/>
          <a:lstStyle/>
          <a:p>
            <a:pPr eaLnBrk="1" hangingPunct="1"/>
            <a:r>
              <a:rPr lang="en-US" altLang="en-US" dirty="0"/>
              <a:t>The EUAC of a new asset can be computed if the capital investment, annual expenses, and year-by-year market values are known or can be estimated.</a:t>
            </a:r>
          </a:p>
          <a:p>
            <a:pPr eaLnBrk="1" hangingPunct="1"/>
            <a:r>
              <a:rPr lang="en-US" altLang="en-US" dirty="0"/>
              <a:t>The difficulties in estimating these values are encountered in most engineering economy studies, and can be overcome in most cases.</a:t>
            </a:r>
          </a:p>
        </p:txBody>
      </p:sp>
    </p:spTree>
    <p:extLst>
      <p:ext uri="{BB962C8B-B14F-4D97-AF65-F5344CB8AC3E}">
        <p14:creationId xmlns:p14="http://schemas.microsoft.com/office/powerpoint/2010/main" val="1070004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305800" cy="1846659"/>
          </a:xfrm>
        </p:spPr>
        <p:txBody>
          <a:bodyPr/>
          <a:lstStyle/>
          <a:p>
            <a:r>
              <a:rPr lang="en-US" altLang="en-US" sz="3000" dirty="0">
                <a:ea typeface="ＭＳ Ｐゴシック" panose="020B0600070205080204" pitchFamily="34" charset="-128"/>
              </a:rPr>
              <a:t>Finding the EUAC of the </a:t>
            </a:r>
            <a:r>
              <a:rPr lang="en-US" altLang="en-US" sz="3000" dirty="0" smtClean="0">
                <a:ea typeface="ＭＳ Ｐゴシック" panose="020B0600070205080204" pitchFamily="34" charset="-128"/>
              </a:rPr>
              <a:t>Challenger Requires Finding </a:t>
            </a:r>
            <a:r>
              <a:rPr lang="en-US" altLang="en-US" sz="3000" dirty="0">
                <a:ea typeface="ＭＳ Ｐゴシック" panose="020B0600070205080204" pitchFamily="34" charset="-128"/>
              </a:rPr>
              <a:t>the </a:t>
            </a:r>
            <a:r>
              <a:rPr lang="en-US" altLang="en-US" sz="3000" dirty="0" smtClean="0">
                <a:ea typeface="ＭＳ Ｐゴシック" panose="020B0600070205080204" pitchFamily="34" charset="-128"/>
              </a:rPr>
              <a:t>Total Marginal Cost </a:t>
            </a:r>
            <a:r>
              <a:rPr lang="en-US" altLang="en-US" sz="3000" dirty="0">
                <a:ea typeface="ＭＳ Ｐゴシック" panose="020B0600070205080204" pitchFamily="34" charset="-128"/>
              </a:rPr>
              <a:t>of the </a:t>
            </a:r>
            <a:r>
              <a:rPr lang="en-US" altLang="en-US" sz="3000" dirty="0" smtClean="0">
                <a:ea typeface="ＭＳ Ｐゴシック" panose="020B0600070205080204" pitchFamily="34" charset="-128"/>
              </a:rPr>
              <a:t>Challenger</a:t>
            </a:r>
            <a:r>
              <a:rPr lang="en-US" altLang="en-US" sz="3000" dirty="0">
                <a:ea typeface="ＭＳ Ｐゴシック" panose="020B0600070205080204" pitchFamily="34" charset="-128"/>
              </a:rPr>
              <a:t>, for </a:t>
            </a:r>
            <a:r>
              <a:rPr lang="en-US" altLang="en-US" sz="3000" dirty="0" smtClean="0">
                <a:ea typeface="ＭＳ Ｐゴシック" panose="020B0600070205080204" pitchFamily="34" charset="-128"/>
              </a:rPr>
              <a:t>each Year</a:t>
            </a:r>
            <a:r>
              <a:rPr lang="en-US" altLang="en-US" sz="3000" dirty="0">
                <a:ea typeface="ＭＳ Ｐゴシック" panose="020B0600070205080204" pitchFamily="34" charset="-128"/>
              </a:rPr>
              <a:t>.  The </a:t>
            </a:r>
            <a:r>
              <a:rPr lang="en-US" altLang="en-US" sz="3000" dirty="0" smtClean="0">
                <a:ea typeface="ＭＳ Ｐゴシック" panose="020B0600070205080204" pitchFamily="34" charset="-128"/>
              </a:rPr>
              <a:t>Minimum Such Value Identifies </a:t>
            </a:r>
            <a:r>
              <a:rPr lang="en-US" altLang="en-US" sz="3000" dirty="0">
                <a:ea typeface="ＭＳ Ｐゴシック" panose="020B0600070205080204" pitchFamily="34" charset="-128"/>
              </a:rPr>
              <a:t>the </a:t>
            </a:r>
            <a:r>
              <a:rPr lang="en-US" altLang="en-US" sz="3000" dirty="0" smtClean="0">
                <a:ea typeface="ＭＳ Ｐゴシック" panose="020B0600070205080204" pitchFamily="34" charset="-128"/>
              </a:rPr>
              <a:t>Economic Life.</a:t>
            </a:r>
            <a:endParaRPr lang="en-US" sz="3000" dirty="0"/>
          </a:p>
        </p:txBody>
      </p:sp>
      <p:sp>
        <p:nvSpPr>
          <p:cNvPr id="7" name="Content Placeholder 6"/>
          <p:cNvSpPr>
            <a:spLocks noGrp="1"/>
          </p:cNvSpPr>
          <p:nvPr>
            <p:ph sz="half" idx="2"/>
          </p:nvPr>
        </p:nvSpPr>
        <p:spPr>
          <a:xfrm>
            <a:off x="457200" y="2395728"/>
            <a:ext cx="8686800" cy="1107996"/>
          </a:xfrm>
        </p:spPr>
        <p:txBody>
          <a:bodyPr lIns="0" bIns="0"/>
          <a:lstStyle/>
          <a:p>
            <a:pPr marL="0" indent="0">
              <a:spcBef>
                <a:spcPct val="50000"/>
              </a:spcBef>
              <a:buNone/>
            </a:pPr>
            <a:r>
              <a:rPr lang="en-US" altLang="en-US" dirty="0">
                <a:latin typeface="Arial Regular"/>
              </a:rPr>
              <a:t>This equation represents the present worth, through year k, of total </a:t>
            </a:r>
            <a:r>
              <a:rPr lang="en-US" altLang="en-US" u="sng" dirty="0">
                <a:latin typeface="Arial Regular"/>
              </a:rPr>
              <a:t>costs</a:t>
            </a:r>
            <a:r>
              <a:rPr lang="en-US" altLang="en-US" dirty="0">
                <a:latin typeface="Arial Regular"/>
              </a:rPr>
              <a:t>.  (Although the sign is positive, it is a cost.  Eq. 9-1.)</a:t>
            </a:r>
          </a:p>
        </p:txBody>
      </p:sp>
      <p:graphicFrame>
        <p:nvGraphicFramePr>
          <p:cNvPr id="2" name="Object 1"/>
          <p:cNvGraphicFramePr>
            <a:graphicFrameLocks noChangeAspect="1"/>
          </p:cNvGraphicFramePr>
          <p:nvPr>
            <p:extLst>
              <p:ext uri="{D42A27DB-BD31-4B8C-83A1-F6EECF244321}">
                <p14:modId xmlns:p14="http://schemas.microsoft.com/office/powerpoint/2010/main" val="95643186"/>
              </p:ext>
            </p:extLst>
          </p:nvPr>
        </p:nvGraphicFramePr>
        <p:xfrm>
          <a:off x="985838" y="3505200"/>
          <a:ext cx="6680200" cy="838200"/>
        </p:xfrm>
        <a:graphic>
          <a:graphicData uri="http://schemas.openxmlformats.org/presentationml/2006/ole">
            <mc:AlternateContent xmlns:mc="http://schemas.openxmlformats.org/markup-compatibility/2006">
              <mc:Choice xmlns:v="urn:schemas-microsoft-com:vml" Requires="v">
                <p:oleObj spid="_x0000_s2083" name="Equation" r:id="rId3" imgW="6680160" imgH="838080" progId="Equation.DSMT4">
                  <p:embed/>
                </p:oleObj>
              </mc:Choice>
              <mc:Fallback>
                <p:oleObj name="Equation" r:id="rId3" imgW="6680160" imgH="83808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5838" y="3505200"/>
                        <a:ext cx="6680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99688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a:ea typeface="ＭＳ Ｐゴシック" panose="020B0600070205080204" pitchFamily="34" charset="-128"/>
              </a:rPr>
              <a:t>Total </a:t>
            </a:r>
            <a:r>
              <a:rPr lang="en-US" altLang="en-US" dirty="0" smtClean="0">
                <a:ea typeface="ＭＳ Ｐゴシック" panose="020B0600070205080204" pitchFamily="34" charset="-128"/>
              </a:rPr>
              <a:t>Marginal Cost Formula</a:t>
            </a:r>
            <a:endParaRPr lang="en-US" dirty="0"/>
          </a:p>
        </p:txBody>
      </p:sp>
      <p:sp>
        <p:nvSpPr>
          <p:cNvPr id="5" name="Content Placeholder 2"/>
          <p:cNvSpPr>
            <a:spLocks noGrp="1"/>
          </p:cNvSpPr>
          <p:nvPr>
            <p:ph sz="half" idx="2"/>
          </p:nvPr>
        </p:nvSpPr>
        <p:spPr>
          <a:xfrm>
            <a:off x="457200" y="1641600"/>
            <a:ext cx="8229600" cy="1107996"/>
          </a:xfrm>
        </p:spPr>
        <p:txBody>
          <a:bodyPr bIns="0">
            <a:spAutoFit/>
          </a:bodyPr>
          <a:lstStyle/>
          <a:p>
            <a:pPr>
              <a:spcBef>
                <a:spcPct val="50000"/>
              </a:spcBef>
            </a:pPr>
            <a:r>
              <a:rPr lang="en-US" altLang="en-US" dirty="0">
                <a:latin typeface="Arial Regular"/>
              </a:rPr>
              <a:t>The total marginal cost is the equivalent worth, at the end of year k, of the increase in PW of total cost from year k-1 to year k.</a:t>
            </a:r>
          </a:p>
        </p:txBody>
      </p:sp>
      <p:graphicFrame>
        <p:nvGraphicFramePr>
          <p:cNvPr id="9" name="Object 8"/>
          <p:cNvGraphicFramePr>
            <a:graphicFrameLocks noChangeAspect="1"/>
          </p:cNvGraphicFramePr>
          <p:nvPr>
            <p:extLst>
              <p:ext uri="{D42A27DB-BD31-4B8C-83A1-F6EECF244321}">
                <p14:modId xmlns:p14="http://schemas.microsoft.com/office/powerpoint/2010/main" val="478158557"/>
              </p:ext>
            </p:extLst>
          </p:nvPr>
        </p:nvGraphicFramePr>
        <p:xfrm>
          <a:off x="2451100" y="2921000"/>
          <a:ext cx="4241800" cy="431800"/>
        </p:xfrm>
        <a:graphic>
          <a:graphicData uri="http://schemas.openxmlformats.org/presentationml/2006/ole">
            <mc:AlternateContent xmlns:mc="http://schemas.openxmlformats.org/markup-compatibility/2006">
              <mc:Choice xmlns:v="urn:schemas-microsoft-com:vml" Requires="v">
                <p:oleObj spid="_x0000_s3140" name="Equation" r:id="rId3" imgW="4241520" imgH="431640" progId="Equation.DSMT4">
                  <p:embed/>
                </p:oleObj>
              </mc:Choice>
              <mc:Fallback>
                <p:oleObj name="Equation" r:id="rId3" imgW="4241520" imgH="4316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1100" y="2921000"/>
                        <a:ext cx="42418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sz="quarter" idx="10"/>
          </p:nvPr>
        </p:nvSpPr>
        <p:spPr>
          <a:xfrm>
            <a:off x="457200" y="3581400"/>
            <a:ext cx="7696200" cy="461665"/>
          </a:xfrm>
        </p:spPr>
        <p:txBody>
          <a:bodyPr/>
          <a:lstStyle/>
          <a:p>
            <a:pPr>
              <a:spcBef>
                <a:spcPct val="50000"/>
              </a:spcBef>
            </a:pPr>
            <a:r>
              <a:rPr lang="en-US" altLang="en-US" dirty="0">
                <a:latin typeface="Arial Regular"/>
              </a:rPr>
              <a:t>This can be simplified to (eq. 9-2)</a:t>
            </a:r>
          </a:p>
        </p:txBody>
      </p:sp>
      <p:graphicFrame>
        <p:nvGraphicFramePr>
          <p:cNvPr id="10" name="Object 9"/>
          <p:cNvGraphicFramePr>
            <a:graphicFrameLocks noChangeAspect="1"/>
          </p:cNvGraphicFramePr>
          <p:nvPr>
            <p:extLst>
              <p:ext uri="{D42A27DB-BD31-4B8C-83A1-F6EECF244321}">
                <p14:modId xmlns:p14="http://schemas.microsoft.com/office/powerpoint/2010/main" val="1804445008"/>
              </p:ext>
            </p:extLst>
          </p:nvPr>
        </p:nvGraphicFramePr>
        <p:xfrm>
          <a:off x="2159000" y="4495800"/>
          <a:ext cx="4826000" cy="431800"/>
        </p:xfrm>
        <a:graphic>
          <a:graphicData uri="http://schemas.openxmlformats.org/presentationml/2006/ole">
            <mc:AlternateContent xmlns:mc="http://schemas.openxmlformats.org/markup-compatibility/2006">
              <mc:Choice xmlns:v="urn:schemas-microsoft-com:vml" Requires="v">
                <p:oleObj spid="_x0000_s3141" name="Equation" r:id="rId5" imgW="4825800" imgH="431640" progId="Equation.DSMT4">
                  <p:embed/>
                </p:oleObj>
              </mc:Choice>
              <mc:Fallback>
                <p:oleObj name="Equation" r:id="rId5" imgW="4825800" imgH="43164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9000" y="4495800"/>
                        <a:ext cx="48260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356619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107996"/>
          </a:xfrm>
        </p:spPr>
        <p:txBody>
          <a:bodyPr/>
          <a:lstStyle/>
          <a:p>
            <a:r>
              <a:rPr lang="en-US" altLang="en-US" sz="3600" dirty="0">
                <a:ea typeface="ＭＳ Ｐゴシック" panose="020B0600070205080204" pitchFamily="34" charset="-128"/>
              </a:rPr>
              <a:t>Finding the </a:t>
            </a:r>
            <a:r>
              <a:rPr lang="en-US" altLang="en-US" sz="3600" dirty="0" smtClean="0">
                <a:ea typeface="ＭＳ Ｐゴシック" panose="020B0600070205080204" pitchFamily="34" charset="-128"/>
              </a:rPr>
              <a:t>Economic Life </a:t>
            </a:r>
            <a:r>
              <a:rPr lang="en-US" altLang="en-US" sz="3600" dirty="0">
                <a:ea typeface="ＭＳ Ｐゴシック" panose="020B0600070205080204" pitchFamily="34" charset="-128"/>
              </a:rPr>
              <a:t>of </a:t>
            </a:r>
            <a:r>
              <a:rPr lang="en-US" altLang="en-US" sz="3600" dirty="0" smtClean="0">
                <a:ea typeface="ＭＳ Ｐゴシック" panose="020B0600070205080204" pitchFamily="34" charset="-128"/>
              </a:rPr>
              <a:t>the New </a:t>
            </a:r>
            <a:r>
              <a:rPr lang="en-US" altLang="en-US" sz="3600" dirty="0">
                <a:ea typeface="ＭＳ Ｐゴシック" panose="020B0600070205080204" pitchFamily="34" charset="-128"/>
              </a:rPr>
              <a:t>CNC </a:t>
            </a:r>
            <a:r>
              <a:rPr lang="en-US" altLang="en-US" sz="3600" dirty="0" smtClean="0">
                <a:ea typeface="ＭＳ Ｐゴシック" panose="020B0600070205080204" pitchFamily="34" charset="-128"/>
              </a:rPr>
              <a:t>Machine.</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598348600"/>
              </p:ext>
            </p:extLst>
          </p:nvPr>
        </p:nvGraphicFramePr>
        <p:xfrm>
          <a:off x="685800" y="1397000"/>
          <a:ext cx="7620000" cy="1280160"/>
        </p:xfrm>
        <a:graphic>
          <a:graphicData uri="http://schemas.openxmlformats.org/drawingml/2006/table">
            <a:tbl>
              <a:tblPr firstRow="1" bandRow="1">
                <a:tableStyleId>{2D5ABB26-0587-4C30-8999-92F81FD0307C}</a:tableStyleId>
              </a:tblPr>
              <a:tblGrid>
                <a:gridCol w="1270000"/>
                <a:gridCol w="1270000"/>
                <a:gridCol w="1270000"/>
                <a:gridCol w="1270000"/>
                <a:gridCol w="1270000"/>
                <a:gridCol w="1270000"/>
              </a:tblGrid>
              <a:tr h="370840">
                <a:tc>
                  <a:txBody>
                    <a:bodyPr/>
                    <a:lstStyle/>
                    <a:p>
                      <a:endParaRPr lang="en-US" dirty="0"/>
                    </a:p>
                  </a:txBody>
                  <a:tcPr/>
                </a:tc>
                <a:tc>
                  <a:txBody>
                    <a:bodyPr/>
                    <a:lstStyle/>
                    <a:p>
                      <a:endParaRPr lang="en-US" dirty="0"/>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1</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2</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3</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4</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O&amp;M costs</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Market value</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$75,000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$60,000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$45,000</a:t>
                      </a:r>
                    </a:p>
                  </a:txBody>
                  <a:tcPr horzOverflow="overflow"/>
                </a:tc>
              </a:tr>
            </a:tbl>
          </a:graphicData>
        </a:graphic>
      </p:graphicFrame>
      <p:sp>
        <p:nvSpPr>
          <p:cNvPr id="7" name="Content Placeholder 6"/>
          <p:cNvSpPr>
            <a:spLocks noGrp="1"/>
          </p:cNvSpPr>
          <p:nvPr>
            <p:ph sz="quarter" idx="10"/>
          </p:nvPr>
        </p:nvSpPr>
        <p:spPr>
          <a:xfrm>
            <a:off x="457200" y="3200400"/>
            <a:ext cx="8153400" cy="369332"/>
          </a:xfrm>
        </p:spPr>
        <p:txBody>
          <a:bodyPr wrap="square">
            <a:spAutoFit/>
          </a:bodyPr>
          <a:lstStyle/>
          <a:p>
            <a:pPr>
              <a:spcBef>
                <a:spcPct val="50000"/>
              </a:spcBef>
            </a:pPr>
            <a:r>
              <a:rPr lang="en-US" altLang="en-US" dirty="0">
                <a:latin typeface="Arial Regular"/>
              </a:rPr>
              <a:t>Marginal costs:</a:t>
            </a:r>
          </a:p>
        </p:txBody>
      </p:sp>
      <p:graphicFrame>
        <p:nvGraphicFramePr>
          <p:cNvPr id="8" name="Table 7"/>
          <p:cNvGraphicFramePr>
            <a:graphicFrameLocks noGrp="1"/>
          </p:cNvGraphicFramePr>
          <p:nvPr>
            <p:extLst>
              <p:ext uri="{D42A27DB-BD31-4B8C-83A1-F6EECF244321}">
                <p14:modId xmlns:p14="http://schemas.microsoft.com/office/powerpoint/2010/main" val="4097125852"/>
              </p:ext>
            </p:extLst>
          </p:nvPr>
        </p:nvGraphicFramePr>
        <p:xfrm>
          <a:off x="838200" y="3749040"/>
          <a:ext cx="7620000" cy="2133600"/>
        </p:xfrm>
        <a:graphic>
          <a:graphicData uri="http://schemas.openxmlformats.org/drawingml/2006/table">
            <a:tbl>
              <a:tblPr firstRow="1" bandRow="1">
                <a:tableStyleId>{2D5ABB26-0587-4C30-8999-92F81FD0307C}</a:tableStyleId>
              </a:tblPr>
              <a:tblGrid>
                <a:gridCol w="1270000"/>
                <a:gridCol w="1270000"/>
                <a:gridCol w="1270000"/>
                <a:gridCol w="1270000"/>
                <a:gridCol w="1270000"/>
                <a:gridCol w="1270000"/>
              </a:tblGrid>
              <a:tr h="370840">
                <a:tc>
                  <a:txBody>
                    <a:bodyPr/>
                    <a:lstStyle/>
                    <a:p>
                      <a:endParaRPr lang="en-US" dirty="0"/>
                    </a:p>
                  </a:txBody>
                  <a:tcPr/>
                </a:tc>
                <a:tc>
                  <a:txBody>
                    <a:bodyPr/>
                    <a:lstStyle/>
                    <a:p>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1</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2</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3</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4</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O&amp;M</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Depreciation</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$10,000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Int. on capital</a:t>
                      </a:r>
                    </a:p>
                  </a:txBody>
                  <a:tcPr horzOverflow="overflow"/>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$13,500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$11,250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$9,000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$7,500</a:t>
                      </a:r>
                    </a:p>
                  </a:txBody>
                  <a:tcPr horzOverflow="overflow">
                    <a:lnB w="12700" cap="flat" cmpd="sng" algn="ctr">
                      <a:solidFill>
                        <a:schemeClr val="tx1"/>
                      </a:solidFill>
                      <a:prstDash val="solid"/>
                      <a:round/>
                      <a:headEnd type="none" w="med" len="med"/>
                      <a:tailEnd type="none" w="med" len="med"/>
                    </a:lnB>
                  </a:tcPr>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TC</a:t>
                      </a:r>
                    </a:p>
                  </a:txBody>
                  <a:tcPr horzOverflow="overflow"/>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$63,500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$61,250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$54,000</a:t>
                      </a:r>
                    </a:p>
                  </a:txBody>
                  <a:tcPr horzOverflow="overflow">
                    <a:lnR w="12700" cap="flat" cmpd="sng" algn="ctr">
                      <a:solidFill>
                        <a:schemeClr val="tx1"/>
                      </a:solidFill>
                      <a:prstDash val="solid"/>
                      <a:round/>
                      <a:headEnd type="none" w="med" len="med"/>
                      <a:tailEnd type="none" w="med" len="med"/>
                    </a:lnR>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$47,500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1794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Pause and </a:t>
            </a:r>
            <a:r>
              <a:rPr lang="en-US" altLang="en-US" sz="3200" dirty="0" smtClean="0">
                <a:ea typeface="ＭＳ Ｐゴシック" panose="020B0600070205080204" pitchFamily="34" charset="-128"/>
              </a:rPr>
              <a:t>Solve</a:t>
            </a:r>
            <a:r>
              <a:rPr lang="en-US" altLang="en-US" sz="2800" dirty="0">
                <a:ea typeface="ＭＳ Ｐゴシック" charset="0"/>
                <a:cs typeface="Times New Roman" charset="0"/>
              </a:rPr>
              <a:t> </a:t>
            </a:r>
            <a:r>
              <a:rPr lang="en-US" sz="2800" dirty="0">
                <a:ea typeface="ＭＳ Ｐゴシック" charset="0"/>
                <a:cs typeface="Times New Roman" charset="0"/>
              </a:rPr>
              <a:t>(1 of 2)</a:t>
            </a:r>
          </a:p>
        </p:txBody>
      </p:sp>
      <p:sp>
        <p:nvSpPr>
          <p:cNvPr id="5" name="Content Placeholder 2"/>
          <p:cNvSpPr>
            <a:spLocks noGrp="1"/>
          </p:cNvSpPr>
          <p:nvPr>
            <p:ph sz="half" idx="2"/>
          </p:nvPr>
        </p:nvSpPr>
        <p:spPr>
          <a:xfrm>
            <a:off x="457200" y="1641600"/>
            <a:ext cx="8229600" cy="2585323"/>
          </a:xfrm>
        </p:spPr>
        <p:txBody>
          <a:bodyPr bIns="0">
            <a:spAutoFit/>
          </a:bodyPr>
          <a:lstStyle/>
          <a:p>
            <a:r>
              <a:rPr lang="en-US" altLang="en-US" dirty="0"/>
              <a:t>In a replacement analysis for an industrial saw, the following data are known about the challenger.  Initial investment is $18,000.  Annual maintenance costs begin at the end of year three, with a cost at that time of $1,000, with $1,000 at the end of year four, increasing by $8,600 each year thereafter.  The salvage value is $0 at all times.  Using a MARR of 6% per year, what is the economic life of the challenger?</a:t>
            </a:r>
          </a:p>
        </p:txBody>
      </p:sp>
    </p:spTree>
    <p:extLst>
      <p:ext uri="{BB962C8B-B14F-4D97-AF65-F5344CB8AC3E}">
        <p14:creationId xmlns:p14="http://schemas.microsoft.com/office/powerpoint/2010/main" val="11761803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smtClean="0">
                <a:ea typeface="ＭＳ Ｐゴシック" panose="020B0600070205080204" pitchFamily="34" charset="-128"/>
              </a:rPr>
              <a:t>Solution</a:t>
            </a:r>
            <a:r>
              <a:rPr lang="en-US" altLang="en-US" sz="2800" dirty="0">
                <a:ea typeface="ＭＳ Ｐゴシック" charset="0"/>
                <a:cs typeface="Times New Roman" charset="0"/>
              </a:rPr>
              <a:t> </a:t>
            </a:r>
            <a:r>
              <a:rPr lang="en-US" sz="2800" dirty="0">
                <a:ea typeface="ＭＳ Ｐゴシック" charset="0"/>
                <a:cs typeface="Times New Roman" charset="0"/>
              </a:rPr>
              <a:t>(1 of 2)</a:t>
            </a:r>
          </a:p>
        </p:txBody>
      </p:sp>
      <p:sp>
        <p:nvSpPr>
          <p:cNvPr id="5" name="Content Placeholder 2"/>
          <p:cNvSpPr>
            <a:spLocks noGrp="1"/>
          </p:cNvSpPr>
          <p:nvPr>
            <p:ph sz="half" idx="2"/>
          </p:nvPr>
        </p:nvSpPr>
        <p:spPr>
          <a:xfrm>
            <a:off x="457200" y="1641600"/>
            <a:ext cx="8458200" cy="1107996"/>
          </a:xfrm>
        </p:spPr>
        <p:txBody>
          <a:bodyPr wrap="square" bIns="0">
            <a:spAutoFit/>
          </a:bodyPr>
          <a:lstStyle/>
          <a:p>
            <a:r>
              <a:rPr lang="en-US" altLang="en-US" dirty="0" smtClean="0">
                <a:latin typeface="Arial Regular"/>
              </a:rPr>
              <a:t>From the economic life table below, we see the EUAC reaches a minimum in year 4, which is the economic life of this challenger.</a:t>
            </a:r>
            <a:endParaRPr lang="en-US" altLang="en-US" dirty="0">
              <a:latin typeface="Arial Regular"/>
            </a:endParaRPr>
          </a:p>
        </p:txBody>
      </p:sp>
      <p:graphicFrame>
        <p:nvGraphicFramePr>
          <p:cNvPr id="4" name="Table 3">
            <a:extLst>
              <a:ext uri="{FF2B5EF4-FFF2-40B4-BE49-F238E27FC236}">
                <a16:creationId xmlns:a16="http://schemas.microsoft.com/office/drawing/2014/main" xmlns="" id="{CF057BE6-BF26-DB4F-8DB2-2105EA8E52D9}"/>
              </a:ext>
            </a:extLst>
          </p:cNvPr>
          <p:cNvGraphicFramePr>
            <a:graphicFrameLocks noGrp="1"/>
          </p:cNvGraphicFramePr>
          <p:nvPr>
            <p:extLst>
              <p:ext uri="{D42A27DB-BD31-4B8C-83A1-F6EECF244321}">
                <p14:modId xmlns:p14="http://schemas.microsoft.com/office/powerpoint/2010/main" val="3976477757"/>
              </p:ext>
            </p:extLst>
          </p:nvPr>
        </p:nvGraphicFramePr>
        <p:xfrm>
          <a:off x="1181099" y="2819400"/>
          <a:ext cx="6781803" cy="3474560"/>
        </p:xfrm>
        <a:graphic>
          <a:graphicData uri="http://schemas.openxmlformats.org/drawingml/2006/table">
            <a:tbl>
              <a:tblPr firstRow="1">
                <a:tableStyleId>{5C22544A-7EE6-4342-B048-85BDC9FD1C3A}</a:tableStyleId>
              </a:tblPr>
              <a:tblGrid>
                <a:gridCol w="968829">
                  <a:extLst>
                    <a:ext uri="{9D8B030D-6E8A-4147-A177-3AD203B41FA5}">
                      <a16:colId xmlns:a16="http://schemas.microsoft.com/office/drawing/2014/main" xmlns="" val="20000"/>
                    </a:ext>
                  </a:extLst>
                </a:gridCol>
                <a:gridCol w="968829">
                  <a:extLst>
                    <a:ext uri="{9D8B030D-6E8A-4147-A177-3AD203B41FA5}">
                      <a16:colId xmlns:a16="http://schemas.microsoft.com/office/drawing/2014/main" xmlns="" val="20001"/>
                    </a:ext>
                  </a:extLst>
                </a:gridCol>
                <a:gridCol w="968829">
                  <a:extLst>
                    <a:ext uri="{9D8B030D-6E8A-4147-A177-3AD203B41FA5}">
                      <a16:colId xmlns:a16="http://schemas.microsoft.com/office/drawing/2014/main" xmlns="" val="20002"/>
                    </a:ext>
                  </a:extLst>
                </a:gridCol>
                <a:gridCol w="968829">
                  <a:extLst>
                    <a:ext uri="{9D8B030D-6E8A-4147-A177-3AD203B41FA5}">
                      <a16:colId xmlns:a16="http://schemas.microsoft.com/office/drawing/2014/main" xmlns="" val="20003"/>
                    </a:ext>
                  </a:extLst>
                </a:gridCol>
                <a:gridCol w="968829">
                  <a:extLst>
                    <a:ext uri="{9D8B030D-6E8A-4147-A177-3AD203B41FA5}">
                      <a16:colId xmlns:a16="http://schemas.microsoft.com/office/drawing/2014/main" xmlns="" val="20004"/>
                    </a:ext>
                  </a:extLst>
                </a:gridCol>
                <a:gridCol w="968829">
                  <a:extLst>
                    <a:ext uri="{9D8B030D-6E8A-4147-A177-3AD203B41FA5}">
                      <a16:colId xmlns:a16="http://schemas.microsoft.com/office/drawing/2014/main" xmlns="" val="20005"/>
                    </a:ext>
                  </a:extLst>
                </a:gridCol>
                <a:gridCol w="968829">
                  <a:extLst>
                    <a:ext uri="{9D8B030D-6E8A-4147-A177-3AD203B41FA5}">
                      <a16:colId xmlns:a16="http://schemas.microsoft.com/office/drawing/2014/main" xmlns="" val="20006"/>
                    </a:ext>
                  </a:extLst>
                </a:gridCol>
              </a:tblGrid>
              <a:tr h="874675">
                <a:tc>
                  <a:txBody>
                    <a:bodyPr/>
                    <a:lstStyle/>
                    <a:p>
                      <a:r>
                        <a:rPr lang="en-US" sz="1800" b="0" i="0" dirty="0">
                          <a:latin typeface="Arial Regular"/>
                        </a:rPr>
                        <a:t>EOY</a:t>
                      </a:r>
                    </a:p>
                  </a:txBody>
                  <a:tcPr marT="45710" marB="45710" anchor="b">
                    <a:solidFill>
                      <a:srgbClr val="007FA3"/>
                    </a:solidFill>
                  </a:tcPr>
                </a:tc>
                <a:tc>
                  <a:txBody>
                    <a:bodyPr/>
                    <a:lstStyle/>
                    <a:p>
                      <a:pPr algn="ctr"/>
                      <a:r>
                        <a:rPr lang="en-US" sz="1800" b="0" i="0" dirty="0">
                          <a:latin typeface="Arial Regular"/>
                        </a:rPr>
                        <a:t>MV@</a:t>
                      </a:r>
                    </a:p>
                    <a:p>
                      <a:pPr algn="ctr"/>
                      <a:r>
                        <a:rPr lang="en-US" sz="1800" b="0" i="0" dirty="0">
                          <a:latin typeface="Arial Regular"/>
                        </a:rPr>
                        <a:t>EOY</a:t>
                      </a:r>
                    </a:p>
                  </a:txBody>
                  <a:tcPr marT="45710" marB="45710">
                    <a:solidFill>
                      <a:srgbClr val="007FA3"/>
                    </a:solidFill>
                  </a:tcPr>
                </a:tc>
                <a:tc>
                  <a:txBody>
                    <a:bodyPr/>
                    <a:lstStyle/>
                    <a:p>
                      <a:pPr algn="ctr"/>
                      <a:r>
                        <a:rPr lang="en-US" sz="1800" b="0" i="0" dirty="0">
                          <a:latin typeface="Arial Regular"/>
                        </a:rPr>
                        <a:t>Loss in MV</a:t>
                      </a:r>
                    </a:p>
                  </a:txBody>
                  <a:tcPr marT="45710" marB="45710">
                    <a:solidFill>
                      <a:srgbClr val="007FA3"/>
                    </a:solidFill>
                  </a:tcPr>
                </a:tc>
                <a:tc>
                  <a:txBody>
                    <a:bodyPr/>
                    <a:lstStyle/>
                    <a:p>
                      <a:pPr algn="ctr"/>
                      <a:r>
                        <a:rPr lang="en-US" sz="1800" b="0" i="0" dirty="0">
                          <a:latin typeface="Arial Regular"/>
                        </a:rPr>
                        <a:t>Cost of Capital</a:t>
                      </a:r>
                    </a:p>
                  </a:txBody>
                  <a:tcPr marT="45710" marB="45710">
                    <a:solidFill>
                      <a:srgbClr val="007FA3"/>
                    </a:solidFill>
                  </a:tcPr>
                </a:tc>
                <a:tc>
                  <a:txBody>
                    <a:bodyPr/>
                    <a:lstStyle/>
                    <a:p>
                      <a:pPr algn="ctr"/>
                      <a:r>
                        <a:rPr lang="en-US" sz="1800" b="0" i="0" dirty="0">
                          <a:latin typeface="Arial Regular"/>
                        </a:rPr>
                        <a:t>Annual Expense</a:t>
                      </a:r>
                    </a:p>
                  </a:txBody>
                  <a:tcPr marT="45710" marB="45710">
                    <a:solidFill>
                      <a:srgbClr val="007FA3"/>
                    </a:solidFill>
                  </a:tcPr>
                </a:tc>
                <a:tc>
                  <a:txBody>
                    <a:bodyPr/>
                    <a:lstStyle/>
                    <a:p>
                      <a:pPr algn="ctr"/>
                      <a:r>
                        <a:rPr lang="en-US" sz="1800" b="0" i="0" dirty="0">
                          <a:latin typeface="Arial Regular"/>
                        </a:rPr>
                        <a:t>TC for year</a:t>
                      </a:r>
                    </a:p>
                  </a:txBody>
                  <a:tcPr marT="45710" marB="45710">
                    <a:solidFill>
                      <a:srgbClr val="007FA3"/>
                    </a:solidFill>
                  </a:tcPr>
                </a:tc>
                <a:tc>
                  <a:txBody>
                    <a:bodyPr/>
                    <a:lstStyle/>
                    <a:p>
                      <a:pPr algn="ctr"/>
                      <a:r>
                        <a:rPr lang="en-US" sz="1800" b="0" i="0" dirty="0">
                          <a:latin typeface="Arial Regular"/>
                        </a:rPr>
                        <a:t>EUAC</a:t>
                      </a:r>
                    </a:p>
                  </a:txBody>
                  <a:tcPr marT="45710" marB="45710" anchor="b">
                    <a:solidFill>
                      <a:srgbClr val="007FA3"/>
                    </a:solidFill>
                  </a:tcPr>
                </a:tc>
                <a:extLst>
                  <a:ext uri="{0D108BD9-81ED-4DB2-BD59-A6C34878D82A}">
                    <a16:rowId xmlns:a16="http://schemas.microsoft.com/office/drawing/2014/main" xmlns="" val="10000"/>
                  </a:ext>
                </a:extLst>
              </a:tr>
              <a:tr h="354656">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18,000</a:t>
                      </a:r>
                    </a:p>
                  </a:txBody>
                  <a:tcPr marT="45710" marB="45710">
                    <a:solidFill>
                      <a:srgbClr val="D4EAE4"/>
                    </a:solidFill>
                  </a:tcPr>
                </a:tc>
                <a:tc>
                  <a:txBody>
                    <a:bodyPr/>
                    <a:lstStyle/>
                    <a:p>
                      <a:endParaRPr lang="en-US" sz="1800" b="0" i="0" dirty="0">
                        <a:latin typeface="Arial Regular"/>
                      </a:endParaRPr>
                    </a:p>
                  </a:txBody>
                  <a:tcPr marT="45710" marB="45710">
                    <a:solidFill>
                      <a:srgbClr val="D4EAE4"/>
                    </a:solidFill>
                  </a:tcPr>
                </a:tc>
                <a:tc>
                  <a:txBody>
                    <a:bodyPr/>
                    <a:lstStyle/>
                    <a:p>
                      <a:endParaRPr lang="en-US" sz="1800" b="0" i="0" dirty="0">
                        <a:latin typeface="Arial Regular"/>
                      </a:endParaRPr>
                    </a:p>
                  </a:txBody>
                  <a:tcPr marT="45710" marB="45710">
                    <a:solidFill>
                      <a:srgbClr val="D4EAE4"/>
                    </a:solidFill>
                  </a:tcPr>
                </a:tc>
                <a:tc>
                  <a:txBody>
                    <a:bodyPr/>
                    <a:lstStyle/>
                    <a:p>
                      <a:endParaRPr lang="en-US" sz="1800" b="0" i="0" dirty="0">
                        <a:latin typeface="Arial Regular"/>
                      </a:endParaRPr>
                    </a:p>
                  </a:txBody>
                  <a:tcPr marT="45710" marB="45710">
                    <a:solidFill>
                      <a:srgbClr val="D4EAE4"/>
                    </a:solidFill>
                  </a:tcPr>
                </a:tc>
                <a:tc>
                  <a:txBody>
                    <a:bodyPr/>
                    <a:lstStyle/>
                    <a:p>
                      <a:endParaRPr lang="en-US" sz="1800" b="0" i="0" dirty="0">
                        <a:latin typeface="Arial Regular"/>
                      </a:endParaRPr>
                    </a:p>
                  </a:txBody>
                  <a:tcPr marT="45710" marB="45710">
                    <a:solidFill>
                      <a:srgbClr val="D4EAE4"/>
                    </a:solidFill>
                  </a:tcPr>
                </a:tc>
                <a:tc>
                  <a:txBody>
                    <a:bodyPr/>
                    <a:lstStyle/>
                    <a:p>
                      <a:endParaRPr lang="en-US" sz="1800" b="0" i="0" dirty="0">
                        <a:latin typeface="Arial Regular"/>
                      </a:endParaRPr>
                    </a:p>
                  </a:txBody>
                  <a:tcPr marT="45710" marB="45710">
                    <a:solidFill>
                      <a:srgbClr val="D4EAE4"/>
                    </a:solidFill>
                  </a:tcPr>
                </a:tc>
                <a:extLst>
                  <a:ext uri="{0D108BD9-81ED-4DB2-BD59-A6C34878D82A}">
                    <a16:rowId xmlns:a16="http://schemas.microsoft.com/office/drawing/2014/main" xmlns="" val="10001"/>
                  </a:ext>
                </a:extLst>
              </a:tr>
              <a:tr h="354656">
                <a:tc>
                  <a:txBody>
                    <a:bodyPr/>
                    <a:lstStyle/>
                    <a:p>
                      <a:pPr algn="ctr"/>
                      <a:r>
                        <a:rPr lang="en-US" sz="1800" b="0" i="0" dirty="0">
                          <a:latin typeface="Arial Regular"/>
                        </a:rPr>
                        <a:t>1</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18,000</a:t>
                      </a:r>
                    </a:p>
                  </a:txBody>
                  <a:tcPr marT="45710" marB="45710">
                    <a:solidFill>
                      <a:srgbClr val="D4EAE4"/>
                    </a:solidFill>
                  </a:tcPr>
                </a:tc>
                <a:tc>
                  <a:txBody>
                    <a:bodyPr/>
                    <a:lstStyle/>
                    <a:p>
                      <a:r>
                        <a:rPr lang="en-US" sz="1800" b="0" i="0" dirty="0">
                          <a:latin typeface="Arial Regular"/>
                        </a:rPr>
                        <a:t>1,080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19,080</a:t>
                      </a:r>
                    </a:p>
                  </a:txBody>
                  <a:tcPr marT="45710" marB="45710">
                    <a:solidFill>
                      <a:srgbClr val="D4EAE4"/>
                    </a:solidFill>
                  </a:tcPr>
                </a:tc>
                <a:tc>
                  <a:txBody>
                    <a:bodyPr/>
                    <a:lstStyle/>
                    <a:p>
                      <a:r>
                        <a:rPr lang="en-US" sz="1800" b="0" i="0" dirty="0">
                          <a:latin typeface="Arial Regular"/>
                        </a:rPr>
                        <a:t>19,080</a:t>
                      </a:r>
                    </a:p>
                  </a:txBody>
                  <a:tcPr marT="45710" marB="45710">
                    <a:solidFill>
                      <a:srgbClr val="D4EAE4"/>
                    </a:solidFill>
                  </a:tcPr>
                </a:tc>
                <a:extLst>
                  <a:ext uri="{0D108BD9-81ED-4DB2-BD59-A6C34878D82A}">
                    <a16:rowId xmlns:a16="http://schemas.microsoft.com/office/drawing/2014/main" xmlns="" val="10002"/>
                  </a:ext>
                </a:extLst>
              </a:tr>
              <a:tr h="354656">
                <a:tc>
                  <a:txBody>
                    <a:bodyPr/>
                    <a:lstStyle/>
                    <a:p>
                      <a:pPr algn="ctr"/>
                      <a:r>
                        <a:rPr lang="en-US" sz="1800" b="0" i="0" dirty="0">
                          <a:latin typeface="Arial Regular"/>
                        </a:rPr>
                        <a:t>2</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9,818</a:t>
                      </a:r>
                    </a:p>
                  </a:txBody>
                  <a:tcPr marT="45710" marB="45710">
                    <a:solidFill>
                      <a:srgbClr val="D4EAE4"/>
                    </a:solidFill>
                  </a:tcPr>
                </a:tc>
                <a:extLst>
                  <a:ext uri="{0D108BD9-81ED-4DB2-BD59-A6C34878D82A}">
                    <a16:rowId xmlns:a16="http://schemas.microsoft.com/office/drawing/2014/main" xmlns="" val="10003"/>
                  </a:ext>
                </a:extLst>
              </a:tr>
              <a:tr h="354656">
                <a:tc>
                  <a:txBody>
                    <a:bodyPr/>
                    <a:lstStyle/>
                    <a:p>
                      <a:pPr algn="ctr"/>
                      <a:r>
                        <a:rPr lang="en-US" sz="1800" b="0" i="0" dirty="0">
                          <a:latin typeface="Arial Regular"/>
                        </a:rPr>
                        <a:t>3</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1,000</a:t>
                      </a:r>
                    </a:p>
                  </a:txBody>
                  <a:tcPr marT="45710" marB="45710">
                    <a:solidFill>
                      <a:srgbClr val="D4EAE4"/>
                    </a:solidFill>
                  </a:tcPr>
                </a:tc>
                <a:tc>
                  <a:txBody>
                    <a:bodyPr/>
                    <a:lstStyle/>
                    <a:p>
                      <a:r>
                        <a:rPr lang="en-US" sz="1800" b="0" i="0" dirty="0">
                          <a:latin typeface="Arial Regular"/>
                        </a:rPr>
                        <a:t>1,000</a:t>
                      </a:r>
                    </a:p>
                  </a:txBody>
                  <a:tcPr marT="45710" marB="45710">
                    <a:solidFill>
                      <a:srgbClr val="D4EAE4"/>
                    </a:solidFill>
                  </a:tcPr>
                </a:tc>
                <a:tc>
                  <a:txBody>
                    <a:bodyPr/>
                    <a:lstStyle/>
                    <a:p>
                      <a:r>
                        <a:rPr lang="en-US" sz="1800" b="0" i="0" dirty="0">
                          <a:latin typeface="Arial Regular"/>
                        </a:rPr>
                        <a:t>7,048</a:t>
                      </a:r>
                    </a:p>
                  </a:txBody>
                  <a:tcPr marT="45710" marB="45710">
                    <a:solidFill>
                      <a:srgbClr val="D4EAE4"/>
                    </a:solidFill>
                  </a:tcPr>
                </a:tc>
                <a:extLst>
                  <a:ext uri="{0D108BD9-81ED-4DB2-BD59-A6C34878D82A}">
                    <a16:rowId xmlns:a16="http://schemas.microsoft.com/office/drawing/2014/main" xmlns="" val="10004"/>
                  </a:ext>
                </a:extLst>
              </a:tr>
              <a:tr h="354656">
                <a:tc>
                  <a:txBody>
                    <a:bodyPr/>
                    <a:lstStyle/>
                    <a:p>
                      <a:pPr algn="ctr"/>
                      <a:r>
                        <a:rPr lang="en-US" sz="1800" b="0" i="0" dirty="0">
                          <a:latin typeface="Arial Regular"/>
                        </a:rPr>
                        <a:t>4</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1,000</a:t>
                      </a:r>
                    </a:p>
                  </a:txBody>
                  <a:tcPr marT="45710" marB="45710">
                    <a:solidFill>
                      <a:srgbClr val="D4EAE4"/>
                    </a:solidFill>
                  </a:tcPr>
                </a:tc>
                <a:tc>
                  <a:txBody>
                    <a:bodyPr/>
                    <a:lstStyle/>
                    <a:p>
                      <a:r>
                        <a:rPr lang="en-US" sz="1800" b="0" i="0" dirty="0">
                          <a:latin typeface="Arial Regular"/>
                        </a:rPr>
                        <a:t>1,000</a:t>
                      </a:r>
                    </a:p>
                  </a:txBody>
                  <a:tcPr marT="45710" marB="45710">
                    <a:solidFill>
                      <a:srgbClr val="D4EAE4"/>
                    </a:solidFill>
                  </a:tcPr>
                </a:tc>
                <a:tc>
                  <a:txBody>
                    <a:bodyPr/>
                    <a:lstStyle/>
                    <a:p>
                      <a:r>
                        <a:rPr lang="en-US" sz="1800" b="0" i="0" dirty="0">
                          <a:latin typeface="Arial Regular"/>
                        </a:rPr>
                        <a:t>5,666</a:t>
                      </a:r>
                    </a:p>
                  </a:txBody>
                  <a:tcPr marT="45710" marB="45710">
                    <a:solidFill>
                      <a:srgbClr val="D4EAE4"/>
                    </a:solidFill>
                  </a:tcPr>
                </a:tc>
                <a:extLst>
                  <a:ext uri="{0D108BD9-81ED-4DB2-BD59-A6C34878D82A}">
                    <a16:rowId xmlns:a16="http://schemas.microsoft.com/office/drawing/2014/main" xmlns="" val="10005"/>
                  </a:ext>
                </a:extLst>
              </a:tr>
              <a:tr h="354656">
                <a:tc>
                  <a:txBody>
                    <a:bodyPr/>
                    <a:lstStyle/>
                    <a:p>
                      <a:pPr algn="ctr"/>
                      <a:r>
                        <a:rPr lang="en-US" sz="1800" b="0" i="0" dirty="0">
                          <a:latin typeface="Arial Regular"/>
                        </a:rPr>
                        <a:t>5</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9,600</a:t>
                      </a:r>
                    </a:p>
                  </a:txBody>
                  <a:tcPr marT="45710" marB="45710">
                    <a:solidFill>
                      <a:srgbClr val="D4EAE4"/>
                    </a:solidFill>
                  </a:tcPr>
                </a:tc>
                <a:tc>
                  <a:txBody>
                    <a:bodyPr/>
                    <a:lstStyle/>
                    <a:p>
                      <a:r>
                        <a:rPr lang="en-US" sz="1800" b="0" i="0" dirty="0">
                          <a:latin typeface="Arial Regular"/>
                        </a:rPr>
                        <a:t>9,600</a:t>
                      </a:r>
                    </a:p>
                  </a:txBody>
                  <a:tcPr marT="45710" marB="45710">
                    <a:solidFill>
                      <a:srgbClr val="D4EAE4"/>
                    </a:solidFill>
                  </a:tcPr>
                </a:tc>
                <a:tc>
                  <a:txBody>
                    <a:bodyPr/>
                    <a:lstStyle/>
                    <a:p>
                      <a:r>
                        <a:rPr lang="en-US" sz="1800" b="0" i="0" dirty="0">
                          <a:latin typeface="Arial Regular"/>
                        </a:rPr>
                        <a:t>6,364</a:t>
                      </a:r>
                    </a:p>
                  </a:txBody>
                  <a:tcPr marT="45710" marB="45710">
                    <a:solidFill>
                      <a:srgbClr val="D4EAE4"/>
                    </a:solidFill>
                  </a:tcPr>
                </a:tc>
                <a:extLst>
                  <a:ext uri="{0D108BD9-81ED-4DB2-BD59-A6C34878D82A}">
                    <a16:rowId xmlns:a16="http://schemas.microsoft.com/office/drawing/2014/main" xmlns="" val="10006"/>
                  </a:ext>
                </a:extLst>
              </a:tr>
              <a:tr h="354656">
                <a:tc>
                  <a:txBody>
                    <a:bodyPr/>
                    <a:lstStyle/>
                    <a:p>
                      <a:pPr algn="ctr"/>
                      <a:r>
                        <a:rPr lang="en-US" sz="1800" b="0" i="0" dirty="0">
                          <a:latin typeface="Arial Regular"/>
                        </a:rPr>
                        <a:t>6</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pPr algn="ctr"/>
                      <a:r>
                        <a:rPr lang="en-US" sz="1800" b="0" i="0" dirty="0">
                          <a:latin typeface="Arial Regular"/>
                        </a:rPr>
                        <a:t>0</a:t>
                      </a:r>
                    </a:p>
                  </a:txBody>
                  <a:tcPr marT="45710" marB="45710">
                    <a:solidFill>
                      <a:srgbClr val="D4EAE4"/>
                    </a:solidFill>
                  </a:tcPr>
                </a:tc>
                <a:tc>
                  <a:txBody>
                    <a:bodyPr/>
                    <a:lstStyle/>
                    <a:p>
                      <a:r>
                        <a:rPr lang="en-US" sz="1800" b="0" i="0" dirty="0">
                          <a:latin typeface="Arial Regular"/>
                        </a:rPr>
                        <a:t>18,200</a:t>
                      </a:r>
                    </a:p>
                  </a:txBody>
                  <a:tcPr marT="45710" marB="45710">
                    <a:solidFill>
                      <a:srgbClr val="D4EAE4"/>
                    </a:solidFill>
                  </a:tcPr>
                </a:tc>
                <a:tc>
                  <a:txBody>
                    <a:bodyPr/>
                    <a:lstStyle/>
                    <a:p>
                      <a:r>
                        <a:rPr lang="en-US" sz="1800" b="0" i="0" dirty="0">
                          <a:latin typeface="Arial Regular"/>
                        </a:rPr>
                        <a:t>18,200</a:t>
                      </a:r>
                    </a:p>
                  </a:txBody>
                  <a:tcPr marT="45710" marB="45710">
                    <a:solidFill>
                      <a:srgbClr val="D4EAE4"/>
                    </a:solidFill>
                  </a:tcPr>
                </a:tc>
                <a:tc>
                  <a:txBody>
                    <a:bodyPr/>
                    <a:lstStyle/>
                    <a:p>
                      <a:r>
                        <a:rPr lang="en-US" sz="1800" b="0" i="0" dirty="0">
                          <a:latin typeface="Arial Regular"/>
                        </a:rPr>
                        <a:t>8,060</a:t>
                      </a:r>
                    </a:p>
                  </a:txBody>
                  <a:tcPr marT="45710" marB="45710">
                    <a:solidFill>
                      <a:srgbClr val="D4EAE4"/>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696440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The </a:t>
            </a:r>
            <a:r>
              <a:rPr lang="en-US" altLang="en-US" sz="3200" dirty="0" smtClean="0">
                <a:ea typeface="ＭＳ Ｐゴシック" panose="020B0600070205080204" pitchFamily="34" charset="-128"/>
              </a:rPr>
              <a:t>Economic Life </a:t>
            </a:r>
            <a:r>
              <a:rPr lang="en-US" altLang="en-US" sz="3200" dirty="0">
                <a:ea typeface="ＭＳ Ｐゴシック" panose="020B0600070205080204" pitchFamily="34" charset="-128"/>
              </a:rPr>
              <a:t>of the </a:t>
            </a:r>
            <a:r>
              <a:rPr lang="en-US" altLang="en-US" sz="3200" dirty="0" smtClean="0">
                <a:ea typeface="ＭＳ Ｐゴシック" panose="020B0600070205080204" pitchFamily="34" charset="-128"/>
              </a:rPr>
              <a:t>Defender</a:t>
            </a:r>
            <a:endParaRPr lang="en-US" dirty="0"/>
          </a:p>
        </p:txBody>
      </p:sp>
      <p:sp>
        <p:nvSpPr>
          <p:cNvPr id="5" name="Content Placeholder 2"/>
          <p:cNvSpPr>
            <a:spLocks noGrp="1"/>
          </p:cNvSpPr>
          <p:nvPr>
            <p:ph sz="half" idx="2"/>
          </p:nvPr>
        </p:nvSpPr>
        <p:spPr>
          <a:xfrm>
            <a:off x="457200" y="1641600"/>
            <a:ext cx="8229600" cy="2806922"/>
          </a:xfrm>
        </p:spPr>
        <p:txBody>
          <a:bodyPr bIns="0">
            <a:spAutoFit/>
          </a:bodyPr>
          <a:lstStyle/>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If a major overhaul is needed, the life yielding the minimum EUAC is likely the time to the next major overhaul.</a:t>
            </a:r>
          </a:p>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If the MV is zero (and will be so later), and operating expenses are expected to increase, the economic life will the one year.</a:t>
            </a:r>
          </a:p>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The defender should be kept as long as its marginal cost is less than the minimum EUAC of the best challenger.</a:t>
            </a:r>
          </a:p>
        </p:txBody>
      </p:sp>
    </p:spTree>
    <p:extLst>
      <p:ext uri="{BB962C8B-B14F-4D97-AF65-F5344CB8AC3E}">
        <p14:creationId xmlns:p14="http://schemas.microsoft.com/office/powerpoint/2010/main" val="2535356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smtClean="0"/>
              <a:t>Objective</a:t>
            </a:r>
            <a:endParaRPr lang="en-US" dirty="0"/>
          </a:p>
        </p:txBody>
      </p:sp>
      <p:sp>
        <p:nvSpPr>
          <p:cNvPr id="7" name="Content Placeholder 6"/>
          <p:cNvSpPr>
            <a:spLocks noGrp="1"/>
          </p:cNvSpPr>
          <p:nvPr>
            <p:ph sz="half" idx="2"/>
          </p:nvPr>
        </p:nvSpPr>
        <p:spPr>
          <a:xfrm>
            <a:off x="457200" y="1641600"/>
            <a:ext cx="8229600" cy="1107996"/>
          </a:xfrm>
        </p:spPr>
        <p:txBody>
          <a:bodyPr>
            <a:spAutoFit/>
          </a:bodyPr>
          <a:lstStyle/>
          <a:p>
            <a:r>
              <a:rPr lang="en-US" altLang="en-US" dirty="0"/>
              <a:t>The objective of Chapter 9 is to address the question of whether a currently owned asset should be kept in service or immediately replaced.</a:t>
            </a:r>
            <a:endParaRPr lang="en-US" sz="2400" dirty="0"/>
          </a:p>
        </p:txBody>
      </p:sp>
    </p:spTree>
    <p:extLst>
      <p:ext uri="{BB962C8B-B14F-4D97-AF65-F5344CB8AC3E}">
        <p14:creationId xmlns:p14="http://schemas.microsoft.com/office/powerpoint/2010/main" val="33750581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107996"/>
          </a:xfrm>
        </p:spPr>
        <p:txBody>
          <a:bodyPr/>
          <a:lstStyle/>
          <a:p>
            <a:r>
              <a:rPr lang="en-US" altLang="en-US" sz="3600" dirty="0">
                <a:ea typeface="ＭＳ Ｐゴシック" panose="020B0600070205080204" pitchFamily="34" charset="-128"/>
              </a:rPr>
              <a:t>Finding the </a:t>
            </a:r>
            <a:r>
              <a:rPr lang="en-US" altLang="en-US" sz="3600" dirty="0" smtClean="0">
                <a:ea typeface="ＭＳ Ｐゴシック" panose="020B0600070205080204" pitchFamily="34" charset="-128"/>
              </a:rPr>
              <a:t>Economic Life </a:t>
            </a:r>
            <a:r>
              <a:rPr lang="en-US" altLang="en-US" sz="3600" dirty="0">
                <a:ea typeface="ＭＳ Ｐゴシック" panose="020B0600070205080204" pitchFamily="34" charset="-128"/>
              </a:rPr>
              <a:t>of </a:t>
            </a:r>
            <a:r>
              <a:rPr lang="en-US" altLang="en-US" sz="3600" dirty="0" smtClean="0">
                <a:ea typeface="ＭＳ Ｐゴシック" panose="020B0600070205080204" pitchFamily="34" charset="-128"/>
              </a:rPr>
              <a:t>the Defender </a:t>
            </a:r>
            <a:r>
              <a:rPr lang="en-US" altLang="en-US" sz="3600" dirty="0">
                <a:ea typeface="ＭＳ Ｐゴシック" panose="020B0600070205080204" pitchFamily="34" charset="-128"/>
              </a:rPr>
              <a:t>CNC </a:t>
            </a:r>
            <a:r>
              <a:rPr lang="en-US" altLang="en-US" sz="3600" dirty="0" smtClean="0">
                <a:ea typeface="ＭＳ Ｐゴシック" panose="020B0600070205080204" pitchFamily="34" charset="-128"/>
              </a:rPr>
              <a:t>Machine.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663010719"/>
              </p:ext>
            </p:extLst>
          </p:nvPr>
        </p:nvGraphicFramePr>
        <p:xfrm>
          <a:off x="685800" y="1397000"/>
          <a:ext cx="7620000" cy="1280160"/>
        </p:xfrm>
        <a:graphic>
          <a:graphicData uri="http://schemas.openxmlformats.org/drawingml/2006/table">
            <a:tbl>
              <a:tblPr firstRow="1" bandRow="1">
                <a:tableStyleId>{2D5ABB26-0587-4C30-8999-92F81FD0307C}</a:tableStyleId>
              </a:tblPr>
              <a:tblGrid>
                <a:gridCol w="1270000"/>
                <a:gridCol w="1270000"/>
                <a:gridCol w="1270000"/>
                <a:gridCol w="1270000"/>
                <a:gridCol w="1270000"/>
                <a:gridCol w="1270000"/>
              </a:tblGrid>
              <a:tr h="370840">
                <a:tc>
                  <a:txBody>
                    <a:bodyPr/>
                    <a:lstStyle/>
                    <a:p>
                      <a:endParaRPr lang="en-US" dirty="0"/>
                    </a:p>
                  </a:txBody>
                  <a:tcPr/>
                </a:tc>
                <a:tc>
                  <a:txBody>
                    <a:bodyPr/>
                    <a:lstStyle/>
                    <a:p>
                      <a:endParaRPr lang="en-US" dirty="0"/>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1</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2</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3</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4</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O&amp;M costs</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Market value</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$0</a:t>
                      </a:r>
                    </a:p>
                  </a:txBody>
                  <a:tcPr horzOverflow="overflow"/>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250803764"/>
              </p:ext>
            </p:extLst>
          </p:nvPr>
        </p:nvGraphicFramePr>
        <p:xfrm>
          <a:off x="838200" y="3749040"/>
          <a:ext cx="7620000" cy="2133600"/>
        </p:xfrm>
        <a:graphic>
          <a:graphicData uri="http://schemas.openxmlformats.org/drawingml/2006/table">
            <a:tbl>
              <a:tblPr firstRow="1" bandRow="1">
                <a:tableStyleId>{2D5ABB26-0587-4C30-8999-92F81FD0307C}</a:tableStyleId>
              </a:tblPr>
              <a:tblGrid>
                <a:gridCol w="1270000"/>
                <a:gridCol w="1270000"/>
                <a:gridCol w="1270000"/>
                <a:gridCol w="1270000"/>
                <a:gridCol w="1270000"/>
                <a:gridCol w="1270000"/>
              </a:tblGrid>
              <a:tr h="370840">
                <a:tc>
                  <a:txBody>
                    <a:bodyPr/>
                    <a:lstStyle/>
                    <a:p>
                      <a:endParaRPr lang="en-US" dirty="0"/>
                    </a:p>
                  </a:txBody>
                  <a:tcPr/>
                </a:tc>
                <a:tc>
                  <a:txBody>
                    <a:bodyPr/>
                    <a:lstStyle/>
                    <a:p>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1</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2</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3</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4</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O&amp;M</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Depreciation</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$10,000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Int. on capital</a:t>
                      </a:r>
                    </a:p>
                  </a:txBody>
                  <a:tcPr horzOverflow="overflow"/>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$3,750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$2,250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$1,500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$750</a:t>
                      </a:r>
                    </a:p>
                  </a:txBody>
                  <a:tcPr horzOverflow="overflow">
                    <a:lnB w="12700" cap="flat" cmpd="sng" algn="ctr">
                      <a:solidFill>
                        <a:schemeClr val="tx1"/>
                      </a:solidFill>
                      <a:prstDash val="solid"/>
                      <a:round/>
                      <a:headEnd type="none" w="med" len="med"/>
                      <a:tailEnd type="none" w="med" len="med"/>
                    </a:lnB>
                  </a:tcPr>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TC</a:t>
                      </a:r>
                    </a:p>
                  </a:txBody>
                  <a:tcPr horzOverflow="overflow"/>
                </a:tc>
                <a:tc h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$63,750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$57,250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$56,500</a:t>
                      </a:r>
                    </a:p>
                  </a:txBody>
                  <a:tcPr horzOverflow="overflow">
                    <a:lnR w="12700" cap="flat" cmpd="sng" algn="ctr">
                      <a:solidFill>
                        <a:schemeClr val="tx1"/>
                      </a:solidFill>
                      <a:prstDash val="solid"/>
                      <a:round/>
                      <a:headEnd type="none" w="med" len="med"/>
                      <a:tailEnd type="none" w="med" len="med"/>
                    </a:lnR>
                  </a:tcPr>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$55,750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3125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Replacement </a:t>
            </a:r>
            <a:r>
              <a:rPr lang="en-US" altLang="en-US" sz="3200" dirty="0" smtClean="0">
                <a:ea typeface="ＭＳ Ｐゴシック" panose="020B0600070205080204" pitchFamily="34" charset="-128"/>
              </a:rPr>
              <a:t>Cautions.</a:t>
            </a:r>
            <a:endParaRPr lang="en-US" dirty="0"/>
          </a:p>
        </p:txBody>
      </p:sp>
      <p:sp>
        <p:nvSpPr>
          <p:cNvPr id="5" name="Content Placeholder 2"/>
          <p:cNvSpPr>
            <a:spLocks noGrp="1"/>
          </p:cNvSpPr>
          <p:nvPr>
            <p:ph sz="half" idx="2"/>
          </p:nvPr>
        </p:nvSpPr>
        <p:spPr>
          <a:xfrm>
            <a:off x="457200" y="1641600"/>
            <a:ext cx="8229600" cy="3877985"/>
          </a:xfrm>
        </p:spPr>
        <p:txBody>
          <a:bodyPr bIns="0">
            <a:spAutoFit/>
          </a:bodyPr>
          <a:lstStyle/>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In general, if a defender is kept beyond where the TC exceeds the minimum EUAC for the challenger, the replacement becomes more urgent.</a:t>
            </a:r>
          </a:p>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Rapidly changing technology, bringing about significant improvement in performance, can lead to postponing replacement decisions.</a:t>
            </a:r>
          </a:p>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When the defender and challenger have different useful lives, often the analysis is really to determine if now is the time to replace the defender.</a:t>
            </a:r>
          </a:p>
          <a:p>
            <a:pPr marL="342900" indent="-342900">
              <a:lnSpc>
                <a:spcPct val="90000"/>
              </a:lnSpc>
              <a:buClr>
                <a:srgbClr val="2093AE"/>
              </a:buClr>
              <a:buFont typeface="Arial" panose="020B0604020202020204" pitchFamily="34" charset="0"/>
              <a:buChar char="•"/>
            </a:pPr>
            <a:r>
              <a:rPr lang="en-US" altLang="en-US" dirty="0">
                <a:ea typeface="ＭＳ Ｐゴシック" panose="020B0600070205080204" pitchFamily="34" charset="-128"/>
              </a:rPr>
              <a:t>Repeatability or </a:t>
            </a:r>
            <a:r>
              <a:rPr lang="en-US" altLang="en-US" dirty="0" err="1">
                <a:ea typeface="ＭＳ Ｐゴシック" panose="020B0600070205080204" pitchFamily="34" charset="-128"/>
              </a:rPr>
              <a:t>cotermination</a:t>
            </a:r>
            <a:r>
              <a:rPr lang="en-US" altLang="en-US" dirty="0">
                <a:ea typeface="ＭＳ Ｐゴシック" panose="020B0600070205080204" pitchFamily="34" charset="-128"/>
              </a:rPr>
              <a:t> can be used where appropriate.</a:t>
            </a:r>
          </a:p>
        </p:txBody>
      </p:sp>
    </p:spTree>
    <p:extLst>
      <p:ext uri="{BB962C8B-B14F-4D97-AF65-F5344CB8AC3E}">
        <p14:creationId xmlns:p14="http://schemas.microsoft.com/office/powerpoint/2010/main" val="2306771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107996"/>
          </a:xfrm>
        </p:spPr>
        <p:txBody>
          <a:bodyPr/>
          <a:lstStyle/>
          <a:p>
            <a:r>
              <a:rPr lang="en-US" altLang="en-US" sz="3600" dirty="0">
                <a:ea typeface="ＭＳ Ｐゴシック" panose="020B0600070205080204" pitchFamily="34" charset="-128"/>
              </a:rPr>
              <a:t>Abandonment is </a:t>
            </a:r>
            <a:r>
              <a:rPr lang="en-US" altLang="en-US" sz="3600" dirty="0" smtClean="0">
                <a:ea typeface="ＭＳ Ｐゴシック" panose="020B0600070205080204" pitchFamily="34" charset="-128"/>
              </a:rPr>
              <a:t>Retirement Without Replacement.</a:t>
            </a:r>
            <a:endParaRPr lang="en-US" dirty="0"/>
          </a:p>
        </p:txBody>
      </p:sp>
      <p:sp>
        <p:nvSpPr>
          <p:cNvPr id="7" name="Content Placeholder 6"/>
          <p:cNvSpPr>
            <a:spLocks noGrp="1"/>
          </p:cNvSpPr>
          <p:nvPr>
            <p:ph sz="quarter" idx="10"/>
          </p:nvPr>
        </p:nvSpPr>
        <p:spPr>
          <a:xfrm>
            <a:off x="457200" y="1641600"/>
            <a:ext cx="8382000" cy="3176254"/>
          </a:xfrm>
        </p:spPr>
        <p:txBody>
          <a:bodyPr wrap="square">
            <a:spAutoFit/>
          </a:bodyPr>
          <a:lstStyle/>
          <a:p>
            <a:r>
              <a:rPr lang="en-US" altLang="en-US" dirty="0"/>
              <a:t>For projects having positive net cash flows (following an initial investment) and a finite period of required service.</a:t>
            </a:r>
          </a:p>
          <a:p>
            <a:r>
              <a:rPr lang="en-US" altLang="en-US" dirty="0"/>
              <a:t>Should the project be undertaken?  If so, and given market (abandonment) values for each year, what is the best year to abandon the project?  What is its economic life?</a:t>
            </a:r>
          </a:p>
          <a:p>
            <a:r>
              <a:rPr lang="en-US" altLang="en-US" dirty="0"/>
              <a:t>These are similar to determining the economic life of an asset, but where benefits instead of costs dominate.</a:t>
            </a:r>
          </a:p>
          <a:p>
            <a:r>
              <a:rPr lang="en-US" altLang="en-US" dirty="0"/>
              <a:t>Abandon the year PW is a maximum.</a:t>
            </a:r>
            <a:endParaRPr lang="en-US" altLang="en-US" sz="1800" dirty="0"/>
          </a:p>
        </p:txBody>
      </p:sp>
    </p:spTree>
    <p:extLst>
      <p:ext uri="{BB962C8B-B14F-4D97-AF65-F5344CB8AC3E}">
        <p14:creationId xmlns:p14="http://schemas.microsoft.com/office/powerpoint/2010/main" val="1624344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Abandonment </a:t>
            </a:r>
            <a:r>
              <a:rPr lang="en-US" altLang="en-US" sz="3200" dirty="0" smtClean="0">
                <a:ea typeface="ＭＳ Ｐゴシック" panose="020B0600070205080204" pitchFamily="34" charset="-128"/>
              </a:rPr>
              <a:t>Example</a:t>
            </a:r>
            <a:endParaRPr lang="en-US" dirty="0"/>
          </a:p>
        </p:txBody>
      </p:sp>
      <p:sp>
        <p:nvSpPr>
          <p:cNvPr id="5" name="Content Placeholder 2"/>
          <p:cNvSpPr>
            <a:spLocks noGrp="1"/>
          </p:cNvSpPr>
          <p:nvPr>
            <p:ph sz="half" idx="2"/>
          </p:nvPr>
        </p:nvSpPr>
        <p:spPr>
          <a:xfrm>
            <a:off x="457200" y="1641600"/>
            <a:ext cx="8229600" cy="1329595"/>
          </a:xfrm>
        </p:spPr>
        <p:txBody>
          <a:bodyPr bIns="0">
            <a:spAutoFit/>
          </a:bodyPr>
          <a:lstStyle/>
          <a:p>
            <a:pPr>
              <a:lnSpc>
                <a:spcPct val="90000"/>
              </a:lnSpc>
              <a:buClr>
                <a:srgbClr val="2093AE"/>
              </a:buClr>
            </a:pPr>
            <a:r>
              <a:rPr lang="en-US" altLang="en-US" dirty="0">
                <a:ea typeface="ＭＳ Ｐゴシック" panose="020B0600070205080204" pitchFamily="34" charset="-128"/>
              </a:rPr>
              <a:t>A machine lathe has a current market value of $60,000 and can be kept in service for 4 more years.  With an MARR of 12%/year, when should it be abandoned?  The following data are projected for future years.</a:t>
            </a:r>
          </a:p>
        </p:txBody>
      </p:sp>
      <p:graphicFrame>
        <p:nvGraphicFramePr>
          <p:cNvPr id="7" name="Table 6"/>
          <p:cNvGraphicFramePr>
            <a:graphicFrameLocks noGrp="1"/>
          </p:cNvGraphicFramePr>
          <p:nvPr>
            <p:extLst>
              <p:ext uri="{D42A27DB-BD31-4B8C-83A1-F6EECF244321}">
                <p14:modId xmlns:p14="http://schemas.microsoft.com/office/powerpoint/2010/main" val="2449472662"/>
              </p:ext>
            </p:extLst>
          </p:nvPr>
        </p:nvGraphicFramePr>
        <p:xfrm>
          <a:off x="685800" y="3520440"/>
          <a:ext cx="7620000" cy="1280160"/>
        </p:xfrm>
        <a:graphic>
          <a:graphicData uri="http://schemas.openxmlformats.org/drawingml/2006/table">
            <a:tbl>
              <a:tblPr firstRow="1" bandRow="1">
                <a:tableStyleId>{2D5ABB26-0587-4C30-8999-92F81FD0307C}</a:tableStyleId>
              </a:tblPr>
              <a:tblGrid>
                <a:gridCol w="1270000"/>
                <a:gridCol w="1270000"/>
                <a:gridCol w="1270000"/>
                <a:gridCol w="1270000"/>
                <a:gridCol w="1270000"/>
                <a:gridCol w="1270000"/>
              </a:tblGrid>
              <a:tr h="370840">
                <a:tc>
                  <a:txBody>
                    <a:bodyPr/>
                    <a:lstStyle/>
                    <a:p>
                      <a:endParaRPr lang="en-US" dirty="0"/>
                    </a:p>
                  </a:txBody>
                  <a:tcPr/>
                </a:tc>
                <a:tc>
                  <a:txBody>
                    <a:bodyPr/>
                    <a:lstStyle/>
                    <a:p>
                      <a:endParaRPr lang="en-US" dirty="0"/>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1</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2</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3</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Year 4</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Net receipts</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$50,000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$40,000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$15,000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$10,000</a:t>
                      </a:r>
                    </a:p>
                  </a:txBody>
                  <a:tcPr horzOverflow="overflow"/>
                </a:tc>
              </a:tr>
              <a:tr h="370840">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smtClean="0">
                          <a:ln>
                            <a:noFill/>
                          </a:ln>
                          <a:solidFill>
                            <a:schemeClr val="tx1"/>
                          </a:solidFill>
                          <a:effectLst/>
                          <a:latin typeface="Arial Regular"/>
                          <a:ea typeface="ＭＳ Ｐゴシック" pitchFamily="19" charset="-128"/>
                          <a:cs typeface="+mn-cs"/>
                        </a:rPr>
                        <a:t>Market value</a:t>
                      </a:r>
                      <a:endParaRPr kumimoji="0" lang="en-US" sz="2200" b="0" i="0" u="none"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hMerge="1">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200" b="0" i="0" u="sng" strike="noStrike" kern="1200" cap="none" normalizeH="0" baseline="0" dirty="0">
                        <a:ln>
                          <a:noFill/>
                        </a:ln>
                        <a:solidFill>
                          <a:schemeClr val="tx1"/>
                        </a:solidFill>
                        <a:effectLst/>
                        <a:latin typeface="Arial Regular"/>
                        <a:ea typeface="ＭＳ Ｐゴシック" pitchFamily="19" charset="-128"/>
                        <a:cs typeface="+mn-cs"/>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$35,000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$20,000</a:t>
                      </a: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200" b="0" i="0" u="none" strike="noStrike" kern="1200" cap="none" normalizeH="0" baseline="0" dirty="0">
                          <a:ln>
                            <a:noFill/>
                          </a:ln>
                          <a:solidFill>
                            <a:schemeClr val="tx1"/>
                          </a:solidFill>
                          <a:effectLst/>
                          <a:latin typeface="Arial Regular"/>
                          <a:ea typeface="ＭＳ Ｐゴシック" pitchFamily="19" charset="-128"/>
                          <a:cs typeface="+mn-cs"/>
                        </a:rPr>
                        <a:t>$15,000</a:t>
                      </a:r>
                    </a:p>
                  </a:txBody>
                  <a:tcPr horzOverflow="overflow"/>
                </a:tc>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Arial Regular"/>
                          <a:ea typeface="ＭＳ Ｐゴシック" pitchFamily="19" charset="-128"/>
                        </a:rPr>
                        <a:t>$5,000</a:t>
                      </a:r>
                    </a:p>
                  </a:txBody>
                  <a:tcPr horzOverflow="overflow"/>
                </a:tc>
              </a:tr>
            </a:tbl>
          </a:graphicData>
        </a:graphic>
      </p:graphicFrame>
    </p:spTree>
    <p:extLst>
      <p:ext uri="{BB962C8B-B14F-4D97-AF65-F5344CB8AC3E}">
        <p14:creationId xmlns:p14="http://schemas.microsoft.com/office/powerpoint/2010/main" val="2164927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Abandonment </a:t>
            </a:r>
            <a:r>
              <a:rPr lang="en-US" altLang="en-US" sz="3200" dirty="0" smtClean="0">
                <a:ea typeface="ＭＳ Ｐゴシック" panose="020B0600070205080204" pitchFamily="34" charset="-128"/>
              </a:rPr>
              <a:t>Solution</a:t>
            </a:r>
            <a:endParaRPr lang="en-US" dirty="0"/>
          </a:p>
        </p:txBody>
      </p:sp>
      <p:sp>
        <p:nvSpPr>
          <p:cNvPr id="5" name="Content Placeholder 2"/>
          <p:cNvSpPr>
            <a:spLocks noGrp="1"/>
          </p:cNvSpPr>
          <p:nvPr>
            <p:ph sz="half" idx="2"/>
          </p:nvPr>
        </p:nvSpPr>
        <p:spPr/>
        <p:txBody>
          <a:bodyPr bIns="0">
            <a:spAutoFit/>
          </a:bodyPr>
          <a:lstStyle/>
          <a:p>
            <a:pPr>
              <a:spcBef>
                <a:spcPts val="600"/>
              </a:spcBef>
              <a:buClr>
                <a:srgbClr val="007FA3"/>
              </a:buClr>
            </a:pPr>
            <a:r>
              <a:rPr lang="en-US" dirty="0"/>
              <a:t>Keep for one year</a:t>
            </a:r>
            <a:endParaRPr lang="en-US" sz="2400" dirty="0"/>
          </a:p>
        </p:txBody>
      </p:sp>
      <p:graphicFrame>
        <p:nvGraphicFramePr>
          <p:cNvPr id="9" name="Object 8"/>
          <p:cNvGraphicFramePr>
            <a:graphicFrameLocks noChangeAspect="1"/>
          </p:cNvGraphicFramePr>
          <p:nvPr>
            <p:extLst>
              <p:ext uri="{D42A27DB-BD31-4B8C-83A1-F6EECF244321}">
                <p14:modId xmlns:p14="http://schemas.microsoft.com/office/powerpoint/2010/main" val="2201745890"/>
              </p:ext>
            </p:extLst>
          </p:nvPr>
        </p:nvGraphicFramePr>
        <p:xfrm>
          <a:off x="850900" y="2235200"/>
          <a:ext cx="6845300" cy="889000"/>
        </p:xfrm>
        <a:graphic>
          <a:graphicData uri="http://schemas.openxmlformats.org/presentationml/2006/ole">
            <mc:AlternateContent xmlns:mc="http://schemas.openxmlformats.org/markup-compatibility/2006">
              <mc:Choice xmlns:v="urn:schemas-microsoft-com:vml" Requires="v">
                <p:oleObj spid="_x0000_s4222" name="Equation" r:id="rId3" imgW="6845040" imgH="888840" progId="Equation.DSMT4">
                  <p:embed/>
                </p:oleObj>
              </mc:Choice>
              <mc:Fallback>
                <p:oleObj name="Equation" r:id="rId3" imgW="6845040" imgH="88884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0900" y="2235200"/>
                        <a:ext cx="68453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sz="quarter" idx="10"/>
          </p:nvPr>
        </p:nvSpPr>
        <p:spPr/>
        <p:txBody>
          <a:bodyPr/>
          <a:lstStyle/>
          <a:p>
            <a:r>
              <a:rPr lang="en-US" dirty="0"/>
              <a:t>Keep for two years</a:t>
            </a:r>
          </a:p>
        </p:txBody>
      </p:sp>
      <p:graphicFrame>
        <p:nvGraphicFramePr>
          <p:cNvPr id="8" name="Object 7"/>
          <p:cNvGraphicFramePr>
            <a:graphicFrameLocks noChangeAspect="1"/>
          </p:cNvGraphicFramePr>
          <p:nvPr>
            <p:extLst>
              <p:ext uri="{D42A27DB-BD31-4B8C-83A1-F6EECF244321}">
                <p14:modId xmlns:p14="http://schemas.microsoft.com/office/powerpoint/2010/main" val="3825800439"/>
              </p:ext>
            </p:extLst>
          </p:nvPr>
        </p:nvGraphicFramePr>
        <p:xfrm>
          <a:off x="1479550" y="3860800"/>
          <a:ext cx="5588000" cy="939800"/>
        </p:xfrm>
        <a:graphic>
          <a:graphicData uri="http://schemas.openxmlformats.org/presentationml/2006/ole">
            <mc:AlternateContent xmlns:mc="http://schemas.openxmlformats.org/markup-compatibility/2006">
              <mc:Choice xmlns:v="urn:schemas-microsoft-com:vml" Requires="v">
                <p:oleObj spid="_x0000_s4223" name="Equation" r:id="rId5" imgW="5587920" imgH="939600" progId="Equation.DSMT4">
                  <p:embed/>
                </p:oleObj>
              </mc:Choice>
              <mc:Fallback>
                <p:oleObj name="Equation" r:id="rId5" imgW="5587920" imgH="939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9550" y="3860800"/>
                        <a:ext cx="55880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Content Placeholder 6"/>
          <p:cNvSpPr>
            <a:spLocks noGrp="1"/>
          </p:cNvSpPr>
          <p:nvPr>
            <p:ph sz="quarter" idx="11"/>
          </p:nvPr>
        </p:nvSpPr>
        <p:spPr/>
        <p:txBody>
          <a:bodyPr/>
          <a:lstStyle/>
          <a:p>
            <a:pPr>
              <a:spcBef>
                <a:spcPct val="50000"/>
              </a:spcBef>
            </a:pPr>
            <a:r>
              <a:rPr lang="en-US" altLang="en-US" dirty="0">
                <a:latin typeface="Arial Regular"/>
              </a:rPr>
              <a:t>Keep for three years (BEST!)</a:t>
            </a:r>
          </a:p>
        </p:txBody>
      </p:sp>
      <p:graphicFrame>
        <p:nvGraphicFramePr>
          <p:cNvPr id="11" name="Object 10"/>
          <p:cNvGraphicFramePr>
            <a:graphicFrameLocks noChangeAspect="1"/>
          </p:cNvGraphicFramePr>
          <p:nvPr>
            <p:extLst>
              <p:ext uri="{D42A27DB-BD31-4B8C-83A1-F6EECF244321}">
                <p14:modId xmlns:p14="http://schemas.microsoft.com/office/powerpoint/2010/main" val="1345041549"/>
              </p:ext>
            </p:extLst>
          </p:nvPr>
        </p:nvGraphicFramePr>
        <p:xfrm>
          <a:off x="1133475" y="5648325"/>
          <a:ext cx="2171700" cy="355600"/>
        </p:xfrm>
        <a:graphic>
          <a:graphicData uri="http://schemas.openxmlformats.org/presentationml/2006/ole">
            <mc:AlternateContent xmlns:mc="http://schemas.openxmlformats.org/markup-compatibility/2006">
              <mc:Choice xmlns:v="urn:schemas-microsoft-com:vml" Requires="v">
                <p:oleObj spid="_x0000_s4224" name="Equation" r:id="rId7" imgW="2171520" imgH="355320" progId="Equation.DSMT4">
                  <p:embed/>
                </p:oleObj>
              </mc:Choice>
              <mc:Fallback>
                <p:oleObj name="Equation" r:id="rId7" imgW="2171520" imgH="355320" progId="Equation.DSMT4">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33475" y="5648325"/>
                        <a:ext cx="21717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Content Placeholder 11"/>
          <p:cNvSpPr>
            <a:spLocks noGrp="1"/>
          </p:cNvSpPr>
          <p:nvPr>
            <p:ph sz="quarter" idx="12"/>
          </p:nvPr>
        </p:nvSpPr>
        <p:spPr/>
        <p:txBody>
          <a:bodyPr/>
          <a:lstStyle/>
          <a:p>
            <a:pPr marL="0" indent="0">
              <a:spcBef>
                <a:spcPct val="50000"/>
              </a:spcBef>
              <a:buNone/>
            </a:pPr>
            <a:r>
              <a:rPr lang="en-US" altLang="en-US" dirty="0">
                <a:latin typeface="Arial Regular"/>
              </a:rPr>
              <a:t>Keep for four years</a:t>
            </a:r>
          </a:p>
        </p:txBody>
      </p:sp>
      <p:graphicFrame>
        <p:nvGraphicFramePr>
          <p:cNvPr id="10" name="Object 9"/>
          <p:cNvGraphicFramePr>
            <a:graphicFrameLocks noChangeAspect="1"/>
          </p:cNvGraphicFramePr>
          <p:nvPr>
            <p:extLst>
              <p:ext uri="{D42A27DB-BD31-4B8C-83A1-F6EECF244321}">
                <p14:modId xmlns:p14="http://schemas.microsoft.com/office/powerpoint/2010/main" val="734662567"/>
              </p:ext>
            </p:extLst>
          </p:nvPr>
        </p:nvGraphicFramePr>
        <p:xfrm>
          <a:off x="5410200" y="5648325"/>
          <a:ext cx="2171700" cy="355600"/>
        </p:xfrm>
        <a:graphic>
          <a:graphicData uri="http://schemas.openxmlformats.org/presentationml/2006/ole">
            <mc:AlternateContent xmlns:mc="http://schemas.openxmlformats.org/markup-compatibility/2006">
              <mc:Choice xmlns:v="urn:schemas-microsoft-com:vml" Requires="v">
                <p:oleObj spid="_x0000_s4225" name="Equation" r:id="rId9" imgW="2171520" imgH="355320" progId="Equation.DSMT4">
                  <p:embed/>
                </p:oleObj>
              </mc:Choice>
              <mc:Fallback>
                <p:oleObj name="Equation" r:id="rId9" imgW="2171520" imgH="355320" progId="Equation.DSMT4">
                  <p:embed/>
                  <p:pic>
                    <p:nvPicPr>
                      <p:cNvPr id="0" name="Object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0200" y="5648325"/>
                        <a:ext cx="21717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01039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686800" cy="1107996"/>
          </a:xfrm>
        </p:spPr>
        <p:txBody>
          <a:bodyPr/>
          <a:lstStyle/>
          <a:p>
            <a:r>
              <a:rPr lang="en-US" altLang="en-US" sz="3600" dirty="0">
                <a:ea typeface="ＭＳ Ｐゴシック" panose="020B0600070205080204" pitchFamily="34" charset="-128"/>
              </a:rPr>
              <a:t>Taxes </a:t>
            </a:r>
            <a:r>
              <a:rPr lang="en-US" altLang="en-US" sz="3600" dirty="0" smtClean="0">
                <a:ea typeface="ＭＳ Ｐゴシック" panose="020B0600070205080204" pitchFamily="34" charset="-128"/>
              </a:rPr>
              <a:t>Can Affect Replacement Decisions.</a:t>
            </a:r>
            <a:endParaRPr lang="en-US" dirty="0"/>
          </a:p>
        </p:txBody>
      </p:sp>
      <p:sp>
        <p:nvSpPr>
          <p:cNvPr id="7" name="Content Placeholder 6"/>
          <p:cNvSpPr>
            <a:spLocks noGrp="1"/>
          </p:cNvSpPr>
          <p:nvPr>
            <p:ph sz="quarter" idx="10"/>
          </p:nvPr>
        </p:nvSpPr>
        <p:spPr>
          <a:xfrm>
            <a:off x="457200" y="1641600"/>
            <a:ext cx="8382000" cy="2363724"/>
          </a:xfrm>
        </p:spPr>
        <p:txBody>
          <a:bodyPr wrap="square">
            <a:spAutoFit/>
          </a:bodyPr>
          <a:lstStyle/>
          <a:p>
            <a:r>
              <a:rPr lang="en-US" altLang="en-US" dirty="0"/>
              <a:t>Most replacement analyses should consider taxes.</a:t>
            </a:r>
          </a:p>
          <a:p>
            <a:r>
              <a:rPr lang="en-US" altLang="en-US" dirty="0"/>
              <a:t>Taxes must be considered not only for each year of operation of an asset, but also in relation to the sale of an asset.</a:t>
            </a:r>
          </a:p>
          <a:p>
            <a:r>
              <a:rPr lang="en-US" altLang="en-US" dirty="0"/>
              <a:t>Since depreciation amounts generally change each year, spreadsheets are an especially important tool to use.</a:t>
            </a:r>
            <a:endParaRPr lang="en-US" altLang="en-US" sz="1800" dirty="0"/>
          </a:p>
        </p:txBody>
      </p:sp>
    </p:spTree>
    <p:extLst>
      <p:ext uri="{BB962C8B-B14F-4D97-AF65-F5344CB8AC3E}">
        <p14:creationId xmlns:p14="http://schemas.microsoft.com/office/powerpoint/2010/main" val="3032777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The </a:t>
            </a:r>
            <a:r>
              <a:rPr lang="en-US" altLang="en-US" sz="3200" dirty="0" smtClean="0">
                <a:ea typeface="ＭＳ Ｐゴシック" panose="020B0600070205080204" pitchFamily="34" charset="-128"/>
              </a:rPr>
              <a:t>Effect </a:t>
            </a:r>
            <a:r>
              <a:rPr lang="en-US" altLang="en-US" sz="3200" dirty="0">
                <a:ea typeface="ＭＳ Ｐゴシック" panose="020B0600070205080204" pitchFamily="34" charset="-128"/>
              </a:rPr>
              <a:t>of </a:t>
            </a:r>
            <a:r>
              <a:rPr lang="en-US" altLang="en-US" sz="3200" dirty="0" smtClean="0">
                <a:ea typeface="ＭＳ Ｐゴシック" panose="020B0600070205080204" pitchFamily="34" charset="-128"/>
              </a:rPr>
              <a:t>Taxes.</a:t>
            </a:r>
            <a:endParaRPr lang="en-US" dirty="0"/>
          </a:p>
        </p:txBody>
      </p:sp>
      <p:sp>
        <p:nvSpPr>
          <p:cNvPr id="5" name="Content Placeholder 2"/>
          <p:cNvSpPr>
            <a:spLocks noGrp="1"/>
          </p:cNvSpPr>
          <p:nvPr>
            <p:ph sz="half" idx="2"/>
          </p:nvPr>
        </p:nvSpPr>
        <p:spPr/>
        <p:txBody>
          <a:bodyPr bIns="0">
            <a:spAutoFit/>
          </a:bodyPr>
          <a:lstStyle/>
          <a:p>
            <a:r>
              <a:rPr lang="en-US" altLang="en-US" dirty="0">
                <a:latin typeface="Arial Regular"/>
              </a:rPr>
              <a:t>The economic life of an asset becomes, after taxes, (eq. 9-3)</a:t>
            </a:r>
          </a:p>
        </p:txBody>
      </p:sp>
      <p:graphicFrame>
        <p:nvGraphicFramePr>
          <p:cNvPr id="2" name="Object 1"/>
          <p:cNvGraphicFramePr>
            <a:graphicFrameLocks noChangeAspect="1"/>
          </p:cNvGraphicFramePr>
          <p:nvPr>
            <p:extLst>
              <p:ext uri="{D42A27DB-BD31-4B8C-83A1-F6EECF244321}">
                <p14:modId xmlns:p14="http://schemas.microsoft.com/office/powerpoint/2010/main" val="3559341072"/>
              </p:ext>
            </p:extLst>
          </p:nvPr>
        </p:nvGraphicFramePr>
        <p:xfrm>
          <a:off x="1428750" y="2133600"/>
          <a:ext cx="6286500" cy="1397000"/>
        </p:xfrm>
        <a:graphic>
          <a:graphicData uri="http://schemas.openxmlformats.org/presentationml/2006/ole">
            <mc:AlternateContent xmlns:mc="http://schemas.openxmlformats.org/markup-compatibility/2006">
              <mc:Choice xmlns:v="urn:schemas-microsoft-com:vml" Requires="v">
                <p:oleObj spid="_x0000_s5182" name="Equation" r:id="rId3" imgW="6286320" imgH="1396800" progId="Equation.DSMT4">
                  <p:embed/>
                </p:oleObj>
              </mc:Choice>
              <mc:Fallback>
                <p:oleObj name="Equation" r:id="rId3" imgW="6286320" imgH="13968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8750" y="2133600"/>
                        <a:ext cx="62865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Content Placeholder 3"/>
          <p:cNvSpPr>
            <a:spLocks noGrp="1"/>
          </p:cNvSpPr>
          <p:nvPr>
            <p:ph sz="quarter" idx="10"/>
          </p:nvPr>
        </p:nvSpPr>
        <p:spPr>
          <a:xfrm>
            <a:off x="457200" y="3576935"/>
            <a:ext cx="7696200" cy="1200329"/>
          </a:xfrm>
        </p:spPr>
        <p:txBody>
          <a:bodyPr>
            <a:spAutoFit/>
          </a:bodyPr>
          <a:lstStyle/>
          <a:p>
            <a:r>
              <a:rPr lang="en-US" altLang="en-US" dirty="0">
                <a:latin typeface="Arial Regular"/>
              </a:rPr>
              <a:t>which reflects not only annual taxes but also tax effects of the sale of the asset.  The total marginal cost, for each year, is (eq. 9-4)</a:t>
            </a:r>
          </a:p>
        </p:txBody>
      </p:sp>
      <p:graphicFrame>
        <p:nvGraphicFramePr>
          <p:cNvPr id="3" name="Object 2"/>
          <p:cNvGraphicFramePr>
            <a:graphicFrameLocks noChangeAspect="1"/>
          </p:cNvGraphicFramePr>
          <p:nvPr>
            <p:extLst>
              <p:ext uri="{D42A27DB-BD31-4B8C-83A1-F6EECF244321}">
                <p14:modId xmlns:p14="http://schemas.microsoft.com/office/powerpoint/2010/main" val="2363018433"/>
              </p:ext>
            </p:extLst>
          </p:nvPr>
        </p:nvGraphicFramePr>
        <p:xfrm>
          <a:off x="1511300" y="4953000"/>
          <a:ext cx="6121400" cy="939800"/>
        </p:xfrm>
        <a:graphic>
          <a:graphicData uri="http://schemas.openxmlformats.org/presentationml/2006/ole">
            <mc:AlternateContent xmlns:mc="http://schemas.openxmlformats.org/markup-compatibility/2006">
              <mc:Choice xmlns:v="urn:schemas-microsoft-com:vml" Requires="v">
                <p:oleObj spid="_x0000_s5183" name="Equation" r:id="rId5" imgW="6121080" imgH="939600" progId="Equation.DSMT4">
                  <p:embed/>
                </p:oleObj>
              </mc:Choice>
              <mc:Fallback>
                <p:oleObj name="Equation" r:id="rId5" imgW="6121080" imgH="939600" progId="Equation.DSMT4">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11300" y="4953000"/>
                        <a:ext cx="6121400"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5154896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686800" cy="1107996"/>
          </a:xfrm>
        </p:spPr>
        <p:txBody>
          <a:bodyPr/>
          <a:lstStyle/>
          <a:p>
            <a:r>
              <a:rPr lang="en-US" altLang="en-US" sz="3600" dirty="0">
                <a:ea typeface="ＭＳ Ｐゴシック" panose="020B0600070205080204" pitchFamily="34" charset="-128"/>
              </a:rPr>
              <a:t>We </a:t>
            </a:r>
            <a:r>
              <a:rPr lang="en-US" altLang="en-US" sz="3600" dirty="0" smtClean="0">
                <a:ea typeface="ＭＳ Ｐゴシック" panose="020B0600070205080204" pitchFamily="34" charset="-128"/>
              </a:rPr>
              <a:t>Must </a:t>
            </a:r>
            <a:r>
              <a:rPr lang="en-US" altLang="en-US" sz="3600" dirty="0">
                <a:ea typeface="ＭＳ Ｐゴシック" panose="020B0600070205080204" pitchFamily="34" charset="-128"/>
              </a:rPr>
              <a:t>also </a:t>
            </a:r>
            <a:r>
              <a:rPr lang="en-US" altLang="en-US" sz="3600" dirty="0" smtClean="0">
                <a:ea typeface="ＭＳ Ｐゴシック" panose="020B0600070205080204" pitchFamily="34" charset="-128"/>
              </a:rPr>
              <a:t>Consider </a:t>
            </a:r>
            <a:r>
              <a:rPr lang="en-US" altLang="en-US" sz="3600" dirty="0">
                <a:ea typeface="ＭＳ Ｐゴシック" panose="020B0600070205080204" pitchFamily="34" charset="-128"/>
              </a:rPr>
              <a:t>the </a:t>
            </a:r>
            <a:r>
              <a:rPr lang="en-US" altLang="en-US" sz="3600" dirty="0" smtClean="0">
                <a:ea typeface="ＭＳ Ｐゴシック" panose="020B0600070205080204" pitchFamily="34" charset="-128"/>
              </a:rPr>
              <a:t>Possible Tax Effects </a:t>
            </a:r>
            <a:r>
              <a:rPr lang="en-US" altLang="en-US" sz="3600" dirty="0">
                <a:ea typeface="ＭＳ Ｐゴシック" panose="020B0600070205080204" pitchFamily="34" charset="-128"/>
              </a:rPr>
              <a:t>of the </a:t>
            </a:r>
            <a:r>
              <a:rPr lang="en-US" altLang="en-US" sz="3600" dirty="0" smtClean="0">
                <a:ea typeface="ＭＳ Ｐゴシック" panose="020B0600070205080204" pitchFamily="34" charset="-128"/>
              </a:rPr>
              <a:t>Sale </a:t>
            </a:r>
            <a:r>
              <a:rPr lang="en-US" altLang="en-US" sz="3600" dirty="0">
                <a:ea typeface="ＭＳ Ｐゴシック" panose="020B0600070205080204" pitchFamily="34" charset="-128"/>
              </a:rPr>
              <a:t>of the </a:t>
            </a:r>
            <a:r>
              <a:rPr lang="en-US" altLang="en-US" sz="3600" dirty="0" smtClean="0">
                <a:ea typeface="ＭＳ Ｐゴシック" panose="020B0600070205080204" pitchFamily="34" charset="-128"/>
              </a:rPr>
              <a:t>Defender</a:t>
            </a:r>
            <a:r>
              <a:rPr lang="en-US" altLang="en-US" sz="3600" dirty="0">
                <a:ea typeface="ＭＳ Ｐゴシック" panose="020B0600070205080204" pitchFamily="34" charset="-128"/>
              </a:rPr>
              <a:t>.</a:t>
            </a:r>
            <a:endParaRPr lang="en-US" dirty="0"/>
          </a:p>
        </p:txBody>
      </p:sp>
      <p:sp>
        <p:nvSpPr>
          <p:cNvPr id="7" name="Content Placeholder 6"/>
          <p:cNvSpPr>
            <a:spLocks noGrp="1"/>
          </p:cNvSpPr>
          <p:nvPr>
            <p:ph sz="quarter" idx="10"/>
          </p:nvPr>
        </p:nvSpPr>
        <p:spPr>
          <a:xfrm>
            <a:off x="457200" y="1641600"/>
            <a:ext cx="8382000" cy="1477328"/>
          </a:xfrm>
        </p:spPr>
        <p:txBody>
          <a:bodyPr wrap="square">
            <a:spAutoFit/>
          </a:bodyPr>
          <a:lstStyle/>
          <a:p>
            <a:pPr marL="0" indent="0">
              <a:buNone/>
            </a:pPr>
            <a:r>
              <a:rPr lang="en-US" altLang="en-US" dirty="0"/>
              <a:t>The MV of the asset must be compared to the BV to assess the possible tax implications, and this should be reflected in the opportunity cost of keeping the defender.  The net ATCF, if the defender is kept, after taxes, is</a:t>
            </a:r>
          </a:p>
        </p:txBody>
      </p:sp>
      <p:graphicFrame>
        <p:nvGraphicFramePr>
          <p:cNvPr id="2" name="Object 1"/>
          <p:cNvGraphicFramePr>
            <a:graphicFrameLocks noChangeAspect="1"/>
          </p:cNvGraphicFramePr>
          <p:nvPr>
            <p:extLst>
              <p:ext uri="{D42A27DB-BD31-4B8C-83A1-F6EECF244321}">
                <p14:modId xmlns:p14="http://schemas.microsoft.com/office/powerpoint/2010/main" val="1779798014"/>
              </p:ext>
            </p:extLst>
          </p:nvPr>
        </p:nvGraphicFramePr>
        <p:xfrm>
          <a:off x="2546350" y="3505200"/>
          <a:ext cx="4051300" cy="431800"/>
        </p:xfrm>
        <a:graphic>
          <a:graphicData uri="http://schemas.openxmlformats.org/presentationml/2006/ole">
            <mc:AlternateContent xmlns:mc="http://schemas.openxmlformats.org/markup-compatibility/2006">
              <mc:Choice xmlns:v="urn:schemas-microsoft-com:vml" Requires="v">
                <p:oleObj spid="_x0000_s6175" name="Equation" r:id="rId3" imgW="4051080" imgH="431640" progId="Equation.DSMT4">
                  <p:embed/>
                </p:oleObj>
              </mc:Choice>
              <mc:Fallback>
                <p:oleObj name="Equation" r:id="rId3" imgW="4051080" imgH="43164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6350" y="3505200"/>
                        <a:ext cx="40513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42333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Pause and </a:t>
            </a:r>
            <a:r>
              <a:rPr lang="en-US" altLang="en-US" sz="3200" dirty="0" smtClean="0">
                <a:ea typeface="ＭＳ Ｐゴシック" panose="020B0600070205080204" pitchFamily="34" charset="-128"/>
              </a:rPr>
              <a:t>Solve </a:t>
            </a:r>
            <a:r>
              <a:rPr lang="en-US" sz="2800" dirty="0" smtClean="0">
                <a:ea typeface="ＭＳ Ｐゴシック" charset="0"/>
                <a:cs typeface="Times New Roman" charset="0"/>
              </a:rPr>
              <a:t>(2 </a:t>
            </a:r>
            <a:r>
              <a:rPr lang="en-US" sz="2800" dirty="0">
                <a:ea typeface="ＭＳ Ｐゴシック" charset="0"/>
                <a:cs typeface="Times New Roman" charset="0"/>
              </a:rPr>
              <a:t>of 2)</a:t>
            </a:r>
          </a:p>
        </p:txBody>
      </p:sp>
      <p:sp>
        <p:nvSpPr>
          <p:cNvPr id="5" name="Content Placeholder 2"/>
          <p:cNvSpPr>
            <a:spLocks noGrp="1"/>
          </p:cNvSpPr>
          <p:nvPr>
            <p:ph sz="half" idx="2"/>
          </p:nvPr>
        </p:nvSpPr>
        <p:spPr>
          <a:xfrm>
            <a:off x="457200" y="1641600"/>
            <a:ext cx="8229600" cy="1994392"/>
          </a:xfrm>
        </p:spPr>
        <p:txBody>
          <a:bodyPr bIns="0">
            <a:spAutoFit/>
          </a:bodyPr>
          <a:lstStyle/>
          <a:p>
            <a:pPr>
              <a:lnSpc>
                <a:spcPct val="90000"/>
              </a:lnSpc>
              <a:buClr>
                <a:srgbClr val="2093AE"/>
              </a:buClr>
            </a:pPr>
            <a:r>
              <a:rPr lang="en-US" altLang="en-US" dirty="0">
                <a:ea typeface="ＭＳ Ｐゴシック" panose="020B0600070205080204" pitchFamily="34" charset="-128"/>
              </a:rPr>
              <a:t>Acme Cycles purchased a bending machine two years ago for $45,000.  Depreciation deductions have followed the MACRS (GDS, 3-year recovery period) method.  Acme can sell the bending machine now for $12,000.  Assuming an effective income tax rate of </a:t>
            </a:r>
            <a:r>
              <a:rPr lang="en-US" altLang="en-US" dirty="0" smtClean="0">
                <a:ea typeface="ＭＳ Ｐゴシック" panose="020B0600070205080204" pitchFamily="34" charset="-128"/>
              </a:rPr>
              <a:t>25</a:t>
            </a:r>
            <a:r>
              <a:rPr lang="en-US" altLang="en-US" dirty="0">
                <a:ea typeface="ＭＳ Ｐゴシック" panose="020B0600070205080204" pitchFamily="34" charset="-128"/>
              </a:rPr>
              <a:t>% compute the after-tax investment value of the bending machine if it is kept.</a:t>
            </a:r>
          </a:p>
        </p:txBody>
      </p:sp>
    </p:spTree>
    <p:extLst>
      <p:ext uri="{BB962C8B-B14F-4D97-AF65-F5344CB8AC3E}">
        <p14:creationId xmlns:p14="http://schemas.microsoft.com/office/powerpoint/2010/main" val="125108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altLang="en-US" dirty="0" smtClean="0">
                <a:ea typeface="ＭＳ Ｐゴシック" panose="020B0600070205080204" pitchFamily="34" charset="-128"/>
              </a:rPr>
              <a:t>Solution</a:t>
            </a:r>
            <a:r>
              <a:rPr lang="en-US" altLang="en-US" sz="3200" dirty="0" smtClean="0">
                <a:ea typeface="ＭＳ Ｐゴシック" panose="020B0600070205080204" pitchFamily="34" charset="-128"/>
              </a:rPr>
              <a:t> </a:t>
            </a:r>
            <a:r>
              <a:rPr lang="en-US" sz="2800" dirty="0">
                <a:ea typeface="ＭＳ Ｐゴシック" charset="0"/>
                <a:cs typeface="Times New Roman" charset="0"/>
              </a:rPr>
              <a:t>(2 of 2)</a:t>
            </a:r>
          </a:p>
        </p:txBody>
      </p:sp>
      <p:sp>
        <p:nvSpPr>
          <p:cNvPr id="5" name="Content Placeholder 2"/>
          <p:cNvSpPr>
            <a:spLocks noGrp="1"/>
          </p:cNvSpPr>
          <p:nvPr>
            <p:ph sz="half" idx="2"/>
          </p:nvPr>
        </p:nvSpPr>
        <p:spPr/>
        <p:txBody>
          <a:bodyPr bIns="0">
            <a:spAutoFit/>
          </a:bodyPr>
          <a:lstStyle/>
          <a:p>
            <a:r>
              <a:rPr lang="en-US" altLang="en-US" dirty="0">
                <a:latin typeface="Arial Regular"/>
              </a:rPr>
              <a:t>First, find the current book value.</a:t>
            </a:r>
          </a:p>
        </p:txBody>
      </p:sp>
      <p:sp>
        <p:nvSpPr>
          <p:cNvPr id="2" name="Content Placeholder 1"/>
          <p:cNvSpPr>
            <a:spLocks noGrp="1"/>
          </p:cNvSpPr>
          <p:nvPr>
            <p:ph sz="half" idx="10"/>
          </p:nvPr>
        </p:nvSpPr>
        <p:spPr/>
        <p:txBody>
          <a:bodyPr/>
          <a:lstStyle/>
          <a:p>
            <a:r>
              <a:rPr lang="en-US" altLang="en-US" dirty="0">
                <a:latin typeface="Arial Regular"/>
              </a:rPr>
              <a:t>BV = $45,000 (1 – 0.3333 – 0.4445) = $10,000</a:t>
            </a:r>
          </a:p>
        </p:txBody>
      </p:sp>
      <p:sp>
        <p:nvSpPr>
          <p:cNvPr id="3" name="Content Placeholder 2"/>
          <p:cNvSpPr>
            <a:spLocks noGrp="1"/>
          </p:cNvSpPr>
          <p:nvPr>
            <p:ph sz="half" idx="11"/>
          </p:nvPr>
        </p:nvSpPr>
        <p:spPr/>
        <p:txBody>
          <a:bodyPr/>
          <a:lstStyle/>
          <a:p>
            <a:pPr>
              <a:defRPr/>
            </a:pPr>
            <a:r>
              <a:rPr lang="en-US" dirty="0">
                <a:ea typeface="ＭＳ Ｐゴシック" charset="0"/>
                <a:cs typeface="ＭＳ Ｐゴシック" charset="0"/>
              </a:rPr>
              <a:t>Next, find the ATCF if the machine is kept. </a:t>
            </a:r>
          </a:p>
        </p:txBody>
      </p:sp>
      <p:graphicFrame>
        <p:nvGraphicFramePr>
          <p:cNvPr id="7" name="Table 6">
            <a:extLst>
              <a:ext uri="{FF2B5EF4-FFF2-40B4-BE49-F238E27FC236}">
                <a16:creationId xmlns:a16="http://schemas.microsoft.com/office/drawing/2014/main" xmlns="" id="{59693F0E-2366-6C44-B7C0-CE256A8D020E}"/>
              </a:ext>
            </a:extLst>
          </p:cNvPr>
          <p:cNvGraphicFramePr>
            <a:graphicFrameLocks noGrp="1"/>
          </p:cNvGraphicFramePr>
          <p:nvPr>
            <p:extLst>
              <p:ext uri="{D42A27DB-BD31-4B8C-83A1-F6EECF244321}">
                <p14:modId xmlns:p14="http://schemas.microsoft.com/office/powerpoint/2010/main" val="3597679529"/>
              </p:ext>
            </p:extLst>
          </p:nvPr>
        </p:nvGraphicFramePr>
        <p:xfrm>
          <a:off x="838200" y="4114800"/>
          <a:ext cx="7467600" cy="1554444"/>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xmlns="" val="20000"/>
                    </a:ext>
                  </a:extLst>
                </a:gridCol>
                <a:gridCol w="1524000">
                  <a:extLst>
                    <a:ext uri="{9D8B030D-6E8A-4147-A177-3AD203B41FA5}">
                      <a16:colId xmlns:a16="http://schemas.microsoft.com/office/drawing/2014/main" xmlns="" val="20001"/>
                    </a:ext>
                  </a:extLst>
                </a:gridCol>
                <a:gridCol w="1737360">
                  <a:extLst>
                    <a:ext uri="{9D8B030D-6E8A-4147-A177-3AD203B41FA5}">
                      <a16:colId xmlns:a16="http://schemas.microsoft.com/office/drawing/2014/main" xmlns="" val="20002"/>
                    </a:ext>
                  </a:extLst>
                </a:gridCol>
                <a:gridCol w="1767840">
                  <a:extLst>
                    <a:ext uri="{9D8B030D-6E8A-4147-A177-3AD203B41FA5}">
                      <a16:colId xmlns:a16="http://schemas.microsoft.com/office/drawing/2014/main" xmlns="" val="20003"/>
                    </a:ext>
                  </a:extLst>
                </a:gridCol>
                <a:gridCol w="1219200">
                  <a:extLst>
                    <a:ext uri="{9D8B030D-6E8A-4147-A177-3AD203B41FA5}">
                      <a16:colId xmlns:a16="http://schemas.microsoft.com/office/drawing/2014/main" xmlns="" val="20004"/>
                    </a:ext>
                  </a:extLst>
                </a:gridCol>
              </a:tblGrid>
              <a:tr h="639949">
                <a:tc>
                  <a:txBody>
                    <a:bodyPr/>
                    <a:lstStyle/>
                    <a:p>
                      <a:pPr algn="ctr"/>
                      <a:r>
                        <a:rPr lang="en-US" sz="1800" b="0" i="0" dirty="0">
                          <a:latin typeface="Arial Regular"/>
                        </a:rPr>
                        <a:t>BTCF</a:t>
                      </a:r>
                    </a:p>
                  </a:txBody>
                  <a:tcPr marT="45711" marB="45711" anchor="b">
                    <a:solidFill>
                      <a:srgbClr val="007FA3"/>
                    </a:solidFill>
                  </a:tcPr>
                </a:tc>
                <a:tc>
                  <a:txBody>
                    <a:bodyPr/>
                    <a:lstStyle/>
                    <a:p>
                      <a:pPr algn="ctr"/>
                      <a:r>
                        <a:rPr lang="en-US" sz="1800" b="0" i="0" dirty="0">
                          <a:latin typeface="Arial Regular"/>
                        </a:rPr>
                        <a:t>Depreciation</a:t>
                      </a:r>
                    </a:p>
                  </a:txBody>
                  <a:tcPr marT="45711" marB="45711" anchor="b">
                    <a:solidFill>
                      <a:srgbClr val="007FA3"/>
                    </a:solidFill>
                  </a:tcPr>
                </a:tc>
                <a:tc>
                  <a:txBody>
                    <a:bodyPr/>
                    <a:lstStyle/>
                    <a:p>
                      <a:pPr algn="ctr"/>
                      <a:r>
                        <a:rPr lang="en-US" sz="1800" b="0" i="0" dirty="0">
                          <a:latin typeface="Arial Regular"/>
                        </a:rPr>
                        <a:t>Taxable income</a:t>
                      </a:r>
                    </a:p>
                  </a:txBody>
                  <a:tcPr marT="45711" marB="45711" anchor="b">
                    <a:solidFill>
                      <a:srgbClr val="007FA3"/>
                    </a:solidFill>
                  </a:tcPr>
                </a:tc>
                <a:tc>
                  <a:txBody>
                    <a:bodyPr/>
                    <a:lstStyle/>
                    <a:p>
                      <a:pPr algn="ctr"/>
                      <a:r>
                        <a:rPr lang="en-US" sz="1800" b="0" i="0" dirty="0">
                          <a:latin typeface="Arial Regular"/>
                        </a:rPr>
                        <a:t>Cash</a:t>
                      </a:r>
                      <a:r>
                        <a:rPr lang="en-US" sz="1800" b="0" i="0" baseline="0" dirty="0">
                          <a:latin typeface="Arial Regular"/>
                        </a:rPr>
                        <a:t> flow for tax</a:t>
                      </a:r>
                      <a:endParaRPr lang="en-US" sz="1800" b="0" i="0" dirty="0">
                        <a:latin typeface="Arial Regular"/>
                      </a:endParaRPr>
                    </a:p>
                  </a:txBody>
                  <a:tcPr marT="45711" marB="45711" anchor="b">
                    <a:solidFill>
                      <a:srgbClr val="007FA3"/>
                    </a:solidFill>
                  </a:tcPr>
                </a:tc>
                <a:tc>
                  <a:txBody>
                    <a:bodyPr/>
                    <a:lstStyle/>
                    <a:p>
                      <a:pPr algn="ctr"/>
                      <a:r>
                        <a:rPr lang="en-US" sz="1800" b="0" i="0" dirty="0">
                          <a:latin typeface="Arial Regular"/>
                        </a:rPr>
                        <a:t>ATCF</a:t>
                      </a:r>
                    </a:p>
                  </a:txBody>
                  <a:tcPr marT="45711" marB="45711" anchor="b">
                    <a:solidFill>
                      <a:srgbClr val="007FA3"/>
                    </a:solidFill>
                  </a:tcPr>
                </a:tc>
                <a:extLst>
                  <a:ext uri="{0D108BD9-81ED-4DB2-BD59-A6C34878D82A}">
                    <a16:rowId xmlns:a16="http://schemas.microsoft.com/office/drawing/2014/main" xmlns="" val="10000"/>
                  </a:ext>
                </a:extLst>
              </a:tr>
              <a:tr h="914214">
                <a:tc>
                  <a:txBody>
                    <a:bodyPr/>
                    <a:lstStyle/>
                    <a:p>
                      <a:r>
                        <a:rPr lang="en-US" sz="1800" b="0" i="0" dirty="0">
                          <a:latin typeface="Arial Regular"/>
                        </a:rPr>
                        <a:t>-$12,000</a:t>
                      </a:r>
                    </a:p>
                  </a:txBody>
                  <a:tcPr marT="45711" marB="45711">
                    <a:solidFill>
                      <a:srgbClr val="D4EAE4"/>
                    </a:solidFill>
                  </a:tcPr>
                </a:tc>
                <a:tc>
                  <a:txBody>
                    <a:bodyPr/>
                    <a:lstStyle/>
                    <a:p>
                      <a:pPr algn="ctr"/>
                      <a:r>
                        <a:rPr lang="en-US" sz="1800" b="0" i="0" dirty="0">
                          <a:latin typeface="Arial Regular"/>
                        </a:rPr>
                        <a:t>$0</a:t>
                      </a:r>
                    </a:p>
                  </a:txBody>
                  <a:tcPr marT="45711" marB="45711">
                    <a:solidFill>
                      <a:srgbClr val="D4EAE4"/>
                    </a:solidFill>
                  </a:tcPr>
                </a:tc>
                <a:tc>
                  <a:txBody>
                    <a:bodyPr/>
                    <a:lstStyle/>
                    <a:p>
                      <a:r>
                        <a:rPr lang="en-US" sz="1800" b="0" i="0" dirty="0">
                          <a:latin typeface="Arial Regular"/>
                        </a:rPr>
                        <a:t>-($12,000-$10,000)=$2,000</a:t>
                      </a:r>
                    </a:p>
                  </a:txBody>
                  <a:tcPr marT="45711" marB="45711">
                    <a:solidFill>
                      <a:srgbClr val="D4EAE4"/>
                    </a:solidFill>
                  </a:tcPr>
                </a:tc>
                <a:tc>
                  <a:txBody>
                    <a:bodyPr/>
                    <a:lstStyle/>
                    <a:p>
                      <a:r>
                        <a:rPr lang="en-US" sz="1800" b="0" i="0" dirty="0" smtClean="0">
                          <a:latin typeface="Arial Regular"/>
                        </a:rPr>
                        <a:t>-0.25*$2,000 =</a:t>
                      </a:r>
                    </a:p>
                    <a:p>
                      <a:r>
                        <a:rPr lang="en-US" sz="1800" b="0" i="0" dirty="0" smtClean="0">
                          <a:latin typeface="Arial Regular"/>
                        </a:rPr>
                        <a:t>-$500</a:t>
                      </a:r>
                    </a:p>
                  </a:txBody>
                  <a:tcPr marT="45711" marB="45711">
                    <a:solidFill>
                      <a:srgbClr val="D4EAE4"/>
                    </a:solidFill>
                  </a:tcPr>
                </a:tc>
                <a:tc>
                  <a:txBody>
                    <a:bodyPr/>
                    <a:lstStyle/>
                    <a:p>
                      <a:r>
                        <a:rPr lang="en-US" sz="1800" b="0" i="0" dirty="0">
                          <a:latin typeface="Arial Regular"/>
                        </a:rPr>
                        <a:t>-$</a:t>
                      </a:r>
                      <a:r>
                        <a:rPr lang="en-US" sz="1800" b="0" i="0" dirty="0" smtClean="0">
                          <a:latin typeface="Arial Regular"/>
                        </a:rPr>
                        <a:t>12,500</a:t>
                      </a:r>
                      <a:endParaRPr lang="en-US" sz="1800" b="0" i="0" dirty="0">
                        <a:latin typeface="Arial Regular"/>
                      </a:endParaRPr>
                    </a:p>
                  </a:txBody>
                  <a:tcPr marT="45711" marB="45711">
                    <a:solidFill>
                      <a:srgbClr val="D4EAE4"/>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702110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What to </a:t>
            </a:r>
            <a:r>
              <a:rPr lang="en-US" altLang="en-US" sz="3200" dirty="0" smtClean="0">
                <a:ea typeface="ＭＳ Ｐゴシック" panose="020B0600070205080204" pitchFamily="34" charset="-128"/>
              </a:rPr>
              <a:t>Do With </a:t>
            </a:r>
            <a:r>
              <a:rPr lang="en-US" altLang="en-US" sz="3200" dirty="0">
                <a:ea typeface="ＭＳ Ｐゴシック" panose="020B0600070205080204" pitchFamily="34" charset="-128"/>
              </a:rPr>
              <a:t>an </a:t>
            </a:r>
            <a:r>
              <a:rPr lang="en-US" altLang="en-US" sz="3200" dirty="0" smtClean="0">
                <a:ea typeface="ＭＳ Ｐゴシック" panose="020B0600070205080204" pitchFamily="34" charset="-128"/>
              </a:rPr>
              <a:t>Existing Asset</a:t>
            </a:r>
            <a:r>
              <a:rPr lang="en-US" altLang="en-US" sz="3200" dirty="0">
                <a:ea typeface="ＭＳ Ｐゴシック" panose="020B0600070205080204" pitchFamily="34" charset="-128"/>
              </a:rPr>
              <a:t>?</a:t>
            </a:r>
            <a:endParaRPr lang="en-US" dirty="0"/>
          </a:p>
        </p:txBody>
      </p:sp>
      <p:sp>
        <p:nvSpPr>
          <p:cNvPr id="5" name="Content Placeholder 2"/>
          <p:cNvSpPr>
            <a:spLocks noGrp="1"/>
          </p:cNvSpPr>
          <p:nvPr>
            <p:ph sz="half" idx="2"/>
          </p:nvPr>
        </p:nvSpPr>
        <p:spPr>
          <a:xfrm>
            <a:off x="457200" y="1641600"/>
            <a:ext cx="8229600" cy="2154436"/>
          </a:xfrm>
        </p:spPr>
        <p:txBody>
          <a:bodyPr bIns="0">
            <a:spAutoFit/>
          </a:bodyPr>
          <a:lstStyle/>
          <a:p>
            <a:pPr marL="255600" indent="-255600">
              <a:spcBef>
                <a:spcPts val="600"/>
              </a:spcBef>
              <a:buClr>
                <a:srgbClr val="007FA3"/>
              </a:buClr>
              <a:buFont typeface="Arial" panose="020B0604020202020204" pitchFamily="34" charset="0"/>
              <a:buChar char="•"/>
            </a:pPr>
            <a:r>
              <a:rPr lang="en-US" dirty="0"/>
              <a:t>Keep it</a:t>
            </a:r>
          </a:p>
          <a:p>
            <a:pPr marL="255600" indent="-255600">
              <a:spcBef>
                <a:spcPts val="600"/>
              </a:spcBef>
              <a:buClr>
                <a:srgbClr val="007FA3"/>
              </a:buClr>
              <a:buFont typeface="Arial" panose="020B0604020202020204" pitchFamily="34" charset="0"/>
              <a:buChar char="•"/>
            </a:pPr>
            <a:r>
              <a:rPr lang="en-US" dirty="0"/>
              <a:t>Abandon it (do not replace)</a:t>
            </a:r>
          </a:p>
          <a:p>
            <a:pPr marL="255600" indent="-255600">
              <a:spcBef>
                <a:spcPts val="600"/>
              </a:spcBef>
              <a:buClr>
                <a:srgbClr val="007FA3"/>
              </a:buClr>
              <a:buFont typeface="Arial" panose="020B0604020202020204" pitchFamily="34" charset="0"/>
              <a:buChar char="•"/>
            </a:pPr>
            <a:r>
              <a:rPr lang="en-US" dirty="0"/>
              <a:t>Replace it, but keep it for backup purposes</a:t>
            </a:r>
          </a:p>
          <a:p>
            <a:pPr marL="255600" indent="-255600">
              <a:spcBef>
                <a:spcPts val="600"/>
              </a:spcBef>
              <a:buClr>
                <a:srgbClr val="007FA3"/>
              </a:buClr>
              <a:buFont typeface="Arial" panose="020B0604020202020204" pitchFamily="34" charset="0"/>
              <a:buChar char="•"/>
            </a:pPr>
            <a:r>
              <a:rPr lang="en-US" dirty="0"/>
              <a:t>Augment the capacity of the asset</a:t>
            </a:r>
          </a:p>
          <a:p>
            <a:pPr marL="255600" indent="-255600">
              <a:spcBef>
                <a:spcPts val="600"/>
              </a:spcBef>
              <a:buClr>
                <a:srgbClr val="007FA3"/>
              </a:buClr>
              <a:buFont typeface="Arial" panose="020B0604020202020204" pitchFamily="34" charset="0"/>
              <a:buChar char="•"/>
            </a:pPr>
            <a:r>
              <a:rPr lang="en-US" dirty="0"/>
              <a:t>Dispose of it, and replace it with another</a:t>
            </a:r>
            <a:endParaRPr lang="en-US" sz="2400" dirty="0"/>
          </a:p>
        </p:txBody>
      </p:sp>
    </p:spTree>
    <p:extLst>
      <p:ext uri="{BB962C8B-B14F-4D97-AF65-F5344CB8AC3E}">
        <p14:creationId xmlns:p14="http://schemas.microsoft.com/office/powerpoint/2010/main" val="7963868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523220"/>
          </a:xfrm>
        </p:spPr>
        <p:txBody>
          <a:bodyPr/>
          <a:lstStyle/>
          <a:p>
            <a:r>
              <a:rPr lang="en-US" dirty="0" smtClean="0"/>
              <a:t>Copyright</a:t>
            </a:r>
            <a:endParaRPr lang="en-US" dirty="0"/>
          </a:p>
        </p:txBody>
      </p:sp>
      <p:pic>
        <p:nvPicPr>
          <p:cNvPr id="7" name="Picture 6"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088" y="2134080"/>
            <a:ext cx="8051824" cy="2589840"/>
          </a:xfrm>
          <a:prstGeom prst="rect">
            <a:avLst/>
          </a:prstGeom>
        </p:spPr>
      </p:pic>
    </p:spTree>
    <p:extLst>
      <p:ext uri="{BB962C8B-B14F-4D97-AF65-F5344CB8AC3E}">
        <p14:creationId xmlns:p14="http://schemas.microsoft.com/office/powerpoint/2010/main" val="179295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Three </a:t>
            </a:r>
            <a:r>
              <a:rPr lang="en-US" altLang="en-US" sz="3200" dirty="0" smtClean="0">
                <a:ea typeface="ＭＳ Ｐゴシック" panose="020B0600070205080204" pitchFamily="34" charset="-128"/>
              </a:rPr>
              <a:t>Reasons </a:t>
            </a:r>
            <a:r>
              <a:rPr lang="en-US" altLang="en-US" sz="3200" dirty="0">
                <a:ea typeface="ＭＳ Ｐゴシック" panose="020B0600070205080204" pitchFamily="34" charset="-128"/>
              </a:rPr>
              <a:t>to </a:t>
            </a:r>
            <a:r>
              <a:rPr lang="en-US" altLang="en-US" sz="3200" dirty="0" smtClean="0">
                <a:ea typeface="ＭＳ Ｐゴシック" panose="020B0600070205080204" pitchFamily="34" charset="-128"/>
              </a:rPr>
              <a:t>Consider </a:t>
            </a:r>
            <a:r>
              <a:rPr lang="en-US" altLang="en-US" sz="3200" dirty="0">
                <a:ea typeface="ＭＳ Ｐゴシック" panose="020B0600070205080204" pitchFamily="34" charset="-128"/>
              </a:rPr>
              <a:t>a </a:t>
            </a:r>
            <a:r>
              <a:rPr lang="en-US" altLang="en-US" sz="3200" dirty="0" smtClean="0">
                <a:ea typeface="ＭＳ Ｐゴシック" panose="020B0600070205080204" pitchFamily="34" charset="-128"/>
              </a:rPr>
              <a:t>Change.</a:t>
            </a:r>
            <a:endParaRPr lang="en-US" dirty="0"/>
          </a:p>
        </p:txBody>
      </p:sp>
      <p:sp>
        <p:nvSpPr>
          <p:cNvPr id="5" name="Content Placeholder 2"/>
          <p:cNvSpPr>
            <a:spLocks noGrp="1"/>
          </p:cNvSpPr>
          <p:nvPr>
            <p:ph sz="half" idx="2"/>
          </p:nvPr>
        </p:nvSpPr>
        <p:spPr>
          <a:xfrm>
            <a:off x="457200" y="1641600"/>
            <a:ext cx="8229600" cy="2077492"/>
          </a:xfrm>
        </p:spPr>
        <p:txBody>
          <a:bodyPr bIns="0">
            <a:spAutoFit/>
          </a:bodyPr>
          <a:lstStyle/>
          <a:p>
            <a:pPr marL="255600" indent="-255600">
              <a:spcBef>
                <a:spcPts val="600"/>
              </a:spcBef>
              <a:buClr>
                <a:srgbClr val="007FA3"/>
              </a:buClr>
              <a:buFont typeface="Arial" panose="020B0604020202020204" pitchFamily="34" charset="0"/>
              <a:buChar char="•"/>
            </a:pPr>
            <a:r>
              <a:rPr lang="en-US" dirty="0"/>
              <a:t>Physical impairment (deterioration)</a:t>
            </a:r>
          </a:p>
          <a:p>
            <a:pPr marL="255600" indent="-255600">
              <a:spcBef>
                <a:spcPts val="600"/>
              </a:spcBef>
              <a:buClr>
                <a:srgbClr val="007FA3"/>
              </a:buClr>
              <a:buFont typeface="Arial" panose="020B0604020202020204" pitchFamily="34" charset="0"/>
              <a:buChar char="•"/>
            </a:pPr>
            <a:r>
              <a:rPr lang="en-US" dirty="0"/>
              <a:t>Altered requirements</a:t>
            </a:r>
          </a:p>
          <a:p>
            <a:pPr marL="255600" indent="-255600">
              <a:spcBef>
                <a:spcPts val="600"/>
              </a:spcBef>
              <a:buClr>
                <a:srgbClr val="007FA3"/>
              </a:buClr>
              <a:buFont typeface="Arial" panose="020B0604020202020204" pitchFamily="34" charset="0"/>
              <a:buChar char="•"/>
            </a:pPr>
            <a:r>
              <a:rPr lang="en-US" dirty="0"/>
              <a:t>New and improved technology is now available</a:t>
            </a:r>
            <a:r>
              <a:rPr lang="en-US" dirty="0" smtClean="0"/>
              <a:t>.</a:t>
            </a:r>
          </a:p>
          <a:p>
            <a:pPr>
              <a:spcBef>
                <a:spcPts val="600"/>
              </a:spcBef>
              <a:buClr>
                <a:srgbClr val="007FA3"/>
              </a:buClr>
            </a:pPr>
            <a:r>
              <a:rPr lang="en-US" altLang="en-US" dirty="0">
                <a:latin typeface="Arial Regular"/>
              </a:rPr>
              <a:t>The second and third reasons are sometimes referred to as different categories of obsolescence</a:t>
            </a:r>
            <a:r>
              <a:rPr lang="en-US" altLang="en-US" dirty="0" smtClean="0">
                <a:latin typeface="Arial Regular"/>
              </a:rPr>
              <a:t>.</a:t>
            </a:r>
            <a:endParaRPr lang="en-US" altLang="en-US" dirty="0">
              <a:latin typeface="Arial Regular"/>
            </a:endParaRPr>
          </a:p>
        </p:txBody>
      </p:sp>
    </p:spTree>
    <p:extLst>
      <p:ext uri="{BB962C8B-B14F-4D97-AF65-F5344CB8AC3E}">
        <p14:creationId xmlns:p14="http://schemas.microsoft.com/office/powerpoint/2010/main" val="709845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107996"/>
          </a:xfrm>
        </p:spPr>
        <p:txBody>
          <a:bodyPr/>
          <a:lstStyle/>
          <a:p>
            <a:r>
              <a:rPr lang="en-US" altLang="en-US" sz="3600" dirty="0">
                <a:ea typeface="ＭＳ Ｐゴシック" panose="020B0600070205080204" pitchFamily="34" charset="-128"/>
              </a:rPr>
              <a:t>Some </a:t>
            </a:r>
            <a:r>
              <a:rPr lang="en-US" altLang="en-US" sz="3600" dirty="0" smtClean="0">
                <a:ea typeface="ＭＳ Ｐゴシック" panose="020B0600070205080204" pitchFamily="34" charset="-128"/>
              </a:rPr>
              <a:t>Important Terms </a:t>
            </a:r>
            <a:r>
              <a:rPr lang="en-US" altLang="en-US" sz="3600" dirty="0">
                <a:ea typeface="ＭＳ Ｐゴシック" panose="020B0600070205080204" pitchFamily="34" charset="-128"/>
              </a:rPr>
              <a:t>for </a:t>
            </a:r>
            <a:r>
              <a:rPr lang="en-US" altLang="en-US" sz="3600" dirty="0" smtClean="0">
                <a:ea typeface="ＭＳ Ｐゴシック" panose="020B0600070205080204" pitchFamily="34" charset="-128"/>
              </a:rPr>
              <a:t>Replacement Analysis</a:t>
            </a:r>
            <a:endParaRPr lang="en-US" dirty="0"/>
          </a:p>
        </p:txBody>
      </p:sp>
      <p:sp>
        <p:nvSpPr>
          <p:cNvPr id="7" name="Content Placeholder 6"/>
          <p:cNvSpPr>
            <a:spLocks noGrp="1"/>
          </p:cNvSpPr>
          <p:nvPr>
            <p:ph sz="quarter" idx="10"/>
          </p:nvPr>
        </p:nvSpPr>
        <p:spPr>
          <a:xfrm>
            <a:off x="457200" y="1641600"/>
            <a:ext cx="8382000" cy="3545586"/>
          </a:xfrm>
        </p:spPr>
        <p:txBody>
          <a:bodyPr wrap="square">
            <a:spAutoFit/>
          </a:bodyPr>
          <a:lstStyle/>
          <a:p>
            <a:r>
              <a:rPr lang="en-US" altLang="en-US" dirty="0"/>
              <a:t>Economic life: the period of time (years) that yields the minimum equivalent uniform annual cost (EUAC) of owning and operating as asset.</a:t>
            </a:r>
          </a:p>
          <a:p>
            <a:r>
              <a:rPr lang="en-US" altLang="en-US" dirty="0"/>
              <a:t>Ownership life: the period between acquisition and disposal by a specific owner.</a:t>
            </a:r>
          </a:p>
          <a:p>
            <a:r>
              <a:rPr lang="en-US" altLang="en-US" dirty="0"/>
              <a:t>Physical life: period between original acquisition and final disposal over the entire life of an asset.</a:t>
            </a:r>
          </a:p>
          <a:p>
            <a:r>
              <a:rPr lang="en-US" altLang="en-US" dirty="0"/>
              <a:t>Useful life: the time period an asset is kept in productive service (primary or backup).</a:t>
            </a:r>
            <a:endParaRPr lang="en-US" altLang="en-US" sz="1800" dirty="0"/>
          </a:p>
        </p:txBody>
      </p:sp>
    </p:spTree>
    <p:extLst>
      <p:ext uri="{BB962C8B-B14F-4D97-AF65-F5344CB8AC3E}">
        <p14:creationId xmlns:p14="http://schemas.microsoft.com/office/powerpoint/2010/main" val="290736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Replacement: </a:t>
            </a:r>
            <a:r>
              <a:rPr lang="en-US" altLang="en-US" sz="3200" dirty="0" smtClean="0">
                <a:ea typeface="ＭＳ Ｐゴシック" panose="020B0600070205080204" pitchFamily="34" charset="-128"/>
              </a:rPr>
              <a:t>Past Estimation Errors</a:t>
            </a:r>
            <a:endParaRPr lang="en-US" dirty="0"/>
          </a:p>
        </p:txBody>
      </p:sp>
      <p:sp>
        <p:nvSpPr>
          <p:cNvPr id="5" name="Content Placeholder 2"/>
          <p:cNvSpPr>
            <a:spLocks noGrp="1"/>
          </p:cNvSpPr>
          <p:nvPr>
            <p:ph sz="half" idx="2"/>
          </p:nvPr>
        </p:nvSpPr>
        <p:spPr>
          <a:xfrm>
            <a:off x="457200" y="1641600"/>
            <a:ext cx="8229600" cy="1554272"/>
          </a:xfrm>
        </p:spPr>
        <p:txBody>
          <a:bodyPr bIns="0">
            <a:spAutoFit/>
          </a:bodyPr>
          <a:lstStyle/>
          <a:p>
            <a:pPr marL="255600" indent="-255600">
              <a:spcBef>
                <a:spcPts val="600"/>
              </a:spcBef>
              <a:buClr>
                <a:srgbClr val="007FA3"/>
              </a:buClr>
              <a:buFont typeface="Arial" panose="020B0604020202020204" pitchFamily="34" charset="0"/>
              <a:buChar char="•"/>
            </a:pPr>
            <a:r>
              <a:rPr lang="en-US" dirty="0"/>
              <a:t>Any study today is about the future—past estimation “errors” related to the defender are irrelevant.</a:t>
            </a:r>
          </a:p>
          <a:p>
            <a:pPr marL="255600" indent="-255600">
              <a:spcBef>
                <a:spcPts val="600"/>
              </a:spcBef>
              <a:buClr>
                <a:srgbClr val="007FA3"/>
              </a:buClr>
              <a:buFont typeface="Arial" panose="020B0604020202020204" pitchFamily="34" charset="0"/>
              <a:buChar char="•"/>
            </a:pPr>
            <a:r>
              <a:rPr lang="en-US" dirty="0"/>
              <a:t>The only exception to the above is if there are income tax implications forthcoming that were not foreseen.</a:t>
            </a:r>
            <a:endParaRPr lang="en-US" sz="2400" dirty="0"/>
          </a:p>
        </p:txBody>
      </p:sp>
    </p:spTree>
    <p:extLst>
      <p:ext uri="{BB962C8B-B14F-4D97-AF65-F5344CB8AC3E}">
        <p14:creationId xmlns:p14="http://schemas.microsoft.com/office/powerpoint/2010/main" val="343038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107996"/>
          </a:xfrm>
        </p:spPr>
        <p:txBody>
          <a:bodyPr/>
          <a:lstStyle/>
          <a:p>
            <a:r>
              <a:rPr lang="en-US" altLang="en-US" sz="3600" dirty="0">
                <a:ea typeface="ＭＳ Ｐゴシック" panose="020B0600070205080204" pitchFamily="34" charset="-128"/>
              </a:rPr>
              <a:t>Replacement: </a:t>
            </a:r>
            <a:r>
              <a:rPr lang="en-US" altLang="en-US" sz="3600" dirty="0" smtClean="0">
                <a:ea typeface="ＭＳ Ｐゴシック" panose="020B0600070205080204" pitchFamily="34" charset="-128"/>
              </a:rPr>
              <a:t>Watch Out </a:t>
            </a:r>
            <a:r>
              <a:rPr lang="en-US" altLang="en-US" sz="3600" dirty="0">
                <a:ea typeface="ＭＳ Ｐゴシック" panose="020B0600070205080204" pitchFamily="34" charset="-128"/>
              </a:rPr>
              <a:t>for the </a:t>
            </a:r>
            <a:r>
              <a:rPr lang="en-US" altLang="en-US" sz="3600" dirty="0" smtClean="0">
                <a:ea typeface="ＭＳ Ｐゴシック" panose="020B0600070205080204" pitchFamily="34" charset="-128"/>
              </a:rPr>
              <a:t>Sunk-Cost Trap</a:t>
            </a:r>
            <a:endParaRPr lang="en-US" dirty="0"/>
          </a:p>
        </p:txBody>
      </p:sp>
      <p:sp>
        <p:nvSpPr>
          <p:cNvPr id="7" name="Content Placeholder 6"/>
          <p:cNvSpPr>
            <a:spLocks noGrp="1"/>
          </p:cNvSpPr>
          <p:nvPr>
            <p:ph sz="quarter" idx="10"/>
          </p:nvPr>
        </p:nvSpPr>
        <p:spPr>
          <a:xfrm>
            <a:off x="457200" y="1641600"/>
            <a:ext cx="8382000" cy="2733056"/>
          </a:xfrm>
        </p:spPr>
        <p:txBody>
          <a:bodyPr wrap="square">
            <a:spAutoFit/>
          </a:bodyPr>
          <a:lstStyle/>
          <a:p>
            <a:r>
              <a:rPr lang="en-US" altLang="en-US" dirty="0"/>
              <a:t>Only present and future cash flows are considered in replacement studies.</a:t>
            </a:r>
          </a:p>
          <a:p>
            <a:r>
              <a:rPr lang="en-US" altLang="en-US" dirty="0"/>
              <a:t>Past decisions are relevant only to the extent that they resulted in the current situation.</a:t>
            </a:r>
          </a:p>
          <a:p>
            <a:r>
              <a:rPr lang="en-US" altLang="en-US" dirty="0"/>
              <a:t>Sunk costs—used here as the difference between an asset’s BV and MV at a particular point in time—have no relevance except to the extent they affect income taxes.</a:t>
            </a:r>
            <a:endParaRPr lang="en-US" altLang="en-US" sz="1800" dirty="0"/>
          </a:p>
        </p:txBody>
      </p:sp>
    </p:spTree>
    <p:extLst>
      <p:ext uri="{BB962C8B-B14F-4D97-AF65-F5344CB8AC3E}">
        <p14:creationId xmlns:p14="http://schemas.microsoft.com/office/powerpoint/2010/main" val="1262688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752400"/>
            <a:ext cx="8229600" cy="492443"/>
          </a:xfrm>
        </p:spPr>
        <p:txBody>
          <a:bodyPr/>
          <a:lstStyle/>
          <a:p>
            <a:r>
              <a:rPr lang="en-US" altLang="en-US" sz="3200" dirty="0">
                <a:ea typeface="ＭＳ Ｐゴシック" panose="020B0600070205080204" pitchFamily="34" charset="-128"/>
              </a:rPr>
              <a:t>Replacement: the </a:t>
            </a:r>
            <a:r>
              <a:rPr lang="en-US" altLang="en-US" sz="3200" dirty="0" smtClean="0">
                <a:ea typeface="ＭＳ Ｐゴシック" panose="020B0600070205080204" pitchFamily="34" charset="-128"/>
              </a:rPr>
              <a:t>Outsider Viewpoint</a:t>
            </a:r>
            <a:endParaRPr lang="en-US" dirty="0"/>
          </a:p>
        </p:txBody>
      </p:sp>
      <p:sp>
        <p:nvSpPr>
          <p:cNvPr id="5" name="Content Placeholder 2"/>
          <p:cNvSpPr>
            <a:spLocks noGrp="1"/>
          </p:cNvSpPr>
          <p:nvPr>
            <p:ph sz="half" idx="2"/>
          </p:nvPr>
        </p:nvSpPr>
        <p:spPr>
          <a:xfrm>
            <a:off x="457200" y="1641600"/>
            <a:ext cx="8229600" cy="3108543"/>
          </a:xfrm>
        </p:spPr>
        <p:txBody>
          <a:bodyPr bIns="0">
            <a:spAutoFit/>
          </a:bodyPr>
          <a:lstStyle/>
          <a:p>
            <a:pPr marL="255600" indent="-255600">
              <a:spcBef>
                <a:spcPts val="600"/>
              </a:spcBef>
              <a:buClr>
                <a:srgbClr val="007FA3"/>
              </a:buClr>
              <a:buFont typeface="Arial" panose="020B0604020202020204" pitchFamily="34" charset="0"/>
              <a:buChar char="•"/>
            </a:pPr>
            <a:r>
              <a:rPr lang="en-US" dirty="0"/>
              <a:t>The outsider viewpoint is the perspective taken by an impartial third party to establish the fair MV of the defender.  Also called the opportunity cost approach.</a:t>
            </a:r>
          </a:p>
          <a:p>
            <a:pPr marL="255600" indent="-255600">
              <a:spcBef>
                <a:spcPts val="600"/>
              </a:spcBef>
              <a:buClr>
                <a:srgbClr val="007FA3"/>
              </a:buClr>
              <a:buFont typeface="Arial" panose="020B0604020202020204" pitchFamily="34" charset="0"/>
              <a:buChar char="•"/>
            </a:pPr>
            <a:r>
              <a:rPr lang="en-US" dirty="0"/>
              <a:t>The opportunity cost is the opportunity foregone by deciding to keep an asset.</a:t>
            </a:r>
          </a:p>
          <a:p>
            <a:pPr marL="255600" indent="-255600">
              <a:spcBef>
                <a:spcPts val="600"/>
              </a:spcBef>
              <a:buClr>
                <a:srgbClr val="007FA3"/>
              </a:buClr>
              <a:buFont typeface="Arial" panose="020B0604020202020204" pitchFamily="34" charset="0"/>
              <a:buChar char="•"/>
            </a:pPr>
            <a:r>
              <a:rPr lang="en-US" dirty="0"/>
              <a:t>If an upgrade of the defender is required to have a competitive service level with the challenger, this should be added to the present realizable MV.</a:t>
            </a:r>
            <a:endParaRPr lang="en-US" sz="2400" dirty="0"/>
          </a:p>
        </p:txBody>
      </p:sp>
    </p:spTree>
    <p:extLst>
      <p:ext uri="{BB962C8B-B14F-4D97-AF65-F5344CB8AC3E}">
        <p14:creationId xmlns:p14="http://schemas.microsoft.com/office/powerpoint/2010/main" val="3446598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98000"/>
            <a:ext cx="8229600" cy="1107996"/>
          </a:xfrm>
        </p:spPr>
        <p:txBody>
          <a:bodyPr/>
          <a:lstStyle/>
          <a:p>
            <a:r>
              <a:rPr lang="en-US" altLang="en-US" sz="3600" dirty="0">
                <a:ea typeface="ＭＳ Ｐゴシック" panose="020B0600070205080204" pitchFamily="34" charset="-128"/>
              </a:rPr>
              <a:t>Replacement: </a:t>
            </a:r>
            <a:r>
              <a:rPr lang="en-US" altLang="en-US" sz="3600" dirty="0" smtClean="0">
                <a:ea typeface="ＭＳ Ｐゴシック" panose="020B0600070205080204" pitchFamily="34" charset="-128"/>
              </a:rPr>
              <a:t>Economic Lives </a:t>
            </a:r>
            <a:r>
              <a:rPr lang="en-US" altLang="en-US" sz="3600" dirty="0">
                <a:ea typeface="ＭＳ Ｐゴシック" panose="020B0600070205080204" pitchFamily="34" charset="-128"/>
              </a:rPr>
              <a:t>of the </a:t>
            </a:r>
            <a:r>
              <a:rPr lang="en-US" altLang="en-US" sz="3600" dirty="0" smtClean="0">
                <a:ea typeface="ＭＳ Ｐゴシック" panose="020B0600070205080204" pitchFamily="34" charset="-128"/>
              </a:rPr>
              <a:t>Challenger </a:t>
            </a:r>
            <a:r>
              <a:rPr lang="en-US" altLang="en-US" sz="3600" dirty="0">
                <a:ea typeface="ＭＳ Ｐゴシック" panose="020B0600070205080204" pitchFamily="34" charset="-128"/>
              </a:rPr>
              <a:t>and </a:t>
            </a:r>
            <a:r>
              <a:rPr lang="en-US" altLang="en-US" sz="3600" dirty="0" smtClean="0">
                <a:ea typeface="ＭＳ Ｐゴシック" panose="020B0600070205080204" pitchFamily="34" charset="-128"/>
              </a:rPr>
              <a:t>Defender</a:t>
            </a:r>
            <a:endParaRPr lang="en-US" dirty="0"/>
          </a:p>
        </p:txBody>
      </p:sp>
      <p:sp>
        <p:nvSpPr>
          <p:cNvPr id="7" name="Content Placeholder 6"/>
          <p:cNvSpPr>
            <a:spLocks noGrp="1"/>
          </p:cNvSpPr>
          <p:nvPr>
            <p:ph sz="quarter" idx="10"/>
          </p:nvPr>
        </p:nvSpPr>
        <p:spPr>
          <a:xfrm>
            <a:off x="457200" y="1641600"/>
            <a:ext cx="8382000" cy="2733056"/>
          </a:xfrm>
        </p:spPr>
        <p:txBody>
          <a:bodyPr wrap="square">
            <a:spAutoFit/>
          </a:bodyPr>
          <a:lstStyle/>
          <a:p>
            <a:r>
              <a:rPr lang="en-US" altLang="en-US" dirty="0"/>
              <a:t>The economic life of the challenger minimizes the EUAC.</a:t>
            </a:r>
          </a:p>
          <a:p>
            <a:r>
              <a:rPr lang="en-US" altLang="en-US" dirty="0"/>
              <a:t>The economic life of the defender is often one year, so a proper analysis may be between different-lived alternatives.</a:t>
            </a:r>
          </a:p>
          <a:p>
            <a:r>
              <a:rPr lang="en-US" altLang="en-US" dirty="0"/>
              <a:t>The defender may be kept longer than it’s apparent economic life as long as it’s marginal cost is less than the minimum EUAC of the challenger over it’s economic life.</a:t>
            </a:r>
            <a:endParaRPr lang="en-US" altLang="en-US" sz="1800" dirty="0"/>
          </a:p>
        </p:txBody>
      </p:sp>
    </p:spTree>
    <p:extLst>
      <p:ext uri="{BB962C8B-B14F-4D97-AF65-F5344CB8AC3E}">
        <p14:creationId xmlns:p14="http://schemas.microsoft.com/office/powerpoint/2010/main" val="2280272416"/>
      </p:ext>
    </p:extLst>
  </p:cSld>
  <p:clrMapOvr>
    <a:masterClrMapping/>
  </p:clrMapOvr>
</p:sld>
</file>

<file path=ppt/theme/theme1.xml><?xml version="1.0" encoding="utf-8"?>
<a:theme xmlns:a="http://schemas.openxmlformats.org/drawingml/2006/main" name="viessman">
  <a:themeElements>
    <a:clrScheme name="viessm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iessman">
      <a:majorFont>
        <a:latin typeface="Arial"/>
        <a:ea typeface="ＭＳ Ｐゴシック"/>
        <a:cs typeface="ＭＳ Ｐゴシック"/>
      </a:majorFont>
      <a:minorFont>
        <a:latin typeface="Times"/>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pitchFamily="16" charset="0"/>
            <a:ea typeface="ＭＳ Ｐゴシック" pitchFamily="16" charset="-128"/>
            <a:cs typeface="ＭＳ Ｐゴシック"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a:ln>
              <a:noFill/>
            </a:ln>
            <a:solidFill>
              <a:schemeClr val="tx1"/>
            </a:solidFill>
            <a:effectLst/>
            <a:latin typeface="Times" pitchFamily="16" charset="0"/>
            <a:ea typeface="ＭＳ Ｐゴシック" pitchFamily="16" charset="-128"/>
            <a:cs typeface="ＭＳ Ｐゴシック" pitchFamily="16" charset="-128"/>
          </a:defRPr>
        </a:defPPr>
      </a:lstStyle>
    </a:lnDef>
  </a:objectDefaults>
  <a:extraClrSchemeLst>
    <a:extraClrScheme>
      <a:clrScheme name="viessma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iessma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iessma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iessma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iessma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iessma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iessma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iessma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iessma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iessma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iessma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iessma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HD:Thomas:work:PPT:ESM:Viessman_PPT:viessman.pot</Template>
  <TotalTime>1153</TotalTime>
  <Words>1844</Words>
  <Application>Microsoft Office PowerPoint</Application>
  <PresentationFormat>On-screen Show (4:3)</PresentationFormat>
  <Paragraphs>254</Paragraphs>
  <Slides>30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viessman</vt:lpstr>
      <vt:lpstr>Equation</vt:lpstr>
      <vt:lpstr>Engineering Economy</vt:lpstr>
      <vt:lpstr>Objective</vt:lpstr>
      <vt:lpstr>What to Do With an Existing Asset?</vt:lpstr>
      <vt:lpstr>Three Reasons to Consider a Change.</vt:lpstr>
      <vt:lpstr>Some Important Terms for Replacement Analysis</vt:lpstr>
      <vt:lpstr>Replacement: Past Estimation Errors</vt:lpstr>
      <vt:lpstr>Replacement: Watch Out for the Sunk-Cost Trap</vt:lpstr>
      <vt:lpstr>Replacement: the Outsider Viewpoint</vt:lpstr>
      <vt:lpstr>Replacement: Economic Lives of the Challenger and Defender</vt:lpstr>
      <vt:lpstr>Replacement: Income Taxes</vt:lpstr>
      <vt:lpstr>Before-Tax PW Example</vt:lpstr>
      <vt:lpstr>Example Solution</vt:lpstr>
      <vt:lpstr>Proper Analysis Requires Knowing the Economic Life (Minimum EUAC) of the Alternatives.</vt:lpstr>
      <vt:lpstr>Finding the EUAC of the Challenger Requires Finding the Total Marginal Cost of the Challenger, for each Year.  The Minimum Such Value Identifies the Economic Life.</vt:lpstr>
      <vt:lpstr>Total Marginal Cost Formula</vt:lpstr>
      <vt:lpstr>Finding the Economic Life of the New CNC Machine.</vt:lpstr>
      <vt:lpstr>Pause and Solve (1 of 2)</vt:lpstr>
      <vt:lpstr>Solution (1 of 2)</vt:lpstr>
      <vt:lpstr>The Economic Life of the Defender</vt:lpstr>
      <vt:lpstr>Finding the Economic Life of the Defender CNC Machine.</vt:lpstr>
      <vt:lpstr>Replacement Cautions.</vt:lpstr>
      <vt:lpstr>Abandonment is Retirement Without Replacement.</vt:lpstr>
      <vt:lpstr>Abandonment Example</vt:lpstr>
      <vt:lpstr>Abandonment Solution</vt:lpstr>
      <vt:lpstr>Taxes Can Affect Replacement Decisions.</vt:lpstr>
      <vt:lpstr>The Effect of Taxes.</vt:lpstr>
      <vt:lpstr>We Must also Consider the Possible Tax Effects of the Sale of the Defender.</vt:lpstr>
      <vt:lpstr>Pause and Solve (2 of 2)</vt:lpstr>
      <vt:lpstr>Solution (2 of 2)</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Renukambal Krishnamoorthy, Integra-PDY, IN</cp:lastModifiedBy>
  <cp:revision>195</cp:revision>
  <dcterms:created xsi:type="dcterms:W3CDTF">2008-06-16T21:06:20Z</dcterms:created>
  <dcterms:modified xsi:type="dcterms:W3CDTF">2018-06-13T17:48:11Z</dcterms:modified>
</cp:coreProperties>
</file>