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368" r:id="rId2"/>
    <p:sldId id="370" r:id="rId3"/>
    <p:sldId id="375" r:id="rId4"/>
    <p:sldId id="376" r:id="rId5"/>
    <p:sldId id="377" r:id="rId6"/>
    <p:sldId id="351" r:id="rId7"/>
    <p:sldId id="352" r:id="rId8"/>
    <p:sldId id="371" r:id="rId9"/>
    <p:sldId id="354" r:id="rId10"/>
    <p:sldId id="355" r:id="rId11"/>
    <p:sldId id="356" r:id="rId12"/>
    <p:sldId id="357" r:id="rId13"/>
    <p:sldId id="358" r:id="rId14"/>
    <p:sldId id="359" r:id="rId15"/>
    <p:sldId id="360" r:id="rId16"/>
    <p:sldId id="361" r:id="rId17"/>
    <p:sldId id="372" r:id="rId18"/>
    <p:sldId id="373" r:id="rId19"/>
    <p:sldId id="364" r:id="rId20"/>
    <p:sldId id="374" r:id="rId21"/>
    <p:sldId id="366" r:id="rId22"/>
  </p:sldIdLst>
  <p:sldSz cx="9144000" cy="6858000" type="screen4x3"/>
  <p:notesSz cx="6858000" cy="9144000"/>
  <p:defaultTextStyle>
    <a:defPPr>
      <a:defRPr lang="en-US"/>
    </a:defPPr>
    <a:lvl1pPr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1pPr>
    <a:lvl2pPr marL="4572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2pPr>
    <a:lvl3pPr marL="9144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3pPr>
    <a:lvl4pPr marL="13716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4pPr>
    <a:lvl5pPr marL="18288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5pPr>
    <a:lvl6pPr marL="2286000" algn="l" defTabSz="457200" rtl="0" eaLnBrk="1" latinLnBrk="0" hangingPunct="1">
      <a:defRPr sz="1400" kern="1200">
        <a:solidFill>
          <a:schemeClr val="tx1"/>
        </a:solidFill>
        <a:latin typeface="Times" charset="0"/>
        <a:ea typeface="ＭＳ Ｐゴシック" charset="0"/>
        <a:cs typeface="ＭＳ Ｐゴシック" charset="0"/>
      </a:defRPr>
    </a:lvl6pPr>
    <a:lvl7pPr marL="2743200" algn="l" defTabSz="457200" rtl="0" eaLnBrk="1" latinLnBrk="0" hangingPunct="1">
      <a:defRPr sz="1400" kern="1200">
        <a:solidFill>
          <a:schemeClr val="tx1"/>
        </a:solidFill>
        <a:latin typeface="Times" charset="0"/>
        <a:ea typeface="ＭＳ Ｐゴシック" charset="0"/>
        <a:cs typeface="ＭＳ Ｐゴシック" charset="0"/>
      </a:defRPr>
    </a:lvl7pPr>
    <a:lvl8pPr marL="3200400" algn="l" defTabSz="457200" rtl="0" eaLnBrk="1" latinLnBrk="0" hangingPunct="1">
      <a:defRPr sz="1400" kern="1200">
        <a:solidFill>
          <a:schemeClr val="tx1"/>
        </a:solidFill>
        <a:latin typeface="Times" charset="0"/>
        <a:ea typeface="ＭＳ Ｐゴシック" charset="0"/>
        <a:cs typeface="ＭＳ Ｐゴシック" charset="0"/>
      </a:defRPr>
    </a:lvl8pPr>
    <a:lvl9pPr marL="3657600" algn="l" defTabSz="457200" rtl="0" eaLnBrk="1" latinLnBrk="0" hangingPunct="1">
      <a:defRPr sz="1400" kern="1200">
        <a:solidFill>
          <a:schemeClr val="tx1"/>
        </a:solidFill>
        <a:latin typeface="Times"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7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93AE"/>
    <a:srgbClr val="F1F2DA"/>
    <a:srgbClr val="EAECCA"/>
    <a:srgbClr val="B5E0EC"/>
    <a:srgbClr val="007FA3"/>
    <a:srgbClr val="37A9DA"/>
    <a:srgbClr val="E65106"/>
    <a:srgbClr val="FFB650"/>
    <a:srgbClr val="E82205"/>
    <a:srgbClr val="FF010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9657" autoAdjust="0"/>
  </p:normalViewPr>
  <p:slideViewPr>
    <p:cSldViewPr>
      <p:cViewPr varScale="1">
        <p:scale>
          <a:sx n="113" d="100"/>
          <a:sy n="113" d="100"/>
        </p:scale>
        <p:origin x="-1488" y="-96"/>
      </p:cViewPr>
      <p:guideLst>
        <p:guide orient="horz" pos="2160"/>
        <p:guide orient="horz" pos="720"/>
        <p:guide orient="horz" pos="1224"/>
        <p:guide orient="horz" pos="384"/>
        <p:guide orient="horz" pos="4128"/>
        <p:guide orient="horz" pos="1536"/>
        <p:guide pos="2880"/>
        <p:guide pos="348"/>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6"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6" charset="-128"/>
                <a:cs typeface="+mn-cs"/>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6"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1BA5DD3-4FE0-E64B-9ED0-E58ACA98CE52}" type="slidenum">
              <a:rPr lang="en-US"/>
              <a:pPr/>
              <a:t>‹#›</a:t>
            </a:fld>
            <a:endParaRPr lang="en-US"/>
          </a:p>
        </p:txBody>
      </p:sp>
    </p:spTree>
    <p:extLst>
      <p:ext uri="{BB962C8B-B14F-4D97-AF65-F5344CB8AC3E}">
        <p14:creationId xmlns:p14="http://schemas.microsoft.com/office/powerpoint/2010/main" val="3581882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ＭＳ Ｐゴシック" pitchFamily="16" charset="-128"/>
      </a:defRPr>
    </a:lvl1pPr>
    <a:lvl2pPr marL="4572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2pPr>
    <a:lvl3pPr marL="9144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3pPr>
    <a:lvl4pPr marL="13716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4pPr>
    <a:lvl5pPr marL="18288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6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Times New Roman"/>
                <a:cs typeface="Times New Roman"/>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extLst>
      <p:ext uri="{BB962C8B-B14F-4D97-AF65-F5344CB8AC3E}">
        <p14:creationId xmlns:p14="http://schemas.microsoft.com/office/powerpoint/2010/main" val="1365775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737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213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0876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73600"/>
            <a:ext cx="8229600" cy="553998"/>
          </a:xfrm>
        </p:spPr>
        <p:txBody>
          <a:bodyPr lIns="0" tIns="0" rIns="0" bIns="0" anchor="t">
            <a:spAutoFit/>
          </a:bodyPr>
          <a:lstStyle>
            <a:lvl1pPr algn="l">
              <a:defRPr b="1">
                <a:solidFill>
                  <a:srgbClr val="007FA3"/>
                </a:solidFill>
                <a:latin typeface="+mj-lt"/>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31600"/>
            <a:ext cx="8229600" cy="327600"/>
          </a:xfrm>
        </p:spPr>
        <p:txBody>
          <a:bodyPr wrap="square" lIns="0" tIns="0" rIns="0" bIns="0">
            <a:spAutoFit/>
          </a:bodyPr>
          <a:lstStyle>
            <a:lvl1pPr marL="0" indent="0">
              <a:spcBef>
                <a:spcPts val="0"/>
              </a:spcBef>
              <a:buNone/>
              <a:defRPr sz="2400">
                <a:solidFill>
                  <a:srgbClr val="007FA3"/>
                </a:solidFill>
                <a:latin typeface="Arial (Body)"/>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4802400" y="2271600"/>
            <a:ext cx="3581400" cy="457200"/>
          </a:xfrm>
        </p:spPr>
        <p:txBody>
          <a:bodyPr wrap="square" lIns="0" tIns="0" rIns="0" bIns="0" anchor="b">
            <a:spAutoFit/>
          </a:bodyPr>
          <a:lstStyle>
            <a:lvl1pPr marL="0" indent="0">
              <a:spcBef>
                <a:spcPts val="0"/>
              </a:spcBef>
              <a:buNone/>
              <a:defRPr sz="3200" b="1" baseline="0">
                <a:latin typeface="+mj-lt"/>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4802400" y="3013200"/>
            <a:ext cx="3657600" cy="2925763"/>
          </a:xfrm>
        </p:spPr>
        <p:txBody>
          <a:bodyPr lIns="0" tIns="0" rIns="0" bIns="0">
            <a:spAutoFit/>
          </a:bodyPr>
          <a:lstStyle>
            <a:lvl1pPr marL="0" indent="0">
              <a:spcBef>
                <a:spcPts val="0"/>
              </a:spcBef>
              <a:buNone/>
              <a:defRPr sz="2000">
                <a:latin typeface="Arial (Body)"/>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Content Placeholder 2"/>
          <p:cNvSpPr>
            <a:spLocks noGrp="1"/>
          </p:cNvSpPr>
          <p:nvPr>
            <p:ph sz="quarter" idx="16"/>
          </p:nvPr>
        </p:nvSpPr>
        <p:spPr>
          <a:xfrm>
            <a:off x="685800" y="4191000"/>
            <a:ext cx="7772400" cy="914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7364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5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198000"/>
            <a:ext cx="8229600" cy="553998"/>
          </a:xfrm>
        </p:spPr>
        <p:txBody>
          <a:bodyPr lIns="0" tIns="0" rIns="0" bIns="0" anchor="t">
            <a:spAutoFit/>
          </a:bodyPr>
          <a:lstStyle>
            <a:lvl1pPr algn="l">
              <a:defRPr b="1">
                <a:solidFill>
                  <a:srgbClr val="007FA3"/>
                </a:solidFill>
                <a:latin typeface="+mj-lt"/>
              </a:defRPr>
            </a:lvl1pPr>
          </a:lstStyle>
          <a:p>
            <a:r>
              <a:rPr lang="en-US" dirty="0"/>
              <a:t>Click to edit Master title style</a:t>
            </a:r>
          </a:p>
        </p:txBody>
      </p:sp>
      <p:sp>
        <p:nvSpPr>
          <p:cNvPr id="6" name="Content Placeholder 5"/>
          <p:cNvSpPr>
            <a:spLocks noGrp="1"/>
          </p:cNvSpPr>
          <p:nvPr>
            <p:ph sz="quarter" idx="16" hasCustomPrompt="1"/>
          </p:nvPr>
        </p:nvSpPr>
        <p:spPr>
          <a:xfrm>
            <a:off x="457200" y="752400"/>
            <a:ext cx="8153400" cy="369332"/>
          </a:xfrm>
          <a:prstGeom prst="rect">
            <a:avLst/>
          </a:prstGeom>
        </p:spPr>
        <p:txBody>
          <a:bodyPr wrap="square" lIns="0" tIns="0" rIns="0" bIns="0">
            <a:spAutoFit/>
          </a:bodyPr>
          <a:lstStyle>
            <a:lvl1pPr marL="342900" indent="-342900">
              <a:buNone/>
              <a:defRPr lang="en-US" sz="2400" smtClean="0">
                <a:solidFill>
                  <a:srgbClr val="007FA3"/>
                </a:solidFill>
                <a:latin typeface="Arial (Body)"/>
              </a:defRPr>
            </a:lvl1pPr>
            <a:lvl2pPr>
              <a:defRPr lang="en-US" sz="2400" smtClean="0">
                <a:solidFill>
                  <a:schemeClr val="bg1"/>
                </a:solidFill>
              </a:defRPr>
            </a:lvl2pPr>
            <a:lvl3pPr>
              <a:defRPr lang="en-US" smtClean="0">
                <a:solidFill>
                  <a:schemeClr val="bg1"/>
                </a:solidFill>
              </a:defRPr>
            </a:lvl3pPr>
            <a:lvl4pPr>
              <a:defRPr lang="en-US" sz="2400" smtClean="0">
                <a:solidFill>
                  <a:schemeClr val="bg1"/>
                </a:solidFill>
              </a:defRPr>
            </a:lvl4pPr>
            <a:lvl5pPr>
              <a:defRPr lang="en-US" sz="2400">
                <a:solidFill>
                  <a:schemeClr val="bg1"/>
                </a:solidFill>
              </a:defRPr>
            </a:lvl5pPr>
          </a:lstStyle>
          <a:p>
            <a:pPr marL="0" lvl="0" indent="0">
              <a:spcBef>
                <a:spcPts val="0"/>
              </a:spcBef>
            </a:pPr>
            <a:r>
              <a:rPr lang="en-US" dirty="0" smtClean="0"/>
              <a:t>Add Edition Here</a:t>
            </a:r>
            <a:endParaRPr lang="en-US" dirty="0"/>
          </a:p>
        </p:txBody>
      </p:sp>
      <p:sp>
        <p:nvSpPr>
          <p:cNvPr id="13" name="Content Placeholder 12"/>
          <p:cNvSpPr>
            <a:spLocks noGrp="1"/>
          </p:cNvSpPr>
          <p:nvPr>
            <p:ph sz="quarter" idx="17" hasCustomPrompt="1"/>
          </p:nvPr>
        </p:nvSpPr>
        <p:spPr>
          <a:xfrm>
            <a:off x="5029200" y="2523600"/>
            <a:ext cx="3886200" cy="492443"/>
          </a:xfrm>
          <a:prstGeom prst="rect">
            <a:avLst/>
          </a:prstGeom>
        </p:spPr>
        <p:txBody>
          <a:bodyPr lIns="0" tIns="0" rIns="0" bIns="0">
            <a:spAutoFit/>
          </a:bodyPr>
          <a:lstStyle>
            <a:lvl1pPr marL="0" indent="0">
              <a:buNone/>
              <a:defRPr lang="en-US" sz="3200" b="0" baseline="0" smtClean="0">
                <a:solidFill>
                  <a:schemeClr val="tx1"/>
                </a:solidFill>
                <a:latin typeface="+mj-lt"/>
                <a:ea typeface="+mn-ea"/>
                <a:cs typeface="+mn-cs"/>
              </a:defRPr>
            </a:lvl1pPr>
          </a:lstStyle>
          <a:p>
            <a:pPr lvl="0"/>
            <a:r>
              <a:rPr lang="en-US" dirty="0" smtClean="0"/>
              <a:t>Chapter ##</a:t>
            </a:r>
            <a:endParaRPr lang="en-US" dirty="0"/>
          </a:p>
        </p:txBody>
      </p:sp>
      <p:sp>
        <p:nvSpPr>
          <p:cNvPr id="15" name="Content Placeholder 14"/>
          <p:cNvSpPr>
            <a:spLocks noGrp="1"/>
          </p:cNvSpPr>
          <p:nvPr>
            <p:ph sz="quarter" idx="18"/>
          </p:nvPr>
        </p:nvSpPr>
        <p:spPr>
          <a:xfrm>
            <a:off x="5029200" y="3200400"/>
            <a:ext cx="3733800" cy="2133600"/>
          </a:xfrm>
          <a:prstGeom prst="rect">
            <a:avLst/>
          </a:prstGeom>
        </p:spPr>
        <p:txBody>
          <a:bodyPr lIns="0" tIns="0" rIns="0" bIns="0">
            <a:noAutofit/>
          </a:bodyPr>
          <a:lstStyle>
            <a:lvl1pPr marL="0" indent="0">
              <a:buNone/>
              <a:defRPr lang="en-US" sz="2000" b="0" baseline="0" smtClean="0">
                <a:solidFill>
                  <a:schemeClr val="tx1"/>
                </a:solidFill>
                <a:latin typeface="Arial (Body)"/>
                <a:ea typeface="+mn-ea"/>
                <a:cs typeface="+mn-cs"/>
              </a:defRPr>
            </a:lvl1pPr>
          </a:lstStyle>
          <a:p>
            <a:pPr lvl="0"/>
            <a:r>
              <a:rPr lang="en-US" dirty="0" smtClean="0"/>
              <a:t>Click to edit Master text styles</a:t>
            </a:r>
            <a:endParaRPr lang="en-US" dirty="0"/>
          </a:p>
        </p:txBody>
      </p:sp>
      <p:sp>
        <p:nvSpPr>
          <p:cNvPr id="17" name="Content Placeholder 16"/>
          <p:cNvSpPr>
            <a:spLocks noGrp="1"/>
          </p:cNvSpPr>
          <p:nvPr>
            <p:ph sz="quarter" idx="19" hasCustomPrompt="1"/>
          </p:nvPr>
        </p:nvSpPr>
        <p:spPr>
          <a:xfrm>
            <a:off x="2970000" y="6426000"/>
            <a:ext cx="5943600" cy="184666"/>
          </a:xfrm>
          <a:prstGeom prst="rect">
            <a:avLst/>
          </a:prstGeom>
        </p:spPr>
        <p:txBody>
          <a:bodyPr wrap="square" lIns="0" tIns="0" rIns="0" bIns="0">
            <a:spAutoFit/>
          </a:bodyPr>
          <a:lstStyle>
            <a:lvl1pPr marL="0" indent="0">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94597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645920"/>
            <a:ext cx="7772400" cy="1066800"/>
          </a:xfrm>
        </p:spPr>
        <p:txBody>
          <a:bodyPr/>
          <a:lstStyle>
            <a:lvl1pPr algn="l">
              <a:defRPr sz="2400" baseline="0">
                <a:latin typeface="Arial (Body)"/>
              </a:defRPr>
            </a:lvl1pPr>
          </a:lstStyle>
          <a:p>
            <a:r>
              <a:rPr lang="en-US" smtClean="0"/>
              <a:t>Click to edit Master title style</a:t>
            </a:r>
            <a:endParaRPr lang="en-US"/>
          </a:p>
        </p:txBody>
      </p:sp>
    </p:spTree>
    <p:extLst>
      <p:ext uri="{BB962C8B-B14F-4D97-AF65-F5344CB8AC3E}">
        <p14:creationId xmlns:p14="http://schemas.microsoft.com/office/powerpoint/2010/main" val="38840690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138535"/>
            <a:ext cx="7772400" cy="461665"/>
          </a:xfrm>
        </p:spPr>
        <p:txBody>
          <a:bodyPr>
            <a:spAutoFit/>
          </a:bodyPr>
          <a:lstStyle>
            <a:lvl1pPr algn="l">
              <a:defRPr sz="2400" baseline="0">
                <a:latin typeface="Arial (Body)"/>
              </a:defRPr>
            </a:lvl1pPr>
          </a:lstStyle>
          <a:p>
            <a:r>
              <a:rPr lang="en-US" smtClean="0"/>
              <a:t>Click to edit Master title style</a:t>
            </a:r>
            <a:endParaRPr lang="en-US"/>
          </a:p>
        </p:txBody>
      </p:sp>
    </p:spTree>
    <p:extLst>
      <p:ext uri="{BB962C8B-B14F-4D97-AF65-F5344CB8AC3E}">
        <p14:creationId xmlns:p14="http://schemas.microsoft.com/office/powerpoint/2010/main" val="1130703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645920"/>
            <a:ext cx="7772400" cy="461665"/>
          </a:xfrm>
        </p:spPr>
        <p:txBody>
          <a:bodyPr>
            <a:spAutoFit/>
          </a:bodyPr>
          <a:lstStyle>
            <a:lvl1pPr algn="l">
              <a:defRPr sz="2400" baseline="0">
                <a:latin typeface="Arial (Body)"/>
              </a:defRPr>
            </a:lvl1pPr>
          </a:lstStyle>
          <a:p>
            <a:r>
              <a:rPr lang="en-US" dirty="0" smtClean="0"/>
              <a:t>Click to edit Master title style</a:t>
            </a:r>
            <a:endParaRPr lang="en-US" dirty="0"/>
          </a:p>
        </p:txBody>
      </p:sp>
      <p:sp>
        <p:nvSpPr>
          <p:cNvPr id="7" name="Content Placeholder 6"/>
          <p:cNvSpPr>
            <a:spLocks noGrp="1"/>
          </p:cNvSpPr>
          <p:nvPr>
            <p:ph sz="quarter" idx="10"/>
          </p:nvPr>
        </p:nvSpPr>
        <p:spPr>
          <a:xfrm>
            <a:off x="457200" y="3429000"/>
            <a:ext cx="5257800" cy="461665"/>
          </a:xfrm>
          <a:prstGeom prst="rect">
            <a:avLst/>
          </a:prstGeom>
        </p:spPr>
        <p:txBody>
          <a:bodyPr>
            <a:spAutoFit/>
          </a:bodyPr>
          <a:lstStyle>
            <a:lvl1pPr marL="0" indent="0">
              <a:buNone/>
              <a:defRPr sz="2400">
                <a:latin typeface="Arial (Body)"/>
              </a:defRPr>
            </a:lvl1pPr>
          </a:lstStyle>
          <a:p>
            <a:pPr lvl="0"/>
            <a:r>
              <a:rPr lang="en-US" dirty="0" smtClean="0"/>
              <a:t>Click to edit Master</a:t>
            </a:r>
            <a:endParaRPr lang="en-US" dirty="0"/>
          </a:p>
        </p:txBody>
      </p:sp>
    </p:spTree>
    <p:extLst>
      <p:ext uri="{BB962C8B-B14F-4D97-AF65-F5344CB8AC3E}">
        <p14:creationId xmlns:p14="http://schemas.microsoft.com/office/powerpoint/2010/main" val="1456573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5" name="Content Placeholder 4"/>
          <p:cNvSpPr>
            <a:spLocks noGrp="1"/>
          </p:cNvSpPr>
          <p:nvPr>
            <p:ph sz="quarter" idx="10"/>
          </p:nvPr>
        </p:nvSpPr>
        <p:spPr>
          <a:xfrm>
            <a:off x="457200" y="1641600"/>
            <a:ext cx="8229600" cy="457200"/>
          </a:xfrm>
          <a:prstGeom prst="rect">
            <a:avLst/>
          </a:prstGeom>
        </p:spPr>
        <p:txBody>
          <a:bodyPr lIns="0" tIns="0" rIns="0" bIns="0"/>
          <a:lstStyle>
            <a:lvl1pPr marL="0" indent="0">
              <a:buNone/>
              <a:defRPr sz="2600" b="1">
                <a:latin typeface="Arial(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4918828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Titl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5" name="Content Placeholder 4"/>
          <p:cNvSpPr>
            <a:spLocks noGrp="1"/>
          </p:cNvSpPr>
          <p:nvPr>
            <p:ph sz="quarter" idx="10"/>
          </p:nvPr>
        </p:nvSpPr>
        <p:spPr>
          <a:xfrm>
            <a:off x="457200" y="1641600"/>
            <a:ext cx="8229600" cy="457200"/>
          </a:xfrm>
          <a:prstGeom prst="rect">
            <a:avLst/>
          </a:prstGeom>
        </p:spPr>
        <p:txBody>
          <a:bodyPr lIns="0" tIns="0" rIns="0" bIns="0"/>
          <a:lstStyle>
            <a:lvl1pPr marL="0" indent="0">
              <a:buNone/>
              <a:defRPr sz="2400" b="1">
                <a:latin typeface="Arial(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36050345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_Objective_Content_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3" name="Text Placeholder 2"/>
          <p:cNvSpPr>
            <a:spLocks noGrp="1"/>
          </p:cNvSpPr>
          <p:nvPr>
            <p:ph type="body" idx="1" hasCustomPrompt="1"/>
          </p:nvPr>
        </p:nvSpPr>
        <p:spPr>
          <a:xfrm>
            <a:off x="457200" y="1641600"/>
            <a:ext cx="8229600" cy="400110"/>
          </a:xfrm>
          <a:prstGeom prst="rect">
            <a:avLst/>
          </a:prstGeom>
        </p:spPr>
        <p:txBody>
          <a:bodyPr vert="horz" lIns="0" tIns="0" rIns="0" bIns="0" anchor="b">
            <a:spAutoFit/>
          </a:bodyPr>
          <a:lstStyle>
            <a:lvl1pPr marL="0" indent="0">
              <a:buNone/>
              <a:defRPr sz="2600" b="1">
                <a:latin typeface="Arial(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a:t>
            </a:r>
            <a:r>
              <a:rPr lang="en-US" dirty="0" err="1" smtClean="0"/>
              <a:t>styles_Objectives</a:t>
            </a:r>
            <a:endParaRPr lang="en-US" dirty="0"/>
          </a:p>
        </p:txBody>
      </p:sp>
    </p:spTree>
    <p:extLst>
      <p:ext uri="{BB962C8B-B14F-4D97-AF65-F5344CB8AC3E}">
        <p14:creationId xmlns:p14="http://schemas.microsoft.com/office/powerpoint/2010/main" val="34720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Times New Roman"/>
                <a:cs typeface="Times New Roman"/>
              </a:defRPr>
            </a:lvl1pPr>
            <a:lvl2pPr>
              <a:defRPr>
                <a:latin typeface="Times New Roman"/>
                <a:cs typeface="Times New Roman"/>
              </a:defRPr>
            </a:lvl2pPr>
            <a:lvl3pPr>
              <a:defRPr>
                <a:latin typeface="Times New Roman"/>
                <a:cs typeface="Times New Roman"/>
              </a:defRPr>
            </a:lvl3pPr>
            <a:lvl4pPr>
              <a:defRPr>
                <a:latin typeface="Times New Roman"/>
                <a:cs typeface="Times New Roman"/>
              </a:defRPr>
            </a:lvl4pPr>
            <a:lvl5pPr>
              <a:defRPr>
                <a:latin typeface="Times New Roman"/>
                <a:cs typeface="Times New Roman"/>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173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2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3" name="Text Placeholder 2"/>
          <p:cNvSpPr>
            <a:spLocks noGrp="1"/>
          </p:cNvSpPr>
          <p:nvPr>
            <p:ph type="body" idx="1" hasCustomPrompt="1"/>
          </p:nvPr>
        </p:nvSpPr>
        <p:spPr>
          <a:xfrm>
            <a:off x="457200" y="1641600"/>
            <a:ext cx="8229600" cy="2142125"/>
          </a:xfrm>
          <a:prstGeom prst="rect">
            <a:avLst/>
          </a:prstGeom>
        </p:spPr>
        <p:txBody>
          <a:bodyPr vert="horz" lIns="0" tIns="0" rIns="0" bIns="0" anchor="b">
            <a:spAutoFit/>
          </a:bodyPr>
          <a:lstStyle>
            <a:lvl1pPr marL="255600" marR="0" indent="-255600" algn="l" defTabSz="914400" rtl="0" eaLnBrk="0" fontAlgn="base" latinLnBrk="0" hangingPunct="0">
              <a:lnSpc>
                <a:spcPct val="100000"/>
              </a:lnSpc>
              <a:spcBef>
                <a:spcPct val="20000"/>
              </a:spcBef>
              <a:spcAft>
                <a:spcPct val="0"/>
              </a:spcAft>
              <a:buClr>
                <a:srgbClr val="007FA3"/>
              </a:buClr>
              <a:buSzTx/>
              <a:buFont typeface="Arial" panose="020B0604020202020204" pitchFamily="34" charset="0"/>
              <a:buChar char="•"/>
              <a:tabLst/>
              <a:defRPr sz="2400" b="0" baseline="0">
                <a:latin typeface="Arial(Body)"/>
              </a:defRPr>
            </a:lvl1pPr>
            <a:lvl2pPr marL="741600" indent="-284400">
              <a:spcBef>
                <a:spcPts val="600"/>
              </a:spcBef>
              <a:buClr>
                <a:srgbClr val="007FA3"/>
              </a:buClr>
              <a:buFontTx/>
              <a:buChar char="–"/>
              <a:defRPr sz="2400" b="0">
                <a:latin typeface="Arial(Body)"/>
              </a:defRPr>
            </a:lvl2pPr>
            <a:lvl3pPr marL="1144800" indent="-230400">
              <a:spcBef>
                <a:spcPts val="600"/>
              </a:spcBef>
              <a:buClr>
                <a:srgbClr val="007FA3"/>
              </a:buClr>
              <a:buFont typeface="Wingdings" panose="05000000000000000000" pitchFamily="2" charset="2"/>
              <a:buChar char="§"/>
              <a:defRPr sz="2400" b="0">
                <a:latin typeface="Arial(Body)"/>
              </a:defRPr>
            </a:lvl3pPr>
            <a:lvl4pPr marL="1440000" indent="-216000">
              <a:spcBef>
                <a:spcPts val="600"/>
              </a:spcBef>
              <a:buClr>
                <a:srgbClr val="007FA3"/>
              </a:buClr>
              <a:buSzPct val="70000"/>
              <a:buFont typeface="Courier New" panose="02070309020205020404" pitchFamily="49" charset="0"/>
              <a:buChar char="o"/>
              <a:defRPr sz="2400" b="0" baseline="0">
                <a:latin typeface="Arial(Body)"/>
              </a:defRPr>
            </a:lvl4pPr>
            <a:lvl5pPr marL="1800000" indent="-216000">
              <a:spcBef>
                <a:spcPts val="600"/>
              </a:spcBef>
              <a:buClr>
                <a:srgbClr val="007FA3"/>
              </a:buClr>
              <a:buSzPct val="70000"/>
              <a:buFont typeface="Wingdings" panose="05000000000000000000" pitchFamily="2" charset="2"/>
              <a:buChar char="Ø"/>
              <a:defRPr sz="2400" b="0">
                <a:latin typeface="Arial(Body)"/>
              </a:defRPr>
            </a:lvl5pPr>
            <a:lvl6pPr marL="2373300" indent="-342900">
              <a:buFont typeface="Courier New" panose="02070309020205020404" pitchFamily="49" charset="0"/>
              <a:buChar char="o"/>
              <a:defRPr sz="2400" b="0">
                <a:latin typeface="Arial(Body)"/>
              </a:defRPr>
            </a:lvl6pPr>
            <a:lvl7pPr marL="2743200" indent="0">
              <a:buNone/>
              <a:defRPr sz="1600" b="1"/>
            </a:lvl7pPr>
            <a:lvl8pPr marL="3200400" indent="0">
              <a:buNone/>
              <a:defRPr sz="1600" b="1"/>
            </a:lvl8pPr>
            <a:lvl9pPr marL="3657600" indent="0">
              <a:buNone/>
              <a:defRPr sz="1600" b="1"/>
            </a:lvl9pPr>
          </a:lstStyle>
          <a:p>
            <a:pPr lvl="0"/>
            <a:r>
              <a:rPr lang="en-US" dirty="0" smtClean="0"/>
              <a:t>Leve1 Bullet</a:t>
            </a:r>
          </a:p>
          <a:p>
            <a:pPr lvl="1"/>
            <a:r>
              <a:rPr lang="en-US" dirty="0" smtClean="0"/>
              <a:t>Level 2 Bullet</a:t>
            </a:r>
          </a:p>
          <a:p>
            <a:pPr lvl="2"/>
            <a:r>
              <a:rPr lang="en-US" dirty="0" smtClean="0"/>
              <a:t>Level 3 Bullet</a:t>
            </a:r>
          </a:p>
          <a:p>
            <a:pPr lvl="3"/>
            <a:r>
              <a:rPr lang="en-US" dirty="0" smtClean="0"/>
              <a:t>Level 4 Bullet</a:t>
            </a:r>
          </a:p>
          <a:p>
            <a:pPr lvl="4"/>
            <a:r>
              <a:rPr lang="en-US" dirty="0" smtClean="0"/>
              <a:t>Level 5 Bullet</a:t>
            </a:r>
          </a:p>
        </p:txBody>
      </p:sp>
    </p:spTree>
    <p:extLst>
      <p:ext uri="{BB962C8B-B14F-4D97-AF65-F5344CB8AC3E}">
        <p14:creationId xmlns:p14="http://schemas.microsoft.com/office/powerpoint/2010/main" val="3065648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Title2 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5" name="Content Placeholder 4"/>
          <p:cNvSpPr>
            <a:spLocks noGrp="1"/>
          </p:cNvSpPr>
          <p:nvPr>
            <p:ph sz="quarter" idx="10"/>
          </p:nvPr>
        </p:nvSpPr>
        <p:spPr>
          <a:xfrm>
            <a:off x="457200" y="1641600"/>
            <a:ext cx="8153400" cy="914400"/>
          </a:xfrm>
          <a:prstGeom prst="rect">
            <a:avLst/>
          </a:prstGeom>
        </p:spPr>
        <p:txBody>
          <a:bodyPr lIns="0" tIns="0" rIns="0" bIns="0"/>
          <a:lstStyle>
            <a:lvl1pPr marL="0" indent="0">
              <a:buNone/>
              <a:defRPr sz="240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837519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Title2 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5" name="Content Placeholder 4"/>
          <p:cNvSpPr>
            <a:spLocks noGrp="1"/>
          </p:cNvSpPr>
          <p:nvPr>
            <p:ph sz="quarter" idx="10"/>
          </p:nvPr>
        </p:nvSpPr>
        <p:spPr>
          <a:xfrm>
            <a:off x="457200" y="1641600"/>
            <a:ext cx="8153400" cy="914400"/>
          </a:xfrm>
          <a:prstGeom prst="rect">
            <a:avLst/>
          </a:prstGeom>
        </p:spPr>
        <p:txBody>
          <a:bodyPr lIns="0" tIns="0" rIns="0" bIns="0"/>
          <a:lstStyle>
            <a:lvl1pPr marL="457200" indent="-457200">
              <a:buClr>
                <a:srgbClr val="2093AE"/>
              </a:buClr>
              <a:buFont typeface="Arial" panose="020B0604020202020204" pitchFamily="34" charset="0"/>
              <a:buChar char="•"/>
              <a:defRPr sz="240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6873658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Title2 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4" name="Content Placeholder 3"/>
          <p:cNvSpPr>
            <a:spLocks noGrp="1"/>
          </p:cNvSpPr>
          <p:nvPr>
            <p:ph sz="quarter" idx="10"/>
          </p:nvPr>
        </p:nvSpPr>
        <p:spPr>
          <a:xfrm>
            <a:off x="552450" y="2514600"/>
            <a:ext cx="1276350" cy="461665"/>
          </a:xfrm>
          <a:prstGeom prst="rect">
            <a:avLst/>
          </a:prstGeom>
        </p:spPr>
        <p:txBody>
          <a:bodyPr>
            <a:spAutoFit/>
          </a:bodyPr>
          <a:lstStyle>
            <a:lvl1pPr marL="0" indent="0">
              <a:buNone/>
              <a:defRPr sz="2400">
                <a:latin typeface="Arial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a:t>
            </a:r>
            <a:endParaRPr lang="en-US" dirty="0"/>
          </a:p>
        </p:txBody>
      </p:sp>
      <p:sp>
        <p:nvSpPr>
          <p:cNvPr id="7" name="Content Placeholder 6"/>
          <p:cNvSpPr>
            <a:spLocks noGrp="1"/>
          </p:cNvSpPr>
          <p:nvPr>
            <p:ph sz="quarter" idx="11"/>
          </p:nvPr>
        </p:nvSpPr>
        <p:spPr>
          <a:xfrm>
            <a:off x="552450" y="3911025"/>
            <a:ext cx="1276350" cy="461665"/>
          </a:xfrm>
          <a:prstGeom prst="rect">
            <a:avLst/>
          </a:prstGeom>
        </p:spPr>
        <p:txBody>
          <a:bodyPr wrap="square">
            <a:spAutoFit/>
          </a:bodyPr>
          <a:lstStyle>
            <a:lvl1pPr marL="0" indent="0">
              <a:buNone/>
              <a:defRPr sz="2400">
                <a:latin typeface="Arial (Body)"/>
              </a:defRPr>
            </a:lvl1pPr>
          </a:lstStyle>
          <a:p>
            <a:pPr lvl="0"/>
            <a:r>
              <a:rPr lang="en-US" dirty="0" smtClean="0"/>
              <a:t>Click</a:t>
            </a:r>
            <a:endParaRPr lang="en-US" dirty="0"/>
          </a:p>
        </p:txBody>
      </p:sp>
    </p:spTree>
    <p:extLst>
      <p:ext uri="{BB962C8B-B14F-4D97-AF65-F5344CB8AC3E}">
        <p14:creationId xmlns:p14="http://schemas.microsoft.com/office/powerpoint/2010/main" val="6969585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7787716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Title_1 line_Content &amp; Image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5" name="Content Placeholder 4"/>
          <p:cNvSpPr>
            <a:spLocks noGrp="1"/>
          </p:cNvSpPr>
          <p:nvPr>
            <p:ph sz="quarter" idx="10" hasCustomPrompt="1"/>
          </p:nvPr>
        </p:nvSpPr>
        <p:spPr>
          <a:xfrm>
            <a:off x="457200" y="5940000"/>
            <a:ext cx="8077200" cy="304800"/>
          </a:xfrm>
          <a:prstGeom prst="rect">
            <a:avLst/>
          </a:prstGeom>
        </p:spPr>
        <p:txBody>
          <a:bodyPr lIns="0" tIns="0" rIns="0" bIns="0"/>
          <a:lstStyle>
            <a:lvl1pPr marL="0" indent="0">
              <a:buNone/>
              <a:defRPr sz="1600" baseline="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Image Caption Text Goes Here</a:t>
            </a:r>
            <a:endParaRPr lang="en-US" dirty="0"/>
          </a:p>
        </p:txBody>
      </p:sp>
    </p:spTree>
    <p:extLst>
      <p:ext uri="{BB962C8B-B14F-4D97-AF65-F5344CB8AC3E}">
        <p14:creationId xmlns:p14="http://schemas.microsoft.com/office/powerpoint/2010/main" val="24181701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eck your knowle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30426815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Title_2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6457852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Title_3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477328"/>
          </a:xfrm>
        </p:spPr>
        <p:txBody>
          <a:bodyPr wrap="square" lIns="0" tIns="0" rIns="0" bIns="0">
            <a:spAutoFit/>
          </a:bodyPr>
          <a:lstStyle>
            <a:lvl1pPr algn="l">
              <a:defRPr sz="32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0664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4363859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Title_3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477328"/>
          </a:xfrm>
        </p:spPr>
        <p:txBody>
          <a:bodyPr wrap="square" lIns="0" tIns="0" rIns="0" bIns="0">
            <a:spAutoFit/>
          </a:bodyPr>
          <a:lstStyle>
            <a:lvl1pPr algn="l">
              <a:defRPr sz="32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066400"/>
            <a:ext cx="8229600" cy="369332"/>
          </a:xfrm>
          <a:prstGeom prst="rect">
            <a:avLst/>
          </a:prstGeom>
        </p:spPr>
        <p:txBody>
          <a:bodyPr vert="horz" lIns="0" tIns="0" rIns="0" bIns="0">
            <a:spAutoFit/>
          </a:bodyPr>
          <a:lstStyle>
            <a:lvl1pPr marL="342900" indent="-342900" rtl="0">
              <a:buClr>
                <a:srgbClr val="2093AE"/>
              </a:buClr>
              <a:buFont typeface="Arial" panose="020B0604020202020204" pitchFamily="34" charset="0"/>
              <a:buChar char="•"/>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95283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995832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_4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846659"/>
          </a:xfrm>
        </p:spPr>
        <p:txBody>
          <a:bodyPr wrap="square" lIns="0" tIns="0" rIns="0" bIns="0">
            <a:spAutoFit/>
          </a:bodyPr>
          <a:lstStyle>
            <a:lvl1pPr algn="l">
              <a:defRPr sz="30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394000"/>
            <a:ext cx="8229600" cy="335757"/>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10628930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2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 </a:t>
            </a:r>
            <a:endParaRPr lang="en-US" dirty="0"/>
          </a:p>
        </p:txBody>
      </p:sp>
      <p:sp>
        <p:nvSpPr>
          <p:cNvPr id="3" name="Text Placeholder 2"/>
          <p:cNvSpPr>
            <a:spLocks noGrp="1"/>
          </p:cNvSpPr>
          <p:nvPr>
            <p:ph type="body" idx="1" hasCustomPrompt="1"/>
          </p:nvPr>
        </p:nvSpPr>
        <p:spPr>
          <a:xfrm>
            <a:off x="457200" y="1493222"/>
            <a:ext cx="8229600" cy="400110"/>
          </a:xfrm>
          <a:prstGeom prst="rect">
            <a:avLst/>
          </a:prstGeom>
        </p:spPr>
        <p:txBody>
          <a:bodyPr vert="horz" lIns="0" tIns="0" rIns="0" bIns="0" anchor="b">
            <a:spAutoFit/>
          </a:bodyPr>
          <a:lstStyle>
            <a:lvl1pPr marL="0" indent="0">
              <a:buNone/>
              <a:defRPr sz="2600" b="1">
                <a:latin typeface="Arial(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a:t>
            </a:r>
            <a:r>
              <a:rPr lang="en-US" dirty="0" err="1" smtClean="0"/>
              <a:t>styles_Objectives</a:t>
            </a:r>
            <a:endParaRPr lang="en-US" dirty="0"/>
          </a:p>
        </p:txBody>
      </p:sp>
    </p:spTree>
    <p:extLst>
      <p:ext uri="{BB962C8B-B14F-4D97-AF65-F5344CB8AC3E}">
        <p14:creationId xmlns:p14="http://schemas.microsoft.com/office/powerpoint/2010/main" val="24762861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itle2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 </a:t>
            </a:r>
            <a:endParaRPr lang="en-US" dirty="0"/>
          </a:p>
        </p:txBody>
      </p:sp>
      <p:sp>
        <p:nvSpPr>
          <p:cNvPr id="5" name="Content Placeholder 4"/>
          <p:cNvSpPr>
            <a:spLocks noGrp="1"/>
          </p:cNvSpPr>
          <p:nvPr>
            <p:ph sz="quarter" idx="10"/>
          </p:nvPr>
        </p:nvSpPr>
        <p:spPr>
          <a:xfrm>
            <a:off x="533400" y="1371600"/>
            <a:ext cx="7772400" cy="1676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6"/>
          <p:cNvSpPr>
            <a:spLocks noGrp="1"/>
          </p:cNvSpPr>
          <p:nvPr>
            <p:ph sz="quarter" idx="11"/>
          </p:nvPr>
        </p:nvSpPr>
        <p:spPr>
          <a:xfrm>
            <a:off x="609600" y="3200400"/>
            <a:ext cx="8001000" cy="1905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2"/>
          </p:nvPr>
        </p:nvSpPr>
        <p:spPr>
          <a:xfrm>
            <a:off x="609600" y="5257800"/>
            <a:ext cx="7924800" cy="990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09522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a:prstGeom prst="rect">
            <a:avLst/>
          </a:prstGeo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a:prstGeom prst="rect">
            <a:avLst/>
          </a:prstGeo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a:prstGeom prst="rect">
            <a:avLst/>
          </a:prstGeo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a:prstGeom prst="rect">
            <a:avLst/>
          </a:prstGeo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a:prstGeom prst="rect">
            <a:avLst/>
          </a:prstGeom>
        </p:spPr>
        <p:txBody>
          <a:bodyPr/>
          <a:lstStyle/>
          <a:p>
            <a:endParaRPr lang="en-IN" dirty="0"/>
          </a:p>
        </p:txBody>
      </p:sp>
      <p:sp>
        <p:nvSpPr>
          <p:cNvPr id="4" name="Content Placeholder 3"/>
          <p:cNvSpPr>
            <a:spLocks noGrp="1"/>
          </p:cNvSpPr>
          <p:nvPr>
            <p:ph sz="quarter" idx="17"/>
          </p:nvPr>
        </p:nvSpPr>
        <p:spPr>
          <a:xfrm>
            <a:off x="762000" y="5791200"/>
            <a:ext cx="3886200" cy="585788"/>
          </a:xfrm>
          <a:prstGeom prst="rect">
            <a:avLst/>
          </a:prstGeo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a:prstGeom prst="rect">
            <a:avLst/>
          </a:prstGeom>
        </p:spPr>
        <p:txBody>
          <a:bodyPr/>
          <a:lstStyle>
            <a:lvl1pPr marL="0" indent="0">
              <a:buNone/>
              <a:defRPr/>
            </a:lvl1pPr>
          </a:lstStyle>
          <a:p>
            <a:pPr lvl="0"/>
            <a:endParaRPr lang="en-IN" dirty="0"/>
          </a:p>
        </p:txBody>
      </p:sp>
    </p:spTree>
    <p:extLst>
      <p:ext uri="{BB962C8B-B14F-4D97-AF65-F5344CB8AC3E}">
        <p14:creationId xmlns:p14="http://schemas.microsoft.com/office/powerpoint/2010/main" val="846964429"/>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a:prstGeom prst="rect">
            <a:avLst/>
          </a:prstGeo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1466262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068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913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09877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885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48401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8681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pic>
        <p:nvPicPr>
          <p:cNvPr id="6" name="Picture 5" descr="Pearson Logo"/>
          <p:cNvPicPr>
            <a:picLocks noChangeAspect="1"/>
          </p:cNvPicPr>
          <p:nvPr userDrawn="1"/>
        </p:nvPicPr>
        <p:blipFill>
          <a:blip r:embed="rId36"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5" name="TextBox 4"/>
          <p:cNvSpPr txBox="1"/>
          <p:nvPr userDrawn="1"/>
        </p:nvSpPr>
        <p:spPr>
          <a:xfrm>
            <a:off x="2970000" y="6426000"/>
            <a:ext cx="6019800" cy="184666"/>
          </a:xfrm>
          <a:prstGeom prst="rect">
            <a:avLst/>
          </a:prstGeom>
          <a:noFill/>
        </p:spPr>
        <p:txBody>
          <a:bodyPr wrap="square" lIns="0" tIns="0" rIns="0" bIns="0" rtlCol="0">
            <a:spAutoFit/>
          </a:bodyPr>
          <a:lstStyle/>
          <a:p>
            <a:pPr marL="0" marR="0" indent="0"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endParaRPr lang="en-US" altLang="en-US" sz="1200" b="0" dirty="0">
              <a:latin typeface="Verdana" panose="020B0604030504040204" pitchFamily="34" charset="0"/>
              <a:ea typeface="Verdana" panose="020B0604030504040204" pitchFamily="34" charset="0"/>
              <a:cs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5" r:id="rId13"/>
    <p:sldLayoutId id="2147483676" r:id="rId14"/>
    <p:sldLayoutId id="2147483680" r:id="rId15"/>
    <p:sldLayoutId id="2147483678" r:id="rId16"/>
    <p:sldLayoutId id="2147483662" r:id="rId17"/>
    <p:sldLayoutId id="2147483672" r:id="rId18"/>
    <p:sldLayoutId id="2147483670" r:id="rId19"/>
    <p:sldLayoutId id="2147483667" r:id="rId20"/>
    <p:sldLayoutId id="2147483673" r:id="rId21"/>
    <p:sldLayoutId id="2147483679" r:id="rId22"/>
    <p:sldLayoutId id="2147483681" r:id="rId23"/>
    <p:sldLayoutId id="2147483664" r:id="rId24"/>
    <p:sldLayoutId id="2147483674" r:id="rId25"/>
    <p:sldLayoutId id="2147483669" r:id="rId26"/>
    <p:sldLayoutId id="2147483665" r:id="rId27"/>
    <p:sldLayoutId id="2147483666" r:id="rId28"/>
    <p:sldLayoutId id="2147483677" r:id="rId29"/>
    <p:sldLayoutId id="2147483668" r:id="rId30"/>
    <p:sldLayoutId id="2147483663" r:id="rId31"/>
    <p:sldLayoutId id="2147483671" r:id="rId32"/>
    <p:sldLayoutId id="2147483682" r:id="rId33"/>
    <p:sldLayoutId id="2147483683" r:id="rId34"/>
  </p:sldLayoutIdLst>
  <p:txStyles>
    <p:titleStyle>
      <a:lvl1pPr algn="ctr" rtl="0" eaLnBrk="0" fontAlgn="base" hangingPunct="0">
        <a:spcBef>
          <a:spcPct val="0"/>
        </a:spcBef>
        <a:spcAft>
          <a:spcPct val="0"/>
        </a:spcAft>
        <a:defRPr sz="3600">
          <a:solidFill>
            <a:schemeClr val="tx2"/>
          </a:solidFill>
          <a:latin typeface="Times New Roman"/>
          <a:ea typeface="+mj-ea"/>
          <a:cs typeface="Times New Roman"/>
        </a:defRPr>
      </a:lvl1pPr>
      <a:lvl2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5pPr>
      <a:lvl6pPr marL="4572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6pPr>
      <a:lvl7pPr marL="9144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7pPr>
      <a:lvl8pPr marL="13716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8pPr>
      <a:lvl9pPr marL="18288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3.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4.xml"/><Relationship Id="rId1" Type="http://schemas.openxmlformats.org/officeDocument/2006/relationships/vmlDrawing" Target="../drawings/vmlDrawing5.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2.xml"/><Relationship Id="rId1" Type="http://schemas.openxmlformats.org/officeDocument/2006/relationships/vmlDrawing" Target="../drawings/vmlDrawing6.vml"/><Relationship Id="rId6" Type="http://schemas.openxmlformats.org/officeDocument/2006/relationships/image" Target="../media/image11.wmf"/><Relationship Id="rId5" Type="http://schemas.openxmlformats.org/officeDocument/2006/relationships/oleObject" Target="../embeddings/oleObject9.bin"/><Relationship Id="rId4" Type="http://schemas.openxmlformats.org/officeDocument/2006/relationships/image" Target="../media/image10.wmf"/></Relationships>
</file>

<file path=ppt/slides/_rels/slide19.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3.xml"/><Relationship Id="rId1" Type="http://schemas.openxmlformats.org/officeDocument/2006/relationships/vmlDrawing" Target="../drawings/vmlDrawing7.vml"/><Relationship Id="rId6" Type="http://schemas.openxmlformats.org/officeDocument/2006/relationships/image" Target="../media/image14.wmf"/><Relationship Id="rId5" Type="http://schemas.openxmlformats.org/officeDocument/2006/relationships/oleObject" Target="../embeddings/oleObject12.bin"/><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2.xml"/><Relationship Id="rId1" Type="http://schemas.openxmlformats.org/officeDocument/2006/relationships/vmlDrawing" Target="../drawings/vmlDrawing8.vml"/><Relationship Id="rId4" Type="http://schemas.openxmlformats.org/officeDocument/2006/relationships/image" Target="../media/image16.wmf"/></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4.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4.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4.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92912"/>
            <a:ext cx="8613775" cy="553998"/>
          </a:xfrm>
        </p:spPr>
        <p:txBody>
          <a:bodyPr vert="horz" wrap="square" lIns="0" tIns="0" rIns="0" bIns="0" rtlCol="0" anchor="t">
            <a:spAutoFit/>
          </a:bodyPr>
          <a:lstStyle/>
          <a:p>
            <a:pPr algn="l" eaLnBrk="1" hangingPunct="1"/>
            <a:r>
              <a:rPr lang="en-US" b="1" kern="1200" dirty="0">
                <a:solidFill>
                  <a:srgbClr val="007FA3"/>
                </a:solidFill>
                <a:latin typeface="+mj-lt"/>
              </a:rPr>
              <a:t>Engineering Economy</a:t>
            </a:r>
          </a:p>
        </p:txBody>
      </p:sp>
      <p:sp>
        <p:nvSpPr>
          <p:cNvPr id="8" name="Text Placeholder 7"/>
          <p:cNvSpPr>
            <a:spLocks noGrp="1"/>
          </p:cNvSpPr>
          <p:nvPr>
            <p:ph type="body" sz="quarter" idx="13"/>
          </p:nvPr>
        </p:nvSpPr>
        <p:spPr>
          <a:xfrm>
            <a:off x="454475" y="750554"/>
            <a:ext cx="8156121" cy="307777"/>
          </a:xfrm>
        </p:spPr>
        <p:txBody>
          <a:bodyPr vert="horz" wrap="square" lIns="0" tIns="0" rIns="0" bIns="0" rtlCol="0">
            <a:spAutoFit/>
          </a:bodyPr>
          <a:lstStyle/>
          <a:p>
            <a:pPr eaLnBrk="1" hangingPunct="1">
              <a:spcBef>
                <a:spcPct val="0"/>
              </a:spcBef>
              <a:buClr>
                <a:srgbClr val="007FA3"/>
              </a:buClr>
            </a:pPr>
            <a:r>
              <a:rPr lang="en-US" sz="2000" kern="1200" dirty="0">
                <a:latin typeface="Arial (Body)"/>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487815"/>
            <a:ext cx="3657600" cy="492443"/>
          </a:xfrm>
        </p:spPr>
        <p:txBody>
          <a:bodyPr vert="horz" lIns="0" tIns="0" rIns="0" bIns="0" rtlCol="0" anchor="b">
            <a:spAutoFit/>
          </a:bodyPr>
          <a:lstStyle/>
          <a:p>
            <a:r>
              <a:rPr lang="en-US" sz="3200">
                <a:latin typeface="+mj-lt"/>
                <a:ea typeface="+mj-ea"/>
                <a:cs typeface="Calibri" panose="020F0502020204030204" pitchFamily="34" charset="0"/>
              </a:rPr>
              <a:t>Chapter </a:t>
            </a:r>
            <a:r>
              <a:rPr lang="en-US" sz="3200" smtClean="0">
                <a:latin typeface="+mj-lt"/>
                <a:ea typeface="+mj-ea"/>
                <a:cs typeface="Calibri" panose="020F0502020204030204" pitchFamily="34" charset="0"/>
              </a:rPr>
              <a:t>08</a:t>
            </a:r>
            <a:endParaRPr lang="en-US" sz="3200" dirty="0">
              <a:latin typeface="+mj-lt"/>
              <a:ea typeface="+mj-ea"/>
              <a:cs typeface="Calibri" panose="020F0502020204030204" pitchFamily="34" charset="0"/>
            </a:endParaRPr>
          </a:p>
        </p:txBody>
      </p:sp>
      <p:sp>
        <p:nvSpPr>
          <p:cNvPr id="9" name="Content Placeholder 4"/>
          <p:cNvSpPr>
            <a:spLocks noGrp="1"/>
          </p:cNvSpPr>
          <p:nvPr>
            <p:ph type="body" sz="quarter" idx="15"/>
          </p:nvPr>
        </p:nvSpPr>
        <p:spPr>
          <a:xfrm>
            <a:off x="5037664" y="3118247"/>
            <a:ext cx="3657600" cy="615553"/>
          </a:xfrm>
        </p:spPr>
        <p:txBody>
          <a:bodyPr vert="horz" wrap="square" lIns="0" tIns="0" rIns="0" bIns="0" rtlCol="0" anchor="b">
            <a:spAutoFit/>
          </a:bodyPr>
          <a:lstStyle/>
          <a:p>
            <a:pPr>
              <a:spcBef>
                <a:spcPct val="0"/>
              </a:spcBef>
            </a:pPr>
            <a:r>
              <a:rPr lang="en-US" altLang="en-US" sz="2000" dirty="0">
                <a:latin typeface="+mj-lt"/>
                <a:cs typeface="Arial" panose="020B0604020202020204" pitchFamily="34" charset="0"/>
              </a:rPr>
              <a:t>Price Changes and Exchange Rates</a:t>
            </a:r>
          </a:p>
        </p:txBody>
      </p:sp>
      <p:pic>
        <p:nvPicPr>
          <p:cNvPr id="11"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930401" y="6376988"/>
            <a:ext cx="6934200" cy="328612"/>
          </a:xfrm>
        </p:spPr>
        <p:txBody>
          <a:bodyPr/>
          <a:lstStyle/>
          <a:p>
            <a:pPr algn="r" eaLnBrk="1" hangingPunct="1">
              <a:spcBef>
                <a:spcPts val="0"/>
              </a:spcBef>
              <a:defRPr/>
            </a:pPr>
            <a:r>
              <a:rPr lang="en-US" altLang="en-US" sz="1200" kern="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p>
        </p:txBody>
      </p:sp>
    </p:spTree>
    <p:extLst>
      <p:ext uri="{BB962C8B-B14F-4D97-AF65-F5344CB8AC3E}">
        <p14:creationId xmlns:p14="http://schemas.microsoft.com/office/powerpoint/2010/main" val="33764693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smtClean="0"/>
              <a:t>Solution </a:t>
            </a:r>
            <a:r>
              <a:rPr lang="en-US" altLang="en-US" sz="2800" dirty="0" smtClean="0"/>
              <a:t>(1 of 2)</a:t>
            </a:r>
            <a:endParaRPr lang="en-US" sz="2800" dirty="0"/>
          </a:p>
        </p:txBody>
      </p:sp>
      <p:sp>
        <p:nvSpPr>
          <p:cNvPr id="7" name="Content Placeholder 6"/>
          <p:cNvSpPr>
            <a:spLocks noGrp="1"/>
          </p:cNvSpPr>
          <p:nvPr>
            <p:ph sz="half" idx="2"/>
          </p:nvPr>
        </p:nvSpPr>
        <p:spPr>
          <a:xfrm>
            <a:off x="457200" y="1641600"/>
            <a:ext cx="8534400" cy="984885"/>
          </a:xfrm>
        </p:spPr>
        <p:txBody>
          <a:bodyPr/>
          <a:lstStyle/>
          <a:p>
            <a:r>
              <a:rPr lang="en-US" altLang="en-US" sz="2000" dirty="0">
                <a:latin typeface="Arial Regular"/>
              </a:rPr>
              <a:t>General price inflation rate (f): 3.3%</a:t>
            </a:r>
          </a:p>
          <a:p>
            <a:r>
              <a:rPr lang="en-US" altLang="en-US" sz="2000" dirty="0">
                <a:latin typeface="Arial Regular"/>
              </a:rPr>
              <a:t>Find: the real-dollar ATCF that is equivalent to the actual-dollar ATCF?  The base time period is year zero (b = 0).</a:t>
            </a:r>
          </a:p>
        </p:txBody>
      </p:sp>
      <p:graphicFrame>
        <p:nvGraphicFramePr>
          <p:cNvPr id="5" name="Table 4">
            <a:extLst>
              <a:ext uri="{FF2B5EF4-FFF2-40B4-BE49-F238E27FC236}">
                <a16:creationId xmlns:a16="http://schemas.microsoft.com/office/drawing/2014/main" xmlns="" id="{53C0BCC1-D4FA-254A-A741-955A409DB14F}"/>
              </a:ext>
            </a:extLst>
          </p:cNvPr>
          <p:cNvGraphicFramePr>
            <a:graphicFrameLocks noGrp="1"/>
          </p:cNvGraphicFramePr>
          <p:nvPr>
            <p:extLst>
              <p:ext uri="{D42A27DB-BD31-4B8C-83A1-F6EECF244321}">
                <p14:modId xmlns:p14="http://schemas.microsoft.com/office/powerpoint/2010/main" val="840240392"/>
              </p:ext>
            </p:extLst>
          </p:nvPr>
        </p:nvGraphicFramePr>
        <p:xfrm>
          <a:off x="2514600" y="2849672"/>
          <a:ext cx="4114800" cy="3474928"/>
        </p:xfrm>
        <a:graphic>
          <a:graphicData uri="http://schemas.openxmlformats.org/drawingml/2006/table">
            <a:tbl>
              <a:tblPr>
                <a:tableStyleId>{5C22544A-7EE6-4342-B048-85BDC9FD1C3A}</a:tableStyleId>
              </a:tblPr>
              <a:tblGrid>
                <a:gridCol w="900113">
                  <a:extLst>
                    <a:ext uri="{9D8B030D-6E8A-4147-A177-3AD203B41FA5}">
                      <a16:colId xmlns:a16="http://schemas.microsoft.com/office/drawing/2014/main" xmlns="" val="20000"/>
                    </a:ext>
                  </a:extLst>
                </a:gridCol>
                <a:gridCol w="1157287">
                  <a:extLst>
                    <a:ext uri="{9D8B030D-6E8A-4147-A177-3AD203B41FA5}">
                      <a16:colId xmlns:a16="http://schemas.microsoft.com/office/drawing/2014/main" xmlns="" val="20001"/>
                    </a:ext>
                  </a:extLst>
                </a:gridCol>
                <a:gridCol w="1028701">
                  <a:extLst>
                    <a:ext uri="{9D8B030D-6E8A-4147-A177-3AD203B41FA5}">
                      <a16:colId xmlns:a16="http://schemas.microsoft.com/office/drawing/2014/main" xmlns="" val="20002"/>
                    </a:ext>
                  </a:extLst>
                </a:gridCol>
                <a:gridCol w="1028699">
                  <a:extLst>
                    <a:ext uri="{9D8B030D-6E8A-4147-A177-3AD203B41FA5}">
                      <a16:colId xmlns:a16="http://schemas.microsoft.com/office/drawing/2014/main" xmlns="" val="20003"/>
                    </a:ext>
                  </a:extLst>
                </a:gridCol>
              </a:tblGrid>
              <a:tr h="603573">
                <a:tc>
                  <a:txBody>
                    <a:bodyPr/>
                    <a:lstStyle/>
                    <a:p>
                      <a:pPr algn="ctr"/>
                      <a:r>
                        <a:rPr lang="en-US" sz="1800" b="0" i="0" dirty="0">
                          <a:latin typeface="Arial Regular"/>
                          <a:cs typeface="Times New Roman" pitchFamily="18" charset="0"/>
                        </a:rPr>
                        <a:t>End of Year</a:t>
                      </a:r>
                    </a:p>
                  </a:txBody>
                  <a:tcPr marT="45733" marB="45733">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i="0" dirty="0">
                          <a:latin typeface="Arial Regular"/>
                          <a:cs typeface="Times New Roman" pitchFamily="18" charset="0"/>
                        </a:rPr>
                        <a:t>ATCF (A$)</a:t>
                      </a:r>
                    </a:p>
                  </a:txBody>
                  <a:tcPr marT="45733" marB="45733"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i="0" dirty="0">
                          <a:latin typeface="Arial Regular"/>
                          <a:cs typeface="Times New Roman" pitchFamily="18" charset="0"/>
                        </a:rPr>
                        <a:t>(P/F,3.3%)</a:t>
                      </a:r>
                    </a:p>
                  </a:txBody>
                  <a:tcPr marT="45733" marB="45733"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i="0" dirty="0">
                          <a:latin typeface="Arial Regular"/>
                          <a:cs typeface="Times New Roman" pitchFamily="18" charset="0"/>
                        </a:rPr>
                        <a:t>ATCF (R$)</a:t>
                      </a:r>
                    </a:p>
                  </a:txBody>
                  <a:tcPr marT="45733" marB="45733"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603573">
                <a:tc>
                  <a:txBody>
                    <a:bodyPr/>
                    <a:lstStyle/>
                    <a:p>
                      <a:pPr algn="ctr"/>
                      <a:r>
                        <a:rPr lang="en-US" sz="1800" b="0" i="0" dirty="0">
                          <a:latin typeface="Arial Regular"/>
                          <a:cs typeface="Times New Roman" pitchFamily="18" charset="0"/>
                        </a:rPr>
                        <a:t>0</a:t>
                      </a:r>
                    </a:p>
                  </a:txBody>
                  <a:tcPr marT="45733" marB="45733">
                    <a:lnT w="12700" cap="flat" cmpd="sng" algn="ctr">
                      <a:solidFill>
                        <a:schemeClr val="tx1"/>
                      </a:solidFill>
                      <a:prstDash val="solid"/>
                      <a:round/>
                      <a:headEnd type="none" w="med" len="med"/>
                      <a:tailEnd type="none" w="med" len="med"/>
                    </a:lnT>
                    <a:noFill/>
                  </a:tcPr>
                </a:tc>
                <a:tc>
                  <a:txBody>
                    <a:bodyPr/>
                    <a:lstStyle/>
                    <a:p>
                      <a:pPr algn="ctr"/>
                      <a:r>
                        <a:rPr lang="en-US" sz="1800" b="0" i="0" dirty="0">
                          <a:latin typeface="Arial Regular"/>
                          <a:cs typeface="Times New Roman" pitchFamily="18" charset="0"/>
                        </a:rPr>
                        <a:t>-380,000</a:t>
                      </a:r>
                    </a:p>
                  </a:txBody>
                  <a:tcPr marT="45733" marB="45733">
                    <a:lnT w="12700" cap="flat" cmpd="sng" algn="ctr">
                      <a:solidFill>
                        <a:schemeClr val="tx1"/>
                      </a:solidFill>
                      <a:prstDash val="solid"/>
                      <a:round/>
                      <a:headEnd type="none" w="med" len="med"/>
                      <a:tailEnd type="none" w="med" len="med"/>
                    </a:lnT>
                    <a:noFill/>
                  </a:tcPr>
                </a:tc>
                <a:tc>
                  <a:txBody>
                    <a:bodyPr/>
                    <a:lstStyle/>
                    <a:p>
                      <a:pPr algn="ctr"/>
                      <a:r>
                        <a:rPr lang="en-US" sz="1800" b="0" i="0" dirty="0">
                          <a:latin typeface="Arial Regular"/>
                          <a:cs typeface="Times New Roman" pitchFamily="18" charset="0"/>
                        </a:rPr>
                        <a:t>1.0</a:t>
                      </a:r>
                    </a:p>
                  </a:txBody>
                  <a:tcPr marT="45733" marB="45733">
                    <a:lnT w="12700" cap="flat" cmpd="sng" algn="ctr">
                      <a:solidFill>
                        <a:schemeClr val="tx1"/>
                      </a:solidFill>
                      <a:prstDash val="solid"/>
                      <a:round/>
                      <a:headEnd type="none" w="med" len="med"/>
                      <a:tailEnd type="none" w="med" len="med"/>
                    </a:lnT>
                    <a:noFill/>
                  </a:tcPr>
                </a:tc>
                <a:tc>
                  <a:txBody>
                    <a:bodyPr/>
                    <a:lstStyle/>
                    <a:p>
                      <a:pPr algn="ctr"/>
                      <a:r>
                        <a:rPr lang="en-US" sz="1800" b="0" i="0" dirty="0">
                          <a:latin typeface="Arial Regular"/>
                          <a:cs typeface="Times New Roman" pitchFamily="18" charset="0"/>
                        </a:rPr>
                        <a:t>-380,000</a:t>
                      </a:r>
                    </a:p>
                  </a:txBody>
                  <a:tcPr marT="45733" marB="45733">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1"/>
                  </a:ext>
                </a:extLst>
              </a:tr>
              <a:tr h="344909">
                <a:tc>
                  <a:txBody>
                    <a:bodyPr/>
                    <a:lstStyle/>
                    <a:p>
                      <a:pPr algn="ctr"/>
                      <a:r>
                        <a:rPr lang="en-US" sz="1800" b="0" i="0" dirty="0">
                          <a:latin typeface="Arial Regular"/>
                          <a:cs typeface="Times New Roman" pitchFamily="18" charset="0"/>
                        </a:rPr>
                        <a:t>1</a:t>
                      </a:r>
                    </a:p>
                  </a:txBody>
                  <a:tcPr marT="45733" marB="45733">
                    <a:noFill/>
                  </a:tcPr>
                </a:tc>
                <a:tc>
                  <a:txBody>
                    <a:bodyPr/>
                    <a:lstStyle/>
                    <a:p>
                      <a:pPr algn="ctr"/>
                      <a:r>
                        <a:rPr lang="en-US" sz="1800" b="0" i="0" dirty="0">
                          <a:latin typeface="Arial Regular"/>
                          <a:cs typeface="Times New Roman" pitchFamily="18" charset="0"/>
                        </a:rPr>
                        <a:t>70,000</a:t>
                      </a:r>
                    </a:p>
                  </a:txBody>
                  <a:tcPr marT="45733" marB="45733">
                    <a:noFill/>
                  </a:tcPr>
                </a:tc>
                <a:tc>
                  <a:txBody>
                    <a:bodyPr/>
                    <a:lstStyle/>
                    <a:p>
                      <a:pPr algn="ctr"/>
                      <a:r>
                        <a:rPr lang="en-US" sz="1800" b="0" i="0" dirty="0">
                          <a:latin typeface="Arial Regular"/>
                          <a:cs typeface="Times New Roman" pitchFamily="18" charset="0"/>
                        </a:rPr>
                        <a:t>0.9681</a:t>
                      </a:r>
                    </a:p>
                  </a:txBody>
                  <a:tcPr marT="45733" marB="45733">
                    <a:noFill/>
                  </a:tcPr>
                </a:tc>
                <a:tc>
                  <a:txBody>
                    <a:bodyPr/>
                    <a:lstStyle/>
                    <a:p>
                      <a:pPr algn="ctr"/>
                      <a:r>
                        <a:rPr lang="en-US" sz="1800" b="0" i="0" dirty="0">
                          <a:latin typeface="Arial Regular"/>
                          <a:cs typeface="Times New Roman" pitchFamily="18" charset="0"/>
                        </a:rPr>
                        <a:t>67,767</a:t>
                      </a:r>
                    </a:p>
                  </a:txBody>
                  <a:tcPr marT="45733" marB="45733">
                    <a:noFill/>
                  </a:tcPr>
                </a:tc>
                <a:extLst>
                  <a:ext uri="{0D108BD9-81ED-4DB2-BD59-A6C34878D82A}">
                    <a16:rowId xmlns:a16="http://schemas.microsoft.com/office/drawing/2014/main" xmlns="" val="10002"/>
                  </a:ext>
                </a:extLst>
              </a:tr>
              <a:tr h="344909">
                <a:tc>
                  <a:txBody>
                    <a:bodyPr/>
                    <a:lstStyle/>
                    <a:p>
                      <a:pPr algn="ctr"/>
                      <a:r>
                        <a:rPr lang="en-US" sz="1800" b="0" i="0" dirty="0">
                          <a:latin typeface="Arial Regular"/>
                          <a:cs typeface="Times New Roman" pitchFamily="18" charset="0"/>
                        </a:rPr>
                        <a:t>2</a:t>
                      </a:r>
                    </a:p>
                  </a:txBody>
                  <a:tcPr marT="45733" marB="45733">
                    <a:noFill/>
                  </a:tcPr>
                </a:tc>
                <a:tc>
                  <a:txBody>
                    <a:bodyPr/>
                    <a:lstStyle/>
                    <a:p>
                      <a:pPr algn="ctr"/>
                      <a:r>
                        <a:rPr lang="en-US" sz="1800" b="0" i="0" dirty="0">
                          <a:latin typeface="Arial Regular"/>
                          <a:cs typeface="Times New Roman" pitchFamily="18" charset="0"/>
                        </a:rPr>
                        <a:t>120,000</a:t>
                      </a:r>
                    </a:p>
                  </a:txBody>
                  <a:tcPr marT="45733" marB="45733">
                    <a:noFill/>
                  </a:tcPr>
                </a:tc>
                <a:tc>
                  <a:txBody>
                    <a:bodyPr/>
                    <a:lstStyle/>
                    <a:p>
                      <a:pPr algn="ctr"/>
                      <a:r>
                        <a:rPr lang="en-US" sz="1800" b="0" i="0" dirty="0">
                          <a:latin typeface="Arial Regular"/>
                          <a:cs typeface="Times New Roman" pitchFamily="18" charset="0"/>
                        </a:rPr>
                        <a:t>0.9371</a:t>
                      </a:r>
                    </a:p>
                  </a:txBody>
                  <a:tcPr marT="45733" marB="45733">
                    <a:noFill/>
                  </a:tcPr>
                </a:tc>
                <a:tc>
                  <a:txBody>
                    <a:bodyPr/>
                    <a:lstStyle/>
                    <a:p>
                      <a:pPr algn="ctr"/>
                      <a:r>
                        <a:rPr lang="en-US" sz="1800" b="0" i="0" dirty="0">
                          <a:latin typeface="Arial Regular"/>
                          <a:cs typeface="Times New Roman" pitchFamily="18" charset="0"/>
                        </a:rPr>
                        <a:t>112,452</a:t>
                      </a:r>
                    </a:p>
                  </a:txBody>
                  <a:tcPr marT="45733" marB="45733">
                    <a:noFill/>
                  </a:tcPr>
                </a:tc>
                <a:extLst>
                  <a:ext uri="{0D108BD9-81ED-4DB2-BD59-A6C34878D82A}">
                    <a16:rowId xmlns:a16="http://schemas.microsoft.com/office/drawing/2014/main" xmlns="" val="10003"/>
                  </a:ext>
                </a:extLst>
              </a:tr>
              <a:tr h="344909">
                <a:tc>
                  <a:txBody>
                    <a:bodyPr/>
                    <a:lstStyle/>
                    <a:p>
                      <a:pPr algn="ctr"/>
                      <a:r>
                        <a:rPr lang="en-US" sz="1800" b="0" i="0" dirty="0">
                          <a:latin typeface="Arial Regular"/>
                          <a:cs typeface="Times New Roman" pitchFamily="18" charset="0"/>
                        </a:rPr>
                        <a:t>3</a:t>
                      </a:r>
                    </a:p>
                  </a:txBody>
                  <a:tcPr marT="45733" marB="45733">
                    <a:noFill/>
                  </a:tcPr>
                </a:tc>
                <a:tc>
                  <a:txBody>
                    <a:bodyPr/>
                    <a:lstStyle/>
                    <a:p>
                      <a:pPr algn="ctr"/>
                      <a:r>
                        <a:rPr lang="en-US" sz="1800" b="0" i="0" dirty="0">
                          <a:latin typeface="Arial Regular"/>
                          <a:cs typeface="Times New Roman" pitchFamily="18" charset="0"/>
                        </a:rPr>
                        <a:t>120,000</a:t>
                      </a:r>
                    </a:p>
                  </a:txBody>
                  <a:tcPr marT="45733" marB="45733">
                    <a:noFill/>
                  </a:tcPr>
                </a:tc>
                <a:tc>
                  <a:txBody>
                    <a:bodyPr/>
                    <a:lstStyle/>
                    <a:p>
                      <a:pPr algn="ctr"/>
                      <a:r>
                        <a:rPr lang="en-US" sz="1800" b="0" i="0" dirty="0">
                          <a:latin typeface="Arial Regular"/>
                          <a:cs typeface="Times New Roman" pitchFamily="18" charset="0"/>
                        </a:rPr>
                        <a:t>0.9072</a:t>
                      </a:r>
                    </a:p>
                  </a:txBody>
                  <a:tcPr marT="45733" marB="45733">
                    <a:noFill/>
                  </a:tcPr>
                </a:tc>
                <a:tc>
                  <a:txBody>
                    <a:bodyPr/>
                    <a:lstStyle/>
                    <a:p>
                      <a:pPr algn="ctr"/>
                      <a:r>
                        <a:rPr lang="en-US" sz="1800" b="0" i="0" dirty="0">
                          <a:latin typeface="Arial Regular"/>
                          <a:cs typeface="Times New Roman" pitchFamily="18" charset="0"/>
                        </a:rPr>
                        <a:t>108,864</a:t>
                      </a:r>
                    </a:p>
                  </a:txBody>
                  <a:tcPr marT="45733" marB="45733">
                    <a:noFill/>
                  </a:tcPr>
                </a:tc>
                <a:extLst>
                  <a:ext uri="{0D108BD9-81ED-4DB2-BD59-A6C34878D82A}">
                    <a16:rowId xmlns:a16="http://schemas.microsoft.com/office/drawing/2014/main" xmlns="" val="10004"/>
                  </a:ext>
                </a:extLst>
              </a:tr>
              <a:tr h="344909">
                <a:tc>
                  <a:txBody>
                    <a:bodyPr/>
                    <a:lstStyle/>
                    <a:p>
                      <a:pPr algn="ctr"/>
                      <a:r>
                        <a:rPr lang="en-US" sz="1800" b="0" i="0" dirty="0">
                          <a:latin typeface="Arial Regular"/>
                          <a:cs typeface="Times New Roman" pitchFamily="18" charset="0"/>
                        </a:rPr>
                        <a:t>4</a:t>
                      </a:r>
                    </a:p>
                  </a:txBody>
                  <a:tcPr marT="45733" marB="45733">
                    <a:noFill/>
                  </a:tcPr>
                </a:tc>
                <a:tc>
                  <a:txBody>
                    <a:bodyPr/>
                    <a:lstStyle/>
                    <a:p>
                      <a:pPr algn="ctr"/>
                      <a:r>
                        <a:rPr lang="en-US" sz="1800" b="0" i="0" dirty="0">
                          <a:latin typeface="Arial Regular"/>
                          <a:cs typeface="Times New Roman" pitchFamily="18" charset="0"/>
                        </a:rPr>
                        <a:t>180,000</a:t>
                      </a:r>
                    </a:p>
                  </a:txBody>
                  <a:tcPr marT="45733" marB="45733">
                    <a:noFill/>
                  </a:tcPr>
                </a:tc>
                <a:tc>
                  <a:txBody>
                    <a:bodyPr/>
                    <a:lstStyle/>
                    <a:p>
                      <a:pPr algn="ctr"/>
                      <a:r>
                        <a:rPr lang="en-US" sz="1800" b="0" i="0" dirty="0">
                          <a:latin typeface="Arial Regular"/>
                          <a:cs typeface="Times New Roman" pitchFamily="18" charset="0"/>
                        </a:rPr>
                        <a:t>0.8782</a:t>
                      </a:r>
                    </a:p>
                  </a:txBody>
                  <a:tcPr marT="45733" marB="45733">
                    <a:noFill/>
                  </a:tcPr>
                </a:tc>
                <a:tc>
                  <a:txBody>
                    <a:bodyPr/>
                    <a:lstStyle/>
                    <a:p>
                      <a:pPr algn="ctr"/>
                      <a:r>
                        <a:rPr lang="en-US" sz="1800" b="0" i="0" dirty="0">
                          <a:latin typeface="Arial Regular"/>
                          <a:cs typeface="Times New Roman" pitchFamily="18" charset="0"/>
                        </a:rPr>
                        <a:t>158,076</a:t>
                      </a:r>
                    </a:p>
                  </a:txBody>
                  <a:tcPr marT="45733" marB="45733">
                    <a:noFill/>
                  </a:tcPr>
                </a:tc>
                <a:extLst>
                  <a:ext uri="{0D108BD9-81ED-4DB2-BD59-A6C34878D82A}">
                    <a16:rowId xmlns:a16="http://schemas.microsoft.com/office/drawing/2014/main" xmlns="" val="10005"/>
                  </a:ext>
                </a:extLst>
              </a:tr>
              <a:tr h="344909">
                <a:tc>
                  <a:txBody>
                    <a:bodyPr/>
                    <a:lstStyle/>
                    <a:p>
                      <a:pPr algn="ctr"/>
                      <a:r>
                        <a:rPr lang="en-US" sz="1800" b="0" i="0" dirty="0">
                          <a:latin typeface="Arial Regular"/>
                          <a:cs typeface="Times New Roman" pitchFamily="18" charset="0"/>
                        </a:rPr>
                        <a:t>5</a:t>
                      </a:r>
                    </a:p>
                  </a:txBody>
                  <a:tcPr marT="45733" marB="45733">
                    <a:noFill/>
                  </a:tcPr>
                </a:tc>
                <a:tc>
                  <a:txBody>
                    <a:bodyPr/>
                    <a:lstStyle/>
                    <a:p>
                      <a:pPr algn="ctr"/>
                      <a:r>
                        <a:rPr lang="en-US" sz="1800" b="0" i="0" dirty="0">
                          <a:latin typeface="Arial Regular"/>
                          <a:cs typeface="Times New Roman" pitchFamily="18" charset="0"/>
                        </a:rPr>
                        <a:t>180,000</a:t>
                      </a:r>
                    </a:p>
                  </a:txBody>
                  <a:tcPr marT="45733" marB="45733">
                    <a:noFill/>
                  </a:tcPr>
                </a:tc>
                <a:tc>
                  <a:txBody>
                    <a:bodyPr/>
                    <a:lstStyle/>
                    <a:p>
                      <a:pPr algn="ctr"/>
                      <a:r>
                        <a:rPr lang="en-US" sz="1800" b="0" i="0" dirty="0">
                          <a:latin typeface="Arial Regular"/>
                          <a:cs typeface="Times New Roman" pitchFamily="18" charset="0"/>
                        </a:rPr>
                        <a:t>0.8502</a:t>
                      </a:r>
                    </a:p>
                  </a:txBody>
                  <a:tcPr marT="45733" marB="45733">
                    <a:noFill/>
                  </a:tcPr>
                </a:tc>
                <a:tc>
                  <a:txBody>
                    <a:bodyPr/>
                    <a:lstStyle/>
                    <a:p>
                      <a:pPr algn="ctr"/>
                      <a:r>
                        <a:rPr lang="en-US" sz="1800" b="0" i="0" dirty="0">
                          <a:latin typeface="Arial Regular"/>
                          <a:cs typeface="Times New Roman" pitchFamily="18" charset="0"/>
                        </a:rPr>
                        <a:t>153,036</a:t>
                      </a:r>
                    </a:p>
                  </a:txBody>
                  <a:tcPr marT="45733" marB="45733">
                    <a:noFill/>
                  </a:tcPr>
                </a:tc>
                <a:extLst>
                  <a:ext uri="{0D108BD9-81ED-4DB2-BD59-A6C34878D82A}">
                    <a16:rowId xmlns:a16="http://schemas.microsoft.com/office/drawing/2014/main" xmlns="" val="10006"/>
                  </a:ext>
                </a:extLst>
              </a:tr>
              <a:tr h="344909">
                <a:tc>
                  <a:txBody>
                    <a:bodyPr/>
                    <a:lstStyle/>
                    <a:p>
                      <a:pPr algn="ctr"/>
                      <a:r>
                        <a:rPr lang="en-US" sz="1800" b="0" i="0" dirty="0">
                          <a:latin typeface="Arial Regular"/>
                          <a:cs typeface="Times New Roman" pitchFamily="18" charset="0"/>
                        </a:rPr>
                        <a:t>6</a:t>
                      </a:r>
                    </a:p>
                  </a:txBody>
                  <a:tcPr marT="45733" marB="45733">
                    <a:lnB w="12700" cap="flat" cmpd="sng" algn="ctr">
                      <a:solidFill>
                        <a:schemeClr val="tx1"/>
                      </a:solidFill>
                      <a:prstDash val="solid"/>
                      <a:round/>
                      <a:headEnd type="none" w="med" len="med"/>
                      <a:tailEnd type="none" w="med" len="med"/>
                    </a:lnB>
                    <a:noFill/>
                  </a:tcPr>
                </a:tc>
                <a:tc>
                  <a:txBody>
                    <a:bodyPr/>
                    <a:lstStyle/>
                    <a:p>
                      <a:pPr algn="ctr"/>
                      <a:r>
                        <a:rPr lang="en-US" sz="1800" b="0" i="0" dirty="0">
                          <a:latin typeface="Arial Regular"/>
                          <a:cs typeface="Times New Roman" pitchFamily="18" charset="0"/>
                        </a:rPr>
                        <a:t>180,000</a:t>
                      </a:r>
                    </a:p>
                  </a:txBody>
                  <a:tcPr marT="45733" marB="45733">
                    <a:lnB w="12700" cap="flat" cmpd="sng" algn="ctr">
                      <a:solidFill>
                        <a:schemeClr val="tx1"/>
                      </a:solidFill>
                      <a:prstDash val="solid"/>
                      <a:round/>
                      <a:headEnd type="none" w="med" len="med"/>
                      <a:tailEnd type="none" w="med" len="med"/>
                    </a:lnB>
                    <a:noFill/>
                  </a:tcPr>
                </a:tc>
                <a:tc>
                  <a:txBody>
                    <a:bodyPr/>
                    <a:lstStyle/>
                    <a:p>
                      <a:pPr algn="ctr"/>
                      <a:r>
                        <a:rPr lang="en-US" sz="1800" b="0" i="0" dirty="0">
                          <a:latin typeface="Arial Regular"/>
                          <a:cs typeface="Times New Roman" pitchFamily="18" charset="0"/>
                        </a:rPr>
                        <a:t>0.8230</a:t>
                      </a:r>
                    </a:p>
                  </a:txBody>
                  <a:tcPr marT="45733" marB="45733">
                    <a:lnB w="12700" cap="flat" cmpd="sng" algn="ctr">
                      <a:solidFill>
                        <a:schemeClr val="tx1"/>
                      </a:solidFill>
                      <a:prstDash val="solid"/>
                      <a:round/>
                      <a:headEnd type="none" w="med" len="med"/>
                      <a:tailEnd type="none" w="med" len="med"/>
                    </a:lnB>
                    <a:noFill/>
                  </a:tcPr>
                </a:tc>
                <a:tc>
                  <a:txBody>
                    <a:bodyPr/>
                    <a:lstStyle/>
                    <a:p>
                      <a:pPr algn="ctr"/>
                      <a:r>
                        <a:rPr lang="en-US" sz="1800" b="0" i="0" dirty="0">
                          <a:latin typeface="Arial Regular"/>
                          <a:cs typeface="Times New Roman" pitchFamily="18" charset="0"/>
                        </a:rPr>
                        <a:t>148,140</a:t>
                      </a:r>
                    </a:p>
                  </a:txBody>
                  <a:tcPr marT="45733" marB="45733">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746934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153400" cy="2000548"/>
          </a:xfrm>
        </p:spPr>
        <p:txBody>
          <a:bodyPr/>
          <a:lstStyle/>
          <a:p>
            <a:r>
              <a:rPr lang="en-US" altLang="en-US" sz="3400" dirty="0"/>
              <a:t>It is </a:t>
            </a:r>
            <a:r>
              <a:rPr lang="en-US" altLang="en-US" sz="3400" dirty="0" smtClean="0"/>
              <a:t>Important </a:t>
            </a:r>
            <a:r>
              <a:rPr lang="en-US" altLang="en-US" sz="3400" dirty="0"/>
              <a:t>to </a:t>
            </a:r>
            <a:r>
              <a:rPr lang="en-US" altLang="en-US" sz="3400" dirty="0" smtClean="0"/>
              <a:t>Use </a:t>
            </a:r>
            <a:r>
              <a:rPr lang="en-US" altLang="en-US" sz="3400" dirty="0"/>
              <a:t>the </a:t>
            </a:r>
            <a:r>
              <a:rPr lang="en-US" altLang="en-US" sz="3400" dirty="0" smtClean="0"/>
              <a:t>Correct Dollar-Type/interest-type Combination</a:t>
            </a:r>
            <a:r>
              <a:rPr lang="en-US" altLang="en-US" sz="3400" dirty="0"/>
              <a:t>.  Otherwise, the </a:t>
            </a:r>
            <a:r>
              <a:rPr lang="en-US" altLang="en-US" sz="3400" dirty="0" smtClean="0"/>
              <a:t>Results </a:t>
            </a:r>
            <a:r>
              <a:rPr lang="en-US" altLang="en-US" sz="3400" dirty="0"/>
              <a:t>W</a:t>
            </a:r>
            <a:r>
              <a:rPr lang="en-US" altLang="en-US" sz="3400" dirty="0" smtClean="0"/>
              <a:t>ill </a:t>
            </a:r>
            <a:r>
              <a:rPr lang="en-US" altLang="en-US" sz="3400" dirty="0"/>
              <a:t>be </a:t>
            </a:r>
            <a:r>
              <a:rPr lang="en-US" altLang="en-US" sz="3400" dirty="0" smtClean="0"/>
              <a:t>Biased</a:t>
            </a:r>
            <a:br>
              <a:rPr lang="en-US" altLang="en-US" sz="3400" dirty="0" smtClean="0"/>
            </a:br>
            <a:r>
              <a:rPr lang="en-US" altLang="en-US" sz="2800" dirty="0" smtClean="0"/>
              <a:t>(1 of 2)</a:t>
            </a:r>
            <a:endParaRPr lang="en-US" sz="2800" dirty="0"/>
          </a:p>
        </p:txBody>
      </p:sp>
      <p:sp>
        <p:nvSpPr>
          <p:cNvPr id="7" name="Content Placeholder 6"/>
          <p:cNvSpPr>
            <a:spLocks noGrp="1"/>
          </p:cNvSpPr>
          <p:nvPr>
            <p:ph sz="half" idx="2"/>
          </p:nvPr>
        </p:nvSpPr>
        <p:spPr>
          <a:xfrm>
            <a:off x="457200" y="2455882"/>
            <a:ext cx="8229600" cy="1920526"/>
          </a:xfrm>
        </p:spPr>
        <p:txBody>
          <a:bodyPr lIns="0" bIns="0"/>
          <a:lstStyle/>
          <a:p>
            <a:pPr eaLnBrk="1" hangingPunct="1"/>
            <a:r>
              <a:rPr lang="en-US" altLang="en-US" dirty="0"/>
              <a:t>When cash flow estimates are made using actual dollars, A$, the correct rate to use is the market interest rate, </a:t>
            </a:r>
            <a:r>
              <a:rPr lang="en-US" altLang="en-US" dirty="0" err="1">
                <a:latin typeface="Times New Roman" panose="02020603050405020304" pitchFamily="18" charset="0"/>
                <a:cs typeface="Times New Roman" panose="02020603050405020304" pitchFamily="18" charset="0"/>
              </a:rPr>
              <a:t>i</a:t>
            </a:r>
            <a:r>
              <a:rPr lang="en-US" altLang="en-US" baseline="-25000" dirty="0" err="1">
                <a:latin typeface="Times New Roman" panose="02020603050405020304" pitchFamily="18" charset="0"/>
                <a:cs typeface="Times New Roman" panose="02020603050405020304" pitchFamily="18" charset="0"/>
              </a:rPr>
              <a:t>m</a:t>
            </a:r>
            <a:r>
              <a:rPr lang="en-US" altLang="en-US" dirty="0"/>
              <a:t> (which is adjusted for inflation).</a:t>
            </a:r>
          </a:p>
          <a:p>
            <a:pPr eaLnBrk="1" hangingPunct="1"/>
            <a:r>
              <a:rPr lang="en-US" altLang="en-US" dirty="0"/>
              <a:t>When cash flow estimates are made using real dollars, R$, the correct rate to use is the real interest rate, </a:t>
            </a:r>
            <a:r>
              <a:rPr lang="en-US" altLang="en-US" dirty="0" err="1">
                <a:latin typeface="Times New Roman" panose="02020603050405020304" pitchFamily="18" charset="0"/>
                <a:cs typeface="Times New Roman" panose="02020603050405020304" pitchFamily="18" charset="0"/>
              </a:rPr>
              <a:t>i</a:t>
            </a:r>
            <a:r>
              <a:rPr lang="en-US" altLang="en-US" baseline="-25000" dirty="0" err="1">
                <a:latin typeface="Times New Roman" panose="02020603050405020304" pitchFamily="18" charset="0"/>
                <a:cs typeface="Times New Roman" panose="02020603050405020304" pitchFamily="18" charset="0"/>
              </a:rPr>
              <a:t>r</a:t>
            </a:r>
            <a:r>
              <a:rPr lang="en-US" altLang="en-US" dirty="0" err="1"/>
              <a:t>.</a:t>
            </a:r>
            <a:endParaRPr lang="en-US" altLang="en-US" dirty="0"/>
          </a:p>
        </p:txBody>
      </p:sp>
    </p:spTree>
    <p:extLst>
      <p:ext uri="{BB962C8B-B14F-4D97-AF65-F5344CB8AC3E}">
        <p14:creationId xmlns:p14="http://schemas.microsoft.com/office/powerpoint/2010/main" val="1997871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98000"/>
            <a:ext cx="8153400" cy="2000548"/>
          </a:xfrm>
        </p:spPr>
        <p:txBody>
          <a:bodyPr wrap="square">
            <a:spAutoFit/>
          </a:bodyPr>
          <a:lstStyle/>
          <a:p>
            <a:r>
              <a:rPr lang="en-US" altLang="en-US" dirty="0"/>
              <a:t>It is Important to Use the Correct Dollar-Type/interest-type Combination.  Otherwise, the Results Will be </a:t>
            </a:r>
            <a:r>
              <a:rPr lang="en-US" altLang="en-US" dirty="0" smtClean="0"/>
              <a:t>Biased</a:t>
            </a:r>
            <a:br>
              <a:rPr lang="en-US" altLang="en-US" dirty="0" smtClean="0"/>
            </a:br>
            <a:r>
              <a:rPr lang="en-US" altLang="en-US" sz="2800" dirty="0" smtClean="0"/>
              <a:t>(2 of 2)</a:t>
            </a:r>
            <a:endParaRPr lang="en-US" sz="2800" dirty="0"/>
          </a:p>
        </p:txBody>
      </p:sp>
      <p:sp>
        <p:nvSpPr>
          <p:cNvPr id="5" name="Content Placeholder 4"/>
          <p:cNvSpPr>
            <a:spLocks noGrp="1"/>
          </p:cNvSpPr>
          <p:nvPr>
            <p:ph sz="quarter" idx="10"/>
          </p:nvPr>
        </p:nvSpPr>
        <p:spPr>
          <a:xfrm>
            <a:off x="552450" y="2451120"/>
            <a:ext cx="8439150" cy="791633"/>
          </a:xfrm>
        </p:spPr>
        <p:txBody>
          <a:bodyPr/>
          <a:lstStyle/>
          <a:p>
            <a:r>
              <a:rPr lang="en-US" altLang="en-US" dirty="0"/>
              <a:t>Relating the market interest rate and the real (inflation free) interest rate.</a:t>
            </a:r>
            <a:endParaRPr lang="en-US" altLang="en-US" dirty="0">
              <a:latin typeface="Arial Regular"/>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888624253"/>
              </p:ext>
            </p:extLst>
          </p:nvPr>
        </p:nvGraphicFramePr>
        <p:xfrm>
          <a:off x="2566988" y="3466604"/>
          <a:ext cx="3224212" cy="512762"/>
        </p:xfrm>
        <a:graphic>
          <a:graphicData uri="http://schemas.openxmlformats.org/presentationml/2006/ole">
            <mc:AlternateContent xmlns:mc="http://schemas.openxmlformats.org/markup-compatibility/2006">
              <mc:Choice xmlns:v="urn:schemas-microsoft-com:vml" Requires="v">
                <p:oleObj spid="_x0000_s4230" name="Equation" r:id="rId3" imgW="2717800" imgH="431800" progId="Equation.DSMT4">
                  <p:embed/>
                </p:oleObj>
              </mc:Choice>
              <mc:Fallback>
                <p:oleObj name="Equation" r:id="rId3" imgW="2717800" imgH="4318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6988" y="3466604"/>
                        <a:ext cx="3224212"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sz="quarter" idx="11"/>
          </p:nvPr>
        </p:nvSpPr>
        <p:spPr>
          <a:xfrm>
            <a:off x="552450" y="4027933"/>
            <a:ext cx="1276350" cy="461665"/>
          </a:xfrm>
        </p:spPr>
        <p:txBody>
          <a:bodyPr>
            <a:spAutoFit/>
          </a:bodyPr>
          <a:lstStyle/>
          <a:p>
            <a:r>
              <a:rPr lang="en-IN" dirty="0"/>
              <a:t>or</a:t>
            </a:r>
          </a:p>
        </p:txBody>
      </p:sp>
      <p:graphicFrame>
        <p:nvGraphicFramePr>
          <p:cNvPr id="4" name="Object 3"/>
          <p:cNvGraphicFramePr>
            <a:graphicFrameLocks noChangeAspect="1"/>
          </p:cNvGraphicFramePr>
          <p:nvPr>
            <p:extLst>
              <p:ext uri="{D42A27DB-BD31-4B8C-83A1-F6EECF244321}">
                <p14:modId xmlns:p14="http://schemas.microsoft.com/office/powerpoint/2010/main" val="39528648"/>
              </p:ext>
            </p:extLst>
          </p:nvPr>
        </p:nvGraphicFramePr>
        <p:xfrm>
          <a:off x="3248025" y="4711717"/>
          <a:ext cx="1781175" cy="1068388"/>
        </p:xfrm>
        <a:graphic>
          <a:graphicData uri="http://schemas.openxmlformats.org/presentationml/2006/ole">
            <mc:AlternateContent xmlns:mc="http://schemas.openxmlformats.org/markup-compatibility/2006">
              <mc:Choice xmlns:v="urn:schemas-microsoft-com:vml" Requires="v">
                <p:oleObj spid="_x0000_s4231" name="Equation" r:id="rId5" imgW="1333500" imgH="800100" progId="Equation.DSMT4">
                  <p:embed/>
                </p:oleObj>
              </mc:Choice>
              <mc:Fallback>
                <p:oleObj name="Equation" r:id="rId5" imgW="1333500" imgH="8001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48025" y="4711717"/>
                        <a:ext cx="1781175"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82637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t>Pause and </a:t>
            </a:r>
            <a:r>
              <a:rPr lang="en-US" altLang="en-US" dirty="0" smtClean="0"/>
              <a:t>Solve </a:t>
            </a:r>
            <a:r>
              <a:rPr lang="en-US" altLang="en-US" sz="2800" dirty="0" smtClean="0"/>
              <a:t>(2 of 2)</a:t>
            </a:r>
            <a:endParaRPr lang="en-US" sz="2800" dirty="0"/>
          </a:p>
        </p:txBody>
      </p:sp>
      <p:sp>
        <p:nvSpPr>
          <p:cNvPr id="7" name="Content Placeholder 6"/>
          <p:cNvSpPr>
            <a:spLocks noGrp="1"/>
          </p:cNvSpPr>
          <p:nvPr>
            <p:ph sz="half" idx="2"/>
          </p:nvPr>
        </p:nvSpPr>
        <p:spPr>
          <a:xfrm>
            <a:off x="457200" y="1641600"/>
            <a:ext cx="8382000" cy="1846659"/>
          </a:xfrm>
        </p:spPr>
        <p:txBody>
          <a:bodyPr/>
          <a:lstStyle/>
          <a:p>
            <a:r>
              <a:rPr lang="en-US" altLang="en-US" dirty="0"/>
              <a:t>Jill deposits $10,000 each year for eight years into an account earning 6% per year.  During this time Jill expects general inflation to be 2% per year.  At the end of eight years, what is the dollar value of Jill</a:t>
            </a:r>
            <a:r>
              <a:rPr lang="ja-JP" altLang="en-US" dirty="0"/>
              <a:t>’</a:t>
            </a:r>
            <a:r>
              <a:rPr lang="en-US" altLang="ja-JP" dirty="0"/>
              <a:t>s account in terms of today</a:t>
            </a:r>
            <a:r>
              <a:rPr lang="ja-JP" altLang="en-US" dirty="0"/>
              <a:t>’</a:t>
            </a:r>
            <a:r>
              <a:rPr lang="en-US" altLang="ja-JP" dirty="0"/>
              <a:t>s purchasing power (i.e., in real dollars)?</a:t>
            </a:r>
            <a:endParaRPr lang="en-US" altLang="en-US" dirty="0"/>
          </a:p>
        </p:txBody>
      </p:sp>
    </p:spTree>
    <p:extLst>
      <p:ext uri="{BB962C8B-B14F-4D97-AF65-F5344CB8AC3E}">
        <p14:creationId xmlns:p14="http://schemas.microsoft.com/office/powerpoint/2010/main" val="1046559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smtClean="0"/>
              <a:t>Solution </a:t>
            </a:r>
            <a:r>
              <a:rPr lang="en-US" altLang="en-US" sz="2800" dirty="0" smtClean="0"/>
              <a:t>(2 of 2)</a:t>
            </a:r>
            <a:endParaRPr lang="en-US" sz="2800" dirty="0"/>
          </a:p>
        </p:txBody>
      </p:sp>
      <p:sp>
        <p:nvSpPr>
          <p:cNvPr id="7" name="Content Placeholder 6"/>
          <p:cNvSpPr>
            <a:spLocks noGrp="1"/>
          </p:cNvSpPr>
          <p:nvPr>
            <p:ph sz="half" idx="2"/>
          </p:nvPr>
        </p:nvSpPr>
        <p:spPr>
          <a:xfrm>
            <a:off x="457200" y="1641600"/>
            <a:ext cx="8534400" cy="1477328"/>
          </a:xfrm>
        </p:spPr>
        <p:txBody>
          <a:bodyPr/>
          <a:lstStyle/>
          <a:p>
            <a:r>
              <a:rPr lang="en-US" altLang="en-US" dirty="0"/>
              <a:t>$10,000 each year for eight years, earning 6% per year.  Inflation at 2% per year.  At the end of eight years, find the dollar value </a:t>
            </a:r>
            <a:r>
              <a:rPr lang="en-US" altLang="ja-JP" dirty="0"/>
              <a:t>in terms of today</a:t>
            </a:r>
            <a:r>
              <a:rPr lang="ja-JP" altLang="en-US" dirty="0"/>
              <a:t>’</a:t>
            </a:r>
            <a:r>
              <a:rPr lang="en-US" altLang="ja-JP" dirty="0"/>
              <a:t>s purchasing power (real dollars)?</a:t>
            </a:r>
            <a:endParaRPr lang="en-US" alt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2601211338"/>
              </p:ext>
            </p:extLst>
          </p:nvPr>
        </p:nvGraphicFramePr>
        <p:xfrm>
          <a:off x="1895475" y="4660900"/>
          <a:ext cx="4902200" cy="444500"/>
        </p:xfrm>
        <a:graphic>
          <a:graphicData uri="http://schemas.openxmlformats.org/presentationml/2006/ole">
            <mc:AlternateContent xmlns:mc="http://schemas.openxmlformats.org/markup-compatibility/2006">
              <mc:Choice xmlns:v="urn:schemas-microsoft-com:vml" Requires="v">
                <p:oleObj spid="_x0000_s5254" name="Equation" r:id="rId3" imgW="4902200" imgH="444500" progId="Equation.DSMT4">
                  <p:embed/>
                </p:oleObj>
              </mc:Choice>
              <mc:Fallback>
                <p:oleObj name="Equation" r:id="rId3" imgW="4902200" imgH="4445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5475" y="4660900"/>
                        <a:ext cx="49022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479196756"/>
              </p:ext>
            </p:extLst>
          </p:nvPr>
        </p:nvGraphicFramePr>
        <p:xfrm>
          <a:off x="1843088" y="3892550"/>
          <a:ext cx="4914900" cy="444500"/>
        </p:xfrm>
        <a:graphic>
          <a:graphicData uri="http://schemas.openxmlformats.org/presentationml/2006/ole">
            <mc:AlternateContent xmlns:mc="http://schemas.openxmlformats.org/markup-compatibility/2006">
              <mc:Choice xmlns:v="urn:schemas-microsoft-com:vml" Requires="v">
                <p:oleObj spid="_x0000_s5255" name="Equation" r:id="rId5" imgW="4914900" imgH="444500" progId="Equation.DSMT4">
                  <p:embed/>
                </p:oleObj>
              </mc:Choice>
              <mc:Fallback>
                <p:oleObj name="Equation" r:id="rId5" imgW="4914900" imgH="4445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3088" y="3892550"/>
                        <a:ext cx="4914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38230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046440"/>
          </a:xfrm>
        </p:spPr>
        <p:txBody>
          <a:bodyPr/>
          <a:lstStyle/>
          <a:p>
            <a:r>
              <a:rPr lang="en-US" altLang="en-US" dirty="0"/>
              <a:t>Caution: Fixed and </a:t>
            </a:r>
            <a:r>
              <a:rPr lang="en-US" altLang="en-US" dirty="0" smtClean="0"/>
              <a:t>Responsive </a:t>
            </a:r>
            <a:r>
              <a:rPr lang="en-US" altLang="en-US" dirty="0"/>
              <a:t>A</a:t>
            </a:r>
            <a:r>
              <a:rPr lang="en-US" altLang="en-US" dirty="0" smtClean="0"/>
              <a:t>nnuities!</a:t>
            </a:r>
            <a:endParaRPr lang="en-US" dirty="0"/>
          </a:p>
        </p:txBody>
      </p:sp>
      <p:sp>
        <p:nvSpPr>
          <p:cNvPr id="7" name="Content Placeholder 6"/>
          <p:cNvSpPr>
            <a:spLocks noGrp="1"/>
          </p:cNvSpPr>
          <p:nvPr>
            <p:ph sz="quarter" idx="10"/>
          </p:nvPr>
        </p:nvSpPr>
        <p:spPr>
          <a:xfrm>
            <a:off x="457200" y="1641600"/>
            <a:ext cx="8153400" cy="1477328"/>
          </a:xfrm>
        </p:spPr>
        <p:txBody>
          <a:bodyPr>
            <a:spAutoFit/>
          </a:bodyPr>
          <a:lstStyle/>
          <a:p>
            <a:r>
              <a:rPr lang="en-US" dirty="0"/>
              <a:t>It is critical when performing engineering economic analyses that future cash flows be consistent, and perhaps converted, into either real or actual (constant) dollars, as appropriate, before performing the analysis.</a:t>
            </a:r>
          </a:p>
        </p:txBody>
      </p:sp>
    </p:spTree>
    <p:extLst>
      <p:ext uri="{BB962C8B-B14F-4D97-AF65-F5344CB8AC3E}">
        <p14:creationId xmlns:p14="http://schemas.microsoft.com/office/powerpoint/2010/main" val="2287364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046440"/>
          </a:xfrm>
        </p:spPr>
        <p:txBody>
          <a:bodyPr/>
          <a:lstStyle/>
          <a:p>
            <a:r>
              <a:rPr lang="en-US" altLang="en-US" dirty="0"/>
              <a:t>Understanding </a:t>
            </a:r>
            <a:r>
              <a:rPr lang="en-US" altLang="en-US" dirty="0" smtClean="0"/>
              <a:t>Differential </a:t>
            </a:r>
            <a:r>
              <a:rPr lang="en-US" altLang="en-US" dirty="0"/>
              <a:t>P</a:t>
            </a:r>
            <a:r>
              <a:rPr lang="en-US" altLang="en-US" dirty="0" smtClean="0"/>
              <a:t>rice Changes </a:t>
            </a:r>
            <a:r>
              <a:rPr lang="en-US" altLang="en-US" sz="2800" dirty="0" smtClean="0"/>
              <a:t>(1 of 3)</a:t>
            </a:r>
            <a:endParaRPr lang="en-US" sz="2800" dirty="0"/>
          </a:p>
        </p:txBody>
      </p:sp>
      <p:sp>
        <p:nvSpPr>
          <p:cNvPr id="7" name="Content Placeholder 6"/>
          <p:cNvSpPr>
            <a:spLocks noGrp="1"/>
          </p:cNvSpPr>
          <p:nvPr>
            <p:ph sz="quarter" idx="10"/>
          </p:nvPr>
        </p:nvSpPr>
        <p:spPr>
          <a:xfrm>
            <a:off x="457200" y="1752600"/>
            <a:ext cx="8382000" cy="1994392"/>
          </a:xfrm>
        </p:spPr>
        <p:txBody>
          <a:bodyPr wrap="square">
            <a:spAutoFit/>
          </a:bodyPr>
          <a:lstStyle/>
          <a:p>
            <a:r>
              <a:rPr lang="en-US" altLang="en-US" dirty="0"/>
              <a:t>Price changes for specific goods or services do not necessarily follow general price inflation (or deflation).</a:t>
            </a:r>
          </a:p>
          <a:p>
            <a:r>
              <a:rPr lang="en-US" altLang="en-US" dirty="0"/>
              <a:t>Let </a:t>
            </a:r>
            <a:r>
              <a:rPr lang="en-US" altLang="en-US" dirty="0" err="1">
                <a:latin typeface="Times New Roman" panose="02020603050405020304" pitchFamily="18" charset="0"/>
                <a:cs typeface="Times New Roman" panose="02020603050405020304" pitchFamily="18" charset="0"/>
              </a:rPr>
              <a:t>e</a:t>
            </a:r>
            <a:r>
              <a:rPr lang="en-US" altLang="en-US" baseline="-25000" dirty="0" err="1">
                <a:latin typeface="Times New Roman" panose="02020603050405020304" pitchFamily="18" charset="0"/>
                <a:cs typeface="Times New Roman" panose="02020603050405020304" pitchFamily="18" charset="0"/>
              </a:rPr>
              <a:t>j</a:t>
            </a:r>
            <a:r>
              <a:rPr lang="en-US" altLang="en-US" dirty="0"/>
              <a:t> be the % price change of good j, and </a:t>
            </a:r>
            <a:r>
              <a:rPr lang="en-US" altLang="en-US" dirty="0" err="1">
                <a:latin typeface="Times New Roman" panose="02020603050405020304" pitchFamily="18" charset="0"/>
                <a:cs typeface="Times New Roman" panose="02020603050405020304" pitchFamily="18" charset="0"/>
              </a:rPr>
              <a:t>e'</a:t>
            </a:r>
            <a:r>
              <a:rPr lang="en-US" altLang="en-US" baseline="-25000" dirty="0" err="1">
                <a:latin typeface="Times New Roman" panose="02020603050405020304" pitchFamily="18" charset="0"/>
                <a:cs typeface="Times New Roman" panose="02020603050405020304" pitchFamily="18" charset="0"/>
              </a:rPr>
              <a:t>j</a:t>
            </a:r>
            <a:r>
              <a:rPr lang="en-US" altLang="en-US" dirty="0"/>
              <a:t> be the % price change relative to the general inflation rate, f.  Then</a:t>
            </a:r>
          </a:p>
          <a:p>
            <a:pPr marL="0" indent="0" algn="ctr">
              <a:buNone/>
            </a:pPr>
            <a:r>
              <a:rPr lang="en-US" altLang="en-US" dirty="0" err="1">
                <a:latin typeface="Times New Roman" panose="02020603050405020304" pitchFamily="18" charset="0"/>
                <a:cs typeface="Times New Roman" panose="02020603050405020304" pitchFamily="18" charset="0"/>
              </a:rPr>
              <a:t>e</a:t>
            </a:r>
            <a:r>
              <a:rPr lang="en-US" altLang="en-US" baseline="-25000" dirty="0" err="1">
                <a:latin typeface="Times New Roman" panose="02020603050405020304" pitchFamily="18" charset="0"/>
                <a:cs typeface="Times New Roman" panose="02020603050405020304" pitchFamily="18" charset="0"/>
              </a:rPr>
              <a:t>j</a:t>
            </a:r>
            <a:r>
              <a:rPr lang="en-US" altLang="en-US" dirty="0">
                <a:latin typeface="Times New Roman" panose="02020603050405020304" pitchFamily="18" charset="0"/>
                <a:cs typeface="Times New Roman" panose="02020603050405020304" pitchFamily="18" charset="0"/>
              </a:rPr>
              <a:t> = </a:t>
            </a:r>
            <a:r>
              <a:rPr lang="en-US" altLang="en-US" dirty="0" err="1">
                <a:latin typeface="Times New Roman" panose="02020603050405020304" pitchFamily="18" charset="0"/>
                <a:cs typeface="Times New Roman" panose="02020603050405020304" pitchFamily="18" charset="0"/>
              </a:rPr>
              <a:t>e'</a:t>
            </a:r>
            <a:r>
              <a:rPr lang="en-US" altLang="en-US" baseline="-25000" dirty="0" err="1">
                <a:latin typeface="Times New Roman" panose="02020603050405020304" pitchFamily="18" charset="0"/>
                <a:cs typeface="Times New Roman" panose="02020603050405020304" pitchFamily="18" charset="0"/>
              </a:rPr>
              <a:t>j</a:t>
            </a:r>
            <a:r>
              <a:rPr lang="en-US" altLang="en-US" dirty="0">
                <a:latin typeface="Times New Roman" panose="02020603050405020304" pitchFamily="18" charset="0"/>
                <a:cs typeface="Times New Roman" panose="02020603050405020304" pitchFamily="18" charset="0"/>
              </a:rPr>
              <a:t> + f + </a:t>
            </a:r>
            <a:r>
              <a:rPr lang="en-US" altLang="en-US" dirty="0" err="1">
                <a:latin typeface="Times New Roman" panose="02020603050405020304" pitchFamily="18" charset="0"/>
                <a:cs typeface="Times New Roman" panose="02020603050405020304" pitchFamily="18" charset="0"/>
              </a:rPr>
              <a:t>e'</a:t>
            </a:r>
            <a:r>
              <a:rPr lang="en-US" altLang="en-US" baseline="-25000" dirty="0" err="1">
                <a:latin typeface="Times New Roman" panose="02020603050405020304" pitchFamily="18" charset="0"/>
                <a:cs typeface="Times New Roman" panose="02020603050405020304" pitchFamily="18" charset="0"/>
              </a:rPr>
              <a:t>j</a:t>
            </a:r>
            <a:r>
              <a:rPr lang="en-US" altLang="en-US" dirty="0">
                <a:latin typeface="Times New Roman" panose="02020603050405020304" pitchFamily="18" charset="0"/>
                <a:cs typeface="Times New Roman" panose="02020603050405020304" pitchFamily="18" charset="0"/>
              </a:rPr>
              <a:t>(f)        </a:t>
            </a:r>
            <a:r>
              <a:rPr lang="en-US" altLang="en-US" sz="1800" dirty="0"/>
              <a:t>(eq. 8-7</a:t>
            </a:r>
            <a:r>
              <a:rPr lang="en-US" altLang="en-US" sz="1800" dirty="0" smtClean="0"/>
              <a:t>)</a:t>
            </a:r>
          </a:p>
        </p:txBody>
      </p:sp>
    </p:spTree>
    <p:extLst>
      <p:ext uri="{BB962C8B-B14F-4D97-AF65-F5344CB8AC3E}">
        <p14:creationId xmlns:p14="http://schemas.microsoft.com/office/powerpoint/2010/main" val="4252339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046440"/>
          </a:xfrm>
        </p:spPr>
        <p:txBody>
          <a:bodyPr/>
          <a:lstStyle/>
          <a:p>
            <a:r>
              <a:rPr lang="en-US" altLang="en-US" dirty="0"/>
              <a:t>Understanding </a:t>
            </a:r>
            <a:r>
              <a:rPr lang="en-US" altLang="en-US" dirty="0" smtClean="0"/>
              <a:t>Differential </a:t>
            </a:r>
            <a:r>
              <a:rPr lang="en-US" altLang="en-US" dirty="0"/>
              <a:t>P</a:t>
            </a:r>
            <a:r>
              <a:rPr lang="en-US" altLang="en-US" dirty="0" smtClean="0"/>
              <a:t>rice Changes </a:t>
            </a:r>
            <a:r>
              <a:rPr lang="en-US" altLang="en-US" sz="2800" dirty="0" smtClean="0"/>
              <a:t>(2 of 3)</a:t>
            </a:r>
            <a:endParaRPr lang="en-US" sz="2800" dirty="0"/>
          </a:p>
        </p:txBody>
      </p:sp>
      <p:sp>
        <p:nvSpPr>
          <p:cNvPr id="7" name="Content Placeholder 6"/>
          <p:cNvSpPr>
            <a:spLocks noGrp="1"/>
          </p:cNvSpPr>
          <p:nvPr>
            <p:ph sz="quarter" idx="10"/>
          </p:nvPr>
        </p:nvSpPr>
        <p:spPr>
          <a:xfrm>
            <a:off x="457200" y="1752600"/>
            <a:ext cx="8382000" cy="1846659"/>
          </a:xfrm>
        </p:spPr>
        <p:txBody>
          <a:bodyPr wrap="square">
            <a:spAutoFit/>
          </a:bodyPr>
          <a:lstStyle/>
          <a:p>
            <a:pPr marL="0" indent="0">
              <a:buNone/>
            </a:pPr>
            <a:r>
              <a:rPr lang="en-IN" altLang="en-US" dirty="0"/>
              <a:t>Foreign exchange rates can alter purchasing power, and should be considered in analyses of multiple world economies with varying economic circumstances. </a:t>
            </a:r>
            <a:r>
              <a:rPr lang="en-IN" altLang="en-US" dirty="0" smtClean="0"/>
              <a:t>As </a:t>
            </a:r>
            <a:r>
              <a:rPr lang="en-IN" altLang="en-US" dirty="0"/>
              <a:t>exchange rates vary, the value of goods in a particular currency will fluctuate.  The rate is analogous to changes in the general inflation rate.</a:t>
            </a:r>
            <a:endParaRPr lang="en-US" altLang="en-US" sz="1800" dirty="0" smtClean="0"/>
          </a:p>
        </p:txBody>
      </p:sp>
    </p:spTree>
    <p:extLst>
      <p:ext uri="{BB962C8B-B14F-4D97-AF65-F5344CB8AC3E}">
        <p14:creationId xmlns:p14="http://schemas.microsoft.com/office/powerpoint/2010/main" val="300958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046440"/>
          </a:xfrm>
        </p:spPr>
        <p:txBody>
          <a:bodyPr/>
          <a:lstStyle/>
          <a:p>
            <a:r>
              <a:rPr lang="en-US" altLang="en-US" dirty="0"/>
              <a:t>Understanding </a:t>
            </a:r>
            <a:r>
              <a:rPr lang="en-US" altLang="en-US" dirty="0" smtClean="0"/>
              <a:t>Differential </a:t>
            </a:r>
            <a:r>
              <a:rPr lang="en-US" altLang="en-US" dirty="0"/>
              <a:t>P</a:t>
            </a:r>
            <a:r>
              <a:rPr lang="en-US" altLang="en-US" dirty="0" smtClean="0"/>
              <a:t>rice Changes </a:t>
            </a:r>
            <a:r>
              <a:rPr lang="en-US" altLang="en-US" sz="2800" dirty="0" smtClean="0"/>
              <a:t>(3 of 3)</a:t>
            </a:r>
            <a:endParaRPr lang="en-US" sz="2800" dirty="0"/>
          </a:p>
        </p:txBody>
      </p:sp>
      <p:sp>
        <p:nvSpPr>
          <p:cNvPr id="7" name="Content Placeholder 6"/>
          <p:cNvSpPr>
            <a:spLocks noGrp="1"/>
          </p:cNvSpPr>
          <p:nvPr>
            <p:ph sz="quarter" idx="10"/>
          </p:nvPr>
        </p:nvSpPr>
        <p:spPr>
          <a:xfrm>
            <a:off x="541867" y="1642532"/>
            <a:ext cx="7620000" cy="369332"/>
          </a:xfrm>
        </p:spPr>
        <p:txBody>
          <a:bodyPr wrap="square">
            <a:spAutoFit/>
          </a:bodyPr>
          <a:lstStyle/>
          <a:p>
            <a:pPr marL="0" indent="0">
              <a:buNone/>
            </a:pPr>
            <a:r>
              <a:rPr lang="en-IN" altLang="en-US" dirty="0"/>
              <a:t>Let</a:t>
            </a:r>
            <a:endParaRPr lang="en-US" altLang="en-US" sz="180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3258183710"/>
              </p:ext>
            </p:extLst>
          </p:nvPr>
        </p:nvGraphicFramePr>
        <p:xfrm>
          <a:off x="1252538" y="2209800"/>
          <a:ext cx="6159500" cy="838200"/>
        </p:xfrm>
        <a:graphic>
          <a:graphicData uri="http://schemas.openxmlformats.org/presentationml/2006/ole">
            <mc:AlternateContent xmlns:mc="http://schemas.openxmlformats.org/markup-compatibility/2006">
              <mc:Choice xmlns:v="urn:schemas-microsoft-com:vml" Requires="v">
                <p:oleObj spid="_x0000_s10287" name="Equation" r:id="rId3" imgW="6159500" imgH="838200" progId="Equation.DSMT4">
                  <p:embed/>
                </p:oleObj>
              </mc:Choice>
              <mc:Fallback>
                <p:oleObj name="Equation" r:id="rId3" imgW="6159500" imgH="838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2538" y="2209800"/>
                        <a:ext cx="61595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109848480"/>
              </p:ext>
            </p:extLst>
          </p:nvPr>
        </p:nvGraphicFramePr>
        <p:xfrm>
          <a:off x="1227138" y="3276600"/>
          <a:ext cx="6159500" cy="863600"/>
        </p:xfrm>
        <a:graphic>
          <a:graphicData uri="http://schemas.openxmlformats.org/presentationml/2006/ole">
            <mc:AlternateContent xmlns:mc="http://schemas.openxmlformats.org/markup-compatibility/2006">
              <mc:Choice xmlns:v="urn:schemas-microsoft-com:vml" Requires="v">
                <p:oleObj spid="_x0000_s10288" name="Equation" r:id="rId5" imgW="6159500" imgH="863600" progId="Equation.DSMT4">
                  <p:embed/>
                </p:oleObj>
              </mc:Choice>
              <mc:Fallback>
                <p:oleObj name="Equation" r:id="rId5" imgW="6159500" imgH="8636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7138" y="3276600"/>
                        <a:ext cx="61595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769334592"/>
              </p:ext>
            </p:extLst>
          </p:nvPr>
        </p:nvGraphicFramePr>
        <p:xfrm>
          <a:off x="1295400" y="4538663"/>
          <a:ext cx="5486400" cy="1752600"/>
        </p:xfrm>
        <a:graphic>
          <a:graphicData uri="http://schemas.openxmlformats.org/presentationml/2006/ole">
            <mc:AlternateContent xmlns:mc="http://schemas.openxmlformats.org/markup-compatibility/2006">
              <mc:Choice xmlns:v="urn:schemas-microsoft-com:vml" Requires="v">
                <p:oleObj spid="_x0000_s10289" name="Equation" r:id="rId7" imgW="5486400" imgH="1752600" progId="Equation.DSMT4">
                  <p:embed/>
                </p:oleObj>
              </mc:Choice>
              <mc:Fallback>
                <p:oleObj name="Equation" r:id="rId7" imgW="5486400" imgH="175260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5400" y="4538663"/>
                        <a:ext cx="54864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11960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046440"/>
          </a:xfrm>
        </p:spPr>
        <p:txBody>
          <a:bodyPr/>
          <a:lstStyle/>
          <a:p>
            <a:r>
              <a:rPr lang="en-US" altLang="en-US" dirty="0"/>
              <a:t>The </a:t>
            </a:r>
            <a:r>
              <a:rPr lang="en-US" altLang="en-US" dirty="0" smtClean="0"/>
              <a:t>Relationship </a:t>
            </a:r>
            <a:r>
              <a:rPr lang="en-US" altLang="en-US" dirty="0"/>
              <a:t>A</a:t>
            </a:r>
            <a:r>
              <a:rPr lang="en-US" altLang="en-US" dirty="0" smtClean="0"/>
              <a:t>mong </a:t>
            </a:r>
            <a:r>
              <a:rPr lang="en-US" altLang="en-US" dirty="0"/>
              <a:t>T</a:t>
            </a:r>
            <a:r>
              <a:rPr lang="en-US" altLang="en-US" dirty="0" smtClean="0"/>
              <a:t>hese </a:t>
            </a:r>
            <a:r>
              <a:rPr lang="en-US" altLang="en-US" dirty="0"/>
              <a:t>V</a:t>
            </a:r>
            <a:r>
              <a:rPr lang="en-US" altLang="en-US" dirty="0" smtClean="0"/>
              <a:t>ariables is </a:t>
            </a:r>
            <a:r>
              <a:rPr lang="en-US" altLang="en-US" sz="2800" dirty="0" smtClean="0"/>
              <a:t>(1 of 2)</a:t>
            </a:r>
            <a:endParaRPr lang="en-US" sz="2800" dirty="0"/>
          </a:p>
        </p:txBody>
      </p:sp>
      <p:sp>
        <p:nvSpPr>
          <p:cNvPr id="3" name="Content Placeholder 2"/>
          <p:cNvSpPr>
            <a:spLocks noGrp="1"/>
          </p:cNvSpPr>
          <p:nvPr>
            <p:ph sz="quarter" idx="10"/>
          </p:nvPr>
        </p:nvSpPr>
        <p:spPr/>
        <p:txBody>
          <a:bodyPr/>
          <a:lstStyle/>
          <a:p>
            <a:r>
              <a:rPr lang="en-US" altLang="en-US" dirty="0">
                <a:latin typeface="Arial Regular"/>
              </a:rPr>
              <a:t>or</a:t>
            </a:r>
          </a:p>
        </p:txBody>
      </p:sp>
      <p:sp>
        <p:nvSpPr>
          <p:cNvPr id="4" name="Content Placeholder 3"/>
          <p:cNvSpPr>
            <a:spLocks noGrp="1"/>
          </p:cNvSpPr>
          <p:nvPr>
            <p:ph sz="quarter" idx="11"/>
          </p:nvPr>
        </p:nvSpPr>
        <p:spPr/>
        <p:txBody>
          <a:bodyPr/>
          <a:lstStyle/>
          <a:p>
            <a:r>
              <a:rPr lang="en-US" altLang="en-US" dirty="0">
                <a:latin typeface="Arial Regular"/>
              </a:rPr>
              <a:t>and</a:t>
            </a:r>
          </a:p>
        </p:txBody>
      </p:sp>
      <p:graphicFrame>
        <p:nvGraphicFramePr>
          <p:cNvPr id="5" name="Object 4"/>
          <p:cNvGraphicFramePr>
            <a:graphicFrameLocks noChangeAspect="1"/>
          </p:cNvGraphicFramePr>
          <p:nvPr>
            <p:extLst>
              <p:ext uri="{D42A27DB-BD31-4B8C-83A1-F6EECF244321}">
                <p14:modId xmlns:p14="http://schemas.microsoft.com/office/powerpoint/2010/main" val="3140534504"/>
              </p:ext>
            </p:extLst>
          </p:nvPr>
        </p:nvGraphicFramePr>
        <p:xfrm>
          <a:off x="2736850" y="3219450"/>
          <a:ext cx="2959100" cy="444500"/>
        </p:xfrm>
        <a:graphic>
          <a:graphicData uri="http://schemas.openxmlformats.org/presentationml/2006/ole">
            <mc:AlternateContent xmlns:mc="http://schemas.openxmlformats.org/markup-compatibility/2006">
              <mc:Choice xmlns:v="urn:schemas-microsoft-com:vml" Requires="v">
                <p:oleObj spid="_x0000_s7365" name="Equation" r:id="rId3" imgW="2959100" imgH="444500" progId="Equation.DSMT4">
                  <p:embed/>
                </p:oleObj>
              </mc:Choice>
              <mc:Fallback>
                <p:oleObj name="Equation" r:id="rId3" imgW="2959100" imgH="4445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6850" y="3219450"/>
                        <a:ext cx="29591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68477483"/>
              </p:ext>
            </p:extLst>
          </p:nvPr>
        </p:nvGraphicFramePr>
        <p:xfrm>
          <a:off x="3232150" y="1797050"/>
          <a:ext cx="1752600" cy="850900"/>
        </p:xfrm>
        <a:graphic>
          <a:graphicData uri="http://schemas.openxmlformats.org/presentationml/2006/ole">
            <mc:AlternateContent xmlns:mc="http://schemas.openxmlformats.org/markup-compatibility/2006">
              <mc:Choice xmlns:v="urn:schemas-microsoft-com:vml" Requires="v">
                <p:oleObj spid="_x0000_s7366" name="Equation" r:id="rId5" imgW="1752600" imgH="850900" progId="Equation.DSMT4">
                  <p:embed/>
                </p:oleObj>
              </mc:Choice>
              <mc:Fallback>
                <p:oleObj name="Equation" r:id="rId5" imgW="1752600" imgH="8509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2150" y="1797050"/>
                        <a:ext cx="17526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024227327"/>
              </p:ext>
            </p:extLst>
          </p:nvPr>
        </p:nvGraphicFramePr>
        <p:xfrm>
          <a:off x="3267075" y="4349750"/>
          <a:ext cx="1600200" cy="850900"/>
        </p:xfrm>
        <a:graphic>
          <a:graphicData uri="http://schemas.openxmlformats.org/presentationml/2006/ole">
            <mc:AlternateContent xmlns:mc="http://schemas.openxmlformats.org/markup-compatibility/2006">
              <mc:Choice xmlns:v="urn:schemas-microsoft-com:vml" Requires="v">
                <p:oleObj spid="_x0000_s7367" name="Equation" r:id="rId7" imgW="1600200" imgH="850900" progId="Equation.DSMT4">
                  <p:embed/>
                </p:oleObj>
              </mc:Choice>
              <mc:Fallback>
                <p:oleObj name="Equation" r:id="rId7" imgW="1600200" imgH="850900" progId="Equation.DSMT4">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67075" y="4349750"/>
                        <a:ext cx="16002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54956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1">
            <a:extLst>
              <a:ext uri="{FF2B5EF4-FFF2-40B4-BE49-F238E27FC236}">
                <a16:creationId xmlns="" xmlns:a16="http://schemas.microsoft.com/office/drawing/2014/main" id="{CBC1C6E7-9C26-4437-998E-E435A6F71DDE}"/>
              </a:ext>
            </a:extLst>
          </p:cNvPr>
          <p:cNvSpPr>
            <a:spLocks noGrp="1"/>
          </p:cNvSpPr>
          <p:nvPr>
            <p:ph type="title"/>
          </p:nvPr>
        </p:nvSpPr>
        <p:spPr>
          <a:xfrm>
            <a:off x="516469" y="718717"/>
            <a:ext cx="8229600" cy="644416"/>
          </a:xfrm>
        </p:spPr>
        <p:txBody>
          <a:bodyPr lIns="0" tIns="0" rIns="0" bIns="0"/>
          <a:lstStyle/>
          <a:p>
            <a:pPr algn="l" eaLnBrk="1" hangingPunct="1"/>
            <a:r>
              <a:rPr lang="en-US" altLang="en-US" sz="3400" b="1" kern="1200" dirty="0">
                <a:solidFill>
                  <a:srgbClr val="007FA3"/>
                </a:solidFill>
                <a:latin typeface="Arial" panose="020B0604020202020204" pitchFamily="34" charset="0"/>
                <a:cs typeface="Arial" panose="020B0604020202020204" pitchFamily="34" charset="0"/>
              </a:rPr>
              <a:t>Objective</a:t>
            </a:r>
            <a:endParaRPr lang="en-US" sz="3400" b="1" kern="1200" dirty="0">
              <a:solidFill>
                <a:srgbClr val="007FA3"/>
              </a:solidFill>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a:xfrm>
            <a:off x="457200" y="1641989"/>
            <a:ext cx="7543800" cy="1329811"/>
          </a:xfrm>
        </p:spPr>
        <p:txBody>
          <a:bodyPr/>
          <a:lstStyle/>
          <a:p>
            <a:pPr marL="0" indent="0" eaLnBrk="1" hangingPunct="1">
              <a:spcBef>
                <a:spcPct val="50000"/>
              </a:spcBef>
              <a:buNone/>
            </a:pPr>
            <a:r>
              <a:rPr lang="en-IN" altLang="en-US" sz="2400" kern="1200" dirty="0">
                <a:latin typeface="Arial" panose="020B0604020202020204" pitchFamily="34" charset="0"/>
                <a:cs typeface="Arial" panose="020B0604020202020204" pitchFamily="34" charset="0"/>
              </a:rPr>
              <a:t>The objective of Chapter 8 is to present how inflation/deflation is dealt with in engineering economy studies.</a:t>
            </a:r>
            <a:endParaRPr lang="en-US" altLang="en-US" sz="2400" kern="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6869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046440"/>
          </a:xfrm>
        </p:spPr>
        <p:txBody>
          <a:bodyPr/>
          <a:lstStyle/>
          <a:p>
            <a:r>
              <a:rPr lang="en-US" altLang="en-US" dirty="0"/>
              <a:t>The Relationship Among These Variables </a:t>
            </a:r>
            <a:r>
              <a:rPr lang="en-US" altLang="en-US" dirty="0" smtClean="0"/>
              <a:t>is </a:t>
            </a:r>
            <a:r>
              <a:rPr lang="en-US" altLang="en-US" sz="2800" dirty="0" smtClean="0"/>
              <a:t>(2 of 2)</a:t>
            </a:r>
            <a:endParaRPr lang="en-US" sz="2800" dirty="0"/>
          </a:p>
        </p:txBody>
      </p:sp>
      <p:sp>
        <p:nvSpPr>
          <p:cNvPr id="7" name="Content Placeholder 6"/>
          <p:cNvSpPr>
            <a:spLocks noGrp="1"/>
          </p:cNvSpPr>
          <p:nvPr>
            <p:ph sz="quarter" idx="10"/>
          </p:nvPr>
        </p:nvSpPr>
        <p:spPr>
          <a:xfrm>
            <a:off x="541867" y="1642532"/>
            <a:ext cx="7620000" cy="1846659"/>
          </a:xfrm>
        </p:spPr>
        <p:txBody>
          <a:bodyPr wrap="square">
            <a:spAutoFit/>
          </a:bodyPr>
          <a:lstStyle/>
          <a:p>
            <a:pPr marL="0" indent="0">
              <a:buNone/>
            </a:pPr>
            <a:r>
              <a:rPr lang="en-IN" altLang="en-US" dirty="0"/>
              <a:t>The currency of the country of Albatross, the </a:t>
            </a:r>
            <a:r>
              <a:rPr lang="en-IN" altLang="en-US" dirty="0" err="1"/>
              <a:t>grickle</a:t>
            </a:r>
            <a:r>
              <a:rPr lang="en-IN" altLang="en-US" dirty="0"/>
              <a:t>, is devalued against the U.S. dollar by 8% per year.  The rate of return on an investment relative to the </a:t>
            </a:r>
            <a:r>
              <a:rPr lang="en-IN" altLang="en-US" dirty="0" err="1"/>
              <a:t>grickle</a:t>
            </a:r>
            <a:r>
              <a:rPr lang="en-IN" altLang="en-US" dirty="0"/>
              <a:t> in Albatross is 12%.  What is the equivalent return relative to the dollar? </a:t>
            </a:r>
            <a:endParaRPr lang="en-US" altLang="en-US" sz="1800" dirty="0" smtClean="0"/>
          </a:p>
        </p:txBody>
      </p:sp>
      <p:graphicFrame>
        <p:nvGraphicFramePr>
          <p:cNvPr id="5" name="Object 4"/>
          <p:cNvGraphicFramePr>
            <a:graphicFrameLocks noChangeAspect="1"/>
          </p:cNvGraphicFramePr>
          <p:nvPr>
            <p:extLst>
              <p:ext uri="{D42A27DB-BD31-4B8C-83A1-F6EECF244321}">
                <p14:modId xmlns:p14="http://schemas.microsoft.com/office/powerpoint/2010/main" val="1333591751"/>
              </p:ext>
            </p:extLst>
          </p:nvPr>
        </p:nvGraphicFramePr>
        <p:xfrm>
          <a:off x="3384550" y="3810000"/>
          <a:ext cx="2374900" cy="2197100"/>
        </p:xfrm>
        <a:graphic>
          <a:graphicData uri="http://schemas.openxmlformats.org/presentationml/2006/ole">
            <mc:AlternateContent xmlns:mc="http://schemas.openxmlformats.org/markup-compatibility/2006">
              <mc:Choice xmlns:v="urn:schemas-microsoft-com:vml" Requires="v">
                <p:oleObj spid="_x0000_s11280" name="Equation" r:id="rId3" imgW="2374560" imgH="2197080" progId="Equation.DSMT4">
                  <p:embed/>
                </p:oleObj>
              </mc:Choice>
              <mc:Fallback>
                <p:oleObj name="Equation" r:id="rId3" imgW="2374560" imgH="219708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4550" y="3810000"/>
                        <a:ext cx="23749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08985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dirty="0" smtClean="0"/>
              <a:t>Copyright</a:t>
            </a:r>
            <a:endParaRPr lang="en-US" dirty="0"/>
          </a:p>
        </p:txBody>
      </p:sp>
      <p:pic>
        <p:nvPicPr>
          <p:cNvPr id="7" name="Picture 6"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088" y="2134080"/>
            <a:ext cx="8051824" cy="2589840"/>
          </a:xfrm>
          <a:prstGeom prst="rect">
            <a:avLst/>
          </a:prstGeom>
        </p:spPr>
      </p:pic>
    </p:spTree>
    <p:extLst>
      <p:ext uri="{BB962C8B-B14F-4D97-AF65-F5344CB8AC3E}">
        <p14:creationId xmlns:p14="http://schemas.microsoft.com/office/powerpoint/2010/main" val="2054193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1">
            <a:extLst>
              <a:ext uri="{FF2B5EF4-FFF2-40B4-BE49-F238E27FC236}">
                <a16:creationId xmlns="" xmlns:a16="http://schemas.microsoft.com/office/drawing/2014/main" id="{CBC1C6E7-9C26-4437-998E-E435A6F71DDE}"/>
              </a:ext>
            </a:extLst>
          </p:cNvPr>
          <p:cNvSpPr>
            <a:spLocks noGrp="1"/>
          </p:cNvSpPr>
          <p:nvPr>
            <p:ph type="title"/>
          </p:nvPr>
        </p:nvSpPr>
        <p:spPr>
          <a:xfrm>
            <a:off x="516469" y="229977"/>
            <a:ext cx="8229600" cy="1141623"/>
          </a:xfrm>
        </p:spPr>
        <p:txBody>
          <a:bodyPr lIns="0" tIns="0" rIns="0" bIns="0"/>
          <a:lstStyle/>
          <a:p>
            <a:pPr algn="l" eaLnBrk="1" hangingPunct="1"/>
            <a:r>
              <a:rPr lang="en-IN" altLang="en-US" sz="3400" b="1" kern="1200" dirty="0">
                <a:solidFill>
                  <a:srgbClr val="007FA3"/>
                </a:solidFill>
                <a:latin typeface="Arial" panose="020B0604020202020204" pitchFamily="34" charset="0"/>
                <a:cs typeface="Arial" panose="020B0604020202020204" pitchFamily="34" charset="0"/>
              </a:rPr>
              <a:t>C</a:t>
            </a:r>
            <a:r>
              <a:rPr lang="en-IN" altLang="en-US" sz="3400" b="1" kern="1200" dirty="0" smtClean="0">
                <a:solidFill>
                  <a:srgbClr val="007FA3"/>
                </a:solidFill>
                <a:latin typeface="Arial" panose="020B0604020202020204" pitchFamily="34" charset="0"/>
                <a:cs typeface="Arial" panose="020B0604020202020204" pitchFamily="34" charset="0"/>
              </a:rPr>
              <a:t>onstant </a:t>
            </a:r>
            <a:r>
              <a:rPr lang="en-IN" altLang="en-US" sz="3400" b="1" kern="1200" dirty="0">
                <a:solidFill>
                  <a:srgbClr val="007FA3"/>
                </a:solidFill>
                <a:latin typeface="Arial" panose="020B0604020202020204" pitchFamily="34" charset="0"/>
                <a:cs typeface="Arial" panose="020B0604020202020204" pitchFamily="34" charset="0"/>
              </a:rPr>
              <a:t>P</a:t>
            </a:r>
            <a:r>
              <a:rPr lang="en-IN" altLang="en-US" sz="3400" b="1" kern="1200" dirty="0" smtClean="0">
                <a:solidFill>
                  <a:srgbClr val="007FA3"/>
                </a:solidFill>
                <a:latin typeface="Arial" panose="020B0604020202020204" pitchFamily="34" charset="0"/>
                <a:cs typeface="Arial" panose="020B0604020202020204" pitchFamily="34" charset="0"/>
              </a:rPr>
              <a:t>rices </a:t>
            </a:r>
            <a:r>
              <a:rPr lang="en-IN" altLang="en-US" sz="3400" b="1" kern="1200" dirty="0">
                <a:solidFill>
                  <a:srgbClr val="007FA3"/>
                </a:solidFill>
                <a:latin typeface="Arial" panose="020B0604020202020204" pitchFamily="34" charset="0"/>
                <a:cs typeface="Arial" panose="020B0604020202020204" pitchFamily="34" charset="0"/>
              </a:rPr>
              <a:t>for </a:t>
            </a:r>
            <a:r>
              <a:rPr lang="en-IN" altLang="en-US" sz="3400" b="1" kern="1200" dirty="0" smtClean="0">
                <a:solidFill>
                  <a:srgbClr val="007FA3"/>
                </a:solidFill>
                <a:latin typeface="Arial" panose="020B0604020202020204" pitchFamily="34" charset="0"/>
                <a:cs typeface="Arial" panose="020B0604020202020204" pitchFamily="34" charset="0"/>
              </a:rPr>
              <a:t>Goods </a:t>
            </a:r>
            <a:r>
              <a:rPr lang="en-IN" altLang="en-US" sz="3400" b="1" kern="1200" dirty="0">
                <a:solidFill>
                  <a:srgbClr val="007FA3"/>
                </a:solidFill>
                <a:latin typeface="Arial" panose="020B0604020202020204" pitchFamily="34" charset="0"/>
                <a:cs typeface="Arial" panose="020B0604020202020204" pitchFamily="34" charset="0"/>
              </a:rPr>
              <a:t>and </a:t>
            </a:r>
            <a:r>
              <a:rPr lang="en-IN" altLang="en-US" sz="3400" b="1" kern="1200" dirty="0" smtClean="0">
                <a:solidFill>
                  <a:srgbClr val="007FA3"/>
                </a:solidFill>
                <a:latin typeface="Arial" panose="020B0604020202020204" pitchFamily="34" charset="0"/>
                <a:cs typeface="Arial" panose="020B0604020202020204" pitchFamily="34" charset="0"/>
              </a:rPr>
              <a:t>Services</a:t>
            </a:r>
            <a:endParaRPr lang="en-US" sz="3400" b="1" kern="1200" dirty="0">
              <a:solidFill>
                <a:srgbClr val="007FA3"/>
              </a:solidFill>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a:xfrm>
            <a:off x="457200" y="1641989"/>
            <a:ext cx="8153400" cy="2244211"/>
          </a:xfrm>
        </p:spPr>
        <p:txBody>
          <a:bodyPr/>
          <a:lstStyle/>
          <a:p>
            <a:pPr marL="0" indent="0" eaLnBrk="1" hangingPunct="1">
              <a:spcBef>
                <a:spcPct val="50000"/>
              </a:spcBef>
              <a:buNone/>
            </a:pPr>
            <a:r>
              <a:rPr lang="en-IN" altLang="en-US" sz="2400" kern="1200" dirty="0">
                <a:latin typeface="Arial" panose="020B0604020202020204" pitchFamily="34" charset="0"/>
                <a:cs typeface="Arial" panose="020B0604020202020204" pitchFamily="34" charset="0"/>
              </a:rPr>
              <a:t>Our assumption of constant prices for goods and services is generally not the case.  General price inflation increases the average price of goods and services over time, while deflation results in a decrease in average prices (certainly a more rare circumstance).</a:t>
            </a:r>
            <a:endParaRPr lang="en-US" altLang="en-US" sz="2400" kern="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1948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1">
            <a:extLst>
              <a:ext uri="{FF2B5EF4-FFF2-40B4-BE49-F238E27FC236}">
                <a16:creationId xmlns="" xmlns:a16="http://schemas.microsoft.com/office/drawing/2014/main" id="{CBC1C6E7-9C26-4437-998E-E435A6F71DDE}"/>
              </a:ext>
            </a:extLst>
          </p:cNvPr>
          <p:cNvSpPr>
            <a:spLocks noGrp="1"/>
          </p:cNvSpPr>
          <p:nvPr>
            <p:ph type="title"/>
          </p:nvPr>
        </p:nvSpPr>
        <p:spPr>
          <a:xfrm>
            <a:off x="516469" y="229977"/>
            <a:ext cx="8229600" cy="1141623"/>
          </a:xfrm>
        </p:spPr>
        <p:txBody>
          <a:bodyPr lIns="0" tIns="0" rIns="0" bIns="0"/>
          <a:lstStyle/>
          <a:p>
            <a:pPr algn="l" eaLnBrk="1" hangingPunct="1"/>
            <a:r>
              <a:rPr lang="en-IN" altLang="en-US" sz="3400" b="1" kern="1200" dirty="0">
                <a:solidFill>
                  <a:srgbClr val="007FA3"/>
                </a:solidFill>
                <a:latin typeface="Arial" panose="020B0604020202020204" pitchFamily="34" charset="0"/>
                <a:cs typeface="Arial" panose="020B0604020202020204" pitchFamily="34" charset="0"/>
              </a:rPr>
              <a:t>C</a:t>
            </a:r>
            <a:r>
              <a:rPr lang="en-IN" altLang="en-US" sz="3400" b="1" kern="1200" dirty="0" smtClean="0">
                <a:solidFill>
                  <a:srgbClr val="007FA3"/>
                </a:solidFill>
                <a:latin typeface="Arial" panose="020B0604020202020204" pitchFamily="34" charset="0"/>
                <a:cs typeface="Arial" panose="020B0604020202020204" pitchFamily="34" charset="0"/>
              </a:rPr>
              <a:t>onsumer </a:t>
            </a:r>
            <a:r>
              <a:rPr lang="en-IN" altLang="en-US" sz="3400" b="1" kern="1200" dirty="0">
                <a:solidFill>
                  <a:srgbClr val="007FA3"/>
                </a:solidFill>
                <a:latin typeface="Arial" panose="020B0604020202020204" pitchFamily="34" charset="0"/>
                <a:cs typeface="Arial" panose="020B0604020202020204" pitchFamily="34" charset="0"/>
              </a:rPr>
              <a:t>P</a:t>
            </a:r>
            <a:r>
              <a:rPr lang="en-IN" altLang="en-US" sz="3400" b="1" kern="1200" dirty="0" smtClean="0">
                <a:solidFill>
                  <a:srgbClr val="007FA3"/>
                </a:solidFill>
                <a:latin typeface="Arial" panose="020B0604020202020204" pitchFamily="34" charset="0"/>
                <a:cs typeface="Arial" panose="020B0604020202020204" pitchFamily="34" charset="0"/>
              </a:rPr>
              <a:t>rice </a:t>
            </a:r>
            <a:r>
              <a:rPr lang="en-IN" altLang="en-US" sz="3400" b="1" kern="1200" dirty="0">
                <a:solidFill>
                  <a:srgbClr val="007FA3"/>
                </a:solidFill>
                <a:latin typeface="Arial" panose="020B0604020202020204" pitchFamily="34" charset="0"/>
                <a:cs typeface="Arial" panose="020B0604020202020204" pitchFamily="34" charset="0"/>
              </a:rPr>
              <a:t>I</a:t>
            </a:r>
            <a:r>
              <a:rPr lang="en-IN" altLang="en-US" sz="3400" b="1" kern="1200" dirty="0" smtClean="0">
                <a:solidFill>
                  <a:srgbClr val="007FA3"/>
                </a:solidFill>
                <a:latin typeface="Arial" panose="020B0604020202020204" pitchFamily="34" charset="0"/>
                <a:cs typeface="Arial" panose="020B0604020202020204" pitchFamily="34" charset="0"/>
              </a:rPr>
              <a:t>ndex </a:t>
            </a:r>
            <a:r>
              <a:rPr lang="en-IN" altLang="en-US" sz="3400" b="1" kern="1200" dirty="0">
                <a:solidFill>
                  <a:srgbClr val="007FA3"/>
                </a:solidFill>
                <a:latin typeface="Arial" panose="020B0604020202020204" pitchFamily="34" charset="0"/>
                <a:cs typeface="Arial" panose="020B0604020202020204" pitchFamily="34" charset="0"/>
              </a:rPr>
              <a:t>(CPI) and P</a:t>
            </a:r>
            <a:r>
              <a:rPr lang="en-IN" altLang="en-US" sz="3400" b="1" kern="1200" dirty="0" smtClean="0">
                <a:solidFill>
                  <a:srgbClr val="007FA3"/>
                </a:solidFill>
                <a:latin typeface="Arial" panose="020B0604020202020204" pitchFamily="34" charset="0"/>
                <a:cs typeface="Arial" panose="020B0604020202020204" pitchFamily="34" charset="0"/>
              </a:rPr>
              <a:t>roducer </a:t>
            </a:r>
            <a:r>
              <a:rPr lang="en-IN" altLang="en-US" sz="3400" b="1" kern="1200" dirty="0">
                <a:solidFill>
                  <a:srgbClr val="007FA3"/>
                </a:solidFill>
                <a:latin typeface="Arial" panose="020B0604020202020204" pitchFamily="34" charset="0"/>
                <a:cs typeface="Arial" panose="020B0604020202020204" pitchFamily="34" charset="0"/>
              </a:rPr>
              <a:t>P</a:t>
            </a:r>
            <a:r>
              <a:rPr lang="en-IN" altLang="en-US" sz="3400" b="1" kern="1200" dirty="0" smtClean="0">
                <a:solidFill>
                  <a:srgbClr val="007FA3"/>
                </a:solidFill>
                <a:latin typeface="Arial" panose="020B0604020202020204" pitchFamily="34" charset="0"/>
                <a:cs typeface="Arial" panose="020B0604020202020204" pitchFamily="34" charset="0"/>
              </a:rPr>
              <a:t>rice Index </a:t>
            </a:r>
            <a:r>
              <a:rPr lang="en-IN" altLang="en-US" sz="3400" b="1" kern="1200" dirty="0">
                <a:solidFill>
                  <a:srgbClr val="007FA3"/>
                </a:solidFill>
                <a:latin typeface="Arial" panose="020B0604020202020204" pitchFamily="34" charset="0"/>
                <a:cs typeface="Arial" panose="020B0604020202020204" pitchFamily="34" charset="0"/>
              </a:rPr>
              <a:t>(PPI)</a:t>
            </a:r>
            <a:endParaRPr lang="en-US" sz="3400" b="1" kern="1200" dirty="0">
              <a:solidFill>
                <a:srgbClr val="007FA3"/>
              </a:solidFill>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a:xfrm>
            <a:off x="457200" y="1641989"/>
            <a:ext cx="8153400" cy="1787011"/>
          </a:xfrm>
        </p:spPr>
        <p:txBody>
          <a:bodyPr/>
          <a:lstStyle/>
          <a:p>
            <a:pPr marL="0" indent="0" eaLnBrk="1" hangingPunct="1">
              <a:spcBef>
                <a:spcPct val="50000"/>
              </a:spcBef>
              <a:buNone/>
            </a:pPr>
            <a:r>
              <a:rPr lang="en-IN" altLang="en-US" sz="2400" kern="1200" dirty="0">
                <a:latin typeface="Arial" panose="020B0604020202020204" pitchFamily="34" charset="0"/>
                <a:cs typeface="Arial" panose="020B0604020202020204" pitchFamily="34" charset="0"/>
              </a:rPr>
              <a:t>Changes in the consumer price index (CPI) and producer price index (PPI) are used as surrogate measures of inflation.  The rate of change can be found, in either case, from the formula below.</a:t>
            </a:r>
            <a:endParaRPr lang="en-US" altLang="en-US" sz="2400" kern="1200" dirty="0">
              <a:latin typeface="Arial" panose="020B0604020202020204" pitchFamily="34" charset="0"/>
              <a:cs typeface="Arial" panose="020B0604020202020204" pitchFamily="34"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521004425"/>
              </p:ext>
            </p:extLst>
          </p:nvPr>
        </p:nvGraphicFramePr>
        <p:xfrm>
          <a:off x="2514600" y="4114800"/>
          <a:ext cx="3733800" cy="990600"/>
        </p:xfrm>
        <a:graphic>
          <a:graphicData uri="http://schemas.openxmlformats.org/presentationml/2006/ole">
            <mc:AlternateContent xmlns:mc="http://schemas.openxmlformats.org/markup-compatibility/2006">
              <mc:Choice xmlns:v="urn:schemas-microsoft-com:vml" Requires="v">
                <p:oleObj spid="_x0000_s12298" name="Equation" r:id="rId4" imgW="3733800" imgH="990600" progId="Equation.DSMT4">
                  <p:embed/>
                </p:oleObj>
              </mc:Choice>
              <mc:Fallback>
                <p:oleObj name="Equation" r:id="rId4" imgW="3733800" imgH="9906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4114800"/>
                        <a:ext cx="3733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64549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1">
            <a:extLst>
              <a:ext uri="{FF2B5EF4-FFF2-40B4-BE49-F238E27FC236}">
                <a16:creationId xmlns="" xmlns:a16="http://schemas.microsoft.com/office/drawing/2014/main" id="{CBC1C6E7-9C26-4437-998E-E435A6F71DDE}"/>
              </a:ext>
            </a:extLst>
          </p:cNvPr>
          <p:cNvSpPr>
            <a:spLocks noGrp="1"/>
          </p:cNvSpPr>
          <p:nvPr>
            <p:ph type="title"/>
          </p:nvPr>
        </p:nvSpPr>
        <p:spPr>
          <a:xfrm>
            <a:off x="516469" y="711201"/>
            <a:ext cx="8229600" cy="532575"/>
          </a:xfrm>
        </p:spPr>
        <p:txBody>
          <a:bodyPr lIns="0" tIns="0" rIns="0" bIns="0"/>
          <a:lstStyle/>
          <a:p>
            <a:pPr algn="l" eaLnBrk="1" hangingPunct="1"/>
            <a:r>
              <a:rPr lang="en-IN" altLang="en-US" sz="3400" b="1" kern="1200" dirty="0">
                <a:solidFill>
                  <a:srgbClr val="007FA3"/>
                </a:solidFill>
                <a:latin typeface="Arial" panose="020B0604020202020204" pitchFamily="34" charset="0"/>
                <a:cs typeface="Arial" panose="020B0604020202020204" pitchFamily="34" charset="0"/>
              </a:rPr>
              <a:t>The </a:t>
            </a:r>
            <a:r>
              <a:rPr lang="en-IN" altLang="en-US" sz="3400" b="1" kern="1200" dirty="0" smtClean="0">
                <a:solidFill>
                  <a:srgbClr val="007FA3"/>
                </a:solidFill>
                <a:latin typeface="Arial" panose="020B0604020202020204" pitchFamily="34" charset="0"/>
                <a:cs typeface="Arial" panose="020B0604020202020204" pitchFamily="34" charset="0"/>
              </a:rPr>
              <a:t>Oil </a:t>
            </a:r>
            <a:r>
              <a:rPr lang="en-IN" altLang="en-US" sz="3400" b="1" kern="1200" dirty="0">
                <a:solidFill>
                  <a:srgbClr val="007FA3"/>
                </a:solidFill>
                <a:latin typeface="Arial" panose="020B0604020202020204" pitchFamily="34" charset="0"/>
                <a:cs typeface="Arial" panose="020B0604020202020204" pitchFamily="34" charset="0"/>
              </a:rPr>
              <a:t>R</a:t>
            </a:r>
            <a:r>
              <a:rPr lang="en-IN" altLang="en-US" sz="3400" b="1" kern="1200" dirty="0" smtClean="0">
                <a:solidFill>
                  <a:srgbClr val="007FA3"/>
                </a:solidFill>
                <a:latin typeface="Arial" panose="020B0604020202020204" pitchFamily="34" charset="0"/>
                <a:cs typeface="Arial" panose="020B0604020202020204" pitchFamily="34" charset="0"/>
              </a:rPr>
              <a:t>efinery Business</a:t>
            </a:r>
            <a:endParaRPr lang="en-US" sz="3400" b="1" kern="1200" dirty="0">
              <a:solidFill>
                <a:srgbClr val="007FA3"/>
              </a:solidFill>
              <a:latin typeface="Arial" panose="020B0604020202020204" pitchFamily="34" charset="0"/>
              <a:cs typeface="Arial" panose="020B0604020202020204" pitchFamily="34" charset="0"/>
            </a:endParaRPr>
          </a:p>
        </p:txBody>
      </p:sp>
      <p:sp>
        <p:nvSpPr>
          <p:cNvPr id="6" name="Content Placeholder 5"/>
          <p:cNvSpPr>
            <a:spLocks noGrp="1"/>
          </p:cNvSpPr>
          <p:nvPr>
            <p:ph idx="1"/>
          </p:nvPr>
        </p:nvSpPr>
        <p:spPr>
          <a:xfrm>
            <a:off x="457200" y="1641989"/>
            <a:ext cx="8153400" cy="1787011"/>
          </a:xfrm>
        </p:spPr>
        <p:txBody>
          <a:bodyPr/>
          <a:lstStyle/>
          <a:p>
            <a:pPr marL="0" indent="0" eaLnBrk="1" hangingPunct="1">
              <a:spcBef>
                <a:spcPct val="50000"/>
              </a:spcBef>
              <a:buNone/>
            </a:pPr>
            <a:r>
              <a:rPr lang="en-IN" altLang="en-US" sz="2400" kern="1200" dirty="0">
                <a:latin typeface="Arial" panose="020B0604020202020204" pitchFamily="34" charset="0"/>
                <a:cs typeface="Arial" panose="020B0604020202020204" pitchFamily="34" charset="0"/>
              </a:rPr>
              <a:t>The oil refinery business has been in the news a lot.  The general inflation rate for this industry for the 2007 calendar year can be found using the producer price index (from www.bls.gov).</a:t>
            </a:r>
            <a:endParaRPr lang="en-US" altLang="en-US" sz="2400" kern="1200" dirty="0">
              <a:latin typeface="Arial" panose="020B0604020202020204" pitchFamily="34" charset="0"/>
              <a:cs typeface="Arial" panose="020B060402020202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896747610"/>
              </p:ext>
            </p:extLst>
          </p:nvPr>
        </p:nvGraphicFramePr>
        <p:xfrm>
          <a:off x="1209675" y="3683000"/>
          <a:ext cx="6032500" cy="1727200"/>
        </p:xfrm>
        <a:graphic>
          <a:graphicData uri="http://schemas.openxmlformats.org/presentationml/2006/ole">
            <mc:AlternateContent xmlns:mc="http://schemas.openxmlformats.org/markup-compatibility/2006">
              <mc:Choice xmlns:v="urn:schemas-microsoft-com:vml" Requires="v">
                <p:oleObj spid="_x0000_s13322" name="Equation" r:id="rId4" imgW="6032500" imgH="1727200" progId="Equation.DSMT4">
                  <p:embed/>
                </p:oleObj>
              </mc:Choice>
              <mc:Fallback>
                <p:oleObj name="Equation" r:id="rId4" imgW="6032500" imgH="172720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9675" y="3683000"/>
                        <a:ext cx="60325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92797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t>There are a </a:t>
            </a:r>
            <a:r>
              <a:rPr lang="en-US" altLang="en-US" dirty="0" smtClean="0"/>
              <a:t>Lot </a:t>
            </a:r>
            <a:r>
              <a:rPr lang="en-US" altLang="en-US" dirty="0"/>
              <a:t>of </a:t>
            </a:r>
            <a:r>
              <a:rPr lang="en-US" altLang="en-US" dirty="0" smtClean="0"/>
              <a:t>Terms </a:t>
            </a:r>
            <a:r>
              <a:rPr lang="en-US" altLang="en-US" dirty="0"/>
              <a:t>to </a:t>
            </a:r>
            <a:r>
              <a:rPr lang="en-US" altLang="en-US" dirty="0" smtClean="0"/>
              <a:t>Know</a:t>
            </a:r>
            <a:r>
              <a:rPr lang="en-US" altLang="en-US" dirty="0"/>
              <a:t>!</a:t>
            </a:r>
            <a:endParaRPr lang="en-US" dirty="0"/>
          </a:p>
        </p:txBody>
      </p:sp>
      <p:sp>
        <p:nvSpPr>
          <p:cNvPr id="5" name="Content Placeholder 2"/>
          <p:cNvSpPr>
            <a:spLocks noGrp="1"/>
          </p:cNvSpPr>
          <p:nvPr>
            <p:ph sz="half" idx="2"/>
          </p:nvPr>
        </p:nvSpPr>
        <p:spPr>
          <a:xfrm>
            <a:off x="457200" y="1641600"/>
            <a:ext cx="8229600" cy="2739211"/>
          </a:xfrm>
        </p:spPr>
        <p:txBody>
          <a:bodyPr bIns="0">
            <a:spAutoFit/>
          </a:bodyPr>
          <a:lstStyle/>
          <a:p>
            <a:pPr marL="255600" indent="-255600">
              <a:spcBef>
                <a:spcPts val="600"/>
              </a:spcBef>
              <a:buClr>
                <a:srgbClr val="007FA3"/>
              </a:buClr>
              <a:buFont typeface="Arial" panose="020B0604020202020204" pitchFamily="34" charset="0"/>
              <a:buChar char="•"/>
            </a:pPr>
            <a:r>
              <a:rPr lang="en-US" dirty="0"/>
              <a:t>Actual dollars (A$), also known as current, nominal, or inflated dollars, represent cash at the time it occurs.</a:t>
            </a:r>
          </a:p>
          <a:p>
            <a:pPr marL="255600" indent="-255600">
              <a:spcBef>
                <a:spcPts val="600"/>
              </a:spcBef>
              <a:buClr>
                <a:srgbClr val="007FA3"/>
              </a:buClr>
              <a:buFont typeface="Arial" panose="020B0604020202020204" pitchFamily="34" charset="0"/>
              <a:buChar char="•"/>
            </a:pPr>
            <a:r>
              <a:rPr lang="en-US" dirty="0"/>
              <a:t>Real dollars (R$), also known as constant dollars, are dollars expressed in terms of the same purchasing power relative to a particular time.</a:t>
            </a:r>
          </a:p>
          <a:p>
            <a:pPr marL="255600" indent="-255600">
              <a:spcBef>
                <a:spcPts val="600"/>
              </a:spcBef>
              <a:buClr>
                <a:srgbClr val="007FA3"/>
              </a:buClr>
              <a:buFont typeface="Arial" panose="020B0604020202020204" pitchFamily="34" charset="0"/>
              <a:buChar char="•"/>
            </a:pPr>
            <a:r>
              <a:rPr lang="en-US" dirty="0"/>
              <a:t>General price inflation (or deflation) rate (f), perhaps peculiar to particular business environment.</a:t>
            </a:r>
            <a:endParaRPr lang="en-US" sz="2400" dirty="0"/>
          </a:p>
        </p:txBody>
      </p:sp>
    </p:spTree>
    <p:extLst>
      <p:ext uri="{BB962C8B-B14F-4D97-AF65-F5344CB8AC3E}">
        <p14:creationId xmlns:p14="http://schemas.microsoft.com/office/powerpoint/2010/main" val="1278487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t>More </a:t>
            </a:r>
            <a:r>
              <a:rPr lang="en-US" altLang="en-US" dirty="0" smtClean="0"/>
              <a:t>Terms </a:t>
            </a:r>
            <a:r>
              <a:rPr lang="en-US" altLang="en-US" dirty="0"/>
              <a:t>to </a:t>
            </a:r>
            <a:r>
              <a:rPr lang="en-US" altLang="en-US" dirty="0" smtClean="0"/>
              <a:t>Know </a:t>
            </a:r>
            <a:r>
              <a:rPr lang="en-US" altLang="en-US" sz="2800" dirty="0" smtClean="0"/>
              <a:t>(1 of 2)</a:t>
            </a:r>
            <a:endParaRPr lang="en-US" sz="2800" dirty="0"/>
          </a:p>
        </p:txBody>
      </p:sp>
      <p:sp>
        <p:nvSpPr>
          <p:cNvPr id="5" name="Content Placeholder 2"/>
          <p:cNvSpPr>
            <a:spLocks noGrp="1"/>
          </p:cNvSpPr>
          <p:nvPr>
            <p:ph sz="half" idx="2"/>
          </p:nvPr>
        </p:nvSpPr>
        <p:spPr>
          <a:xfrm>
            <a:off x="457200" y="1641600"/>
            <a:ext cx="8153400" cy="3477875"/>
          </a:xfrm>
        </p:spPr>
        <p:txBody>
          <a:bodyPr wrap="square" bIns="0">
            <a:spAutoFit/>
          </a:bodyPr>
          <a:lstStyle/>
          <a:p>
            <a:pPr marL="255600" indent="-255600">
              <a:spcBef>
                <a:spcPts val="600"/>
              </a:spcBef>
              <a:buClr>
                <a:srgbClr val="007FA3"/>
              </a:buClr>
              <a:buFont typeface="Arial" panose="020B0604020202020204" pitchFamily="34" charset="0"/>
              <a:buChar char="•"/>
            </a:pPr>
            <a:r>
              <a:rPr lang="en-US" dirty="0"/>
              <a:t>Market (nominal) interest rate (</a:t>
            </a:r>
            <a:r>
              <a:rPr lang="en-US" dirty="0" err="1">
                <a:latin typeface="Times New Roman" panose="02020603050405020304" pitchFamily="18" charset="0"/>
                <a:cs typeface="Times New Roman" panose="02020603050405020304" pitchFamily="18" charset="0"/>
              </a:rPr>
              <a:t>i</a:t>
            </a:r>
            <a:r>
              <a:rPr lang="en-US" baseline="-25000" dirty="0" err="1">
                <a:latin typeface="Times New Roman" panose="02020603050405020304" pitchFamily="18" charset="0"/>
                <a:cs typeface="Times New Roman" panose="02020603050405020304" pitchFamily="18" charset="0"/>
              </a:rPr>
              <a:t>m</a:t>
            </a:r>
            <a:r>
              <a:rPr lang="en-US" dirty="0"/>
              <a:t>) is the money paid for the use of capital, adjusted for anticipated general price inflation.</a:t>
            </a:r>
          </a:p>
          <a:p>
            <a:pPr marL="255600" indent="-255600">
              <a:spcBef>
                <a:spcPts val="600"/>
              </a:spcBef>
              <a:buClr>
                <a:srgbClr val="007FA3"/>
              </a:buClr>
              <a:buFont typeface="Arial" panose="020B0604020202020204" pitchFamily="34" charset="0"/>
              <a:buChar char="•"/>
            </a:pPr>
            <a:r>
              <a:rPr lang="en-US" dirty="0"/>
              <a:t>Real interest rate (</a:t>
            </a:r>
            <a:r>
              <a:rPr lang="en-US" dirty="0" err="1">
                <a:latin typeface="Times New Roman" panose="02020603050405020304" pitchFamily="18" charset="0"/>
                <a:cs typeface="Times New Roman" panose="02020603050405020304" pitchFamily="18" charset="0"/>
              </a:rPr>
              <a:t>i</a:t>
            </a:r>
            <a:r>
              <a:rPr lang="en-US" baseline="-25000" dirty="0" err="1">
                <a:latin typeface="Times New Roman" panose="02020603050405020304" pitchFamily="18" charset="0"/>
                <a:cs typeface="Times New Roman" panose="02020603050405020304" pitchFamily="18" charset="0"/>
              </a:rPr>
              <a:t>r</a:t>
            </a:r>
            <a:r>
              <a:rPr lang="en-US" dirty="0"/>
              <a:t>) is the money paid for the use of capital, not adjusted for anticipated inflation (the inflation-free interest rate).</a:t>
            </a:r>
          </a:p>
          <a:p>
            <a:pPr marL="255600" indent="-255600">
              <a:spcBef>
                <a:spcPts val="600"/>
              </a:spcBef>
              <a:buClr>
                <a:srgbClr val="007FA3"/>
              </a:buClr>
              <a:buFont typeface="Arial" panose="020B0604020202020204" pitchFamily="34" charset="0"/>
              <a:buChar char="•"/>
            </a:pPr>
            <a:r>
              <a:rPr lang="en-US" dirty="0"/>
              <a:t>Base time period (b) is the reference or base time period used to define the constant purchasing power of real dollars.</a:t>
            </a:r>
            <a:endParaRPr lang="en-US" sz="2400" dirty="0"/>
          </a:p>
        </p:txBody>
      </p:sp>
    </p:spTree>
    <p:extLst>
      <p:ext uri="{BB962C8B-B14F-4D97-AF65-F5344CB8AC3E}">
        <p14:creationId xmlns:p14="http://schemas.microsoft.com/office/powerpoint/2010/main" val="1036055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t>More </a:t>
            </a:r>
            <a:r>
              <a:rPr lang="en-US" altLang="en-US" dirty="0" smtClean="0"/>
              <a:t>Terms </a:t>
            </a:r>
            <a:r>
              <a:rPr lang="en-US" altLang="en-US" dirty="0"/>
              <a:t>to </a:t>
            </a:r>
            <a:r>
              <a:rPr lang="en-US" altLang="en-US" dirty="0" smtClean="0"/>
              <a:t>Know </a:t>
            </a:r>
            <a:r>
              <a:rPr lang="en-US" altLang="en-US" sz="2800" dirty="0" smtClean="0"/>
              <a:t>(2 of 2)</a:t>
            </a:r>
            <a:endParaRPr lang="en-US" sz="2800" dirty="0"/>
          </a:p>
        </p:txBody>
      </p:sp>
      <p:sp>
        <p:nvSpPr>
          <p:cNvPr id="5" name="Content Placeholder 2"/>
          <p:cNvSpPr>
            <a:spLocks noGrp="1"/>
          </p:cNvSpPr>
          <p:nvPr>
            <p:ph sz="half" idx="2"/>
          </p:nvPr>
        </p:nvSpPr>
        <p:spPr>
          <a:xfrm>
            <a:off x="457200" y="1641600"/>
            <a:ext cx="8153400" cy="738664"/>
          </a:xfrm>
        </p:spPr>
        <p:txBody>
          <a:bodyPr wrap="square" bIns="0">
            <a:spAutoFit/>
          </a:bodyPr>
          <a:lstStyle/>
          <a:p>
            <a:pPr>
              <a:spcBef>
                <a:spcPts val="600"/>
              </a:spcBef>
              <a:buClr>
                <a:srgbClr val="007FA3"/>
              </a:buClr>
            </a:pPr>
            <a:r>
              <a:rPr lang="en-IN" dirty="0"/>
              <a:t>Actual dollars in year k can be converted into real dollars as of any base period by the relationship below (eq. 8-1).</a:t>
            </a:r>
            <a:endParaRPr lang="en-US" sz="2400" dirty="0"/>
          </a:p>
        </p:txBody>
      </p:sp>
      <p:graphicFrame>
        <p:nvGraphicFramePr>
          <p:cNvPr id="2" name="Object 1"/>
          <p:cNvGraphicFramePr>
            <a:graphicFrameLocks noChangeAspect="1"/>
          </p:cNvGraphicFramePr>
          <p:nvPr>
            <p:extLst>
              <p:ext uri="{D42A27DB-BD31-4B8C-83A1-F6EECF244321}">
                <p14:modId xmlns:p14="http://schemas.microsoft.com/office/powerpoint/2010/main" val="3292471062"/>
              </p:ext>
            </p:extLst>
          </p:nvPr>
        </p:nvGraphicFramePr>
        <p:xfrm>
          <a:off x="1849438" y="3451225"/>
          <a:ext cx="4343400" cy="1473200"/>
        </p:xfrm>
        <a:graphic>
          <a:graphicData uri="http://schemas.openxmlformats.org/presentationml/2006/ole">
            <mc:AlternateContent xmlns:mc="http://schemas.openxmlformats.org/markup-compatibility/2006">
              <mc:Choice xmlns:v="urn:schemas-microsoft-com:vml" Requires="v">
                <p:oleObj spid="_x0000_s9236" name="Equation" r:id="rId3" imgW="4343400" imgH="1473200" progId="Equation.DSMT4">
                  <p:embed/>
                </p:oleObj>
              </mc:Choice>
              <mc:Fallback>
                <p:oleObj name="Equation" r:id="rId3" imgW="4343400" imgH="1473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9438" y="3451225"/>
                        <a:ext cx="43434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31260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t>Pause and </a:t>
            </a:r>
            <a:r>
              <a:rPr lang="en-US" altLang="en-US" dirty="0" smtClean="0"/>
              <a:t>Solve </a:t>
            </a:r>
            <a:r>
              <a:rPr lang="en-US" altLang="en-US" sz="2800" dirty="0" smtClean="0"/>
              <a:t>(1 of 2)</a:t>
            </a:r>
            <a:endParaRPr lang="en-US" sz="2800" dirty="0"/>
          </a:p>
        </p:txBody>
      </p:sp>
      <p:sp>
        <p:nvSpPr>
          <p:cNvPr id="7" name="Content Placeholder 6"/>
          <p:cNvSpPr>
            <a:spLocks noGrp="1"/>
          </p:cNvSpPr>
          <p:nvPr>
            <p:ph sz="half" idx="2"/>
          </p:nvPr>
        </p:nvSpPr>
        <p:spPr>
          <a:xfrm>
            <a:off x="457200" y="1524000"/>
            <a:ext cx="8534400" cy="1538883"/>
          </a:xfrm>
        </p:spPr>
        <p:txBody>
          <a:bodyPr>
            <a:spAutoFit/>
          </a:bodyPr>
          <a:lstStyle/>
          <a:p>
            <a:r>
              <a:rPr lang="en-US" altLang="en-US" sz="2000" dirty="0"/>
              <a:t>Acme is considering expanding their remote packaging facility.  After-tax cash flows for their primary alternative are presented in the table below.  If the general price inflation rate (f) is estimated to be 3.3% per year during the six-year analysis period, what is the real-dollar ATCF that is equivalent to the actual-dollar ATCF?  The base time period is year zero (b = 0</a:t>
            </a:r>
            <a:r>
              <a:rPr lang="en-US" altLang="en-US" sz="2000" dirty="0" smtClean="0"/>
              <a:t>).</a:t>
            </a:r>
            <a:endParaRPr lang="en-US" altLang="en-US" sz="2000" dirty="0"/>
          </a:p>
        </p:txBody>
      </p:sp>
      <p:graphicFrame>
        <p:nvGraphicFramePr>
          <p:cNvPr id="4" name="Table 3">
            <a:extLst>
              <a:ext uri="{FF2B5EF4-FFF2-40B4-BE49-F238E27FC236}">
                <a16:creationId xmlns:a16="http://schemas.microsoft.com/office/drawing/2014/main" xmlns="" id="{6A77C6F7-6854-214F-A582-37E607BE3C8E}"/>
              </a:ext>
            </a:extLst>
          </p:cNvPr>
          <p:cNvGraphicFramePr>
            <a:graphicFrameLocks noGrp="1"/>
          </p:cNvGraphicFramePr>
          <p:nvPr>
            <p:extLst>
              <p:ext uri="{D42A27DB-BD31-4B8C-83A1-F6EECF244321}">
                <p14:modId xmlns:p14="http://schemas.microsoft.com/office/powerpoint/2010/main" val="3660792142"/>
              </p:ext>
            </p:extLst>
          </p:nvPr>
        </p:nvGraphicFramePr>
        <p:xfrm>
          <a:off x="3048000" y="3154600"/>
          <a:ext cx="3048000" cy="3170000"/>
        </p:xfrm>
        <a:graphic>
          <a:graphicData uri="http://schemas.openxmlformats.org/drawingml/2006/table">
            <a:tbl>
              <a:tblPr>
                <a:tableStyleId>{5C22544A-7EE6-4342-B048-85BDC9FD1C3A}</a:tableStyleId>
              </a:tblPr>
              <a:tblGrid>
                <a:gridCol w="1524000">
                  <a:extLst>
                    <a:ext uri="{9D8B030D-6E8A-4147-A177-3AD203B41FA5}">
                      <a16:colId xmlns:a16="http://schemas.microsoft.com/office/drawing/2014/main" xmlns="" val="20000"/>
                    </a:ext>
                  </a:extLst>
                </a:gridCol>
                <a:gridCol w="1524000">
                  <a:extLst>
                    <a:ext uri="{9D8B030D-6E8A-4147-A177-3AD203B41FA5}">
                      <a16:colId xmlns:a16="http://schemas.microsoft.com/office/drawing/2014/main" xmlns="" val="20001"/>
                    </a:ext>
                  </a:extLst>
                </a:gridCol>
              </a:tblGrid>
              <a:tr h="300037">
                <a:tc>
                  <a:txBody>
                    <a:bodyPr/>
                    <a:lstStyle/>
                    <a:p>
                      <a:pPr algn="ctr"/>
                      <a:r>
                        <a:rPr lang="en-US" sz="2000" b="0" i="0" dirty="0">
                          <a:latin typeface="Arial Regular"/>
                          <a:cs typeface="Times New Roman" pitchFamily="18" charset="0"/>
                        </a:rPr>
                        <a:t>End of Year</a:t>
                      </a:r>
                    </a:p>
                  </a:txBody>
                  <a:tcPr marT="45725" marB="45725">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i="0" dirty="0">
                          <a:latin typeface="Arial Regular"/>
                          <a:cs typeface="Times New Roman" pitchFamily="18" charset="0"/>
                        </a:rPr>
                        <a:t>ATCF (A$)</a:t>
                      </a:r>
                    </a:p>
                  </a:txBody>
                  <a:tcPr marT="45725" marB="45725">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61355">
                <a:tc>
                  <a:txBody>
                    <a:bodyPr/>
                    <a:lstStyle/>
                    <a:p>
                      <a:pPr algn="ctr"/>
                      <a:r>
                        <a:rPr lang="en-US" sz="2000" b="0" i="0" dirty="0">
                          <a:latin typeface="Arial Regular"/>
                          <a:cs typeface="Times New Roman" pitchFamily="18" charset="0"/>
                        </a:rPr>
                        <a:t>0</a:t>
                      </a:r>
                    </a:p>
                  </a:txBody>
                  <a:tcPr marT="45725" marB="45725">
                    <a:lnT w="12700" cap="flat" cmpd="sng" algn="ctr">
                      <a:solidFill>
                        <a:schemeClr val="tx1"/>
                      </a:solidFill>
                      <a:prstDash val="solid"/>
                      <a:round/>
                      <a:headEnd type="none" w="med" len="med"/>
                      <a:tailEnd type="none" w="med" len="med"/>
                    </a:lnT>
                    <a:noFill/>
                  </a:tcPr>
                </a:tc>
                <a:tc>
                  <a:txBody>
                    <a:bodyPr/>
                    <a:lstStyle/>
                    <a:p>
                      <a:pPr algn="ctr"/>
                      <a:r>
                        <a:rPr lang="en-US" sz="2000" b="0" i="0" dirty="0">
                          <a:latin typeface="Arial Regular"/>
                          <a:cs typeface="Times New Roman" pitchFamily="18" charset="0"/>
                        </a:rPr>
                        <a:t>-380,000</a:t>
                      </a:r>
                    </a:p>
                  </a:txBody>
                  <a:tcPr marT="45725" marB="45725">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1"/>
                  </a:ext>
                </a:extLst>
              </a:tr>
              <a:tr h="361355">
                <a:tc>
                  <a:txBody>
                    <a:bodyPr/>
                    <a:lstStyle/>
                    <a:p>
                      <a:pPr algn="ctr"/>
                      <a:r>
                        <a:rPr lang="en-US" sz="2000" b="0" i="0" dirty="0">
                          <a:latin typeface="Arial Regular"/>
                          <a:cs typeface="Times New Roman" pitchFamily="18" charset="0"/>
                        </a:rPr>
                        <a:t>1</a:t>
                      </a:r>
                    </a:p>
                  </a:txBody>
                  <a:tcPr marT="45725" marB="45725">
                    <a:noFill/>
                  </a:tcPr>
                </a:tc>
                <a:tc>
                  <a:txBody>
                    <a:bodyPr/>
                    <a:lstStyle/>
                    <a:p>
                      <a:pPr algn="ctr"/>
                      <a:r>
                        <a:rPr lang="en-US" sz="2000" b="0" i="0" dirty="0">
                          <a:latin typeface="Arial Regular"/>
                          <a:cs typeface="Times New Roman" pitchFamily="18" charset="0"/>
                        </a:rPr>
                        <a:t>70,000</a:t>
                      </a:r>
                    </a:p>
                  </a:txBody>
                  <a:tcPr marT="45725" marB="45725">
                    <a:noFill/>
                  </a:tcPr>
                </a:tc>
                <a:extLst>
                  <a:ext uri="{0D108BD9-81ED-4DB2-BD59-A6C34878D82A}">
                    <a16:rowId xmlns:a16="http://schemas.microsoft.com/office/drawing/2014/main" xmlns="" val="10002"/>
                  </a:ext>
                </a:extLst>
              </a:tr>
              <a:tr h="361355">
                <a:tc>
                  <a:txBody>
                    <a:bodyPr/>
                    <a:lstStyle/>
                    <a:p>
                      <a:pPr algn="ctr"/>
                      <a:r>
                        <a:rPr lang="en-US" sz="2000" b="0" i="0" dirty="0">
                          <a:latin typeface="Arial Regular"/>
                          <a:cs typeface="Times New Roman" pitchFamily="18" charset="0"/>
                        </a:rPr>
                        <a:t>2</a:t>
                      </a:r>
                    </a:p>
                  </a:txBody>
                  <a:tcPr marT="45725" marB="45725">
                    <a:noFill/>
                  </a:tcPr>
                </a:tc>
                <a:tc>
                  <a:txBody>
                    <a:bodyPr/>
                    <a:lstStyle/>
                    <a:p>
                      <a:pPr algn="ctr"/>
                      <a:r>
                        <a:rPr lang="en-US" sz="2000" b="0" i="0" dirty="0">
                          <a:latin typeface="Arial Regular"/>
                          <a:cs typeface="Times New Roman" pitchFamily="18" charset="0"/>
                        </a:rPr>
                        <a:t>120,000</a:t>
                      </a:r>
                    </a:p>
                  </a:txBody>
                  <a:tcPr marT="45725" marB="45725">
                    <a:noFill/>
                  </a:tcPr>
                </a:tc>
                <a:extLst>
                  <a:ext uri="{0D108BD9-81ED-4DB2-BD59-A6C34878D82A}">
                    <a16:rowId xmlns:a16="http://schemas.microsoft.com/office/drawing/2014/main" xmlns="" val="10003"/>
                  </a:ext>
                </a:extLst>
              </a:tr>
              <a:tr h="361355">
                <a:tc>
                  <a:txBody>
                    <a:bodyPr/>
                    <a:lstStyle/>
                    <a:p>
                      <a:pPr algn="ctr"/>
                      <a:r>
                        <a:rPr lang="en-US" sz="2000" b="0" i="0" dirty="0">
                          <a:latin typeface="Arial Regular"/>
                          <a:cs typeface="Times New Roman" pitchFamily="18" charset="0"/>
                        </a:rPr>
                        <a:t>3</a:t>
                      </a:r>
                    </a:p>
                  </a:txBody>
                  <a:tcPr marT="45725" marB="45725">
                    <a:noFill/>
                  </a:tcPr>
                </a:tc>
                <a:tc>
                  <a:txBody>
                    <a:bodyPr/>
                    <a:lstStyle/>
                    <a:p>
                      <a:pPr algn="ctr"/>
                      <a:r>
                        <a:rPr lang="en-US" sz="2000" b="0" i="0" dirty="0">
                          <a:latin typeface="Arial Regular"/>
                          <a:cs typeface="Times New Roman" pitchFamily="18" charset="0"/>
                        </a:rPr>
                        <a:t>120,000</a:t>
                      </a:r>
                    </a:p>
                  </a:txBody>
                  <a:tcPr marT="45725" marB="45725">
                    <a:noFill/>
                  </a:tcPr>
                </a:tc>
                <a:extLst>
                  <a:ext uri="{0D108BD9-81ED-4DB2-BD59-A6C34878D82A}">
                    <a16:rowId xmlns:a16="http://schemas.microsoft.com/office/drawing/2014/main" xmlns="" val="10004"/>
                  </a:ext>
                </a:extLst>
              </a:tr>
              <a:tr h="361355">
                <a:tc>
                  <a:txBody>
                    <a:bodyPr/>
                    <a:lstStyle/>
                    <a:p>
                      <a:pPr algn="ctr"/>
                      <a:r>
                        <a:rPr lang="en-US" sz="2000" b="0" i="0" dirty="0">
                          <a:latin typeface="Arial Regular"/>
                          <a:cs typeface="Times New Roman" pitchFamily="18" charset="0"/>
                        </a:rPr>
                        <a:t>4</a:t>
                      </a:r>
                    </a:p>
                  </a:txBody>
                  <a:tcPr marT="45725" marB="45725">
                    <a:noFill/>
                  </a:tcPr>
                </a:tc>
                <a:tc>
                  <a:txBody>
                    <a:bodyPr/>
                    <a:lstStyle/>
                    <a:p>
                      <a:pPr algn="ctr"/>
                      <a:r>
                        <a:rPr lang="en-US" sz="2000" b="0" i="0" dirty="0">
                          <a:latin typeface="Arial Regular"/>
                          <a:cs typeface="Times New Roman" pitchFamily="18" charset="0"/>
                        </a:rPr>
                        <a:t>180,000</a:t>
                      </a:r>
                    </a:p>
                  </a:txBody>
                  <a:tcPr marT="45725" marB="45725">
                    <a:noFill/>
                  </a:tcPr>
                </a:tc>
                <a:extLst>
                  <a:ext uri="{0D108BD9-81ED-4DB2-BD59-A6C34878D82A}">
                    <a16:rowId xmlns:a16="http://schemas.microsoft.com/office/drawing/2014/main" xmlns="" val="10005"/>
                  </a:ext>
                </a:extLst>
              </a:tr>
              <a:tr h="361355">
                <a:tc>
                  <a:txBody>
                    <a:bodyPr/>
                    <a:lstStyle/>
                    <a:p>
                      <a:pPr algn="ctr"/>
                      <a:r>
                        <a:rPr lang="en-US" sz="2000" b="0" i="0" dirty="0">
                          <a:latin typeface="Arial Regular"/>
                          <a:cs typeface="Times New Roman" pitchFamily="18" charset="0"/>
                        </a:rPr>
                        <a:t>5</a:t>
                      </a:r>
                    </a:p>
                  </a:txBody>
                  <a:tcPr marT="45725" marB="45725">
                    <a:noFill/>
                  </a:tcPr>
                </a:tc>
                <a:tc>
                  <a:txBody>
                    <a:bodyPr/>
                    <a:lstStyle/>
                    <a:p>
                      <a:pPr algn="ctr"/>
                      <a:r>
                        <a:rPr lang="en-US" sz="2000" b="0" i="0" dirty="0">
                          <a:latin typeface="Arial Regular"/>
                          <a:cs typeface="Times New Roman" pitchFamily="18" charset="0"/>
                        </a:rPr>
                        <a:t>180,000</a:t>
                      </a:r>
                    </a:p>
                  </a:txBody>
                  <a:tcPr marT="45725" marB="45725">
                    <a:noFill/>
                  </a:tcPr>
                </a:tc>
                <a:extLst>
                  <a:ext uri="{0D108BD9-81ED-4DB2-BD59-A6C34878D82A}">
                    <a16:rowId xmlns:a16="http://schemas.microsoft.com/office/drawing/2014/main" xmlns="" val="10006"/>
                  </a:ext>
                </a:extLst>
              </a:tr>
              <a:tr h="361355">
                <a:tc>
                  <a:txBody>
                    <a:bodyPr/>
                    <a:lstStyle/>
                    <a:p>
                      <a:pPr algn="ctr"/>
                      <a:r>
                        <a:rPr lang="en-US" sz="2000" b="0" i="0" dirty="0">
                          <a:latin typeface="Arial Regular"/>
                          <a:cs typeface="Times New Roman" pitchFamily="18" charset="0"/>
                        </a:rPr>
                        <a:t>6</a:t>
                      </a:r>
                    </a:p>
                  </a:txBody>
                  <a:tcPr marT="45725" marB="45725">
                    <a:lnB w="12700" cap="flat" cmpd="sng" algn="ctr">
                      <a:solidFill>
                        <a:schemeClr val="tx1"/>
                      </a:solidFill>
                      <a:prstDash val="solid"/>
                      <a:round/>
                      <a:headEnd type="none" w="med" len="med"/>
                      <a:tailEnd type="none" w="med" len="med"/>
                    </a:lnB>
                    <a:noFill/>
                  </a:tcPr>
                </a:tc>
                <a:tc>
                  <a:txBody>
                    <a:bodyPr/>
                    <a:lstStyle/>
                    <a:p>
                      <a:pPr algn="ctr"/>
                      <a:r>
                        <a:rPr lang="en-US" sz="2000" b="0" i="0" dirty="0">
                          <a:latin typeface="Arial Regular"/>
                          <a:cs typeface="Times New Roman" pitchFamily="18" charset="0"/>
                        </a:rPr>
                        <a:t>180,000</a:t>
                      </a:r>
                    </a:p>
                  </a:txBody>
                  <a:tcPr marT="45725" marB="45725">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6440785"/>
      </p:ext>
    </p:extLst>
  </p:cSld>
  <p:clrMapOvr>
    <a:masterClrMapping/>
  </p:clrMapOvr>
</p:sld>
</file>

<file path=ppt/theme/theme1.xml><?xml version="1.0" encoding="utf-8"?>
<a:theme xmlns:a="http://schemas.openxmlformats.org/drawingml/2006/main" name="viessman">
  <a:themeElements>
    <a:clrScheme name="viessma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iessman">
      <a:majorFont>
        <a:latin typeface="Arial"/>
        <a:ea typeface="ＭＳ Ｐゴシック"/>
        <a:cs typeface="ＭＳ Ｐゴシック"/>
      </a:majorFont>
      <a:minorFont>
        <a:latin typeface="Times"/>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pitchFamily="16" charset="0"/>
            <a:ea typeface="ＭＳ Ｐゴシック" pitchFamily="16" charset="-128"/>
            <a:cs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pitchFamily="16" charset="0"/>
            <a:ea typeface="ＭＳ Ｐゴシック" pitchFamily="16" charset="-128"/>
            <a:cs typeface="ＭＳ Ｐゴシック" pitchFamily="16" charset="-128"/>
          </a:defRPr>
        </a:defPPr>
      </a:lstStyle>
    </a:lnDef>
  </a:objectDefaults>
  <a:extraClrSchemeLst>
    <a:extraClrScheme>
      <a:clrScheme name="viessma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iessma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iessma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iessma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iessma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iessma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iessma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iessma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iessma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iessma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iessma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iessma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HD:Thomas:work:PPT:ESM:Viessman_PPT:viessman.pot</Template>
  <TotalTime>1092</TotalTime>
  <Words>1103</Words>
  <Application>Microsoft Office PowerPoint</Application>
  <PresentationFormat>On-screen Show (4:3)</PresentationFormat>
  <Paragraphs>111</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viessman</vt:lpstr>
      <vt:lpstr>Equation</vt:lpstr>
      <vt:lpstr>Engineering Economy</vt:lpstr>
      <vt:lpstr>Objective</vt:lpstr>
      <vt:lpstr>Constant Prices for Goods and Services</vt:lpstr>
      <vt:lpstr>Consumer Price Index (CPI) and Producer Price Index (PPI)</vt:lpstr>
      <vt:lpstr>The Oil Refinery Business</vt:lpstr>
      <vt:lpstr>There are a Lot of Terms to Know!</vt:lpstr>
      <vt:lpstr>More Terms to Know (1 of 2)</vt:lpstr>
      <vt:lpstr>More Terms to Know (2 of 2)</vt:lpstr>
      <vt:lpstr>Pause and Solve (1 of 2)</vt:lpstr>
      <vt:lpstr>Solution (1 of 2)</vt:lpstr>
      <vt:lpstr>It is Important to Use the Correct Dollar-Type/interest-type Combination.  Otherwise, the Results Will be Biased (1 of 2)</vt:lpstr>
      <vt:lpstr>It is Important to Use the Correct Dollar-Type/interest-type Combination.  Otherwise, the Results Will be Biased (2 of 2)</vt:lpstr>
      <vt:lpstr>Pause and Solve (2 of 2)</vt:lpstr>
      <vt:lpstr>Solution (2 of 2)</vt:lpstr>
      <vt:lpstr>Caution: Fixed and Responsive Annuities!</vt:lpstr>
      <vt:lpstr>Understanding Differential Price Changes (1 of 3)</vt:lpstr>
      <vt:lpstr>Understanding Differential Price Changes (2 of 3)</vt:lpstr>
      <vt:lpstr>Understanding Differential Price Changes (3 of 3)</vt:lpstr>
      <vt:lpstr>The Relationship Among These Variables is (1 of 2)</vt:lpstr>
      <vt:lpstr>The Relationship Among These Variables is (2 of 2)</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 Elin M. Wicks and C. Patrick Koelling</dc:creator>
  <cp:keywords>Economy</cp:keywords>
  <cp:lastModifiedBy>Anand Nallu, Integra-PDY, IN</cp:lastModifiedBy>
  <cp:revision>204</cp:revision>
  <dcterms:created xsi:type="dcterms:W3CDTF">2008-06-16T21:06:20Z</dcterms:created>
  <dcterms:modified xsi:type="dcterms:W3CDTF">2018-06-13T16:14:33Z</dcterms:modified>
</cp:coreProperties>
</file>