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37"/>
  </p:notesMasterIdLst>
  <p:handoutMasterIdLst>
    <p:handoutMasterId r:id="rId38"/>
  </p:handoutMasterIdLst>
  <p:sldIdLst>
    <p:sldId id="337" r:id="rId2"/>
    <p:sldId id="271" r:id="rId3"/>
    <p:sldId id="338" r:id="rId4"/>
    <p:sldId id="320" r:id="rId5"/>
    <p:sldId id="316" r:id="rId6"/>
    <p:sldId id="322" r:id="rId7"/>
    <p:sldId id="324" r:id="rId8"/>
    <p:sldId id="339" r:id="rId9"/>
    <p:sldId id="340" r:id="rId10"/>
    <p:sldId id="341" r:id="rId11"/>
    <p:sldId id="327" r:id="rId12"/>
    <p:sldId id="342" r:id="rId13"/>
    <p:sldId id="343" r:id="rId14"/>
    <p:sldId id="329" r:id="rId15"/>
    <p:sldId id="330" r:id="rId16"/>
    <p:sldId id="331" r:id="rId17"/>
    <p:sldId id="333" r:id="rId18"/>
    <p:sldId id="332" r:id="rId19"/>
    <p:sldId id="344" r:id="rId20"/>
    <p:sldId id="334"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59" r:id="rId34"/>
    <p:sldId id="345" r:id="rId35"/>
    <p:sldId id="298"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647">
          <p15:clr>
            <a:srgbClr val="A4A3A4"/>
          </p15:clr>
        </p15:guide>
        <p15:guide id="7" orient="horz" pos="4146">
          <p15:clr>
            <a:srgbClr val="A4A3A4"/>
          </p15:clr>
        </p15:guide>
        <p15:guide id="8" orient="horz" pos="2057">
          <p15:clr>
            <a:srgbClr val="A4A3A4"/>
          </p15:clr>
        </p15:guide>
        <p15:guide id="9" orient="horz" pos="996">
          <p15:clr>
            <a:srgbClr val="A4A3A4"/>
          </p15:clr>
        </p15:guide>
        <p15:guide id="10" orient="horz" pos="3735">
          <p15:clr>
            <a:srgbClr val="A4A3A4"/>
          </p15:clr>
        </p15:guide>
        <p15:guide id="11" pos="289">
          <p15:clr>
            <a:srgbClr val="A4A3A4"/>
          </p15:clr>
        </p15:guide>
        <p15:guide id="12" pos="5461">
          <p15:clr>
            <a:srgbClr val="A4A3A4"/>
          </p15:clr>
        </p15:guide>
        <p15:guide id="13" pos="3173">
          <p15:clr>
            <a:srgbClr val="A4A3A4"/>
          </p15:clr>
        </p15:guide>
        <p15:guide id="14" pos="4325">
          <p15:clr>
            <a:srgbClr val="A4A3A4"/>
          </p15:clr>
        </p15:guide>
        <p15:guide id="15" pos="503">
          <p15:clr>
            <a:srgbClr val="A4A3A4"/>
          </p15:clr>
        </p15:guide>
        <p15:guide id="16" pos="268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6358" autoAdjust="0"/>
  </p:normalViewPr>
  <p:slideViewPr>
    <p:cSldViewPr snapToGrid="0" snapToObjects="1">
      <p:cViewPr varScale="1">
        <p:scale>
          <a:sx n="113" d="100"/>
          <a:sy n="113" d="100"/>
        </p:scale>
        <p:origin x="-1680" y="-108"/>
      </p:cViewPr>
      <p:guideLst>
        <p:guide orient="horz" pos="2160"/>
        <p:guide orient="horz" pos="3895"/>
        <p:guide orient="horz" pos="704"/>
        <p:guide orient="horz" pos="368"/>
        <p:guide orient="horz" pos="1647"/>
        <p:guide orient="horz" pos="4146"/>
        <p:guide orient="horz" pos="2057"/>
        <p:guide orient="horz" pos="996"/>
        <p:guide orient="horz" pos="3735"/>
        <p:guide pos="2880"/>
        <p:guide pos="289"/>
        <p:guide pos="5461"/>
        <p:guide pos="3173"/>
        <p:guide pos="4325"/>
        <p:guide pos="503"/>
        <p:guide pos="2689"/>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7/2/2018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7/2/2018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7/2/2018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7/2/2018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7/2/2018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705676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3811588"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4" name="Content Placeholder 3"/>
          <p:cNvSpPr>
            <a:spLocks noGrp="1"/>
          </p:cNvSpPr>
          <p:nvPr>
            <p:ph sz="quarter" idx="10"/>
          </p:nvPr>
        </p:nvSpPr>
        <p:spPr>
          <a:xfrm>
            <a:off x="4572000" y="1581150"/>
            <a:ext cx="4097338" cy="4348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extLst>
      <p:ext uri="{BB962C8B-B14F-4D97-AF65-F5344CB8AC3E}">
        <p14:creationId xmlns:p14="http://schemas.microsoft.com/office/powerpoint/2010/main" val="155121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7/2/2018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7/2/2018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95" r:id="rId6"/>
    <p:sldLayoutId id="2147483694" r:id="rId7"/>
    <p:sldLayoutId id="2147483679" r:id="rId8"/>
    <p:sldLayoutId id="2147483680" r:id="rId9"/>
    <p:sldLayoutId id="2147483682" r:id="rId10"/>
    <p:sldLayoutId id="2147483686" r:id="rId11"/>
    <p:sldLayoutId id="2147483689" r:id="rId12"/>
    <p:sldLayoutId id="2147483649" r:id="rId13"/>
    <p:sldLayoutId id="2147483650" r:id="rId14"/>
    <p:sldLayoutId id="2147483671" r:id="rId15"/>
    <p:sldLayoutId id="2147483673" r:id="rId16"/>
    <p:sldLayoutId id="2147483693" r:id="rId17"/>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8.wmf"/><Relationship Id="rId2" Type="http://schemas.openxmlformats.org/officeDocument/2006/relationships/slideLayout" Target="../slideLayouts/slideLayout5.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vmlDrawing" Target="../drawings/vmlDrawing5.vml"/><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vmlDrawing" Target="../drawings/vmlDrawing7.vml"/><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vmlDrawing" Target="../drawings/vmlDrawing8.vml"/><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vmlDrawing" Target="../drawings/vmlDrawing9.vml"/><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5.xml"/><Relationship Id="rId1" Type="http://schemas.openxmlformats.org/officeDocument/2006/relationships/vmlDrawing" Target="../drawings/vmlDrawing10.vml"/><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5.xml"/><Relationship Id="rId1" Type="http://schemas.openxmlformats.org/officeDocument/2006/relationships/vmlDrawing" Target="../drawings/vmlDrawing11.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5.xml"/><Relationship Id="rId1" Type="http://schemas.openxmlformats.org/officeDocument/2006/relationships/vmlDrawing" Target="../drawings/vmlDrawing12.vml"/><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5.xml"/><Relationship Id="rId1" Type="http://schemas.openxmlformats.org/officeDocument/2006/relationships/vmlDrawing" Target="../drawings/vmlDrawing13.vml"/><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9.xml"/><Relationship Id="rId7" Type="http://schemas.openxmlformats.org/officeDocument/2006/relationships/image" Target="../media/image5.wm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 Id="rId9"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07</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29197" y="3178621"/>
            <a:ext cx="3657600" cy="307777"/>
          </a:xfrm>
        </p:spPr>
        <p:txBody>
          <a:bodyPr vert="horz" wrap="square" lIns="0" tIns="0" rIns="0" bIns="0" rtlCol="0" anchor="b">
            <a:spAutoFit/>
          </a:bodyPr>
          <a:lstStyle/>
          <a:p>
            <a:r>
              <a:rPr lang="en-US" altLang="en-US" sz="2000" dirty="0">
                <a:latin typeface="+mn-lt"/>
              </a:rPr>
              <a:t>Depreciation and Income </a:t>
            </a:r>
            <a:r>
              <a:rPr lang="en-US" altLang="en-US" sz="2000" dirty="0" smtClean="0">
                <a:latin typeface="+mn-lt"/>
              </a:rPr>
              <a:t>Taxes</a:t>
            </a:r>
            <a:endParaRPr lang="en-US" altLang="en-US" sz="2000" dirty="0">
              <a:latin typeface="+mn-lt"/>
            </a:endParaRP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16393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9724"/>
            <a:ext cx="8229600" cy="1519500"/>
          </a:xfrm>
        </p:spPr>
        <p:txBody>
          <a:bodyPr vert="horz" lIns="0" tIns="0" rIns="0" bIns="0" rtlCol="0" anchor="b">
            <a:noAutofit/>
          </a:bodyPr>
          <a:lstStyle/>
          <a:p>
            <a:r>
              <a:rPr lang="en-IN" sz="3400" dirty="0" smtClean="0">
                <a:ea typeface="ＭＳ Ｐゴシック" charset="0"/>
                <a:cs typeface="Times New Roman" charset="0"/>
              </a:rPr>
              <a:t>Declining-Balance </a:t>
            </a:r>
            <a:r>
              <a:rPr lang="en-IN" sz="3400" dirty="0">
                <a:ea typeface="ＭＳ Ｐゴシック" charset="0"/>
                <a:cs typeface="Times New Roman" charset="0"/>
              </a:rPr>
              <a:t>(DB): a </a:t>
            </a:r>
            <a:r>
              <a:rPr lang="en-IN" sz="3400" dirty="0" smtClean="0">
                <a:ea typeface="ＭＳ Ｐゴシック" charset="0"/>
                <a:cs typeface="Times New Roman" charset="0"/>
              </a:rPr>
              <a:t>Constant-  </a:t>
            </a:r>
            <a:r>
              <a:rPr lang="en-IN" sz="3400" dirty="0">
                <a:ea typeface="ＭＳ Ｐゴシック" charset="0"/>
                <a:cs typeface="Times New Roman" charset="0"/>
              </a:rPr>
              <a:t>P</a:t>
            </a:r>
            <a:r>
              <a:rPr lang="en-IN" sz="3400" dirty="0" smtClean="0">
                <a:ea typeface="ＭＳ Ｐゴシック" charset="0"/>
                <a:cs typeface="Times New Roman" charset="0"/>
              </a:rPr>
              <a:t>ercentage </a:t>
            </a:r>
            <a:r>
              <a:rPr lang="en-IN" sz="3400" dirty="0">
                <a:ea typeface="ＭＳ Ｐゴシック" charset="0"/>
                <a:cs typeface="Times New Roman" charset="0"/>
              </a:rPr>
              <a:t>of the </a:t>
            </a:r>
            <a:r>
              <a:rPr lang="en-IN" sz="3400" dirty="0" smtClean="0">
                <a:ea typeface="ＭＳ Ｐゴシック" charset="0"/>
                <a:cs typeface="Times New Roman" charset="0"/>
              </a:rPr>
              <a:t>Remaining </a:t>
            </a:r>
            <a:r>
              <a:rPr lang="en-IN" sz="3400" dirty="0">
                <a:ea typeface="ＭＳ Ｐゴシック" charset="0"/>
                <a:cs typeface="Times New Roman" charset="0"/>
              </a:rPr>
              <a:t>BV is  </a:t>
            </a:r>
            <a:r>
              <a:rPr lang="en-IN" sz="3400" dirty="0" smtClean="0">
                <a:ea typeface="ＭＳ Ｐゴシック" charset="0"/>
                <a:cs typeface="Times New Roman" charset="0"/>
              </a:rPr>
              <a:t>Depreciated </a:t>
            </a:r>
            <a:r>
              <a:rPr lang="en-IN" sz="3400" dirty="0">
                <a:ea typeface="ＭＳ Ｐゴシック" charset="0"/>
                <a:cs typeface="Times New Roman" charset="0"/>
              </a:rPr>
              <a:t>E</a:t>
            </a:r>
            <a:r>
              <a:rPr lang="en-IN" sz="3400" dirty="0" smtClean="0">
                <a:ea typeface="ＭＳ Ｐゴシック" charset="0"/>
                <a:cs typeface="Times New Roman" charset="0"/>
              </a:rPr>
              <a:t>ach Year </a:t>
            </a:r>
            <a:r>
              <a:rPr lang="en-IN" sz="2800" dirty="0" smtClean="0">
                <a:ea typeface="ＭＳ Ｐゴシック" charset="0"/>
                <a:cs typeface="Times New Roman" charset="0"/>
              </a:rPr>
              <a:t>(1 of 3)</a:t>
            </a:r>
            <a:endParaRPr lang="en-US" sz="28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64659025"/>
              </p:ext>
            </p:extLst>
          </p:nvPr>
        </p:nvGraphicFramePr>
        <p:xfrm>
          <a:off x="3259154" y="1870583"/>
          <a:ext cx="2501900" cy="482600"/>
        </p:xfrm>
        <a:graphic>
          <a:graphicData uri="http://schemas.openxmlformats.org/presentationml/2006/ole">
            <mc:AlternateContent xmlns:mc="http://schemas.openxmlformats.org/markup-compatibility/2006">
              <mc:Choice xmlns:v="urn:schemas-microsoft-com:vml" Requires="v">
                <p:oleObj spid="_x0000_s8394" name="Equation" r:id="rId4" imgW="2501640" imgH="482400" progId="Equation.DSMT4">
                  <p:embed/>
                </p:oleObj>
              </mc:Choice>
              <mc:Fallback>
                <p:oleObj name="Equation" r:id="rId4" imgW="2501640" imgH="4824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9154" y="1870583"/>
                        <a:ext cx="25019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14173163"/>
              </p:ext>
            </p:extLst>
          </p:nvPr>
        </p:nvGraphicFramePr>
        <p:xfrm>
          <a:off x="3507326" y="2692908"/>
          <a:ext cx="2006600" cy="482600"/>
        </p:xfrm>
        <a:graphic>
          <a:graphicData uri="http://schemas.openxmlformats.org/presentationml/2006/ole">
            <mc:AlternateContent xmlns:mc="http://schemas.openxmlformats.org/markup-compatibility/2006">
              <mc:Choice xmlns:v="urn:schemas-microsoft-com:vml" Requires="v">
                <p:oleObj spid="_x0000_s8395" name="Equation" r:id="rId6" imgW="2006280" imgH="482400" progId="Equation.DSMT4">
                  <p:embed/>
                </p:oleObj>
              </mc:Choice>
              <mc:Fallback>
                <p:oleObj name="Equation" r:id="rId6" imgW="2006280" imgH="48240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7326" y="2692908"/>
                        <a:ext cx="20066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4294967295"/>
          </p:nvPr>
        </p:nvSpPr>
        <p:spPr>
          <a:xfrm>
            <a:off x="457200" y="3364205"/>
            <a:ext cx="8229600" cy="1107996"/>
          </a:xfrm>
        </p:spPr>
        <p:txBody>
          <a:bodyPr vert="horz" lIns="0" tIns="0" rIns="0" bIns="0" rtlCol="0">
            <a:spAutoFit/>
          </a:bodyPr>
          <a:lstStyle/>
          <a:p>
            <a:pPr marL="0" indent="0">
              <a:buNone/>
            </a:pPr>
            <a:r>
              <a:rPr lang="en-IN" dirty="0">
                <a:ea typeface="ＭＳ Ｐゴシック" charset="0"/>
                <a:cs typeface="ＭＳ Ｐゴシック" charset="0"/>
              </a:rPr>
              <a:t>The constant percentage is determined by R,  where R = 2/N when 200% declining balance is being used, R = 1.5/N when 150% declining  balance is being used.</a:t>
            </a:r>
          </a:p>
        </p:txBody>
      </p:sp>
    </p:spTree>
    <p:extLst>
      <p:ext uri="{BB962C8B-B14F-4D97-AF65-F5344CB8AC3E}">
        <p14:creationId xmlns:p14="http://schemas.microsoft.com/office/powerpoint/2010/main" val="1619948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9724"/>
            <a:ext cx="8212138" cy="1519500"/>
          </a:xfrm>
        </p:spPr>
        <p:txBody>
          <a:bodyPr lIns="0" tIns="0" rIns="0" bIns="0"/>
          <a:lstStyle/>
          <a:p>
            <a:r>
              <a:rPr lang="en-IN" sz="3400" dirty="0" smtClean="0">
                <a:ea typeface="ＭＳ Ｐゴシック" charset="0"/>
                <a:cs typeface="Times New Roman" charset="0"/>
              </a:rPr>
              <a:t>Declining-Balance </a:t>
            </a:r>
            <a:r>
              <a:rPr lang="en-IN" sz="3400" dirty="0">
                <a:ea typeface="ＭＳ Ｐゴシック" charset="0"/>
                <a:cs typeface="Times New Roman" charset="0"/>
              </a:rPr>
              <a:t>(DB): a </a:t>
            </a:r>
            <a:r>
              <a:rPr lang="en-IN" sz="3400" dirty="0" smtClean="0">
                <a:ea typeface="ＭＳ Ｐゴシック" charset="0"/>
                <a:cs typeface="Times New Roman" charset="0"/>
              </a:rPr>
              <a:t>Constant-  </a:t>
            </a:r>
            <a:r>
              <a:rPr lang="en-IN" sz="3400" dirty="0">
                <a:ea typeface="ＭＳ Ｐゴシック" charset="0"/>
                <a:cs typeface="Times New Roman" charset="0"/>
              </a:rPr>
              <a:t>P</a:t>
            </a:r>
            <a:r>
              <a:rPr lang="en-IN" sz="3400" dirty="0" smtClean="0">
                <a:ea typeface="ＭＳ Ｐゴシック" charset="0"/>
                <a:cs typeface="Times New Roman" charset="0"/>
              </a:rPr>
              <a:t>ercentage </a:t>
            </a:r>
            <a:r>
              <a:rPr lang="en-IN" sz="3400" dirty="0">
                <a:ea typeface="ＭＳ Ｐゴシック" charset="0"/>
                <a:cs typeface="Times New Roman" charset="0"/>
              </a:rPr>
              <a:t>of the </a:t>
            </a:r>
            <a:r>
              <a:rPr lang="en-IN" sz="3400" dirty="0" smtClean="0">
                <a:ea typeface="ＭＳ Ｐゴシック" charset="0"/>
                <a:cs typeface="Times New Roman" charset="0"/>
              </a:rPr>
              <a:t>Remaining </a:t>
            </a:r>
            <a:r>
              <a:rPr lang="en-IN" sz="3400" dirty="0">
                <a:ea typeface="ＭＳ Ｐゴシック" charset="0"/>
                <a:cs typeface="Times New Roman" charset="0"/>
              </a:rPr>
              <a:t>BV is  D</a:t>
            </a:r>
            <a:r>
              <a:rPr lang="en-IN" sz="3400" dirty="0" smtClean="0">
                <a:ea typeface="ＭＳ Ｐゴシック" charset="0"/>
                <a:cs typeface="Times New Roman" charset="0"/>
              </a:rPr>
              <a:t>epreciated </a:t>
            </a:r>
            <a:r>
              <a:rPr lang="en-IN" sz="3400" dirty="0">
                <a:ea typeface="ＭＳ Ｐゴシック" charset="0"/>
                <a:cs typeface="Times New Roman" charset="0"/>
              </a:rPr>
              <a:t>E</a:t>
            </a:r>
            <a:r>
              <a:rPr lang="en-IN" sz="3400" dirty="0" smtClean="0">
                <a:ea typeface="ＭＳ Ｐゴシック" charset="0"/>
                <a:cs typeface="Times New Roman" charset="0"/>
              </a:rPr>
              <a:t>ach Year </a:t>
            </a:r>
            <a:r>
              <a:rPr lang="en-IN" sz="2800" dirty="0" smtClean="0">
                <a:ea typeface="ＭＳ Ｐゴシック" charset="0"/>
                <a:cs typeface="Times New Roman" charset="0"/>
              </a:rPr>
              <a:t>(2 of 3)</a:t>
            </a:r>
            <a:endParaRPr lang="en-US" sz="2800" dirty="0"/>
          </a:p>
        </p:txBody>
      </p:sp>
      <p:sp>
        <p:nvSpPr>
          <p:cNvPr id="6" name="Content Placeholder 5"/>
          <p:cNvSpPr>
            <a:spLocks noGrp="1"/>
          </p:cNvSpPr>
          <p:nvPr>
            <p:ph idx="4294967295"/>
          </p:nvPr>
        </p:nvSpPr>
        <p:spPr>
          <a:xfrm>
            <a:off x="457200" y="1857061"/>
            <a:ext cx="8229600" cy="2215991"/>
          </a:xfrm>
        </p:spPr>
        <p:txBody>
          <a:bodyPr vert="horz" lIns="0" tIns="0" rIns="0" bIns="0" rtlCol="0">
            <a:spAutoFit/>
          </a:bodyPr>
          <a:lstStyle/>
          <a:p>
            <a:pPr marL="0" indent="0">
              <a:buNone/>
            </a:pPr>
            <a:r>
              <a:rPr lang="en-IN" dirty="0">
                <a:cs typeface="Arial" panose="020B0604020202020204" pitchFamily="34" charset="0"/>
              </a:rPr>
              <a:t>The units-of-production method can be  used when the decrease in value of the  asset is mostly a function of use, instead of time.  The cost basis is allocated equally over the number of units produced over the asset’s life. The  depreciation per unit of production is found from the formula below.</a:t>
            </a:r>
          </a:p>
        </p:txBody>
      </p:sp>
      <p:graphicFrame>
        <p:nvGraphicFramePr>
          <p:cNvPr id="3" name="Object 2"/>
          <p:cNvGraphicFramePr>
            <a:graphicFrameLocks noChangeAspect="1"/>
          </p:cNvGraphicFramePr>
          <p:nvPr>
            <p:extLst>
              <p:ext uri="{D42A27DB-BD31-4B8C-83A1-F6EECF244321}">
                <p14:modId xmlns:p14="http://schemas.microsoft.com/office/powerpoint/2010/main" val="1567233602"/>
              </p:ext>
            </p:extLst>
          </p:nvPr>
        </p:nvGraphicFramePr>
        <p:xfrm>
          <a:off x="2266950" y="4475692"/>
          <a:ext cx="4610100" cy="825500"/>
        </p:xfrm>
        <a:graphic>
          <a:graphicData uri="http://schemas.openxmlformats.org/presentationml/2006/ole">
            <mc:AlternateContent xmlns:mc="http://schemas.openxmlformats.org/markup-compatibility/2006">
              <mc:Choice xmlns:v="urn:schemas-microsoft-com:vml" Requires="v">
                <p:oleObj spid="_x0000_s10338" name="Equation" r:id="rId4" imgW="4609800" imgH="825480" progId="Equation.DSMT4">
                  <p:embed/>
                </p:oleObj>
              </mc:Choice>
              <mc:Fallback>
                <p:oleObj name="Equation" r:id="rId4" imgW="4609800" imgH="82548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6950" y="4475692"/>
                        <a:ext cx="46101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0109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9564"/>
            <a:ext cx="8212138" cy="1569660"/>
          </a:xfrm>
        </p:spPr>
        <p:txBody>
          <a:bodyPr lIns="0" tIns="0" rIns="0" bIns="0">
            <a:spAutoFit/>
          </a:bodyPr>
          <a:lstStyle/>
          <a:p>
            <a:r>
              <a:rPr lang="en-IN" sz="3400" dirty="0">
                <a:ea typeface="ＭＳ Ｐゴシック" charset="0"/>
                <a:cs typeface="Times New Roman" charset="0"/>
              </a:rPr>
              <a:t>Declining-Balance (DB): a Constant-  Percentage of the Remaining BV is  Depreciated Each </a:t>
            </a:r>
            <a:r>
              <a:rPr lang="en-IN" sz="3400" dirty="0" smtClean="0">
                <a:ea typeface="ＭＳ Ｐゴシック" charset="0"/>
                <a:cs typeface="Times New Roman" charset="0"/>
              </a:rPr>
              <a:t>Year </a:t>
            </a:r>
            <a:r>
              <a:rPr lang="en-IN" sz="2800" dirty="0" smtClean="0">
                <a:ea typeface="ＭＳ Ｐゴシック" charset="0"/>
                <a:cs typeface="Times New Roman" charset="0"/>
              </a:rPr>
              <a:t>(3 </a:t>
            </a:r>
            <a:r>
              <a:rPr lang="en-IN" sz="2800" dirty="0">
                <a:ea typeface="ＭＳ Ｐゴシック" charset="0"/>
                <a:cs typeface="Times New Roman" charset="0"/>
              </a:rPr>
              <a:t>of </a:t>
            </a:r>
            <a:r>
              <a:rPr lang="en-IN" sz="2800" dirty="0" smtClean="0">
                <a:ea typeface="ＭＳ Ｐゴシック" charset="0"/>
                <a:cs typeface="Times New Roman" charset="0"/>
              </a:rPr>
              <a:t>3)</a:t>
            </a:r>
            <a:endParaRPr lang="en-US" sz="2800" dirty="0"/>
          </a:p>
        </p:txBody>
      </p:sp>
      <p:sp>
        <p:nvSpPr>
          <p:cNvPr id="6" name="Content Placeholder 5"/>
          <p:cNvSpPr>
            <a:spLocks noGrp="1"/>
          </p:cNvSpPr>
          <p:nvPr>
            <p:ph idx="4294967295"/>
          </p:nvPr>
        </p:nvSpPr>
        <p:spPr>
          <a:xfrm>
            <a:off x="457200" y="1857061"/>
            <a:ext cx="8229600" cy="1846659"/>
          </a:xfrm>
        </p:spPr>
        <p:txBody>
          <a:bodyPr vert="horz" lIns="0" tIns="0" rIns="0" bIns="0" rtlCol="0">
            <a:spAutoFit/>
          </a:bodyPr>
          <a:lstStyle/>
          <a:p>
            <a:pPr marL="0" indent="0">
              <a:spcBef>
                <a:spcPts val="0"/>
              </a:spcBef>
              <a:buClr>
                <a:schemeClr val="lt1"/>
              </a:buClr>
              <a:buSzPct val="25000"/>
              <a:buNone/>
            </a:pPr>
            <a:r>
              <a:rPr lang="en-IN" dirty="0">
                <a:ea typeface="ＭＳ Ｐゴシック" charset="0"/>
                <a:cs typeface="Times New Roman" charset="0"/>
              </a:rPr>
              <a:t>The Modified Accelerated Cost Recovery  System (MACRS) is the principle  method for computing depreciation for property in engineering projects.  It consists of two systems, the main system called the General Depreciation System (GDS) and the Alternative Depreciation System (ADS).</a:t>
            </a:r>
          </a:p>
        </p:txBody>
      </p:sp>
    </p:spTree>
    <p:extLst>
      <p:ext uri="{BB962C8B-B14F-4D97-AF65-F5344CB8AC3E}">
        <p14:creationId xmlns:p14="http://schemas.microsoft.com/office/powerpoint/2010/main" val="315039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8833"/>
            <a:ext cx="8229600" cy="1569660"/>
          </a:xfrm>
        </p:spPr>
        <p:txBody>
          <a:bodyPr lIns="0" tIns="0" rIns="0" bIns="0">
            <a:spAutoFit/>
          </a:bodyPr>
          <a:lstStyle/>
          <a:p>
            <a:r>
              <a:rPr lang="en-IN" sz="3400" dirty="0">
                <a:ea typeface="ＭＳ Ｐゴシック" charset="0"/>
                <a:cs typeface="Times New Roman" charset="0"/>
              </a:rPr>
              <a:t>When an A</a:t>
            </a:r>
            <a:r>
              <a:rPr lang="en-IN" sz="3400" dirty="0" smtClean="0">
                <a:ea typeface="ＭＳ Ｐゴシック" charset="0"/>
                <a:cs typeface="Times New Roman" charset="0"/>
              </a:rPr>
              <a:t>sset </a:t>
            </a:r>
            <a:r>
              <a:rPr lang="en-IN" sz="3400" dirty="0">
                <a:ea typeface="ＭＳ Ｐゴシック" charset="0"/>
                <a:cs typeface="Times New Roman" charset="0"/>
              </a:rPr>
              <a:t>is </a:t>
            </a:r>
            <a:r>
              <a:rPr lang="en-IN" sz="3400" dirty="0" smtClean="0">
                <a:ea typeface="ＭＳ Ｐゴシック" charset="0"/>
                <a:cs typeface="Times New Roman" charset="0"/>
              </a:rPr>
              <a:t>Depreciated Using  </a:t>
            </a:r>
            <a:r>
              <a:rPr lang="en-IN" sz="3400" dirty="0">
                <a:ea typeface="ＭＳ Ｐゴシック" charset="0"/>
                <a:cs typeface="Times New Roman" charset="0"/>
              </a:rPr>
              <a:t>MACRS, the </a:t>
            </a:r>
            <a:r>
              <a:rPr lang="en-IN" sz="3400" dirty="0" smtClean="0">
                <a:ea typeface="ＭＳ Ｐゴシック" charset="0"/>
                <a:cs typeface="Times New Roman" charset="0"/>
              </a:rPr>
              <a:t>Following </a:t>
            </a:r>
            <a:r>
              <a:rPr lang="en-IN" sz="3400" dirty="0">
                <a:ea typeface="ＭＳ Ｐゴシック" charset="0"/>
                <a:cs typeface="Times New Roman" charset="0"/>
              </a:rPr>
              <a:t>I</a:t>
            </a:r>
            <a:r>
              <a:rPr lang="en-IN" sz="3400" dirty="0" smtClean="0">
                <a:ea typeface="ＭＳ Ｐゴシック" charset="0"/>
                <a:cs typeface="Times New Roman" charset="0"/>
              </a:rPr>
              <a:t>nformation </a:t>
            </a:r>
            <a:r>
              <a:rPr lang="en-IN" sz="3400" dirty="0">
                <a:ea typeface="ＭＳ Ｐゴシック" charset="0"/>
                <a:cs typeface="Times New Roman" charset="0"/>
              </a:rPr>
              <a:t>is  N</a:t>
            </a:r>
            <a:r>
              <a:rPr lang="en-IN" sz="3400" dirty="0" smtClean="0">
                <a:ea typeface="ＭＳ Ｐゴシック" charset="0"/>
                <a:cs typeface="Times New Roman" charset="0"/>
              </a:rPr>
              <a:t>eeded </a:t>
            </a:r>
            <a:r>
              <a:rPr lang="en-IN" sz="3400" dirty="0">
                <a:ea typeface="ＭＳ Ｐゴシック" charset="0"/>
                <a:cs typeface="Times New Roman" charset="0"/>
              </a:rPr>
              <a:t>to </a:t>
            </a:r>
            <a:r>
              <a:rPr lang="en-IN" sz="3400" dirty="0" smtClean="0">
                <a:ea typeface="ＭＳ Ｐゴシック" charset="0"/>
                <a:cs typeface="Times New Roman" charset="0"/>
              </a:rPr>
              <a:t>Calculate Deductions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964054"/>
            <a:ext cx="8229600" cy="2616101"/>
          </a:xfrm>
        </p:spPr>
        <p:txBody>
          <a:bodyPr vert="horz" lIns="0" tIns="0" rIns="0" bIns="0" rtlCol="0">
            <a:spAutoFit/>
          </a:bodyPr>
          <a:lstStyle/>
          <a:p>
            <a:r>
              <a:rPr lang="en-IN" dirty="0">
                <a:ea typeface="ＭＳ Ｐゴシック" charset="0"/>
                <a:cs typeface="Times New Roman" charset="0"/>
              </a:rPr>
              <a:t>Cost basis, B</a:t>
            </a:r>
          </a:p>
          <a:p>
            <a:r>
              <a:rPr lang="en-IN" dirty="0">
                <a:ea typeface="ＭＳ Ｐゴシック" charset="0"/>
                <a:cs typeface="Times New Roman" charset="0"/>
              </a:rPr>
              <a:t>Date the property was placed into service</a:t>
            </a:r>
          </a:p>
          <a:p>
            <a:r>
              <a:rPr lang="en-IN" dirty="0">
                <a:ea typeface="ＭＳ Ｐゴシック" charset="0"/>
                <a:cs typeface="Times New Roman" charset="0"/>
              </a:rPr>
              <a:t>The property class and recovery period</a:t>
            </a:r>
          </a:p>
          <a:p>
            <a:pPr marR="59055"/>
            <a:r>
              <a:rPr lang="en-IN" dirty="0">
                <a:ea typeface="ＭＳ Ｐゴシック" charset="0"/>
                <a:cs typeface="Times New Roman" charset="0"/>
              </a:rPr>
              <a:t>The MACRS depreciation method (GDS or  ADS).</a:t>
            </a:r>
          </a:p>
          <a:p>
            <a:r>
              <a:rPr lang="en-IN" dirty="0">
                <a:ea typeface="ＭＳ Ｐゴシック" charset="0"/>
                <a:cs typeface="Times New Roman" charset="0"/>
              </a:rPr>
              <a:t>The time convention that applies (half year)</a:t>
            </a:r>
          </a:p>
        </p:txBody>
      </p:sp>
    </p:spTree>
    <p:extLst>
      <p:ext uri="{BB962C8B-B14F-4D97-AF65-F5344CB8AC3E}">
        <p14:creationId xmlns:p14="http://schemas.microsoft.com/office/powerpoint/2010/main" val="368966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Using MACRS is </a:t>
            </a:r>
            <a:r>
              <a:rPr lang="en-IN" sz="3400" dirty="0" smtClean="0">
                <a:ea typeface="ＭＳ Ｐゴシック" charset="0"/>
                <a:cs typeface="Times New Roman" charset="0"/>
              </a:rPr>
              <a:t>Easy</a:t>
            </a:r>
            <a:r>
              <a:rPr lang="en-IN" sz="3400" dirty="0">
                <a:ea typeface="ＭＳ Ｐゴシック" charset="0"/>
                <a:cs typeface="Times New Roman" charset="0"/>
              </a:rPr>
              <a:t>!</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1723549"/>
          </a:xfrm>
        </p:spPr>
        <p:txBody>
          <a:bodyPr vert="horz" lIns="0" tIns="0" rIns="0" bIns="0" rtlCol="0">
            <a:spAutoFit/>
          </a:bodyPr>
          <a:lstStyle/>
          <a:p>
            <a:pPr marL="355600" marR="438784" indent="-355600">
              <a:lnSpc>
                <a:spcPts val="3300"/>
              </a:lnSpc>
              <a:buFontTx/>
              <a:buAutoNum type="arabicPeriod"/>
              <a:tabLst>
                <a:tab pos="621665" algn="l"/>
              </a:tabLst>
            </a:pPr>
            <a:r>
              <a:rPr lang="en-IN" dirty="0">
                <a:ea typeface="ＭＳ Ｐゴシック" charset="0"/>
                <a:cs typeface="Times New Roman" charset="0"/>
              </a:rPr>
              <a:t>Determine the asset’s recovery period (Table  7-2).</a:t>
            </a:r>
          </a:p>
          <a:p>
            <a:pPr marL="355600" marR="5080" indent="-355600">
              <a:lnSpc>
                <a:spcPct val="99500"/>
              </a:lnSpc>
              <a:buFontTx/>
              <a:buAutoNum type="arabicPeriod"/>
              <a:tabLst>
                <a:tab pos="621665" algn="l"/>
              </a:tabLst>
            </a:pPr>
            <a:r>
              <a:rPr lang="en-IN" dirty="0">
                <a:ea typeface="ＭＳ Ｐゴシック" charset="0"/>
                <a:cs typeface="Times New Roman" charset="0"/>
              </a:rPr>
              <a:t>Use the appropriate column from Table 7-3 that  matches the recovery period to find the recovery  rate, </a:t>
            </a:r>
            <a:r>
              <a:rPr lang="en-IN" dirty="0" err="1">
                <a:ea typeface="ＭＳ Ｐゴシック" charset="0"/>
                <a:cs typeface="Times New Roman" charset="0"/>
              </a:rPr>
              <a:t>r</a:t>
            </a:r>
            <a:r>
              <a:rPr lang="en-IN" baseline="-25000" dirty="0" err="1">
                <a:ea typeface="ＭＳ Ｐゴシック" charset="0"/>
                <a:cs typeface="Times New Roman" charset="0"/>
              </a:rPr>
              <a:t>k</a:t>
            </a:r>
            <a:r>
              <a:rPr lang="en-IN" dirty="0">
                <a:ea typeface="ＭＳ Ｐゴシック" charset="0"/>
                <a:cs typeface="Times New Roman" charset="0"/>
              </a:rPr>
              <a:t>, and compute the depreciation for each  year as</a:t>
            </a:r>
          </a:p>
        </p:txBody>
      </p:sp>
      <p:graphicFrame>
        <p:nvGraphicFramePr>
          <p:cNvPr id="4" name="Object 3"/>
          <p:cNvGraphicFramePr>
            <a:graphicFrameLocks noChangeAspect="1"/>
          </p:cNvGraphicFramePr>
          <p:nvPr>
            <p:extLst>
              <p:ext uri="{D42A27DB-BD31-4B8C-83A1-F6EECF244321}">
                <p14:modId xmlns:p14="http://schemas.microsoft.com/office/powerpoint/2010/main" val="1837187313"/>
              </p:ext>
            </p:extLst>
          </p:nvPr>
        </p:nvGraphicFramePr>
        <p:xfrm>
          <a:off x="2796646" y="3953933"/>
          <a:ext cx="4017963" cy="533400"/>
        </p:xfrm>
        <a:graphic>
          <a:graphicData uri="http://schemas.openxmlformats.org/presentationml/2006/ole">
            <mc:AlternateContent xmlns:mc="http://schemas.openxmlformats.org/markup-compatibility/2006">
              <mc:Choice xmlns:v="urn:schemas-microsoft-com:vml" Requires="v">
                <p:oleObj spid="_x0000_s5282" name="Equation" r:id="rId4" imgW="2869920" imgH="380880" progId="Equation.DSMT4">
                  <p:embed/>
                </p:oleObj>
              </mc:Choice>
              <mc:Fallback>
                <p:oleObj name="Equation" r:id="rId4" imgW="2869920" imgH="38088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6646" y="3953933"/>
                        <a:ext cx="401796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68950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2456"/>
            <a:ext cx="8229600" cy="1054904"/>
          </a:xfrm>
        </p:spPr>
        <p:txBody>
          <a:bodyPr lIns="0" tIns="0" rIns="0" bIns="0">
            <a:spAutoFit/>
          </a:bodyPr>
          <a:lstStyle/>
          <a:p>
            <a:r>
              <a:rPr lang="en-IN" sz="3400" dirty="0">
                <a:ea typeface="ＭＳ Ｐゴシック" charset="0"/>
                <a:cs typeface="Times New Roman" charset="0"/>
              </a:rPr>
              <a:t>There are </a:t>
            </a:r>
            <a:r>
              <a:rPr lang="en-IN" sz="3400" dirty="0" smtClean="0">
                <a:ea typeface="ＭＳ Ｐゴシック" charset="0"/>
                <a:cs typeface="Times New Roman" charset="0"/>
              </a:rPr>
              <a:t>Many </a:t>
            </a:r>
            <a:r>
              <a:rPr lang="en-IN" sz="3400" dirty="0">
                <a:ea typeface="ＭＳ Ｐゴシック" charset="0"/>
                <a:cs typeface="Times New Roman" charset="0"/>
              </a:rPr>
              <a:t>D</a:t>
            </a:r>
            <a:r>
              <a:rPr lang="en-IN" sz="3400" dirty="0" smtClean="0">
                <a:ea typeface="ＭＳ Ｐゴシック" charset="0"/>
                <a:cs typeface="Times New Roman" charset="0"/>
              </a:rPr>
              <a:t>ifferent Types </a:t>
            </a:r>
            <a:r>
              <a:rPr lang="en-IN" sz="3400" dirty="0">
                <a:ea typeface="ＭＳ Ｐゴシック" charset="0"/>
                <a:cs typeface="Times New Roman" charset="0"/>
              </a:rPr>
              <a:t>of </a:t>
            </a:r>
            <a:r>
              <a:rPr lang="en-IN" sz="3400" dirty="0" smtClean="0">
                <a:ea typeface="ＭＳ Ｐゴシック" charset="0"/>
                <a:cs typeface="Times New Roman" charset="0"/>
              </a:rPr>
              <a:t>Taxes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899414"/>
            <a:ext cx="8229600" cy="4283899"/>
          </a:xfrm>
        </p:spPr>
        <p:txBody>
          <a:bodyPr vert="horz" lIns="0" tIns="0" rIns="0" bIns="0" rtlCol="0">
            <a:spAutoFit/>
          </a:bodyPr>
          <a:lstStyle/>
          <a:p>
            <a:pPr marR="64135">
              <a:lnSpc>
                <a:spcPts val="3000"/>
              </a:lnSpc>
              <a:tabLst>
                <a:tab pos="354965" algn="l"/>
              </a:tabLst>
            </a:pPr>
            <a:r>
              <a:rPr lang="en-IN" sz="2200" u="sng" dirty="0" smtClean="0">
                <a:ea typeface="ＭＳ Ｐゴシック" charset="0"/>
                <a:cs typeface="Times New Roman" charset="0"/>
              </a:rPr>
              <a:t>Income </a:t>
            </a:r>
            <a:r>
              <a:rPr lang="en-IN" sz="2200" u="sng" dirty="0">
                <a:ea typeface="ＭＳ Ｐゴシック" charset="0"/>
                <a:cs typeface="Times New Roman" charset="0"/>
              </a:rPr>
              <a:t>taxes</a:t>
            </a:r>
            <a:r>
              <a:rPr lang="en-IN" sz="2200" dirty="0">
                <a:ea typeface="ＭＳ Ｐゴシック" charset="0"/>
                <a:cs typeface="Times New Roman" charset="0"/>
              </a:rPr>
              <a:t> are assessed as a function of gross  revenues minus allowable expenses.</a:t>
            </a:r>
          </a:p>
          <a:p>
            <a:pPr marR="222250">
              <a:lnSpc>
                <a:spcPts val="3030"/>
              </a:lnSpc>
              <a:tabLst>
                <a:tab pos="354965" algn="l"/>
              </a:tabLst>
            </a:pPr>
            <a:r>
              <a:rPr lang="en-IN" sz="2200" u="sng" dirty="0" smtClean="0">
                <a:ea typeface="ＭＳ Ｐゴシック" charset="0"/>
                <a:cs typeface="Times New Roman" charset="0"/>
              </a:rPr>
              <a:t>Property </a:t>
            </a:r>
            <a:r>
              <a:rPr lang="en-IN" sz="2200" u="sng" dirty="0">
                <a:ea typeface="ＭＳ Ｐゴシック" charset="0"/>
                <a:cs typeface="Times New Roman" charset="0"/>
              </a:rPr>
              <a:t>taxes</a:t>
            </a:r>
            <a:r>
              <a:rPr lang="en-IN" sz="2200" dirty="0">
                <a:ea typeface="ＭＳ Ｐゴシック" charset="0"/>
                <a:cs typeface="Times New Roman" charset="0"/>
              </a:rPr>
              <a:t> are assessed as a function of the  value of property owned.</a:t>
            </a:r>
          </a:p>
          <a:p>
            <a:pPr marR="5080">
              <a:lnSpc>
                <a:spcPts val="3030"/>
              </a:lnSpc>
              <a:tabLst>
                <a:tab pos="354965" algn="l"/>
              </a:tabLst>
            </a:pPr>
            <a:r>
              <a:rPr lang="en-IN" sz="2200" u="sng" dirty="0" smtClean="0">
                <a:ea typeface="ＭＳ Ｐゴシック" charset="0"/>
                <a:cs typeface="Times New Roman" charset="0"/>
              </a:rPr>
              <a:t>Sales </a:t>
            </a:r>
            <a:r>
              <a:rPr lang="en-IN" sz="2200" u="sng" dirty="0">
                <a:ea typeface="ＭＳ Ｐゴシック" charset="0"/>
                <a:cs typeface="Times New Roman" charset="0"/>
              </a:rPr>
              <a:t>taxes</a:t>
            </a:r>
            <a:r>
              <a:rPr lang="en-IN" sz="2200" dirty="0">
                <a:ea typeface="ＭＳ Ｐゴシック" charset="0"/>
                <a:cs typeface="Times New Roman" charset="0"/>
              </a:rPr>
              <a:t> are assessed on the basis of purchase  of goods or services.</a:t>
            </a:r>
          </a:p>
          <a:p>
            <a:pPr marR="163195">
              <a:lnSpc>
                <a:spcPct val="91200"/>
              </a:lnSpc>
              <a:tabLst>
                <a:tab pos="354965" algn="l"/>
              </a:tabLst>
            </a:pPr>
            <a:r>
              <a:rPr lang="en-IN" sz="2200" u="sng" dirty="0" smtClean="0">
                <a:ea typeface="ＭＳ Ｐゴシック" charset="0"/>
                <a:cs typeface="Times New Roman" charset="0"/>
              </a:rPr>
              <a:t>Excise </a:t>
            </a:r>
            <a:r>
              <a:rPr lang="en-IN" sz="2200" u="sng" dirty="0">
                <a:ea typeface="ＭＳ Ｐゴシック" charset="0"/>
                <a:cs typeface="Times New Roman" charset="0"/>
              </a:rPr>
              <a:t>taxes</a:t>
            </a:r>
            <a:r>
              <a:rPr lang="en-IN" sz="2200" dirty="0">
                <a:ea typeface="ＭＳ Ｐゴシック" charset="0"/>
                <a:cs typeface="Times New Roman" charset="0"/>
              </a:rPr>
              <a:t> are federal taxes assessed as a  function of the sale of certain goods or services  often considered </a:t>
            </a:r>
            <a:r>
              <a:rPr lang="en-IN" sz="2200" dirty="0" err="1" smtClean="0">
                <a:ea typeface="ＭＳ Ｐゴシック" charset="0"/>
                <a:cs typeface="Times New Roman" charset="0"/>
              </a:rPr>
              <a:t>nonnecessities</a:t>
            </a:r>
            <a:r>
              <a:rPr lang="en-IN" sz="2200" dirty="0" smtClean="0">
                <a:ea typeface="ＭＳ Ｐゴシック" charset="0"/>
                <a:cs typeface="Times New Roman" charset="0"/>
              </a:rPr>
              <a:t>.</a:t>
            </a:r>
          </a:p>
          <a:p>
            <a:pPr marL="0" marR="163195" indent="0">
              <a:lnSpc>
                <a:spcPct val="91200"/>
              </a:lnSpc>
              <a:buNone/>
              <a:tabLst>
                <a:tab pos="354965" algn="l"/>
              </a:tabLst>
            </a:pPr>
            <a:r>
              <a:rPr lang="en-IN" sz="2200" dirty="0" smtClean="0">
                <a:ea typeface="ＭＳ Ｐゴシック" charset="0"/>
                <a:cs typeface="Times New Roman" charset="0"/>
              </a:rPr>
              <a:t>   We </a:t>
            </a:r>
            <a:r>
              <a:rPr lang="en-IN" sz="2200" dirty="0">
                <a:ea typeface="ＭＳ Ｐゴシック" charset="0"/>
                <a:cs typeface="Times New Roman" charset="0"/>
              </a:rPr>
              <a:t>will focus on income taxes.</a:t>
            </a:r>
          </a:p>
        </p:txBody>
      </p:sp>
    </p:spTree>
    <p:extLst>
      <p:ext uri="{BB962C8B-B14F-4D97-AF65-F5344CB8AC3E}">
        <p14:creationId xmlns:p14="http://schemas.microsoft.com/office/powerpoint/2010/main" val="548101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81199"/>
            <a:ext cx="8229600" cy="2092881"/>
          </a:xfrm>
        </p:spPr>
        <p:txBody>
          <a:bodyPr lIns="0" tIns="0" rIns="0" bIns="0">
            <a:spAutoFit/>
          </a:bodyPr>
          <a:lstStyle/>
          <a:p>
            <a:r>
              <a:rPr lang="en-IN" sz="3400" dirty="0">
                <a:ea typeface="ＭＳ Ｐゴシック" charset="0"/>
                <a:cs typeface="Times New Roman" charset="0"/>
              </a:rPr>
              <a:t>Taking </a:t>
            </a:r>
            <a:r>
              <a:rPr lang="en-IN" sz="3400" dirty="0" smtClean="0">
                <a:ea typeface="ＭＳ Ｐゴシック" charset="0"/>
                <a:cs typeface="Times New Roman" charset="0"/>
              </a:rPr>
              <a:t>Taxes </a:t>
            </a:r>
            <a:r>
              <a:rPr lang="en-IN" sz="3400" dirty="0">
                <a:ea typeface="ＭＳ Ｐゴシック" charset="0"/>
                <a:cs typeface="Times New Roman" charset="0"/>
              </a:rPr>
              <a:t>into </a:t>
            </a:r>
            <a:r>
              <a:rPr lang="en-IN" sz="3400" dirty="0" smtClean="0">
                <a:ea typeface="ＭＳ Ｐゴシック" charset="0"/>
                <a:cs typeface="Times New Roman" charset="0"/>
              </a:rPr>
              <a:t>Account Changes Our </a:t>
            </a:r>
            <a:r>
              <a:rPr lang="en-IN" sz="3400" dirty="0">
                <a:ea typeface="ＭＳ Ｐゴシック" charset="0"/>
                <a:cs typeface="Times New Roman" charset="0"/>
              </a:rPr>
              <a:t>E</a:t>
            </a:r>
            <a:r>
              <a:rPr lang="en-IN" sz="3400" dirty="0" smtClean="0">
                <a:ea typeface="ＭＳ Ｐゴシック" charset="0"/>
                <a:cs typeface="Times New Roman" charset="0"/>
              </a:rPr>
              <a:t>xpectations </a:t>
            </a:r>
            <a:r>
              <a:rPr lang="en-IN" sz="3400" dirty="0">
                <a:ea typeface="ＭＳ Ｐゴシック" charset="0"/>
                <a:cs typeface="Times New Roman" charset="0"/>
              </a:rPr>
              <a:t>of </a:t>
            </a:r>
            <a:r>
              <a:rPr lang="en-IN" sz="3400" dirty="0" smtClean="0">
                <a:ea typeface="ＭＳ Ｐゴシック" charset="0"/>
                <a:cs typeface="Times New Roman" charset="0"/>
              </a:rPr>
              <a:t>Returns </a:t>
            </a:r>
            <a:r>
              <a:rPr lang="en-IN" sz="3400" dirty="0">
                <a:ea typeface="ＭＳ Ｐゴシック" charset="0"/>
                <a:cs typeface="Times New Roman" charset="0"/>
              </a:rPr>
              <a:t>on </a:t>
            </a:r>
            <a:r>
              <a:rPr lang="en-IN" sz="3400" dirty="0" smtClean="0">
                <a:ea typeface="ＭＳ Ｐゴシック" charset="0"/>
                <a:cs typeface="Times New Roman" charset="0"/>
              </a:rPr>
              <a:t>Projects</a:t>
            </a:r>
            <a:r>
              <a:rPr lang="en-IN" sz="3400" dirty="0">
                <a:ea typeface="ＭＳ Ｐゴシック" charset="0"/>
                <a:cs typeface="Times New Roman" charset="0"/>
              </a:rPr>
              <a:t>, </a:t>
            </a:r>
            <a:r>
              <a:rPr lang="en-IN" sz="3400" dirty="0" smtClean="0">
                <a:ea typeface="ＭＳ Ｐゴシック" charset="0"/>
                <a:cs typeface="Times New Roman" charset="0"/>
              </a:rPr>
              <a:t>So Our </a:t>
            </a:r>
            <a:r>
              <a:rPr lang="en-IN" sz="3400" dirty="0">
                <a:ea typeface="ＭＳ Ｐゴシック" charset="0"/>
                <a:cs typeface="Times New Roman" charset="0"/>
              </a:rPr>
              <a:t>MARR </a:t>
            </a:r>
            <a:r>
              <a:rPr lang="en-IN" sz="3400" dirty="0" smtClean="0">
                <a:ea typeface="ＭＳ Ｐゴシック" charset="0"/>
                <a:cs typeface="Times New Roman" charset="0"/>
              </a:rPr>
              <a:t>(After-Tax</a:t>
            </a:r>
            <a:r>
              <a:rPr lang="en-IN" sz="3400" dirty="0">
                <a:ea typeface="ＭＳ Ｐゴシック" charset="0"/>
                <a:cs typeface="Times New Roman" charset="0"/>
              </a:rPr>
              <a:t>) is </a:t>
            </a:r>
            <a:r>
              <a:rPr lang="en-IN" sz="3400" dirty="0" smtClean="0">
                <a:ea typeface="ＭＳ Ｐゴシック" charset="0"/>
                <a:cs typeface="Times New Roman" charset="0"/>
              </a:rPr>
              <a:t>Lower</a:t>
            </a:r>
            <a:endParaRPr lang="en-US" sz="3400" dirty="0">
              <a:ea typeface="ＭＳ Ｐゴシック" charset="0"/>
              <a:cs typeface="Times New Roman"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960074236"/>
              </p:ext>
            </p:extLst>
          </p:nvPr>
        </p:nvGraphicFramePr>
        <p:xfrm>
          <a:off x="1629305" y="2174081"/>
          <a:ext cx="6529387" cy="881063"/>
        </p:xfrm>
        <a:graphic>
          <a:graphicData uri="http://schemas.openxmlformats.org/presentationml/2006/ole">
            <mc:AlternateContent xmlns:mc="http://schemas.openxmlformats.org/markup-compatibility/2006">
              <mc:Choice xmlns:v="urn:schemas-microsoft-com:vml" Requires="v">
                <p:oleObj spid="_x0000_s11351" name="Equation" r:id="rId4" imgW="5930640" imgH="799920" progId="Equation.DSMT4">
                  <p:embed/>
                </p:oleObj>
              </mc:Choice>
              <mc:Fallback>
                <p:oleObj name="Equation" r:id="rId4" imgW="5930640" imgH="7999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9305" y="2174081"/>
                        <a:ext cx="6529387"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5125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97"/>
            <a:ext cx="8229600" cy="1569660"/>
          </a:xfrm>
        </p:spPr>
        <p:txBody>
          <a:bodyPr lIns="0" tIns="0" rIns="0" bIns="0">
            <a:spAutoFit/>
          </a:bodyPr>
          <a:lstStyle/>
          <a:p>
            <a:r>
              <a:rPr lang="en-IN" sz="3400" dirty="0">
                <a:ea typeface="ＭＳ Ｐゴシック" charset="0"/>
                <a:cs typeface="Times New Roman" charset="0"/>
              </a:rPr>
              <a:t>The </a:t>
            </a:r>
            <a:r>
              <a:rPr lang="en-IN" sz="3400" dirty="0" smtClean="0">
                <a:ea typeface="ＭＳ Ｐゴシック" charset="0"/>
                <a:cs typeface="Times New Roman" charset="0"/>
              </a:rPr>
              <a:t>After-Tax </a:t>
            </a:r>
            <a:r>
              <a:rPr lang="en-IN" sz="3400" dirty="0">
                <a:ea typeface="ＭＳ Ｐゴシック" charset="0"/>
                <a:cs typeface="Times New Roman" charset="0"/>
              </a:rPr>
              <a:t>MARR </a:t>
            </a:r>
            <a:r>
              <a:rPr lang="en-IN" sz="3400" dirty="0" smtClean="0">
                <a:ea typeface="ＭＳ Ｐゴシック" charset="0"/>
                <a:cs typeface="Times New Roman" charset="0"/>
              </a:rPr>
              <a:t>Should </a:t>
            </a:r>
            <a:r>
              <a:rPr lang="en-IN" sz="3400" dirty="0">
                <a:ea typeface="ＭＳ Ｐゴシック" charset="0"/>
                <a:cs typeface="Times New Roman" charset="0"/>
              </a:rPr>
              <a:t>be at </a:t>
            </a:r>
            <a:r>
              <a:rPr lang="en-IN" sz="3400" dirty="0" smtClean="0">
                <a:ea typeface="ＭＳ Ｐゴシック" charset="0"/>
                <a:cs typeface="Times New Roman" charset="0"/>
              </a:rPr>
              <a:t>Least the Tax-Adjusted Weighted Average Cost </a:t>
            </a:r>
            <a:r>
              <a:rPr lang="en-IN" sz="3400" dirty="0">
                <a:ea typeface="ＭＳ Ｐゴシック" charset="0"/>
                <a:cs typeface="Times New Roman" charset="0"/>
              </a:rPr>
              <a:t>of </a:t>
            </a:r>
            <a:r>
              <a:rPr lang="en-IN" sz="3400" dirty="0" smtClean="0">
                <a:ea typeface="ＭＳ Ｐゴシック" charset="0"/>
                <a:cs typeface="Times New Roman" charset="0"/>
              </a:rPr>
              <a:t>Capital </a:t>
            </a:r>
            <a:r>
              <a:rPr lang="en-IN" sz="3400" dirty="0">
                <a:ea typeface="ＭＳ Ｐゴシック" charset="0"/>
                <a:cs typeface="Times New Roman" charset="0"/>
              </a:rPr>
              <a:t>(WACC</a:t>
            </a:r>
            <a:r>
              <a:rPr lang="en-IN" sz="3400" dirty="0" smtClean="0">
                <a:ea typeface="ＭＳ Ｐゴシック" charset="0"/>
                <a:cs typeface="Times New Roman" charset="0"/>
              </a:rPr>
              <a:t>)</a:t>
            </a:r>
            <a:endParaRPr lang="en-US" sz="34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773882634"/>
              </p:ext>
            </p:extLst>
          </p:nvPr>
        </p:nvGraphicFramePr>
        <p:xfrm>
          <a:off x="2227263" y="2266950"/>
          <a:ext cx="4325937" cy="493713"/>
        </p:xfrm>
        <a:graphic>
          <a:graphicData uri="http://schemas.openxmlformats.org/presentationml/2006/ole">
            <mc:AlternateContent xmlns:mc="http://schemas.openxmlformats.org/markup-compatibility/2006">
              <mc:Choice xmlns:v="urn:schemas-microsoft-com:vml" Requires="v">
                <p:oleObj spid="_x0000_s6301" name="Equation" r:id="rId4" imgW="3784320" imgH="431640" progId="Equation.DSMT4">
                  <p:embed/>
                </p:oleObj>
              </mc:Choice>
              <mc:Fallback>
                <p:oleObj name="Equation" r:id="rId4" imgW="3784320" imgH="43164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7263" y="2266950"/>
                        <a:ext cx="43259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4294967295"/>
          </p:nvPr>
        </p:nvSpPr>
        <p:spPr>
          <a:xfrm>
            <a:off x="456672" y="3138514"/>
            <a:ext cx="8212666" cy="1890261"/>
          </a:xfrm>
        </p:spPr>
        <p:txBody>
          <a:bodyPr vert="horz" lIns="0" tIns="0" rIns="0" bIns="0" rtlCol="0">
            <a:spAutoFit/>
          </a:bodyPr>
          <a:lstStyle/>
          <a:p>
            <a:pPr marL="12700" marR="5080" indent="0">
              <a:lnSpc>
                <a:spcPts val="3300"/>
              </a:lnSpc>
              <a:buNone/>
              <a:tabLst>
                <a:tab pos="472440" algn="l"/>
              </a:tabLst>
            </a:pPr>
            <a:r>
              <a:rPr lang="el-GR" spc="-30" dirty="0" smtClean="0">
                <a:latin typeface="Times New Roman"/>
                <a:cs typeface="Times New Roman"/>
                <a:sym typeface="Symbol"/>
              </a:rPr>
              <a:t>λ</a:t>
            </a:r>
            <a:r>
              <a:rPr lang="en-IN" spc="-30" dirty="0" smtClean="0">
                <a:latin typeface="Symbol"/>
                <a:cs typeface="Symbol"/>
                <a:sym typeface="Symbol"/>
              </a:rPr>
              <a:t> </a:t>
            </a:r>
            <a:r>
              <a:rPr lang="en-IN" dirty="0" smtClean="0">
                <a:latin typeface="Arial Regular"/>
                <a:cs typeface="Times New Roman"/>
              </a:rPr>
              <a:t>= </a:t>
            </a:r>
            <a:r>
              <a:rPr lang="en-IN" spc="-5" dirty="0">
                <a:latin typeface="Arial Regular"/>
                <a:cs typeface="Times New Roman"/>
              </a:rPr>
              <a:t>fraction </a:t>
            </a:r>
            <a:r>
              <a:rPr lang="en-IN" dirty="0">
                <a:latin typeface="Arial Regular"/>
                <a:cs typeface="Times New Roman"/>
              </a:rPr>
              <a:t>of a </a:t>
            </a:r>
            <a:r>
              <a:rPr lang="en-IN" spc="125" dirty="0">
                <a:latin typeface="Arial Regular"/>
                <a:cs typeface="Times New Roman"/>
              </a:rPr>
              <a:t>firm</a:t>
            </a:r>
            <a:r>
              <a:rPr lang="en-IN" spc="125" dirty="0">
                <a:cs typeface="Arial"/>
              </a:rPr>
              <a:t>’</a:t>
            </a:r>
            <a:r>
              <a:rPr lang="en-IN" spc="125" dirty="0">
                <a:latin typeface="Arial Regular"/>
                <a:cs typeface="Times New Roman"/>
              </a:rPr>
              <a:t>s </a:t>
            </a:r>
            <a:r>
              <a:rPr lang="en-IN" dirty="0">
                <a:latin typeface="Arial Regular"/>
                <a:cs typeface="Times New Roman"/>
              </a:rPr>
              <a:t>pool of</a:t>
            </a:r>
            <a:r>
              <a:rPr lang="en-IN" spc="-110" dirty="0">
                <a:latin typeface="Arial Regular"/>
                <a:cs typeface="Times New Roman"/>
              </a:rPr>
              <a:t> </a:t>
            </a:r>
            <a:r>
              <a:rPr lang="en-IN" spc="-5" dirty="0">
                <a:latin typeface="Arial Regular"/>
                <a:cs typeface="Times New Roman"/>
              </a:rPr>
              <a:t>capital</a:t>
            </a:r>
            <a:r>
              <a:rPr lang="en-IN" dirty="0">
                <a:latin typeface="Arial Regular"/>
                <a:cs typeface="Times New Roman"/>
              </a:rPr>
              <a:t> </a:t>
            </a:r>
            <a:r>
              <a:rPr lang="en-IN" spc="-5" dirty="0">
                <a:latin typeface="Arial Regular"/>
                <a:cs typeface="Times New Roman"/>
              </a:rPr>
              <a:t>borrowed </a:t>
            </a:r>
            <a:r>
              <a:rPr lang="en-IN" dirty="0">
                <a:latin typeface="Arial Regular"/>
                <a:cs typeface="Times New Roman"/>
              </a:rPr>
              <a:t> from</a:t>
            </a:r>
            <a:r>
              <a:rPr lang="en-IN" spc="-75" dirty="0">
                <a:latin typeface="Arial Regular"/>
                <a:cs typeface="Times New Roman"/>
              </a:rPr>
              <a:t> </a:t>
            </a:r>
            <a:r>
              <a:rPr lang="en-IN" spc="-5" dirty="0">
                <a:latin typeface="Arial Regular"/>
                <a:cs typeface="Times New Roman"/>
              </a:rPr>
              <a:t>lenders</a:t>
            </a:r>
            <a:endParaRPr lang="en-IN" dirty="0">
              <a:latin typeface="Arial Regular"/>
              <a:cs typeface="Times New Roman"/>
            </a:endParaRPr>
          </a:p>
          <a:p>
            <a:pPr marL="0" indent="0">
              <a:lnSpc>
                <a:spcPct val="100000"/>
              </a:lnSpc>
              <a:spcBef>
                <a:spcPts val="944"/>
              </a:spcBef>
              <a:buNone/>
              <a:tabLst>
                <a:tab pos="472440" algn="l"/>
              </a:tabLst>
            </a:pPr>
            <a:r>
              <a:rPr lang="en-IN" dirty="0" smtClean="0">
                <a:latin typeface="Arial Regular"/>
                <a:cs typeface="Times New Roman"/>
              </a:rPr>
              <a:t>t = </a:t>
            </a:r>
            <a:r>
              <a:rPr lang="en-IN" spc="-10" dirty="0">
                <a:latin typeface="Arial Regular"/>
                <a:cs typeface="Times New Roman"/>
              </a:rPr>
              <a:t>effective </a:t>
            </a:r>
            <a:r>
              <a:rPr lang="en-IN" spc="-5" dirty="0">
                <a:latin typeface="Arial Regular"/>
                <a:cs typeface="Times New Roman"/>
              </a:rPr>
              <a:t>income tax rate as </a:t>
            </a:r>
            <a:r>
              <a:rPr lang="en-IN" dirty="0">
                <a:latin typeface="Arial Regular"/>
                <a:cs typeface="Times New Roman"/>
              </a:rPr>
              <a:t>a</a:t>
            </a:r>
            <a:r>
              <a:rPr lang="en-IN" spc="10" dirty="0">
                <a:latin typeface="Arial Regular"/>
                <a:cs typeface="Times New Roman"/>
              </a:rPr>
              <a:t> </a:t>
            </a:r>
            <a:r>
              <a:rPr lang="en-IN" spc="-5" dirty="0">
                <a:latin typeface="Arial Regular"/>
                <a:cs typeface="Times New Roman"/>
              </a:rPr>
              <a:t>decimal</a:t>
            </a:r>
            <a:endParaRPr lang="en-IN" dirty="0">
              <a:latin typeface="Arial Regular"/>
              <a:cs typeface="Times New Roman"/>
            </a:endParaRPr>
          </a:p>
          <a:p>
            <a:pPr marL="0" indent="0">
              <a:lnSpc>
                <a:spcPct val="100000"/>
              </a:lnSpc>
              <a:spcBef>
                <a:spcPts val="935"/>
              </a:spcBef>
              <a:buNone/>
              <a:tabLst>
                <a:tab pos="472440" algn="l"/>
              </a:tabLst>
            </a:pPr>
            <a:r>
              <a:rPr lang="en-IN" dirty="0" err="1" smtClean="0">
                <a:latin typeface="Arial Regular"/>
                <a:cs typeface="Times New Roman"/>
              </a:rPr>
              <a:t>i</a:t>
            </a:r>
            <a:r>
              <a:rPr lang="en-IN" baseline="-21021" dirty="0" err="1" smtClean="0">
                <a:latin typeface="Arial Regular"/>
                <a:cs typeface="Times New Roman"/>
              </a:rPr>
              <a:t>b</a:t>
            </a:r>
            <a:r>
              <a:rPr lang="en-IN" baseline="-21021" dirty="0" smtClean="0">
                <a:latin typeface="Arial Regular"/>
                <a:cs typeface="Times New Roman"/>
              </a:rPr>
              <a:t> </a:t>
            </a:r>
            <a:r>
              <a:rPr lang="en-IN" dirty="0" smtClean="0">
                <a:latin typeface="Arial Regular"/>
                <a:cs typeface="Times New Roman"/>
              </a:rPr>
              <a:t>= </a:t>
            </a:r>
            <a:r>
              <a:rPr lang="en-IN" spc="-5" dirty="0">
                <a:latin typeface="Arial Regular"/>
                <a:cs typeface="Times New Roman"/>
              </a:rPr>
              <a:t>before-tax interest paid </a:t>
            </a:r>
            <a:r>
              <a:rPr lang="en-IN" dirty="0">
                <a:latin typeface="Arial Regular"/>
                <a:cs typeface="Times New Roman"/>
              </a:rPr>
              <a:t>on </a:t>
            </a:r>
            <a:r>
              <a:rPr lang="en-IN" spc="-5" dirty="0">
                <a:latin typeface="Arial Regular"/>
                <a:cs typeface="Times New Roman"/>
              </a:rPr>
              <a:t>borrowed</a:t>
            </a:r>
            <a:r>
              <a:rPr lang="en-IN" spc="55" dirty="0">
                <a:latin typeface="Arial Regular"/>
                <a:cs typeface="Times New Roman"/>
              </a:rPr>
              <a:t> </a:t>
            </a:r>
            <a:r>
              <a:rPr lang="en-IN" spc="-5" dirty="0" smtClean="0">
                <a:latin typeface="Arial Regular"/>
                <a:cs typeface="Times New Roman"/>
              </a:rPr>
              <a:t>capital</a:t>
            </a:r>
            <a:endParaRPr lang="en-IN" dirty="0">
              <a:latin typeface="Arial Regular"/>
              <a:cs typeface="Times New Roman"/>
            </a:endParaRPr>
          </a:p>
          <a:p>
            <a:pPr marL="0" indent="0">
              <a:lnSpc>
                <a:spcPct val="100000"/>
              </a:lnSpc>
              <a:spcBef>
                <a:spcPts val="1035"/>
              </a:spcBef>
              <a:buNone/>
            </a:pPr>
            <a:r>
              <a:rPr lang="en-IN" dirty="0" err="1" smtClean="0">
                <a:latin typeface="Arial Regular"/>
                <a:cs typeface="Times New Roman"/>
              </a:rPr>
              <a:t>e</a:t>
            </a:r>
            <a:r>
              <a:rPr lang="en-IN" baseline="-21021" dirty="0" err="1" smtClean="0">
                <a:latin typeface="Arial Regular"/>
                <a:cs typeface="Times New Roman"/>
              </a:rPr>
              <a:t>a</a:t>
            </a:r>
            <a:r>
              <a:rPr lang="en-IN" baseline="-21021" dirty="0" smtClean="0">
                <a:latin typeface="Arial Regular"/>
                <a:cs typeface="Times New Roman"/>
              </a:rPr>
              <a:t> </a:t>
            </a:r>
            <a:r>
              <a:rPr lang="en-IN" dirty="0" smtClean="0">
                <a:latin typeface="Arial Regular"/>
                <a:cs typeface="Times New Roman"/>
              </a:rPr>
              <a:t>= </a:t>
            </a:r>
            <a:r>
              <a:rPr lang="en-IN" spc="-10" dirty="0">
                <a:latin typeface="Arial Regular"/>
                <a:cs typeface="Times New Roman"/>
              </a:rPr>
              <a:t>after-tax </a:t>
            </a:r>
            <a:r>
              <a:rPr lang="en-IN" spc="-5" dirty="0">
                <a:latin typeface="Arial Regular"/>
                <a:cs typeface="Times New Roman"/>
              </a:rPr>
              <a:t>cost </a:t>
            </a:r>
            <a:r>
              <a:rPr lang="en-IN" dirty="0">
                <a:latin typeface="Arial Regular"/>
                <a:cs typeface="Times New Roman"/>
              </a:rPr>
              <a:t>of </a:t>
            </a:r>
            <a:r>
              <a:rPr lang="en-IN" spc="-5" dirty="0">
                <a:latin typeface="Arial Regular"/>
                <a:cs typeface="Times New Roman"/>
              </a:rPr>
              <a:t>equity</a:t>
            </a:r>
            <a:r>
              <a:rPr lang="en-IN" spc="40" dirty="0">
                <a:latin typeface="Arial Regular"/>
                <a:cs typeface="Times New Roman"/>
              </a:rPr>
              <a:t> </a:t>
            </a:r>
            <a:r>
              <a:rPr lang="en-IN" spc="-5" dirty="0">
                <a:latin typeface="Arial Regular"/>
                <a:cs typeface="Times New Roman"/>
              </a:rPr>
              <a:t>capital</a:t>
            </a:r>
            <a:endParaRPr lang="en-IN" dirty="0">
              <a:latin typeface="Arial Regular"/>
              <a:cs typeface="Times New Roman"/>
            </a:endParaRPr>
          </a:p>
        </p:txBody>
      </p:sp>
    </p:spTree>
    <p:extLst>
      <p:ext uri="{BB962C8B-B14F-4D97-AF65-F5344CB8AC3E}">
        <p14:creationId xmlns:p14="http://schemas.microsoft.com/office/powerpoint/2010/main" val="3401919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36430"/>
            <a:ext cx="8229600" cy="2092881"/>
          </a:xfrm>
        </p:spPr>
        <p:txBody>
          <a:bodyPr lIns="0" tIns="0" rIns="0" bIns="0">
            <a:spAutoFit/>
          </a:bodyPr>
          <a:lstStyle/>
          <a:p>
            <a:r>
              <a:rPr lang="en-IN" sz="3400" dirty="0">
                <a:ea typeface="ＭＳ Ｐゴシック" charset="0"/>
                <a:cs typeface="Times New Roman" charset="0"/>
              </a:rPr>
              <a:t>Depreciation is </a:t>
            </a:r>
            <a:r>
              <a:rPr lang="en-IN" sz="3400" dirty="0" smtClean="0">
                <a:ea typeface="ＭＳ Ｐゴシック" charset="0"/>
                <a:cs typeface="Times New Roman" charset="0"/>
              </a:rPr>
              <a:t>Not </a:t>
            </a:r>
            <a:r>
              <a:rPr lang="en-IN" sz="3400" dirty="0">
                <a:ea typeface="ＭＳ Ｐゴシック" charset="0"/>
                <a:cs typeface="Times New Roman" charset="0"/>
              </a:rPr>
              <a:t>a </a:t>
            </a:r>
            <a:r>
              <a:rPr lang="en-IN" sz="3400" dirty="0" smtClean="0">
                <a:ea typeface="ＭＳ Ｐゴシック" charset="0"/>
                <a:cs typeface="Times New Roman" charset="0"/>
              </a:rPr>
              <a:t>Cash </a:t>
            </a:r>
            <a:r>
              <a:rPr lang="en-IN" sz="3400" dirty="0">
                <a:ea typeface="ＭＳ Ｐゴシック" charset="0"/>
                <a:cs typeface="Times New Roman" charset="0"/>
              </a:rPr>
              <a:t>F</a:t>
            </a:r>
            <a:r>
              <a:rPr lang="en-IN" sz="3400" dirty="0" smtClean="0">
                <a:ea typeface="ＭＳ Ｐゴシック" charset="0"/>
                <a:cs typeface="Times New Roman" charset="0"/>
              </a:rPr>
              <a:t>low</a:t>
            </a:r>
            <a:r>
              <a:rPr lang="en-IN" sz="3400" dirty="0">
                <a:ea typeface="ＭＳ Ｐゴシック" charset="0"/>
                <a:cs typeface="Times New Roman" charset="0"/>
              </a:rPr>
              <a:t>, but it  </a:t>
            </a:r>
            <a:r>
              <a:rPr lang="en-IN" sz="3400" dirty="0" smtClean="0">
                <a:ea typeface="ＭＳ Ｐゴシック" charset="0"/>
                <a:cs typeface="Times New Roman" charset="0"/>
              </a:rPr>
              <a:t>Affects </a:t>
            </a:r>
            <a:r>
              <a:rPr lang="en-IN" sz="3400" dirty="0">
                <a:ea typeface="ＭＳ Ｐゴシック" charset="0"/>
                <a:cs typeface="Times New Roman" charset="0"/>
              </a:rPr>
              <a:t>a </a:t>
            </a:r>
            <a:r>
              <a:rPr lang="en-IN" sz="3400" dirty="0" smtClean="0">
                <a:ea typeface="ＭＳ Ｐゴシック" charset="0"/>
                <a:cs typeface="Times New Roman" charset="0"/>
              </a:rPr>
              <a:t>Corporation’s Taxable Income</a:t>
            </a:r>
            <a:r>
              <a:rPr lang="en-IN" sz="3400" dirty="0">
                <a:ea typeface="ＭＳ Ｐゴシック" charset="0"/>
                <a:cs typeface="Times New Roman" charset="0"/>
              </a:rPr>
              <a:t>,  and </a:t>
            </a:r>
            <a:r>
              <a:rPr lang="en-IN" sz="3400" dirty="0" smtClean="0">
                <a:ea typeface="ＭＳ Ｐゴシック" charset="0"/>
                <a:cs typeface="Times New Roman" charset="0"/>
              </a:rPr>
              <a:t>Therefore </a:t>
            </a:r>
            <a:r>
              <a:rPr lang="en-IN" sz="3400" dirty="0">
                <a:ea typeface="ＭＳ Ｐゴシック" charset="0"/>
                <a:cs typeface="Times New Roman" charset="0"/>
              </a:rPr>
              <a:t>the </a:t>
            </a:r>
            <a:r>
              <a:rPr lang="en-IN" sz="3400" dirty="0" smtClean="0">
                <a:ea typeface="ＭＳ Ｐゴシック" charset="0"/>
                <a:cs typeface="Times New Roman" charset="0"/>
              </a:rPr>
              <a:t>Taxes </a:t>
            </a:r>
            <a:r>
              <a:rPr lang="en-IN" sz="3400" dirty="0">
                <a:ea typeface="ＭＳ Ｐゴシック" charset="0"/>
                <a:cs typeface="Times New Roman" charset="0"/>
              </a:rPr>
              <a:t>a </a:t>
            </a:r>
            <a:r>
              <a:rPr lang="en-IN" sz="3400" dirty="0" smtClean="0">
                <a:ea typeface="ＭＳ Ｐゴシック" charset="0"/>
                <a:cs typeface="Times New Roman" charset="0"/>
              </a:rPr>
              <a:t>Corporation Pays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2554034"/>
            <a:ext cx="8229600" cy="1518364"/>
          </a:xfrm>
        </p:spPr>
        <p:txBody>
          <a:bodyPr vert="horz" lIns="0" tIns="0" rIns="0" bIns="0" rtlCol="0">
            <a:spAutoFit/>
          </a:bodyPr>
          <a:lstStyle/>
          <a:p>
            <a:pPr marL="0" indent="0">
              <a:lnSpc>
                <a:spcPct val="100000"/>
              </a:lnSpc>
              <a:buNone/>
              <a:tabLst>
                <a:tab pos="2417445" algn="l"/>
              </a:tabLst>
            </a:pPr>
            <a:r>
              <a:rPr lang="en-IN" spc="-30" dirty="0">
                <a:latin typeface="Arial Regular"/>
                <a:cs typeface="Times New Roman"/>
              </a:rPr>
              <a:t>Taxable</a:t>
            </a:r>
            <a:r>
              <a:rPr lang="en-IN" dirty="0">
                <a:latin typeface="Arial Regular"/>
                <a:cs typeface="Times New Roman"/>
              </a:rPr>
              <a:t> </a:t>
            </a:r>
            <a:r>
              <a:rPr lang="en-IN" spc="-5" dirty="0" smtClean="0">
                <a:latin typeface="Arial Regular"/>
                <a:cs typeface="Times New Roman"/>
              </a:rPr>
              <a:t>income </a:t>
            </a:r>
            <a:r>
              <a:rPr lang="en-IN" dirty="0" smtClean="0">
                <a:latin typeface="Arial Regular"/>
                <a:cs typeface="Times New Roman"/>
              </a:rPr>
              <a:t>= </a:t>
            </a:r>
            <a:r>
              <a:rPr lang="en-IN" dirty="0">
                <a:latin typeface="Arial Regular"/>
                <a:cs typeface="Times New Roman"/>
              </a:rPr>
              <a:t>gross</a:t>
            </a:r>
            <a:r>
              <a:rPr lang="en-IN" spc="254" dirty="0">
                <a:latin typeface="Arial Regular"/>
                <a:cs typeface="Times New Roman"/>
              </a:rPr>
              <a:t> </a:t>
            </a:r>
            <a:r>
              <a:rPr lang="en-IN" spc="-5" dirty="0">
                <a:latin typeface="Arial Regular"/>
                <a:cs typeface="Times New Roman"/>
              </a:rPr>
              <a:t>income</a:t>
            </a:r>
            <a:endParaRPr lang="en-IN" dirty="0">
              <a:latin typeface="Arial Regular"/>
              <a:cs typeface="Times New Roman"/>
            </a:endParaRPr>
          </a:p>
          <a:p>
            <a:pPr marL="2684145" indent="-266700">
              <a:lnSpc>
                <a:spcPct val="100000"/>
              </a:lnSpc>
              <a:spcBef>
                <a:spcPts val="1620"/>
              </a:spcBef>
              <a:buChar char="–"/>
              <a:tabLst>
                <a:tab pos="2684780" algn="l"/>
              </a:tabLst>
            </a:pPr>
            <a:r>
              <a:rPr lang="en-IN" spc="-5" dirty="0">
                <a:latin typeface="Arial Regular"/>
                <a:cs typeface="Times New Roman"/>
              </a:rPr>
              <a:t>all expenses except capital</a:t>
            </a:r>
            <a:r>
              <a:rPr lang="en-IN" spc="15" dirty="0">
                <a:latin typeface="Arial Regular"/>
                <a:cs typeface="Times New Roman"/>
              </a:rPr>
              <a:t> </a:t>
            </a:r>
            <a:r>
              <a:rPr lang="en-IN" spc="-5" dirty="0">
                <a:latin typeface="Arial Regular"/>
                <a:cs typeface="Times New Roman"/>
              </a:rPr>
              <a:t>invest.</a:t>
            </a:r>
            <a:endParaRPr lang="en-IN" dirty="0">
              <a:latin typeface="Arial Regular"/>
              <a:cs typeface="Times New Roman"/>
            </a:endParaRPr>
          </a:p>
          <a:p>
            <a:pPr marL="2684145" indent="-266700">
              <a:lnSpc>
                <a:spcPct val="100000"/>
              </a:lnSpc>
              <a:spcBef>
                <a:spcPts val="1639"/>
              </a:spcBef>
              <a:buChar char="–"/>
              <a:tabLst>
                <a:tab pos="2684780" algn="l"/>
              </a:tabLst>
            </a:pPr>
            <a:r>
              <a:rPr lang="en-IN" spc="-5" dirty="0">
                <a:latin typeface="Arial Regular"/>
                <a:cs typeface="Times New Roman"/>
              </a:rPr>
              <a:t>depreciation</a:t>
            </a:r>
            <a:r>
              <a:rPr lang="en-IN" spc="-15" dirty="0">
                <a:latin typeface="Arial Regular"/>
                <a:cs typeface="Times New Roman"/>
              </a:rPr>
              <a:t> </a:t>
            </a:r>
            <a:r>
              <a:rPr lang="en-IN" spc="-5" dirty="0">
                <a:latin typeface="Arial Regular"/>
                <a:cs typeface="Times New Roman"/>
              </a:rPr>
              <a:t>deductions.</a:t>
            </a:r>
            <a:endParaRPr lang="en-IN" dirty="0">
              <a:latin typeface="Arial Regular"/>
              <a:cs typeface="Times New Roman"/>
            </a:endParaRPr>
          </a:p>
        </p:txBody>
      </p:sp>
    </p:spTree>
    <p:extLst>
      <p:ext uri="{BB962C8B-B14F-4D97-AF65-F5344CB8AC3E}">
        <p14:creationId xmlns:p14="http://schemas.microsoft.com/office/powerpoint/2010/main" val="605114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06856"/>
            <a:ext cx="8229600" cy="2022455"/>
          </a:xfrm>
        </p:spPr>
        <p:txBody>
          <a:bodyPr lIns="0" tIns="0" rIns="0" bIns="0"/>
          <a:lstStyle/>
          <a:p>
            <a:r>
              <a:rPr lang="en-IN" sz="3200" dirty="0">
                <a:ea typeface="ＭＳ Ｐゴシック" charset="0"/>
                <a:cs typeface="Times New Roman" charset="0"/>
              </a:rPr>
              <a:t>Federal </a:t>
            </a:r>
            <a:r>
              <a:rPr lang="en-IN" sz="3200" dirty="0" smtClean="0">
                <a:ea typeface="ＭＳ Ｐゴシック" charset="0"/>
                <a:cs typeface="Times New Roman" charset="0"/>
              </a:rPr>
              <a:t>Taxes </a:t>
            </a:r>
            <a:r>
              <a:rPr lang="en-IN" sz="3200" dirty="0">
                <a:ea typeface="ＭＳ Ｐゴシック" charset="0"/>
                <a:cs typeface="Times New Roman" charset="0"/>
              </a:rPr>
              <a:t>are </a:t>
            </a:r>
            <a:r>
              <a:rPr lang="en-IN" sz="3200" dirty="0" smtClean="0">
                <a:ea typeface="ＭＳ Ｐゴシック" charset="0"/>
                <a:cs typeface="Times New Roman" charset="0"/>
              </a:rPr>
              <a:t>Calculated </a:t>
            </a:r>
            <a:r>
              <a:rPr lang="en-IN" sz="3200" dirty="0">
                <a:ea typeface="ＭＳ Ｐゴシック" charset="0"/>
                <a:cs typeface="Times New Roman" charset="0"/>
              </a:rPr>
              <a:t>U</a:t>
            </a:r>
            <a:r>
              <a:rPr lang="en-IN" sz="3200" dirty="0" smtClean="0">
                <a:ea typeface="ＭＳ Ｐゴシック" charset="0"/>
                <a:cs typeface="Times New Roman" charset="0"/>
              </a:rPr>
              <a:t>sing </a:t>
            </a:r>
            <a:r>
              <a:rPr lang="en-IN" sz="3200" dirty="0">
                <a:ea typeface="ＭＳ Ｐゴシック" charset="0"/>
                <a:cs typeface="Times New Roman" charset="0"/>
              </a:rPr>
              <a:t>a </a:t>
            </a:r>
            <a:r>
              <a:rPr lang="en-IN" sz="3200" dirty="0" smtClean="0">
                <a:ea typeface="ＭＳ Ｐゴシック" charset="0"/>
                <a:cs typeface="Times New Roman" charset="0"/>
              </a:rPr>
              <a:t>Set of Income </a:t>
            </a:r>
            <a:r>
              <a:rPr lang="en-IN" sz="3200" dirty="0">
                <a:ea typeface="ＭＳ Ｐゴシック" charset="0"/>
                <a:cs typeface="Times New Roman" charset="0"/>
              </a:rPr>
              <a:t>B</a:t>
            </a:r>
            <a:r>
              <a:rPr lang="en-IN" sz="3200" dirty="0" smtClean="0">
                <a:ea typeface="ＭＳ Ｐゴシック" charset="0"/>
                <a:cs typeface="Times New Roman" charset="0"/>
              </a:rPr>
              <a:t>rackets</a:t>
            </a:r>
            <a:r>
              <a:rPr lang="en-IN" sz="3200" dirty="0">
                <a:ea typeface="ＭＳ Ｐゴシック" charset="0"/>
                <a:cs typeface="Times New Roman" charset="0"/>
              </a:rPr>
              <a:t>, </a:t>
            </a:r>
            <a:r>
              <a:rPr lang="en-IN" sz="3200" dirty="0" smtClean="0">
                <a:ea typeface="ＭＳ Ｐゴシック" charset="0"/>
                <a:cs typeface="Times New Roman" charset="0"/>
              </a:rPr>
              <a:t>Each </a:t>
            </a:r>
            <a:r>
              <a:rPr lang="en-IN" sz="3200" dirty="0">
                <a:ea typeface="ＭＳ Ｐゴシック" charset="0"/>
                <a:cs typeface="Times New Roman" charset="0"/>
              </a:rPr>
              <a:t>A</a:t>
            </a:r>
            <a:r>
              <a:rPr lang="en-IN" sz="3200" dirty="0" smtClean="0">
                <a:ea typeface="ＭＳ Ｐゴシック" charset="0"/>
                <a:cs typeface="Times New Roman" charset="0"/>
              </a:rPr>
              <a:t>pplying </a:t>
            </a:r>
            <a:r>
              <a:rPr lang="en-IN" sz="3200" dirty="0">
                <a:ea typeface="ＭＳ Ｐゴシック" charset="0"/>
                <a:cs typeface="Times New Roman" charset="0"/>
              </a:rPr>
              <a:t>a </a:t>
            </a:r>
            <a:r>
              <a:rPr lang="en-IN" sz="3200" dirty="0" smtClean="0">
                <a:ea typeface="ＭＳ Ｐゴシック" charset="0"/>
                <a:cs typeface="Times New Roman" charset="0"/>
              </a:rPr>
              <a:t>Different Tax Rate </a:t>
            </a:r>
            <a:r>
              <a:rPr lang="en-IN" sz="3200" dirty="0">
                <a:ea typeface="ＭＳ Ｐゴシック" charset="0"/>
                <a:cs typeface="Times New Roman" charset="0"/>
              </a:rPr>
              <a:t>on the </a:t>
            </a:r>
            <a:r>
              <a:rPr lang="en-IN" sz="3200" dirty="0" smtClean="0">
                <a:ea typeface="ＭＳ Ｐゴシック" charset="0"/>
                <a:cs typeface="Times New Roman" charset="0"/>
              </a:rPr>
              <a:t>Marginal Value </a:t>
            </a:r>
            <a:r>
              <a:rPr lang="en-IN" sz="3200" dirty="0">
                <a:ea typeface="ＭＳ Ｐゴシック" charset="0"/>
                <a:cs typeface="Times New Roman" charset="0"/>
              </a:rPr>
              <a:t>of </a:t>
            </a:r>
            <a:r>
              <a:rPr lang="en-IN" sz="3200" dirty="0" smtClean="0">
                <a:ea typeface="ＭＳ Ｐゴシック" charset="0"/>
                <a:cs typeface="Times New Roman" charset="0"/>
              </a:rPr>
              <a:t>Income</a:t>
            </a:r>
            <a:r>
              <a:rPr lang="en-IN" sz="3200" dirty="0">
                <a:ea typeface="ＭＳ Ｐゴシック" charset="0"/>
                <a:cs typeface="Times New Roman" charset="0"/>
              </a:rPr>
              <a:t>. State </a:t>
            </a:r>
            <a:r>
              <a:rPr lang="en-IN" sz="3200" dirty="0" smtClean="0">
                <a:ea typeface="ＭＳ Ｐゴシック" charset="0"/>
                <a:cs typeface="Times New Roman" charset="0"/>
              </a:rPr>
              <a:t>Taxes Vary Widely</a:t>
            </a:r>
            <a:endParaRPr lang="en-US" sz="3200" dirty="0">
              <a:ea typeface="ＭＳ Ｐゴシック" charset="0"/>
              <a:cs typeface="Times New Roman" charset="0"/>
            </a:endParaRPr>
          </a:p>
        </p:txBody>
      </p:sp>
      <p:sp>
        <p:nvSpPr>
          <p:cNvPr id="6" name="Content Placeholder 5"/>
          <p:cNvSpPr>
            <a:spLocks noGrp="1"/>
          </p:cNvSpPr>
          <p:nvPr>
            <p:ph idx="4294967295"/>
          </p:nvPr>
        </p:nvSpPr>
        <p:spPr>
          <a:xfrm>
            <a:off x="456672" y="2310886"/>
            <a:ext cx="8212666" cy="1669688"/>
          </a:xfrm>
        </p:spPr>
        <p:txBody>
          <a:bodyPr vert="horz" lIns="0" tIns="0" rIns="0" bIns="0" rtlCol="0">
            <a:spAutoFit/>
          </a:bodyPr>
          <a:lstStyle/>
          <a:p>
            <a:pPr>
              <a:lnSpc>
                <a:spcPct val="100000"/>
              </a:lnSpc>
              <a:tabLst>
                <a:tab pos="354965" algn="l"/>
              </a:tabLst>
            </a:pPr>
            <a:r>
              <a:rPr lang="en-IN" dirty="0">
                <a:ea typeface="ＭＳ Ｐゴシック" charset="0"/>
                <a:cs typeface="Times New Roman" charset="0"/>
              </a:rPr>
              <a:t>Tax rates are found in Table 7-5.</a:t>
            </a:r>
          </a:p>
          <a:p>
            <a:pPr marR="5080">
              <a:lnSpc>
                <a:spcPct val="100099"/>
              </a:lnSpc>
              <a:tabLst>
                <a:tab pos="354965" algn="l"/>
              </a:tabLst>
            </a:pPr>
            <a:r>
              <a:rPr lang="en-IN" dirty="0">
                <a:ea typeface="ＭＳ Ｐゴシック" charset="0"/>
                <a:cs typeface="Times New Roman" charset="0"/>
              </a:rPr>
              <a:t>Corporations need to know their effective tax rate,  which is a combination of federal and state taxes  according to either formula below.</a:t>
            </a:r>
          </a:p>
        </p:txBody>
      </p:sp>
      <p:graphicFrame>
        <p:nvGraphicFramePr>
          <p:cNvPr id="3" name="Object 2"/>
          <p:cNvGraphicFramePr>
            <a:graphicFrameLocks noChangeAspect="1"/>
          </p:cNvGraphicFramePr>
          <p:nvPr>
            <p:extLst>
              <p:ext uri="{D42A27DB-BD31-4B8C-83A1-F6EECF244321}">
                <p14:modId xmlns:p14="http://schemas.microsoft.com/office/powerpoint/2010/main" val="3080181820"/>
              </p:ext>
            </p:extLst>
          </p:nvPr>
        </p:nvGraphicFramePr>
        <p:xfrm>
          <a:off x="1752071" y="4304242"/>
          <a:ext cx="6076950" cy="1046163"/>
        </p:xfrm>
        <a:graphic>
          <a:graphicData uri="http://schemas.openxmlformats.org/presentationml/2006/ole">
            <mc:AlternateContent xmlns:mc="http://schemas.openxmlformats.org/markup-compatibility/2006">
              <mc:Choice xmlns:v="urn:schemas-microsoft-com:vml" Requires="v">
                <p:oleObj spid="_x0000_s12372" name="Equation" r:id="rId4" imgW="6349680" imgH="1091880" progId="Equation.DSMT4">
                  <p:embed/>
                </p:oleObj>
              </mc:Choice>
              <mc:Fallback>
                <p:oleObj name="Equation" r:id="rId4" imgW="6349680" imgH="109188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071" y="4304242"/>
                        <a:ext cx="6076950"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977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764"/>
            <a:ext cx="8229600" cy="523220"/>
          </a:xfrm>
        </p:spPr>
        <p:txBody>
          <a:bodyPr lIns="0" tIns="0" rIns="0" bIns="0">
            <a:spAutoFit/>
          </a:bodyPr>
          <a:lstStyle/>
          <a:p>
            <a:r>
              <a:rPr lang="en-IN" sz="3400" dirty="0" smtClean="0">
                <a:ea typeface="ＭＳ Ｐゴシック" charset="0"/>
                <a:cs typeface="Times New Roman" charset="0"/>
              </a:rPr>
              <a:t>Objective</a:t>
            </a:r>
            <a:endParaRPr lang="en-US" sz="3400" b="0" dirty="0"/>
          </a:p>
        </p:txBody>
      </p:sp>
      <p:sp>
        <p:nvSpPr>
          <p:cNvPr id="6" name="Content Placeholder 5"/>
          <p:cNvSpPr>
            <a:spLocks noGrp="1"/>
          </p:cNvSpPr>
          <p:nvPr>
            <p:ph idx="4294967295"/>
          </p:nvPr>
        </p:nvSpPr>
        <p:spPr>
          <a:xfrm>
            <a:off x="457200" y="1658923"/>
            <a:ext cx="8229600" cy="1107996"/>
          </a:xfrm>
        </p:spPr>
        <p:txBody>
          <a:bodyPr>
            <a:spAutoFit/>
          </a:bodyPr>
          <a:lstStyle/>
          <a:p>
            <a:pPr marL="0" indent="0">
              <a:spcBef>
                <a:spcPts val="0"/>
              </a:spcBef>
              <a:buClr>
                <a:schemeClr val="lt1"/>
              </a:buClr>
              <a:buSzPct val="25000"/>
              <a:buNone/>
            </a:pPr>
            <a:r>
              <a:rPr lang="en-IN" dirty="0">
                <a:ea typeface="ＭＳ Ｐゴシック" charset="0"/>
                <a:cs typeface="Times New Roman" charset="0"/>
              </a:rPr>
              <a:t>The objective </a:t>
            </a:r>
            <a:r>
              <a:rPr lang="en-IN" dirty="0" smtClean="0">
                <a:ea typeface="ＭＳ Ｐゴシック" charset="0"/>
                <a:cs typeface="Times New Roman" charset="0"/>
              </a:rPr>
              <a:t>of Chapter</a:t>
            </a:r>
            <a:r>
              <a:rPr lang="en-IN" dirty="0">
                <a:ea typeface="ＭＳ Ｐゴシック" charset="0"/>
                <a:cs typeface="Times New Roman" charset="0"/>
              </a:rPr>
              <a:t> </a:t>
            </a:r>
            <a:r>
              <a:rPr lang="en-IN" dirty="0" smtClean="0">
                <a:ea typeface="ＭＳ Ｐゴシック" charset="0"/>
                <a:cs typeface="Times New Roman" charset="0"/>
              </a:rPr>
              <a:t>7 </a:t>
            </a:r>
            <a:r>
              <a:rPr lang="en-IN" dirty="0">
                <a:ea typeface="ＭＳ Ｐゴシック" charset="0"/>
                <a:cs typeface="Times New Roman" charset="0"/>
              </a:rPr>
              <a:t>is to explain how depreciation affects income taxes, and how income taxes affect economic decision making.</a:t>
            </a:r>
            <a:endParaRPr lang="en-US" dirty="0">
              <a:ea typeface="ＭＳ Ｐゴシック" charset="0"/>
              <a:cs typeface="Times New Roman"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Pause and Solve </a:t>
            </a:r>
            <a:r>
              <a:rPr lang="en-IN" sz="2800" dirty="0" smtClean="0">
                <a:ea typeface="ＭＳ Ｐゴシック" charset="0"/>
                <a:cs typeface="Times New Roman" charset="0"/>
              </a:rPr>
              <a:t>(2 </a:t>
            </a:r>
            <a:r>
              <a:rPr lang="en-IN" sz="2800" dirty="0">
                <a:ea typeface="ＭＳ Ｐゴシック" charset="0"/>
                <a:cs typeface="Times New Roman" charset="0"/>
              </a:rPr>
              <a:t>of </a:t>
            </a:r>
            <a:r>
              <a:rPr lang="en-IN" sz="2800" dirty="0" smtClean="0">
                <a:ea typeface="ＭＳ Ｐゴシック" charset="0"/>
                <a:cs typeface="Times New Roman" charset="0"/>
              </a:rPr>
              <a:t>3)</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586134"/>
            <a:ext cx="8229600" cy="1885195"/>
          </a:xfrm>
        </p:spPr>
        <p:txBody>
          <a:bodyPr vert="horz" lIns="0" tIns="0" rIns="0" bIns="0" rtlCol="0">
            <a:spAutoFit/>
          </a:bodyPr>
          <a:lstStyle/>
          <a:p>
            <a:pPr marL="0" indent="0">
              <a:spcBef>
                <a:spcPts val="0"/>
              </a:spcBef>
              <a:buClr>
                <a:schemeClr val="lt1"/>
              </a:buClr>
              <a:buSzPct val="25000"/>
              <a:buNone/>
            </a:pPr>
            <a:r>
              <a:rPr lang="en-IN" dirty="0">
                <a:ea typeface="ＭＳ Ｐゴシック" charset="0"/>
                <a:cs typeface="Times New Roman" charset="0"/>
              </a:rPr>
              <a:t>Last year Acme, Inc. had $16.4 million in revenue, $1.2  million of operating expenses, and depreciation expenses of $5.4 million. Using the corporate federal tax rates from the  table provided in the text, what is the approximate federal  tax this corporation will have to pay for this tax year?</a:t>
            </a:r>
          </a:p>
        </p:txBody>
      </p:sp>
    </p:spTree>
    <p:extLst>
      <p:ext uri="{BB962C8B-B14F-4D97-AF65-F5344CB8AC3E}">
        <p14:creationId xmlns:p14="http://schemas.microsoft.com/office/powerpoint/2010/main" val="1567995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smtClean="0">
                <a:ea typeface="ＭＳ Ｐゴシック" charset="0"/>
                <a:cs typeface="Times New Roman" charset="0"/>
              </a:rPr>
              <a:t>Solution </a:t>
            </a:r>
            <a:r>
              <a:rPr lang="en-IN" sz="2800" dirty="0" smtClean="0">
                <a:ea typeface="ＭＳ Ｐゴシック" charset="0"/>
                <a:cs typeface="Times New Roman" charset="0"/>
              </a:rPr>
              <a:t>(2 of 2)</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585616"/>
            <a:ext cx="8229600" cy="2215991"/>
          </a:xfrm>
        </p:spPr>
        <p:txBody>
          <a:bodyPr vert="horz" lIns="0" tIns="0" rIns="0" bIns="0" rtlCol="0">
            <a:spAutoFit/>
          </a:bodyPr>
          <a:lstStyle/>
          <a:p>
            <a:pPr marL="0" marR="438784" indent="0">
              <a:spcBef>
                <a:spcPts val="0"/>
              </a:spcBef>
              <a:buClr>
                <a:schemeClr val="lt1"/>
              </a:buClr>
              <a:buSzPct val="25000"/>
              <a:buNone/>
              <a:tabLst>
                <a:tab pos="621665" algn="l"/>
              </a:tabLst>
            </a:pPr>
            <a:r>
              <a:rPr lang="en-IN" dirty="0">
                <a:ea typeface="ＭＳ Ｐゴシック" charset="0"/>
                <a:cs typeface="Times New Roman" charset="0"/>
              </a:rPr>
              <a:t>Last year Acme, Inc. had $16.4 million in revenue, $1.2  million of operating expenses, and depreciation expenses of $5.4 million. Using the corporate federal tax rates from the table provided in the text, what is the approximate federal tax this corporation will have to pay for this tax year?</a:t>
            </a:r>
          </a:p>
        </p:txBody>
      </p:sp>
      <p:graphicFrame>
        <p:nvGraphicFramePr>
          <p:cNvPr id="4" name="Object 3"/>
          <p:cNvGraphicFramePr>
            <a:graphicFrameLocks noChangeAspect="1"/>
          </p:cNvGraphicFramePr>
          <p:nvPr>
            <p:extLst>
              <p:ext uri="{D42A27DB-BD31-4B8C-83A1-F6EECF244321}">
                <p14:modId xmlns:p14="http://schemas.microsoft.com/office/powerpoint/2010/main" val="2960700978"/>
              </p:ext>
            </p:extLst>
          </p:nvPr>
        </p:nvGraphicFramePr>
        <p:xfrm>
          <a:off x="1306516" y="4363096"/>
          <a:ext cx="6763764" cy="1227409"/>
        </p:xfrm>
        <a:graphic>
          <a:graphicData uri="http://schemas.openxmlformats.org/presentationml/2006/ole">
            <mc:AlternateContent xmlns:mc="http://schemas.openxmlformats.org/markup-compatibility/2006">
              <mc:Choice xmlns:v="urn:schemas-microsoft-com:vml" Requires="v">
                <p:oleObj spid="_x0000_s13393" name="Equation" r:id="rId4" imgW="7073640" imgH="1282680" progId="Equation.DSMT4">
                  <p:embed/>
                </p:oleObj>
              </mc:Choice>
              <mc:Fallback>
                <p:oleObj name="Equation" r:id="rId4" imgW="7073640" imgH="1282680" progId="Equation.DSMT4">
                  <p:embed/>
                  <p:pic>
                    <p:nvPicPr>
                      <p:cNvPr id="0" name=""/>
                      <p:cNvPicPr>
                        <a:picLocks noChangeAspect="1" noChangeArrowheads="1"/>
                      </p:cNvPicPr>
                      <p:nvPr/>
                    </p:nvPicPr>
                    <p:blipFill>
                      <a:blip r:embed="rId5"/>
                      <a:srcRect/>
                      <a:stretch>
                        <a:fillRect/>
                      </a:stretch>
                    </p:blipFill>
                    <p:spPr bwMode="auto">
                      <a:xfrm>
                        <a:off x="1306516" y="4363096"/>
                        <a:ext cx="6763764" cy="1227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32084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06856"/>
            <a:ext cx="8229600" cy="2022455"/>
          </a:xfrm>
        </p:spPr>
        <p:txBody>
          <a:bodyPr lIns="0" tIns="0" rIns="0" bIns="0"/>
          <a:lstStyle/>
          <a:p>
            <a:r>
              <a:rPr lang="en-IN" sz="3200" dirty="0">
                <a:ea typeface="ＭＳ Ｐゴシック" charset="0"/>
                <a:cs typeface="Times New Roman" charset="0"/>
              </a:rPr>
              <a:t>The </a:t>
            </a:r>
            <a:r>
              <a:rPr lang="en-IN" sz="3200" dirty="0" smtClean="0">
                <a:ea typeface="ＭＳ Ｐゴシック" charset="0"/>
                <a:cs typeface="Times New Roman" charset="0"/>
              </a:rPr>
              <a:t>Disposal </a:t>
            </a:r>
            <a:r>
              <a:rPr lang="en-IN" sz="3200" dirty="0">
                <a:ea typeface="ＭＳ Ｐゴシック" charset="0"/>
                <a:cs typeface="Times New Roman" charset="0"/>
              </a:rPr>
              <a:t>of a </a:t>
            </a:r>
            <a:r>
              <a:rPr lang="en-IN" sz="3200" dirty="0" smtClean="0">
                <a:ea typeface="ＭＳ Ｐゴシック" charset="0"/>
                <a:cs typeface="Times New Roman" charset="0"/>
              </a:rPr>
              <a:t>Depreciable Asset </a:t>
            </a:r>
            <a:r>
              <a:rPr lang="en-IN" sz="3200" dirty="0">
                <a:ea typeface="ＭＳ Ｐゴシック" charset="0"/>
                <a:cs typeface="Times New Roman" charset="0"/>
              </a:rPr>
              <a:t>can  </a:t>
            </a:r>
            <a:r>
              <a:rPr lang="en-IN" sz="3200" dirty="0" smtClean="0">
                <a:ea typeface="ＭＳ Ｐゴシック" charset="0"/>
                <a:cs typeface="Times New Roman" charset="0"/>
              </a:rPr>
              <a:t>Result </a:t>
            </a:r>
            <a:r>
              <a:rPr lang="en-IN" sz="3200" dirty="0">
                <a:ea typeface="ＭＳ Ｐゴシック" charset="0"/>
                <a:cs typeface="Times New Roman" charset="0"/>
              </a:rPr>
              <a:t>in a </a:t>
            </a:r>
            <a:r>
              <a:rPr lang="en-IN" sz="3200" dirty="0" smtClean="0">
                <a:ea typeface="ＭＳ Ｐゴシック" charset="0"/>
                <a:cs typeface="Times New Roman" charset="0"/>
              </a:rPr>
              <a:t>Gain </a:t>
            </a:r>
            <a:r>
              <a:rPr lang="en-IN" sz="3200" dirty="0">
                <a:ea typeface="ＭＳ Ｐゴシック" charset="0"/>
                <a:cs typeface="Times New Roman" charset="0"/>
              </a:rPr>
              <a:t>or </a:t>
            </a:r>
            <a:r>
              <a:rPr lang="en-IN" sz="3200" dirty="0" smtClean="0">
                <a:ea typeface="ＭＳ Ｐゴシック" charset="0"/>
                <a:cs typeface="Times New Roman" charset="0"/>
              </a:rPr>
              <a:t>Loss Based </a:t>
            </a:r>
            <a:r>
              <a:rPr lang="en-IN" sz="3200" dirty="0">
                <a:ea typeface="ＭＳ Ｐゴシック" charset="0"/>
                <a:cs typeface="Times New Roman" charset="0"/>
              </a:rPr>
              <a:t>on the </a:t>
            </a:r>
            <a:r>
              <a:rPr lang="en-IN" sz="3200" dirty="0" smtClean="0">
                <a:ea typeface="ＭＳ Ｐゴシック" charset="0"/>
                <a:cs typeface="Times New Roman" charset="0"/>
              </a:rPr>
              <a:t>Sale Price (Market Value</a:t>
            </a:r>
            <a:r>
              <a:rPr lang="en-IN" sz="3200" dirty="0">
                <a:ea typeface="ＭＳ Ｐゴシック" charset="0"/>
                <a:cs typeface="Times New Roman" charset="0"/>
              </a:rPr>
              <a:t>) and the </a:t>
            </a:r>
            <a:r>
              <a:rPr lang="en-IN" sz="3200" dirty="0" smtClean="0">
                <a:ea typeface="ＭＳ Ｐゴシック" charset="0"/>
                <a:cs typeface="Times New Roman" charset="0"/>
              </a:rPr>
              <a:t>Current Book Value</a:t>
            </a:r>
            <a:endParaRPr lang="en-US" sz="32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67282640"/>
              </p:ext>
            </p:extLst>
          </p:nvPr>
        </p:nvGraphicFramePr>
        <p:xfrm>
          <a:off x="1528763" y="2295528"/>
          <a:ext cx="5816600" cy="558800"/>
        </p:xfrm>
        <a:graphic>
          <a:graphicData uri="http://schemas.openxmlformats.org/presentationml/2006/ole">
            <mc:AlternateContent xmlns:mc="http://schemas.openxmlformats.org/markup-compatibility/2006">
              <mc:Choice xmlns:v="urn:schemas-microsoft-com:vml" Requires="v">
                <p:oleObj spid="_x0000_s15439" name="Equation" r:id="rId4" imgW="5816520" imgH="558720" progId="Equation.DSMT4">
                  <p:embed/>
                </p:oleObj>
              </mc:Choice>
              <mc:Fallback>
                <p:oleObj name="Equation" r:id="rId4" imgW="5816520" imgH="55872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8763" y="2295528"/>
                        <a:ext cx="58166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4294967295"/>
          </p:nvPr>
        </p:nvSpPr>
        <p:spPr>
          <a:xfrm>
            <a:off x="456672" y="3267657"/>
            <a:ext cx="8212666" cy="1477328"/>
          </a:xfrm>
        </p:spPr>
        <p:txBody>
          <a:bodyPr vert="horz" lIns="0" tIns="0" rIns="0" bIns="0" rtlCol="0">
            <a:spAutoFit/>
          </a:bodyPr>
          <a:lstStyle/>
          <a:p>
            <a:pPr marL="0" indent="0">
              <a:lnSpc>
                <a:spcPct val="100000"/>
              </a:lnSpc>
              <a:buNone/>
              <a:tabLst>
                <a:tab pos="354965" algn="l"/>
              </a:tabLst>
            </a:pPr>
            <a:r>
              <a:rPr lang="en-IN" spc="-5" dirty="0" smtClean="0">
                <a:latin typeface="Arial Regular"/>
                <a:cs typeface="Times New Roman"/>
              </a:rPr>
              <a:t>A </a:t>
            </a:r>
            <a:r>
              <a:rPr lang="en-IN" spc="-5" dirty="0">
                <a:latin typeface="Arial Regular"/>
                <a:cs typeface="Times New Roman"/>
              </a:rPr>
              <a:t>gain is often referred to as depreciation recapture,  and it is generally taxed as the same as ordinary income.  A loss is a capital </a:t>
            </a:r>
            <a:r>
              <a:rPr lang="en-IN" spc="-5" dirty="0" smtClean="0">
                <a:latin typeface="Arial Regular"/>
                <a:cs typeface="Times New Roman"/>
              </a:rPr>
              <a:t>loss. An </a:t>
            </a:r>
            <a:r>
              <a:rPr lang="en-IN" spc="-5" dirty="0">
                <a:latin typeface="Arial Regular"/>
                <a:cs typeface="Times New Roman"/>
              </a:rPr>
              <a:t>asset sold for more than it’s cost basis results in a capital gain.</a:t>
            </a:r>
          </a:p>
        </p:txBody>
      </p:sp>
    </p:spTree>
    <p:extLst>
      <p:ext uri="{BB962C8B-B14F-4D97-AF65-F5344CB8AC3E}">
        <p14:creationId xmlns:p14="http://schemas.microsoft.com/office/powerpoint/2010/main" val="1773377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Pause and Solve </a:t>
            </a:r>
            <a:r>
              <a:rPr lang="en-IN" sz="2800" dirty="0" smtClean="0">
                <a:ea typeface="ＭＳ Ｐゴシック" charset="0"/>
                <a:cs typeface="Times New Roman" charset="0"/>
              </a:rPr>
              <a:t>(3 </a:t>
            </a:r>
            <a:r>
              <a:rPr lang="en-IN" sz="2800" dirty="0">
                <a:ea typeface="ＭＳ Ｐゴシック" charset="0"/>
                <a:cs typeface="Times New Roman" charset="0"/>
              </a:rPr>
              <a:t>of </a:t>
            </a:r>
            <a:r>
              <a:rPr lang="en-IN" sz="2800" dirty="0" smtClean="0">
                <a:ea typeface="ＭＳ Ｐゴシック" charset="0"/>
                <a:cs typeface="Times New Roman" charset="0"/>
              </a:rPr>
              <a:t>3)</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2337"/>
            <a:ext cx="8229600" cy="4018795"/>
          </a:xfrm>
        </p:spPr>
        <p:txBody>
          <a:bodyPr vert="horz" lIns="0" tIns="0" rIns="0" bIns="0" rtlCol="0">
            <a:spAutoFit/>
          </a:bodyPr>
          <a:lstStyle/>
          <a:p>
            <a:pPr marL="0" marR="5080" indent="0">
              <a:lnSpc>
                <a:spcPct val="99500"/>
              </a:lnSpc>
              <a:spcBef>
                <a:spcPts val="5"/>
              </a:spcBef>
              <a:buNone/>
              <a:tabLst>
                <a:tab pos="1917064" algn="l"/>
                <a:tab pos="4966335" algn="l"/>
              </a:tabLst>
            </a:pPr>
            <a:r>
              <a:rPr lang="en-IN" spc="-5" dirty="0">
                <a:latin typeface="Arial Regular"/>
                <a:cs typeface="Times New Roman"/>
              </a:rPr>
              <a:t>Acme Casting and </a:t>
            </a:r>
            <a:r>
              <a:rPr lang="en-IN" dirty="0">
                <a:latin typeface="Arial Regular"/>
                <a:cs typeface="Times New Roman"/>
              </a:rPr>
              <a:t>Molding sold a </a:t>
            </a:r>
            <a:r>
              <a:rPr lang="en-IN" spc="-5" dirty="0">
                <a:latin typeface="Arial Regular"/>
                <a:cs typeface="Times New Roman"/>
              </a:rPr>
              <a:t>piece </a:t>
            </a:r>
            <a:r>
              <a:rPr lang="en-IN" dirty="0">
                <a:latin typeface="Arial Regular"/>
                <a:cs typeface="Times New Roman"/>
              </a:rPr>
              <a:t>of </a:t>
            </a:r>
            <a:r>
              <a:rPr lang="en-IN" spc="-5" dirty="0">
                <a:latin typeface="Arial Regular"/>
                <a:cs typeface="Times New Roman"/>
              </a:rPr>
              <a:t>equipment  </a:t>
            </a:r>
            <a:r>
              <a:rPr lang="en-IN" dirty="0">
                <a:latin typeface="Arial Regular"/>
                <a:cs typeface="Times New Roman"/>
              </a:rPr>
              <a:t>during the </a:t>
            </a:r>
            <a:r>
              <a:rPr lang="en-IN" spc="-5" dirty="0">
                <a:latin typeface="Arial Regular"/>
                <a:cs typeface="Times New Roman"/>
              </a:rPr>
              <a:t>current tax year</a:t>
            </a:r>
            <a:r>
              <a:rPr lang="en-IN" spc="30" dirty="0">
                <a:latin typeface="Arial Regular"/>
                <a:cs typeface="Times New Roman"/>
              </a:rPr>
              <a:t> </a:t>
            </a:r>
            <a:r>
              <a:rPr lang="en-IN" dirty="0">
                <a:latin typeface="Arial Regular"/>
                <a:cs typeface="Times New Roman"/>
              </a:rPr>
              <a:t>for</a:t>
            </a:r>
            <a:r>
              <a:rPr lang="en-IN" spc="5" dirty="0">
                <a:latin typeface="Arial Regular"/>
                <a:cs typeface="Times New Roman"/>
              </a:rPr>
              <a:t> </a:t>
            </a:r>
            <a:r>
              <a:rPr lang="en-IN" dirty="0">
                <a:latin typeface="Arial Regular"/>
                <a:cs typeface="Times New Roman"/>
              </a:rPr>
              <a:t>$</a:t>
            </a:r>
            <a:r>
              <a:rPr lang="en-IN" dirty="0" smtClean="0">
                <a:latin typeface="Arial Regular"/>
                <a:cs typeface="Times New Roman"/>
              </a:rPr>
              <a:t>67,000. This </a:t>
            </a:r>
            <a:r>
              <a:rPr lang="en-IN" spc="-5" dirty="0">
                <a:latin typeface="Arial Regular"/>
                <a:cs typeface="Times New Roman"/>
              </a:rPr>
              <a:t>equipment</a:t>
            </a:r>
            <a:r>
              <a:rPr lang="en-IN" spc="-30" dirty="0">
                <a:latin typeface="Arial Regular"/>
                <a:cs typeface="Times New Roman"/>
              </a:rPr>
              <a:t> </a:t>
            </a:r>
            <a:r>
              <a:rPr lang="en-IN" spc="-5" dirty="0">
                <a:latin typeface="Arial Regular"/>
                <a:cs typeface="Times New Roman"/>
              </a:rPr>
              <a:t>had </a:t>
            </a:r>
            <a:r>
              <a:rPr lang="en-IN" dirty="0">
                <a:latin typeface="Arial Regular"/>
                <a:cs typeface="Times New Roman"/>
              </a:rPr>
              <a:t>a </a:t>
            </a:r>
            <a:r>
              <a:rPr lang="en-IN" spc="-5" dirty="0">
                <a:latin typeface="Arial Regular"/>
                <a:cs typeface="Times New Roman"/>
              </a:rPr>
              <a:t>cost basis </a:t>
            </a:r>
            <a:r>
              <a:rPr lang="en-IN" dirty="0">
                <a:latin typeface="Arial Regular"/>
                <a:cs typeface="Times New Roman"/>
              </a:rPr>
              <a:t>of $210,000 </a:t>
            </a:r>
            <a:r>
              <a:rPr lang="en-IN" spc="-5" dirty="0">
                <a:latin typeface="Arial Regular"/>
                <a:cs typeface="Times New Roman"/>
              </a:rPr>
              <a:t>and </a:t>
            </a:r>
            <a:r>
              <a:rPr lang="en-IN" dirty="0">
                <a:latin typeface="Arial Regular"/>
                <a:cs typeface="Times New Roman"/>
              </a:rPr>
              <a:t>the </a:t>
            </a:r>
            <a:r>
              <a:rPr lang="en-IN" spc="-5" dirty="0">
                <a:latin typeface="Arial Regular"/>
                <a:cs typeface="Times New Roman"/>
              </a:rPr>
              <a:t>accumulated depreciation was</a:t>
            </a:r>
            <a:r>
              <a:rPr lang="en-IN" dirty="0">
                <a:latin typeface="Arial Regular"/>
                <a:cs typeface="Times New Roman"/>
              </a:rPr>
              <a:t> $153,000.  Assume the </a:t>
            </a:r>
            <a:r>
              <a:rPr lang="en-IN" spc="-10" dirty="0">
                <a:latin typeface="Arial Regular"/>
                <a:cs typeface="Times New Roman"/>
              </a:rPr>
              <a:t>effective </a:t>
            </a:r>
            <a:r>
              <a:rPr lang="en-IN" spc="-5" dirty="0">
                <a:latin typeface="Arial Regular"/>
                <a:cs typeface="Times New Roman"/>
              </a:rPr>
              <a:t>income tax rate </a:t>
            </a:r>
            <a:r>
              <a:rPr lang="en-IN" dirty="0">
                <a:latin typeface="Arial Regular"/>
                <a:cs typeface="Times New Roman"/>
              </a:rPr>
              <a:t>is</a:t>
            </a:r>
            <a:r>
              <a:rPr lang="en-IN" spc="-20" dirty="0">
                <a:latin typeface="Arial Regular"/>
                <a:cs typeface="Times New Roman"/>
              </a:rPr>
              <a:t> </a:t>
            </a:r>
            <a:r>
              <a:rPr lang="en-IN" dirty="0" smtClean="0">
                <a:latin typeface="Arial Regular"/>
                <a:cs typeface="Times New Roman"/>
              </a:rPr>
              <a:t>25%.  </a:t>
            </a:r>
            <a:r>
              <a:rPr lang="en-IN" spc="-5" dirty="0">
                <a:latin typeface="Arial Regular"/>
                <a:cs typeface="Times New Roman"/>
              </a:rPr>
              <a:t>Based </a:t>
            </a:r>
            <a:r>
              <a:rPr lang="en-IN" dirty="0">
                <a:latin typeface="Arial Regular"/>
                <a:cs typeface="Times New Roman"/>
              </a:rPr>
              <a:t>on this </a:t>
            </a:r>
            <a:r>
              <a:rPr lang="en-IN" spc="-5" dirty="0">
                <a:latin typeface="Arial Regular"/>
                <a:cs typeface="Times New Roman"/>
              </a:rPr>
              <a:t>information, what</a:t>
            </a:r>
            <a:r>
              <a:rPr lang="en-IN" spc="-10" dirty="0">
                <a:latin typeface="Arial Regular"/>
                <a:cs typeface="Times New Roman"/>
              </a:rPr>
              <a:t> </a:t>
            </a:r>
            <a:r>
              <a:rPr lang="en-IN" dirty="0" smtClean="0">
                <a:latin typeface="Arial Regular"/>
                <a:cs typeface="Times New Roman"/>
              </a:rPr>
              <a:t>is</a:t>
            </a:r>
            <a:endParaRPr lang="en-IN" sz="2450" dirty="0">
              <a:latin typeface="Arial Regular"/>
              <a:cs typeface="Times New Roman"/>
            </a:endParaRPr>
          </a:p>
          <a:p>
            <a:pPr marL="469900" indent="-457200">
              <a:lnSpc>
                <a:spcPct val="100000"/>
              </a:lnSpc>
              <a:buFont typeface="+mj-lt"/>
              <a:buAutoNum type="alphaLcPeriod"/>
              <a:tabLst>
                <a:tab pos="469265" algn="l"/>
              </a:tabLst>
            </a:pPr>
            <a:r>
              <a:rPr lang="en-IN" dirty="0">
                <a:latin typeface="Arial Regular"/>
                <a:cs typeface="Times New Roman"/>
              </a:rPr>
              <a:t>the </a:t>
            </a:r>
            <a:r>
              <a:rPr lang="en-IN" spc="-5" dirty="0">
                <a:latin typeface="Arial Regular"/>
                <a:cs typeface="Times New Roman"/>
              </a:rPr>
              <a:t>gain </a:t>
            </a:r>
            <a:r>
              <a:rPr lang="en-IN" dirty="0">
                <a:latin typeface="Arial Regular"/>
                <a:cs typeface="Times New Roman"/>
              </a:rPr>
              <a:t>(loss) on</a:t>
            </a:r>
            <a:r>
              <a:rPr lang="en-IN" spc="-45" dirty="0">
                <a:latin typeface="Arial Regular"/>
                <a:cs typeface="Times New Roman"/>
              </a:rPr>
              <a:t> </a:t>
            </a:r>
            <a:r>
              <a:rPr lang="en-IN" spc="-5" dirty="0">
                <a:latin typeface="Arial Regular"/>
                <a:cs typeface="Times New Roman"/>
              </a:rPr>
              <a:t>disposal,</a:t>
            </a:r>
            <a:endParaRPr lang="en-IN" dirty="0">
              <a:latin typeface="Arial Regular"/>
              <a:cs typeface="Times New Roman"/>
            </a:endParaRPr>
          </a:p>
          <a:p>
            <a:pPr marL="469900" marR="346075" indent="-457200">
              <a:lnSpc>
                <a:spcPct val="100699"/>
              </a:lnSpc>
              <a:buFont typeface="+mj-lt"/>
              <a:buAutoNum type="alphaLcPeriod"/>
              <a:tabLst>
                <a:tab pos="469265" algn="l"/>
              </a:tabLst>
            </a:pPr>
            <a:r>
              <a:rPr lang="en-IN" dirty="0">
                <a:latin typeface="Arial Regular"/>
                <a:cs typeface="Times New Roman"/>
              </a:rPr>
              <a:t>the </a:t>
            </a:r>
            <a:r>
              <a:rPr lang="en-IN" spc="-5" dirty="0">
                <a:latin typeface="Arial Regular"/>
                <a:cs typeface="Times New Roman"/>
              </a:rPr>
              <a:t>tax liability </a:t>
            </a:r>
            <a:r>
              <a:rPr lang="en-IN" dirty="0">
                <a:latin typeface="Arial Regular"/>
                <a:cs typeface="Times New Roman"/>
              </a:rPr>
              <a:t>(or </a:t>
            </a:r>
            <a:r>
              <a:rPr lang="en-IN" spc="-5" dirty="0">
                <a:latin typeface="Arial Regular"/>
                <a:cs typeface="Times New Roman"/>
              </a:rPr>
              <a:t>credit) resulting </a:t>
            </a:r>
            <a:r>
              <a:rPr lang="en-IN" dirty="0">
                <a:latin typeface="Arial Regular"/>
                <a:cs typeface="Times New Roman"/>
              </a:rPr>
              <a:t>from this</a:t>
            </a:r>
            <a:r>
              <a:rPr lang="en-IN" spc="50" dirty="0">
                <a:latin typeface="Arial Regular"/>
                <a:cs typeface="Times New Roman"/>
              </a:rPr>
              <a:t> </a:t>
            </a:r>
            <a:r>
              <a:rPr lang="en-IN" spc="-5" dirty="0">
                <a:latin typeface="Arial Regular"/>
                <a:cs typeface="Times New Roman"/>
              </a:rPr>
              <a:t>sale, and </a:t>
            </a:r>
            <a:r>
              <a:rPr lang="en-IN" dirty="0">
                <a:latin typeface="Arial Regular"/>
                <a:cs typeface="Times New Roman"/>
              </a:rPr>
              <a:t> </a:t>
            </a:r>
          </a:p>
          <a:p>
            <a:pPr marL="469900" marR="346075" indent="-457200">
              <a:lnSpc>
                <a:spcPct val="100699"/>
              </a:lnSpc>
              <a:buFont typeface="+mj-lt"/>
              <a:buAutoNum type="alphaLcPeriod"/>
              <a:tabLst>
                <a:tab pos="469265" algn="l"/>
              </a:tabLst>
            </a:pPr>
            <a:r>
              <a:rPr lang="en-IN" dirty="0">
                <a:latin typeface="Arial Regular"/>
                <a:cs typeface="Times New Roman"/>
              </a:rPr>
              <a:t>the </a:t>
            </a:r>
            <a:r>
              <a:rPr lang="en-IN" spc="-5" dirty="0">
                <a:latin typeface="Arial Regular"/>
                <a:cs typeface="Times New Roman"/>
              </a:rPr>
              <a:t>tax liability </a:t>
            </a:r>
            <a:r>
              <a:rPr lang="en-IN" dirty="0">
                <a:latin typeface="Arial Regular"/>
                <a:cs typeface="Times New Roman"/>
              </a:rPr>
              <a:t>(or </a:t>
            </a:r>
            <a:r>
              <a:rPr lang="en-IN" spc="-5" dirty="0">
                <a:latin typeface="Arial Regular"/>
                <a:cs typeface="Times New Roman"/>
              </a:rPr>
              <a:t>credit) </a:t>
            </a:r>
            <a:r>
              <a:rPr lang="en-IN" dirty="0">
                <a:latin typeface="Arial Regular"/>
                <a:cs typeface="Times New Roman"/>
              </a:rPr>
              <a:t>if the</a:t>
            </a:r>
            <a:r>
              <a:rPr lang="en-IN" spc="10" dirty="0">
                <a:latin typeface="Arial Regular"/>
                <a:cs typeface="Times New Roman"/>
              </a:rPr>
              <a:t> </a:t>
            </a:r>
            <a:r>
              <a:rPr lang="en-IN" spc="-5" dirty="0">
                <a:latin typeface="Arial Regular"/>
                <a:cs typeface="Times New Roman"/>
              </a:rPr>
              <a:t>accumulated</a:t>
            </a:r>
            <a:r>
              <a:rPr lang="en-IN" dirty="0">
                <a:latin typeface="Arial Regular"/>
                <a:cs typeface="Times New Roman"/>
              </a:rPr>
              <a:t> </a:t>
            </a:r>
            <a:r>
              <a:rPr lang="en-IN" spc="-5" dirty="0">
                <a:latin typeface="Arial Regular"/>
                <a:cs typeface="Times New Roman"/>
              </a:rPr>
              <a:t>depreciation was </a:t>
            </a:r>
            <a:r>
              <a:rPr lang="en-IN" dirty="0">
                <a:latin typeface="Arial Regular"/>
                <a:cs typeface="Times New Roman"/>
              </a:rPr>
              <a:t>$125,000 </a:t>
            </a:r>
            <a:r>
              <a:rPr lang="en-IN" spc="-5" dirty="0">
                <a:latin typeface="Arial Regular"/>
                <a:cs typeface="Times New Roman"/>
              </a:rPr>
              <a:t>instead </a:t>
            </a:r>
            <a:r>
              <a:rPr lang="en-IN" dirty="0">
                <a:latin typeface="Arial Regular"/>
                <a:cs typeface="Times New Roman"/>
              </a:rPr>
              <a:t>of</a:t>
            </a:r>
            <a:r>
              <a:rPr lang="en-IN" spc="-10" dirty="0">
                <a:latin typeface="Arial Regular"/>
                <a:cs typeface="Times New Roman"/>
              </a:rPr>
              <a:t> </a:t>
            </a:r>
            <a:r>
              <a:rPr lang="en-IN" dirty="0">
                <a:latin typeface="Arial Regular"/>
                <a:cs typeface="Times New Roman"/>
              </a:rPr>
              <a:t>$153,000?</a:t>
            </a:r>
          </a:p>
        </p:txBody>
      </p:sp>
    </p:spTree>
    <p:extLst>
      <p:ext uri="{BB962C8B-B14F-4D97-AF65-F5344CB8AC3E}">
        <p14:creationId xmlns:p14="http://schemas.microsoft.com/office/powerpoint/2010/main" val="232709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smtClean="0">
                <a:ea typeface="ＭＳ Ｐゴシック" charset="0"/>
                <a:cs typeface="Times New Roman" charset="0"/>
              </a:rPr>
              <a:t>Solution—Part </a:t>
            </a:r>
            <a:r>
              <a:rPr lang="en-IN" sz="3400" dirty="0">
                <a:ea typeface="ＭＳ Ｐゴシック" charset="0"/>
                <a:cs typeface="Times New Roman" charset="0"/>
              </a:rPr>
              <a:t>A</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2408352"/>
          </a:xfrm>
        </p:spPr>
        <p:txBody>
          <a:bodyPr vert="horz" lIns="0" tIns="0" rIns="0" bIns="0" rtlCol="0">
            <a:spAutoFit/>
          </a:bodyPr>
          <a:lstStyle/>
          <a:p>
            <a:pPr marL="0" marR="118745" indent="0">
              <a:lnSpc>
                <a:spcPct val="99500"/>
              </a:lnSpc>
              <a:spcBef>
                <a:spcPts val="5"/>
              </a:spcBef>
              <a:buNone/>
              <a:tabLst>
                <a:tab pos="1917064" algn="l"/>
                <a:tab pos="4966335" algn="l"/>
              </a:tabLst>
            </a:pPr>
            <a:r>
              <a:rPr lang="en-IN" spc="-5" dirty="0">
                <a:latin typeface="Arial Regular"/>
                <a:cs typeface="Times New Roman"/>
              </a:rPr>
              <a:t>Acme Casting and </a:t>
            </a:r>
            <a:r>
              <a:rPr lang="en-IN" dirty="0">
                <a:latin typeface="Arial Regular"/>
                <a:cs typeface="Times New Roman"/>
              </a:rPr>
              <a:t>Molding sold a </a:t>
            </a:r>
            <a:r>
              <a:rPr lang="en-IN" spc="-5" dirty="0">
                <a:latin typeface="Arial Regular"/>
                <a:cs typeface="Times New Roman"/>
              </a:rPr>
              <a:t>piece </a:t>
            </a:r>
            <a:r>
              <a:rPr lang="en-IN" dirty="0">
                <a:latin typeface="Arial Regular"/>
                <a:cs typeface="Times New Roman"/>
              </a:rPr>
              <a:t>of </a:t>
            </a:r>
            <a:r>
              <a:rPr lang="en-IN" spc="-5" dirty="0">
                <a:latin typeface="Arial Regular"/>
                <a:cs typeface="Times New Roman"/>
              </a:rPr>
              <a:t>equipment  </a:t>
            </a:r>
            <a:r>
              <a:rPr lang="en-IN" dirty="0">
                <a:latin typeface="Arial Regular"/>
                <a:cs typeface="Times New Roman"/>
              </a:rPr>
              <a:t>during the </a:t>
            </a:r>
            <a:r>
              <a:rPr lang="en-IN" spc="-5" dirty="0">
                <a:latin typeface="Arial Regular"/>
                <a:cs typeface="Times New Roman"/>
              </a:rPr>
              <a:t>current tax year</a:t>
            </a:r>
            <a:r>
              <a:rPr lang="en-IN" spc="30" dirty="0">
                <a:latin typeface="Arial Regular"/>
                <a:cs typeface="Times New Roman"/>
              </a:rPr>
              <a:t> </a:t>
            </a:r>
            <a:r>
              <a:rPr lang="en-IN" dirty="0">
                <a:latin typeface="Arial Regular"/>
                <a:cs typeface="Times New Roman"/>
              </a:rPr>
              <a:t>for</a:t>
            </a:r>
            <a:r>
              <a:rPr lang="en-IN" spc="5" dirty="0">
                <a:latin typeface="Arial Regular"/>
                <a:cs typeface="Times New Roman"/>
              </a:rPr>
              <a:t> </a:t>
            </a:r>
            <a:r>
              <a:rPr lang="en-IN" dirty="0">
                <a:latin typeface="Arial Regular"/>
                <a:cs typeface="Times New Roman"/>
              </a:rPr>
              <a:t>$67,000.  This</a:t>
            </a:r>
            <a:r>
              <a:rPr lang="en-IN" spc="-30" dirty="0">
                <a:latin typeface="Arial Regular"/>
                <a:cs typeface="Times New Roman"/>
              </a:rPr>
              <a:t> </a:t>
            </a:r>
            <a:r>
              <a:rPr lang="en-IN" spc="-5" dirty="0">
                <a:latin typeface="Arial Regular"/>
                <a:cs typeface="Times New Roman"/>
              </a:rPr>
              <a:t>equipment</a:t>
            </a:r>
            <a:r>
              <a:rPr lang="en-IN" spc="-30" dirty="0">
                <a:latin typeface="Arial Regular"/>
                <a:cs typeface="Times New Roman"/>
              </a:rPr>
              <a:t> </a:t>
            </a:r>
            <a:r>
              <a:rPr lang="en-IN" spc="-5" dirty="0">
                <a:latin typeface="Arial Regular"/>
                <a:cs typeface="Times New Roman"/>
              </a:rPr>
              <a:t>had</a:t>
            </a:r>
            <a:r>
              <a:rPr lang="en-IN" dirty="0">
                <a:latin typeface="Arial Regular"/>
                <a:cs typeface="Times New Roman"/>
              </a:rPr>
              <a:t> a </a:t>
            </a:r>
            <a:r>
              <a:rPr lang="en-IN" spc="-5" dirty="0">
                <a:latin typeface="Arial Regular"/>
                <a:cs typeface="Times New Roman"/>
              </a:rPr>
              <a:t>cost basis </a:t>
            </a:r>
            <a:r>
              <a:rPr lang="en-IN" dirty="0">
                <a:latin typeface="Arial Regular"/>
                <a:cs typeface="Times New Roman"/>
              </a:rPr>
              <a:t>of $210,000 </a:t>
            </a:r>
            <a:r>
              <a:rPr lang="en-IN" spc="-5" dirty="0">
                <a:latin typeface="Arial Regular"/>
                <a:cs typeface="Times New Roman"/>
              </a:rPr>
              <a:t>and </a:t>
            </a:r>
            <a:r>
              <a:rPr lang="en-IN" dirty="0">
                <a:latin typeface="Arial Regular"/>
                <a:cs typeface="Times New Roman"/>
              </a:rPr>
              <a:t>the </a:t>
            </a:r>
            <a:r>
              <a:rPr lang="en-IN" spc="-5" dirty="0">
                <a:latin typeface="Arial Regular"/>
                <a:cs typeface="Times New Roman"/>
              </a:rPr>
              <a:t>accumulated depreciation was</a:t>
            </a:r>
            <a:r>
              <a:rPr lang="en-IN" dirty="0">
                <a:latin typeface="Arial Regular"/>
                <a:cs typeface="Times New Roman"/>
              </a:rPr>
              <a:t> $153,000.  Assume the </a:t>
            </a:r>
            <a:r>
              <a:rPr lang="en-IN" spc="-10" dirty="0">
                <a:latin typeface="Arial Regular"/>
                <a:cs typeface="Times New Roman"/>
              </a:rPr>
              <a:t>effective </a:t>
            </a:r>
            <a:r>
              <a:rPr lang="en-IN" spc="-5" dirty="0">
                <a:latin typeface="Arial Regular"/>
                <a:cs typeface="Times New Roman"/>
              </a:rPr>
              <a:t>income tax rate </a:t>
            </a:r>
            <a:r>
              <a:rPr lang="en-IN" dirty="0">
                <a:latin typeface="Arial Regular"/>
                <a:cs typeface="Times New Roman"/>
              </a:rPr>
              <a:t>is</a:t>
            </a:r>
            <a:r>
              <a:rPr lang="en-IN" spc="-20" dirty="0">
                <a:latin typeface="Arial Regular"/>
                <a:cs typeface="Times New Roman"/>
              </a:rPr>
              <a:t> </a:t>
            </a:r>
            <a:r>
              <a:rPr lang="en-IN" dirty="0" smtClean="0">
                <a:latin typeface="Arial Regular"/>
                <a:cs typeface="Times New Roman"/>
              </a:rPr>
              <a:t>25%.  </a:t>
            </a:r>
            <a:r>
              <a:rPr lang="en-IN" spc="-5" dirty="0">
                <a:latin typeface="Arial Regular"/>
                <a:cs typeface="Times New Roman"/>
              </a:rPr>
              <a:t>Based </a:t>
            </a:r>
            <a:r>
              <a:rPr lang="en-IN" dirty="0">
                <a:latin typeface="Arial Regular"/>
                <a:cs typeface="Times New Roman"/>
              </a:rPr>
              <a:t>on this </a:t>
            </a:r>
            <a:r>
              <a:rPr lang="en-IN" spc="-5" dirty="0">
                <a:latin typeface="Arial Regular"/>
                <a:cs typeface="Times New Roman"/>
              </a:rPr>
              <a:t>information, what</a:t>
            </a:r>
            <a:r>
              <a:rPr lang="en-IN" spc="-10" dirty="0">
                <a:latin typeface="Arial Regular"/>
                <a:cs typeface="Times New Roman"/>
              </a:rPr>
              <a:t> </a:t>
            </a:r>
            <a:r>
              <a:rPr lang="en-IN" dirty="0" smtClean="0">
                <a:latin typeface="Arial Regular"/>
                <a:cs typeface="Times New Roman"/>
              </a:rPr>
              <a:t>is</a:t>
            </a:r>
            <a:endParaRPr lang="en-IN" sz="2450" dirty="0">
              <a:latin typeface="Arial Regular"/>
              <a:cs typeface="Times New Roman"/>
            </a:endParaRPr>
          </a:p>
          <a:p>
            <a:pPr marL="0" indent="0">
              <a:lnSpc>
                <a:spcPct val="100000"/>
              </a:lnSpc>
              <a:buNone/>
            </a:pPr>
            <a:r>
              <a:rPr lang="en-IN" spc="-5" dirty="0">
                <a:latin typeface="Arial Regular"/>
                <a:cs typeface="Times New Roman"/>
              </a:rPr>
              <a:t>a.</a:t>
            </a:r>
            <a:r>
              <a:rPr lang="en-IN" spc="-5" dirty="0">
                <a:latin typeface="Arial Regular"/>
                <a:cs typeface="Helvetica"/>
              </a:rPr>
              <a:t> </a:t>
            </a:r>
            <a:r>
              <a:rPr lang="en-IN" spc="-440" dirty="0">
                <a:latin typeface="Arial Regular"/>
                <a:cs typeface="Helvetica"/>
              </a:rPr>
              <a:t> </a:t>
            </a:r>
            <a:r>
              <a:rPr lang="en-IN" dirty="0">
                <a:latin typeface="Arial Regular"/>
                <a:cs typeface="Times New Roman"/>
              </a:rPr>
              <a:t>the </a:t>
            </a:r>
            <a:r>
              <a:rPr lang="en-IN" spc="-5" dirty="0">
                <a:latin typeface="Arial Regular"/>
                <a:cs typeface="Times New Roman"/>
              </a:rPr>
              <a:t>gain </a:t>
            </a:r>
            <a:r>
              <a:rPr lang="en-IN" dirty="0">
                <a:latin typeface="Arial Regular"/>
                <a:cs typeface="Times New Roman"/>
              </a:rPr>
              <a:t>(loss) on </a:t>
            </a:r>
            <a:r>
              <a:rPr lang="en-IN" spc="-5" dirty="0">
                <a:latin typeface="Arial Regular"/>
                <a:cs typeface="Times New Roman"/>
              </a:rPr>
              <a:t>disposal,</a:t>
            </a:r>
            <a:endParaRPr lang="en-IN" dirty="0">
              <a:latin typeface="Arial Regular"/>
              <a:cs typeface="Times New Roman"/>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065848673"/>
              </p:ext>
            </p:extLst>
          </p:nvPr>
        </p:nvGraphicFramePr>
        <p:xfrm>
          <a:off x="1865313" y="4819650"/>
          <a:ext cx="5646737" cy="838200"/>
        </p:xfrm>
        <a:graphic>
          <a:graphicData uri="http://schemas.openxmlformats.org/presentationml/2006/ole">
            <mc:AlternateContent xmlns:mc="http://schemas.openxmlformats.org/markup-compatibility/2006">
              <mc:Choice xmlns:v="urn:schemas-microsoft-com:vml" Requires="v">
                <p:oleObj spid="_x0000_s16458" name="Equation" r:id="rId4" imgW="5905440" imgH="876240" progId="Equation.DSMT4">
                  <p:embed/>
                </p:oleObj>
              </mc:Choice>
              <mc:Fallback>
                <p:oleObj name="Equation" r:id="rId4" imgW="5905440" imgH="876240" progId="Equation.DSMT4">
                  <p:embed/>
                  <p:pic>
                    <p:nvPicPr>
                      <p:cNvPr id="0" name=""/>
                      <p:cNvPicPr>
                        <a:picLocks noChangeAspect="1" noChangeArrowheads="1"/>
                      </p:cNvPicPr>
                      <p:nvPr/>
                    </p:nvPicPr>
                    <p:blipFill>
                      <a:blip r:embed="rId5"/>
                      <a:srcRect/>
                      <a:stretch>
                        <a:fillRect/>
                      </a:stretch>
                    </p:blipFill>
                    <p:spPr bwMode="auto">
                      <a:xfrm>
                        <a:off x="1865313" y="4819650"/>
                        <a:ext cx="564673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99482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smtClean="0">
                <a:ea typeface="ＭＳ Ｐゴシック" charset="0"/>
                <a:cs typeface="Times New Roman" charset="0"/>
              </a:rPr>
              <a:t>Solution—Part </a:t>
            </a:r>
            <a:r>
              <a:rPr lang="en-IN" sz="3400" dirty="0">
                <a:ea typeface="ＭＳ Ｐゴシック" charset="0"/>
                <a:cs typeface="Times New Roman" charset="0"/>
              </a:rPr>
              <a:t>B</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2408352"/>
          </a:xfrm>
        </p:spPr>
        <p:txBody>
          <a:bodyPr vert="horz" lIns="0" tIns="0" rIns="0" bIns="0" rtlCol="0">
            <a:spAutoFit/>
          </a:bodyPr>
          <a:lstStyle/>
          <a:p>
            <a:pPr marL="0" marR="5080" indent="0">
              <a:lnSpc>
                <a:spcPct val="99500"/>
              </a:lnSpc>
              <a:buNone/>
              <a:tabLst>
                <a:tab pos="1917064" algn="l"/>
                <a:tab pos="4966335" algn="l"/>
              </a:tabLst>
            </a:pPr>
            <a:r>
              <a:rPr lang="en-IN" spc="-5" dirty="0">
                <a:latin typeface="Arial Regular"/>
                <a:cs typeface="Times New Roman"/>
              </a:rPr>
              <a:t>Acme Casting and </a:t>
            </a:r>
            <a:r>
              <a:rPr lang="en-IN" dirty="0">
                <a:latin typeface="Arial Regular"/>
                <a:cs typeface="Times New Roman"/>
              </a:rPr>
              <a:t>Molding sold a </a:t>
            </a:r>
            <a:r>
              <a:rPr lang="en-IN" spc="-5" dirty="0">
                <a:latin typeface="Arial Regular"/>
                <a:cs typeface="Times New Roman"/>
              </a:rPr>
              <a:t>piece </a:t>
            </a:r>
            <a:r>
              <a:rPr lang="en-IN" dirty="0">
                <a:latin typeface="Arial Regular"/>
                <a:cs typeface="Times New Roman"/>
              </a:rPr>
              <a:t>of </a:t>
            </a:r>
            <a:r>
              <a:rPr lang="en-IN" spc="-5" dirty="0">
                <a:latin typeface="Arial Regular"/>
                <a:cs typeface="Times New Roman"/>
              </a:rPr>
              <a:t>equipment  </a:t>
            </a:r>
            <a:r>
              <a:rPr lang="en-IN" dirty="0">
                <a:latin typeface="Arial Regular"/>
                <a:cs typeface="Times New Roman"/>
              </a:rPr>
              <a:t>during the </a:t>
            </a:r>
            <a:r>
              <a:rPr lang="en-IN" spc="-5" dirty="0">
                <a:latin typeface="Arial Regular"/>
                <a:cs typeface="Times New Roman"/>
              </a:rPr>
              <a:t>current tax year</a:t>
            </a:r>
            <a:r>
              <a:rPr lang="en-IN" spc="30" dirty="0">
                <a:latin typeface="Arial Regular"/>
                <a:cs typeface="Times New Roman"/>
              </a:rPr>
              <a:t> </a:t>
            </a:r>
            <a:r>
              <a:rPr lang="en-IN" dirty="0">
                <a:latin typeface="Arial Regular"/>
                <a:cs typeface="Times New Roman"/>
              </a:rPr>
              <a:t>for</a:t>
            </a:r>
            <a:r>
              <a:rPr lang="en-IN" spc="5" dirty="0">
                <a:latin typeface="Arial Regular"/>
                <a:cs typeface="Times New Roman"/>
              </a:rPr>
              <a:t> </a:t>
            </a:r>
            <a:r>
              <a:rPr lang="en-IN" dirty="0">
                <a:latin typeface="Arial Regular"/>
                <a:cs typeface="Times New Roman"/>
              </a:rPr>
              <a:t>$</a:t>
            </a:r>
            <a:r>
              <a:rPr lang="en-IN" dirty="0" smtClean="0">
                <a:latin typeface="Arial Regular"/>
                <a:cs typeface="Times New Roman"/>
              </a:rPr>
              <a:t>67,000. This</a:t>
            </a:r>
            <a:r>
              <a:rPr lang="en-IN" spc="-30" dirty="0" smtClean="0">
                <a:latin typeface="Arial Regular"/>
                <a:cs typeface="Times New Roman"/>
              </a:rPr>
              <a:t> </a:t>
            </a:r>
            <a:r>
              <a:rPr lang="en-IN" spc="-5" dirty="0">
                <a:latin typeface="Arial Regular"/>
                <a:cs typeface="Times New Roman"/>
              </a:rPr>
              <a:t>equipment</a:t>
            </a:r>
            <a:r>
              <a:rPr lang="en-IN" spc="-30" dirty="0">
                <a:latin typeface="Arial Regular"/>
                <a:cs typeface="Times New Roman"/>
              </a:rPr>
              <a:t> </a:t>
            </a:r>
            <a:r>
              <a:rPr lang="en-IN" spc="-5" dirty="0">
                <a:latin typeface="Arial Regular"/>
                <a:cs typeface="Times New Roman"/>
              </a:rPr>
              <a:t>had </a:t>
            </a:r>
            <a:r>
              <a:rPr lang="en-IN" dirty="0">
                <a:latin typeface="Arial Regular"/>
                <a:cs typeface="Times New Roman"/>
              </a:rPr>
              <a:t>a </a:t>
            </a:r>
            <a:r>
              <a:rPr lang="en-IN" spc="-5" dirty="0">
                <a:latin typeface="Arial Regular"/>
                <a:cs typeface="Times New Roman"/>
              </a:rPr>
              <a:t>cost basis </a:t>
            </a:r>
            <a:r>
              <a:rPr lang="en-IN" dirty="0">
                <a:latin typeface="Arial Regular"/>
                <a:cs typeface="Times New Roman"/>
              </a:rPr>
              <a:t>of $210,000 </a:t>
            </a:r>
            <a:r>
              <a:rPr lang="en-IN" spc="-5" dirty="0">
                <a:latin typeface="Arial Regular"/>
                <a:cs typeface="Times New Roman"/>
              </a:rPr>
              <a:t>and </a:t>
            </a:r>
            <a:r>
              <a:rPr lang="en-IN" dirty="0">
                <a:latin typeface="Arial Regular"/>
                <a:cs typeface="Times New Roman"/>
              </a:rPr>
              <a:t>the </a:t>
            </a:r>
            <a:r>
              <a:rPr lang="en-IN" spc="-5" dirty="0">
                <a:latin typeface="Arial Regular"/>
                <a:cs typeface="Times New Roman"/>
              </a:rPr>
              <a:t>accumulated depreciation was</a:t>
            </a:r>
            <a:r>
              <a:rPr lang="en-IN" dirty="0">
                <a:latin typeface="Arial Regular"/>
                <a:cs typeface="Times New Roman"/>
              </a:rPr>
              <a:t> $153,000.  Assume the </a:t>
            </a:r>
            <a:r>
              <a:rPr lang="en-IN" spc="-10" dirty="0">
                <a:latin typeface="Arial Regular"/>
                <a:cs typeface="Times New Roman"/>
              </a:rPr>
              <a:t>effective </a:t>
            </a:r>
            <a:r>
              <a:rPr lang="en-IN" spc="-5" dirty="0">
                <a:latin typeface="Arial Regular"/>
                <a:cs typeface="Times New Roman"/>
              </a:rPr>
              <a:t>income tax rate </a:t>
            </a:r>
            <a:r>
              <a:rPr lang="en-IN" dirty="0">
                <a:latin typeface="Arial Regular"/>
                <a:cs typeface="Times New Roman"/>
              </a:rPr>
              <a:t>is</a:t>
            </a:r>
            <a:r>
              <a:rPr lang="en-IN" spc="-20" dirty="0">
                <a:latin typeface="Arial Regular"/>
                <a:cs typeface="Times New Roman"/>
              </a:rPr>
              <a:t> </a:t>
            </a:r>
            <a:r>
              <a:rPr lang="en-IN" dirty="0" smtClean="0">
                <a:latin typeface="Arial Regular"/>
                <a:cs typeface="Times New Roman"/>
              </a:rPr>
              <a:t>25%.  </a:t>
            </a:r>
            <a:r>
              <a:rPr lang="en-IN" spc="-5" dirty="0">
                <a:latin typeface="Arial Regular"/>
                <a:cs typeface="Times New Roman"/>
              </a:rPr>
              <a:t>Based </a:t>
            </a:r>
            <a:r>
              <a:rPr lang="en-IN" dirty="0">
                <a:latin typeface="Arial Regular"/>
                <a:cs typeface="Times New Roman"/>
              </a:rPr>
              <a:t>on this </a:t>
            </a:r>
            <a:r>
              <a:rPr lang="en-IN" spc="-5" dirty="0">
                <a:latin typeface="Arial Regular"/>
                <a:cs typeface="Times New Roman"/>
              </a:rPr>
              <a:t>information, what</a:t>
            </a:r>
            <a:r>
              <a:rPr lang="en-IN" spc="-10" dirty="0">
                <a:latin typeface="Arial Regular"/>
                <a:cs typeface="Times New Roman"/>
              </a:rPr>
              <a:t> </a:t>
            </a:r>
            <a:r>
              <a:rPr lang="en-IN" dirty="0">
                <a:latin typeface="Arial Regular"/>
                <a:cs typeface="Times New Roman"/>
              </a:rPr>
              <a:t>is</a:t>
            </a:r>
          </a:p>
          <a:p>
            <a:pPr marL="12065" indent="0">
              <a:lnSpc>
                <a:spcPct val="100000"/>
              </a:lnSpc>
              <a:buNone/>
              <a:tabLst>
                <a:tab pos="469265" algn="l"/>
              </a:tabLst>
            </a:pPr>
            <a:r>
              <a:rPr lang="en-IN" dirty="0" smtClean="0">
                <a:latin typeface="Arial Regular"/>
                <a:cs typeface="Times New Roman"/>
              </a:rPr>
              <a:t>b</a:t>
            </a:r>
            <a:r>
              <a:rPr lang="en-IN" dirty="0">
                <a:latin typeface="Arial Regular"/>
                <a:cs typeface="Times New Roman"/>
              </a:rPr>
              <a:t>.</a:t>
            </a:r>
            <a:r>
              <a:rPr lang="en-IN" dirty="0">
                <a:latin typeface="Arial Regular"/>
                <a:cs typeface="Helvetica"/>
              </a:rPr>
              <a:t> 	</a:t>
            </a:r>
            <a:r>
              <a:rPr lang="en-IN" dirty="0">
                <a:latin typeface="Arial Regular"/>
                <a:cs typeface="Times New Roman"/>
              </a:rPr>
              <a:t>the </a:t>
            </a:r>
            <a:r>
              <a:rPr lang="en-IN" spc="-5" dirty="0">
                <a:latin typeface="Arial Regular"/>
                <a:cs typeface="Times New Roman"/>
              </a:rPr>
              <a:t>tax liability </a:t>
            </a:r>
            <a:r>
              <a:rPr lang="en-IN" dirty="0">
                <a:latin typeface="Arial Regular"/>
                <a:cs typeface="Times New Roman"/>
              </a:rPr>
              <a:t>(or </a:t>
            </a:r>
            <a:r>
              <a:rPr lang="en-IN" spc="-5" dirty="0">
                <a:latin typeface="Arial Regular"/>
                <a:cs typeface="Times New Roman"/>
              </a:rPr>
              <a:t>credit) resulting </a:t>
            </a:r>
            <a:r>
              <a:rPr lang="en-IN" dirty="0">
                <a:latin typeface="Arial Regular"/>
                <a:cs typeface="Times New Roman"/>
              </a:rPr>
              <a:t>from this</a:t>
            </a:r>
            <a:r>
              <a:rPr lang="en-IN" spc="45" dirty="0">
                <a:latin typeface="Arial Regular"/>
                <a:cs typeface="Times New Roman"/>
              </a:rPr>
              <a:t> </a:t>
            </a:r>
            <a:r>
              <a:rPr lang="en-IN" spc="-5" dirty="0">
                <a:latin typeface="Arial Regular"/>
                <a:cs typeface="Times New Roman"/>
              </a:rPr>
              <a:t>sale</a:t>
            </a:r>
            <a:endParaRPr lang="en-IN" dirty="0">
              <a:latin typeface="Arial Regular"/>
              <a:cs typeface="Times New Roman"/>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28249929"/>
              </p:ext>
            </p:extLst>
          </p:nvPr>
        </p:nvGraphicFramePr>
        <p:xfrm>
          <a:off x="2486025" y="4716463"/>
          <a:ext cx="4406900" cy="339725"/>
        </p:xfrm>
        <a:graphic>
          <a:graphicData uri="http://schemas.openxmlformats.org/presentationml/2006/ole">
            <mc:AlternateContent xmlns:mc="http://schemas.openxmlformats.org/markup-compatibility/2006">
              <mc:Choice xmlns:v="urn:schemas-microsoft-com:vml" Requires="v">
                <p:oleObj spid="_x0000_s17481" name="Equation" r:id="rId4" imgW="4609800" imgH="355320" progId="Equation.DSMT4">
                  <p:embed/>
                </p:oleObj>
              </mc:Choice>
              <mc:Fallback>
                <p:oleObj name="Equation" r:id="rId4" imgW="4609800" imgH="355320" progId="Equation.DSMT4">
                  <p:embed/>
                  <p:pic>
                    <p:nvPicPr>
                      <p:cNvPr id="0" name=""/>
                      <p:cNvPicPr>
                        <a:picLocks noChangeAspect="1" noChangeArrowheads="1"/>
                      </p:cNvPicPr>
                      <p:nvPr/>
                    </p:nvPicPr>
                    <p:blipFill>
                      <a:blip r:embed="rId5"/>
                      <a:srcRect/>
                      <a:stretch>
                        <a:fillRect/>
                      </a:stretch>
                    </p:blipFill>
                    <p:spPr bwMode="auto">
                      <a:xfrm>
                        <a:off x="2486025" y="4716463"/>
                        <a:ext cx="4406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95494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smtClean="0">
                <a:ea typeface="ＭＳ Ｐゴシック" charset="0"/>
                <a:cs typeface="Times New Roman" charset="0"/>
              </a:rPr>
              <a:t>Solution—Part C</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2884780"/>
          </a:xfrm>
        </p:spPr>
        <p:txBody>
          <a:bodyPr vert="horz" lIns="0" tIns="0" rIns="0" bIns="0" rtlCol="0">
            <a:spAutoFit/>
          </a:bodyPr>
          <a:lstStyle/>
          <a:p>
            <a:pPr marL="0" marR="5080" indent="0">
              <a:lnSpc>
                <a:spcPct val="99500"/>
              </a:lnSpc>
              <a:spcBef>
                <a:spcPts val="5"/>
              </a:spcBef>
              <a:buNone/>
              <a:tabLst>
                <a:tab pos="1917064" algn="l"/>
                <a:tab pos="4966335" algn="l"/>
              </a:tabLst>
            </a:pPr>
            <a:r>
              <a:rPr lang="en-IN" spc="-5" dirty="0">
                <a:latin typeface="Arial Regular"/>
                <a:cs typeface="Times New Roman"/>
              </a:rPr>
              <a:t>Acme Casting and </a:t>
            </a:r>
            <a:r>
              <a:rPr lang="en-IN" dirty="0">
                <a:latin typeface="Arial Regular"/>
                <a:cs typeface="Times New Roman"/>
              </a:rPr>
              <a:t>Molding sold a </a:t>
            </a:r>
            <a:r>
              <a:rPr lang="en-IN" spc="-5" dirty="0">
                <a:latin typeface="Arial Regular"/>
                <a:cs typeface="Times New Roman"/>
              </a:rPr>
              <a:t>piece </a:t>
            </a:r>
            <a:r>
              <a:rPr lang="en-IN" dirty="0">
                <a:latin typeface="Arial Regular"/>
                <a:cs typeface="Times New Roman"/>
              </a:rPr>
              <a:t>of </a:t>
            </a:r>
            <a:r>
              <a:rPr lang="en-IN" spc="-5" dirty="0">
                <a:latin typeface="Arial Regular"/>
                <a:cs typeface="Times New Roman"/>
              </a:rPr>
              <a:t>equipment  </a:t>
            </a:r>
            <a:r>
              <a:rPr lang="en-IN" dirty="0">
                <a:latin typeface="Arial Regular"/>
                <a:cs typeface="Times New Roman"/>
              </a:rPr>
              <a:t>during the </a:t>
            </a:r>
            <a:r>
              <a:rPr lang="en-IN" spc="-5" dirty="0">
                <a:latin typeface="Arial Regular"/>
                <a:cs typeface="Times New Roman"/>
              </a:rPr>
              <a:t>current tax year</a:t>
            </a:r>
            <a:r>
              <a:rPr lang="en-IN" spc="30" dirty="0">
                <a:latin typeface="Arial Regular"/>
                <a:cs typeface="Times New Roman"/>
              </a:rPr>
              <a:t> </a:t>
            </a:r>
            <a:r>
              <a:rPr lang="en-IN" dirty="0">
                <a:latin typeface="Arial Regular"/>
                <a:cs typeface="Times New Roman"/>
              </a:rPr>
              <a:t>for</a:t>
            </a:r>
            <a:r>
              <a:rPr lang="en-IN" spc="5" dirty="0">
                <a:latin typeface="Arial Regular"/>
                <a:cs typeface="Times New Roman"/>
              </a:rPr>
              <a:t> </a:t>
            </a:r>
            <a:r>
              <a:rPr lang="en-IN" dirty="0">
                <a:latin typeface="Arial Regular"/>
                <a:cs typeface="Times New Roman"/>
              </a:rPr>
              <a:t>$</a:t>
            </a:r>
            <a:r>
              <a:rPr lang="en-IN" dirty="0" smtClean="0">
                <a:latin typeface="Arial Regular"/>
                <a:cs typeface="Times New Roman"/>
              </a:rPr>
              <a:t>67,000. This</a:t>
            </a:r>
            <a:r>
              <a:rPr lang="en-IN" spc="-30" dirty="0" smtClean="0">
                <a:latin typeface="Arial Regular"/>
                <a:cs typeface="Times New Roman"/>
              </a:rPr>
              <a:t> </a:t>
            </a:r>
            <a:r>
              <a:rPr lang="en-IN" spc="-5" dirty="0">
                <a:latin typeface="Arial Regular"/>
                <a:cs typeface="Times New Roman"/>
              </a:rPr>
              <a:t>equipment</a:t>
            </a:r>
            <a:r>
              <a:rPr lang="en-IN" spc="-30" dirty="0">
                <a:latin typeface="Arial Regular"/>
                <a:cs typeface="Times New Roman"/>
              </a:rPr>
              <a:t> </a:t>
            </a:r>
            <a:r>
              <a:rPr lang="en-IN" spc="-5" dirty="0">
                <a:latin typeface="Arial Regular"/>
                <a:cs typeface="Times New Roman"/>
              </a:rPr>
              <a:t>had</a:t>
            </a:r>
            <a:r>
              <a:rPr lang="en-IN" dirty="0">
                <a:latin typeface="Arial Regular"/>
                <a:cs typeface="Times New Roman"/>
              </a:rPr>
              <a:t> a </a:t>
            </a:r>
            <a:r>
              <a:rPr lang="en-IN" spc="-5" dirty="0">
                <a:latin typeface="Arial Regular"/>
                <a:cs typeface="Times New Roman"/>
              </a:rPr>
              <a:t>cost basis </a:t>
            </a:r>
            <a:r>
              <a:rPr lang="en-IN" dirty="0">
                <a:latin typeface="Arial Regular"/>
                <a:cs typeface="Times New Roman"/>
              </a:rPr>
              <a:t>of $210,000 </a:t>
            </a:r>
            <a:r>
              <a:rPr lang="en-IN" spc="-5" dirty="0">
                <a:latin typeface="Arial Regular"/>
                <a:cs typeface="Times New Roman"/>
              </a:rPr>
              <a:t>and </a:t>
            </a:r>
            <a:r>
              <a:rPr lang="en-IN" dirty="0">
                <a:latin typeface="Arial Regular"/>
                <a:cs typeface="Times New Roman"/>
              </a:rPr>
              <a:t>the </a:t>
            </a:r>
            <a:r>
              <a:rPr lang="en-IN" spc="-5" dirty="0">
                <a:latin typeface="Arial Regular"/>
                <a:cs typeface="Times New Roman"/>
              </a:rPr>
              <a:t>accumulated depreciation was</a:t>
            </a:r>
            <a:r>
              <a:rPr lang="en-IN" dirty="0">
                <a:latin typeface="Arial Regular"/>
                <a:cs typeface="Times New Roman"/>
              </a:rPr>
              <a:t> $153,000.  Assume the </a:t>
            </a:r>
            <a:r>
              <a:rPr lang="en-IN" spc="-10" dirty="0">
                <a:latin typeface="Arial Regular"/>
                <a:cs typeface="Times New Roman"/>
              </a:rPr>
              <a:t>effective </a:t>
            </a:r>
            <a:r>
              <a:rPr lang="en-IN" spc="-5" dirty="0">
                <a:latin typeface="Arial Regular"/>
                <a:cs typeface="Times New Roman"/>
              </a:rPr>
              <a:t>income tax rate </a:t>
            </a:r>
            <a:r>
              <a:rPr lang="en-IN" dirty="0">
                <a:latin typeface="Arial Regular"/>
                <a:cs typeface="Times New Roman"/>
              </a:rPr>
              <a:t>is</a:t>
            </a:r>
            <a:r>
              <a:rPr lang="en-IN" spc="-20" dirty="0">
                <a:latin typeface="Arial Regular"/>
                <a:cs typeface="Times New Roman"/>
              </a:rPr>
              <a:t> </a:t>
            </a:r>
            <a:r>
              <a:rPr lang="en-IN" dirty="0" smtClean="0">
                <a:latin typeface="Arial Regular"/>
                <a:cs typeface="Times New Roman"/>
              </a:rPr>
              <a:t>25%.  </a:t>
            </a:r>
            <a:r>
              <a:rPr lang="en-IN" spc="-5" dirty="0">
                <a:latin typeface="Arial Regular"/>
                <a:cs typeface="Times New Roman"/>
              </a:rPr>
              <a:t>Based </a:t>
            </a:r>
            <a:r>
              <a:rPr lang="en-IN" dirty="0">
                <a:latin typeface="Arial Regular"/>
                <a:cs typeface="Times New Roman"/>
              </a:rPr>
              <a:t>on this </a:t>
            </a:r>
            <a:r>
              <a:rPr lang="en-IN" spc="-5" dirty="0">
                <a:latin typeface="Arial Regular"/>
                <a:cs typeface="Times New Roman"/>
              </a:rPr>
              <a:t>information, what</a:t>
            </a:r>
            <a:r>
              <a:rPr lang="en-IN" spc="-10" dirty="0">
                <a:latin typeface="Arial Regular"/>
                <a:cs typeface="Times New Roman"/>
              </a:rPr>
              <a:t> </a:t>
            </a:r>
            <a:r>
              <a:rPr lang="en-IN" dirty="0">
                <a:latin typeface="Arial Regular"/>
                <a:cs typeface="Times New Roman"/>
              </a:rPr>
              <a:t>is</a:t>
            </a:r>
          </a:p>
          <a:p>
            <a:pPr marL="12700" marR="1065530" indent="0">
              <a:lnSpc>
                <a:spcPct val="100699"/>
              </a:lnSpc>
              <a:buNone/>
              <a:tabLst>
                <a:tab pos="469265" algn="l"/>
              </a:tabLst>
            </a:pPr>
            <a:r>
              <a:rPr lang="en-IN" spc="-5" dirty="0" smtClean="0">
                <a:latin typeface="Arial Regular"/>
                <a:cs typeface="Times New Roman"/>
              </a:rPr>
              <a:t>c</a:t>
            </a:r>
            <a:r>
              <a:rPr lang="en-IN" spc="-5" dirty="0">
                <a:latin typeface="Arial Regular"/>
                <a:cs typeface="Times New Roman"/>
              </a:rPr>
              <a:t>.</a:t>
            </a:r>
            <a:r>
              <a:rPr lang="en-IN" spc="-5" dirty="0">
                <a:latin typeface="Arial Regular"/>
                <a:cs typeface="Helvetica"/>
              </a:rPr>
              <a:t> 	</a:t>
            </a:r>
            <a:r>
              <a:rPr lang="en-IN" dirty="0">
                <a:latin typeface="Arial Regular"/>
                <a:cs typeface="Times New Roman"/>
              </a:rPr>
              <a:t>the </a:t>
            </a:r>
            <a:r>
              <a:rPr lang="en-IN" spc="-5" dirty="0">
                <a:latin typeface="Arial Regular"/>
                <a:cs typeface="Times New Roman"/>
              </a:rPr>
              <a:t>tax liability </a:t>
            </a:r>
            <a:r>
              <a:rPr lang="en-IN" dirty="0">
                <a:latin typeface="Arial Regular"/>
                <a:cs typeface="Times New Roman"/>
              </a:rPr>
              <a:t>(or </a:t>
            </a:r>
            <a:r>
              <a:rPr lang="en-IN" spc="-5" dirty="0">
                <a:latin typeface="Arial Regular"/>
                <a:cs typeface="Times New Roman"/>
              </a:rPr>
              <a:t>credit) </a:t>
            </a:r>
            <a:r>
              <a:rPr lang="en-IN" dirty="0">
                <a:latin typeface="Arial Regular"/>
                <a:cs typeface="Times New Roman"/>
              </a:rPr>
              <a:t>if</a:t>
            </a:r>
            <a:r>
              <a:rPr lang="en-IN" spc="10" dirty="0">
                <a:latin typeface="Arial Regular"/>
                <a:cs typeface="Times New Roman"/>
              </a:rPr>
              <a:t> </a:t>
            </a:r>
            <a:r>
              <a:rPr lang="en-IN" dirty="0">
                <a:latin typeface="Arial Regular"/>
                <a:cs typeface="Times New Roman"/>
              </a:rPr>
              <a:t>the</a:t>
            </a:r>
            <a:r>
              <a:rPr lang="en-IN" spc="-5" dirty="0">
                <a:latin typeface="Arial Regular"/>
                <a:cs typeface="Times New Roman"/>
              </a:rPr>
              <a:t> accumulated </a:t>
            </a:r>
            <a:r>
              <a:rPr lang="en-IN" dirty="0">
                <a:latin typeface="Arial Regular"/>
                <a:cs typeface="Times New Roman"/>
              </a:rPr>
              <a:t> </a:t>
            </a:r>
            <a:r>
              <a:rPr lang="en-IN" spc="-5" dirty="0">
                <a:latin typeface="Arial Regular"/>
                <a:cs typeface="Times New Roman"/>
              </a:rPr>
              <a:t>depreciation was </a:t>
            </a:r>
            <a:r>
              <a:rPr lang="en-IN" dirty="0">
                <a:latin typeface="Arial Regular"/>
                <a:cs typeface="Times New Roman"/>
              </a:rPr>
              <a:t>$125,000 </a:t>
            </a:r>
            <a:r>
              <a:rPr lang="en-IN" spc="-5" dirty="0">
                <a:latin typeface="Arial Regular"/>
                <a:cs typeface="Times New Roman"/>
              </a:rPr>
              <a:t>instead </a:t>
            </a:r>
            <a:r>
              <a:rPr lang="en-IN" dirty="0">
                <a:latin typeface="Arial Regular"/>
                <a:cs typeface="Times New Roman"/>
              </a:rPr>
              <a:t>of</a:t>
            </a:r>
            <a:r>
              <a:rPr lang="en-IN" spc="-10" dirty="0">
                <a:latin typeface="Arial Regular"/>
                <a:cs typeface="Times New Roman"/>
              </a:rPr>
              <a:t> </a:t>
            </a:r>
            <a:r>
              <a:rPr lang="en-IN" dirty="0">
                <a:latin typeface="Arial Regular"/>
                <a:cs typeface="Times New Roman"/>
              </a:rPr>
              <a:t>$153,000?</a:t>
            </a:r>
          </a:p>
        </p:txBody>
      </p:sp>
      <p:graphicFrame>
        <p:nvGraphicFramePr>
          <p:cNvPr id="4" name="Object 3"/>
          <p:cNvGraphicFramePr>
            <a:graphicFrameLocks noChangeAspect="1"/>
          </p:cNvGraphicFramePr>
          <p:nvPr>
            <p:extLst>
              <p:ext uri="{D42A27DB-BD31-4B8C-83A1-F6EECF244321}">
                <p14:modId xmlns:p14="http://schemas.microsoft.com/office/powerpoint/2010/main" val="3649219593"/>
              </p:ext>
            </p:extLst>
          </p:nvPr>
        </p:nvGraphicFramePr>
        <p:xfrm>
          <a:off x="2498725" y="4887912"/>
          <a:ext cx="4381500" cy="790575"/>
        </p:xfrm>
        <a:graphic>
          <a:graphicData uri="http://schemas.openxmlformats.org/presentationml/2006/ole">
            <mc:AlternateContent xmlns:mc="http://schemas.openxmlformats.org/markup-compatibility/2006">
              <mc:Choice xmlns:v="urn:schemas-microsoft-com:vml" Requires="v">
                <p:oleObj spid="_x0000_s18504" name="Equation" r:id="rId4" imgW="4584600" imgH="825480" progId="Equation.DSMT4">
                  <p:embed/>
                </p:oleObj>
              </mc:Choice>
              <mc:Fallback>
                <p:oleObj name="Equation" r:id="rId4" imgW="4584600" imgH="825480" progId="Equation.DSMT4">
                  <p:embed/>
                  <p:pic>
                    <p:nvPicPr>
                      <p:cNvPr id="0" name=""/>
                      <p:cNvPicPr>
                        <a:picLocks noChangeAspect="1" noChangeArrowheads="1"/>
                      </p:cNvPicPr>
                      <p:nvPr/>
                    </p:nvPicPr>
                    <p:blipFill>
                      <a:blip r:embed="rId5"/>
                      <a:srcRect/>
                      <a:stretch>
                        <a:fillRect/>
                      </a:stretch>
                    </p:blipFill>
                    <p:spPr bwMode="auto">
                      <a:xfrm>
                        <a:off x="2498725" y="4887912"/>
                        <a:ext cx="43815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89508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84200"/>
            <a:ext cx="8229600" cy="627784"/>
          </a:xfrm>
        </p:spPr>
        <p:txBody>
          <a:bodyPr lIns="0" tIns="0" rIns="0" bIns="0"/>
          <a:lstStyle/>
          <a:p>
            <a:r>
              <a:rPr lang="en-IN" sz="3400" dirty="0" smtClean="0">
                <a:ea typeface="ＭＳ Ｐゴシック" charset="0"/>
                <a:cs typeface="Times New Roman" charset="0"/>
              </a:rPr>
              <a:t>After-Tax Economic Analysis</a:t>
            </a:r>
            <a:endParaRPr lang="en-US" sz="3400" b="0" dirty="0"/>
          </a:p>
        </p:txBody>
      </p:sp>
      <p:sp>
        <p:nvSpPr>
          <p:cNvPr id="6" name="Content Placeholder 5"/>
          <p:cNvSpPr>
            <a:spLocks noGrp="1"/>
          </p:cNvSpPr>
          <p:nvPr>
            <p:ph idx="4294967295"/>
          </p:nvPr>
        </p:nvSpPr>
        <p:spPr>
          <a:xfrm>
            <a:off x="457200" y="1658923"/>
            <a:ext cx="8229600" cy="1477328"/>
          </a:xfrm>
        </p:spPr>
        <p:txBody>
          <a:bodyPr>
            <a:spAutoFit/>
          </a:bodyPr>
          <a:lstStyle/>
          <a:p>
            <a:pPr marL="0" indent="0">
              <a:spcBef>
                <a:spcPts val="0"/>
              </a:spcBef>
              <a:buClr>
                <a:schemeClr val="lt1"/>
              </a:buClr>
              <a:buSzPct val="25000"/>
              <a:buNone/>
            </a:pPr>
            <a:r>
              <a:rPr lang="en-IN" dirty="0" smtClean="0">
                <a:ea typeface="ＭＳ Ｐゴシック" charset="0"/>
                <a:cs typeface="Times New Roman" charset="0"/>
              </a:rPr>
              <a:t>After-tax economic </a:t>
            </a:r>
            <a:r>
              <a:rPr lang="en-IN" dirty="0">
                <a:ea typeface="ＭＳ Ｐゴシック" charset="0"/>
                <a:cs typeface="Times New Roman" charset="0"/>
              </a:rPr>
              <a:t>analysis is  generally the same as before-tax  analysis,	just using after-tax cash flows (ATCF) instead of </a:t>
            </a:r>
            <a:r>
              <a:rPr lang="en-IN" dirty="0" smtClean="0">
                <a:ea typeface="ＭＳ Ｐゴシック" charset="0"/>
                <a:cs typeface="Times New Roman" charset="0"/>
              </a:rPr>
              <a:t>before-tax cash </a:t>
            </a:r>
            <a:r>
              <a:rPr lang="en-IN" dirty="0">
                <a:ea typeface="ＭＳ Ｐゴシック" charset="0"/>
                <a:cs typeface="Times New Roman" charset="0"/>
              </a:rPr>
              <a:t>flows (BTCF).	The analysis is conducted using the after-tax MARR.</a:t>
            </a:r>
          </a:p>
        </p:txBody>
      </p:sp>
    </p:spTree>
    <p:extLst>
      <p:ext uri="{BB962C8B-B14F-4D97-AF65-F5344CB8AC3E}">
        <p14:creationId xmlns:p14="http://schemas.microsoft.com/office/powerpoint/2010/main" val="4248871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Cash </a:t>
            </a:r>
            <a:r>
              <a:rPr lang="en-IN" sz="3400" dirty="0" smtClean="0">
                <a:ea typeface="ＭＳ Ｐゴシック" charset="0"/>
                <a:cs typeface="Times New Roman" charset="0"/>
              </a:rPr>
              <a:t>Flows are Typically Determined </a:t>
            </a:r>
            <a:r>
              <a:rPr lang="en-IN" sz="3400" dirty="0">
                <a:ea typeface="ＭＳ Ｐゴシック" charset="0"/>
                <a:cs typeface="Times New Roman" charset="0"/>
              </a:rPr>
              <a:t>for </a:t>
            </a:r>
            <a:r>
              <a:rPr lang="en-IN" sz="3400" dirty="0" smtClean="0">
                <a:ea typeface="ＭＳ Ｐゴシック" charset="0"/>
                <a:cs typeface="Times New Roman" charset="0"/>
              </a:rPr>
              <a:t>Each Year Using </a:t>
            </a:r>
            <a:r>
              <a:rPr lang="en-IN" sz="3400" dirty="0">
                <a:ea typeface="ＭＳ Ｐゴシック" charset="0"/>
                <a:cs typeface="Times New Roman" charset="0"/>
              </a:rPr>
              <a:t>the </a:t>
            </a:r>
            <a:r>
              <a:rPr lang="en-IN" sz="3400" dirty="0" smtClean="0">
                <a:ea typeface="ＭＳ Ｐゴシック" charset="0"/>
                <a:cs typeface="Times New Roman" charset="0"/>
              </a:rPr>
              <a:t>Notation Below</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4136069"/>
          </a:xfrm>
        </p:spPr>
        <p:txBody>
          <a:bodyPr vert="horz" lIns="0" tIns="0" rIns="0" bIns="0" rtlCol="0">
            <a:spAutoFit/>
          </a:bodyPr>
          <a:lstStyle/>
          <a:p>
            <a:pPr marL="685800" marR="5080" indent="-685800">
              <a:lnSpc>
                <a:spcPct val="77400"/>
              </a:lnSpc>
              <a:spcBef>
                <a:spcPts val="0"/>
              </a:spcBef>
              <a:buClr>
                <a:schemeClr val="lt1"/>
              </a:buClr>
              <a:buSzPct val="25000"/>
              <a:buNone/>
              <a:tabLst>
                <a:tab pos="1160145" algn="l"/>
                <a:tab pos="1496695" algn="l"/>
              </a:tabLst>
            </a:pPr>
            <a:r>
              <a:rPr lang="en-IN" dirty="0" smtClean="0">
                <a:ea typeface="ＭＳ Ｐゴシック" charset="0"/>
                <a:cs typeface="Times New Roman" charset="0"/>
              </a:rPr>
              <a:t>R</a:t>
            </a:r>
            <a:r>
              <a:rPr lang="en-IN" baseline="-25000" dirty="0" smtClean="0">
                <a:ea typeface="ＭＳ Ｐゴシック" charset="0"/>
                <a:cs typeface="Times New Roman" charset="0"/>
              </a:rPr>
              <a:t>k</a:t>
            </a:r>
            <a:r>
              <a:rPr lang="en-IN" dirty="0" smtClean="0">
                <a:ea typeface="ＭＳ Ｐゴシック" charset="0"/>
                <a:cs typeface="Times New Roman" charset="0"/>
              </a:rPr>
              <a:t> = revenues </a:t>
            </a:r>
            <a:r>
              <a:rPr lang="en-IN" dirty="0">
                <a:ea typeface="ＭＳ Ｐゴシック" charset="0"/>
                <a:cs typeface="Times New Roman" charset="0"/>
              </a:rPr>
              <a:t>(and savings) from the project  during period </a:t>
            </a:r>
            <a:r>
              <a:rPr lang="en-IN" dirty="0" smtClean="0">
                <a:ea typeface="ＭＳ Ｐゴシック" charset="0"/>
                <a:cs typeface="Times New Roman" charset="0"/>
              </a:rPr>
              <a:t>k</a:t>
            </a:r>
          </a:p>
          <a:p>
            <a:pPr marL="685800" marR="5080" indent="-685800">
              <a:lnSpc>
                <a:spcPct val="77400"/>
              </a:lnSpc>
              <a:spcBef>
                <a:spcPts val="0"/>
              </a:spcBef>
              <a:buClr>
                <a:schemeClr val="lt1"/>
              </a:buClr>
              <a:buSzPct val="25000"/>
              <a:buNone/>
              <a:tabLst>
                <a:tab pos="1160145" algn="l"/>
                <a:tab pos="1496695" algn="l"/>
              </a:tabLst>
            </a:pPr>
            <a:endParaRPr lang="en-IN" dirty="0">
              <a:ea typeface="ＭＳ Ｐゴシック" charset="0"/>
              <a:cs typeface="Times New Roman" charset="0"/>
            </a:endParaRPr>
          </a:p>
          <a:p>
            <a:pPr marL="0" marR="339725" indent="0">
              <a:lnSpc>
                <a:spcPts val="2760"/>
              </a:lnSpc>
              <a:spcBef>
                <a:spcPts val="0"/>
              </a:spcBef>
              <a:buClr>
                <a:schemeClr val="lt1"/>
              </a:buClr>
              <a:buSzPct val="25000"/>
              <a:buNone/>
              <a:tabLst>
                <a:tab pos="1160145" algn="l"/>
                <a:tab pos="1496695" algn="l"/>
              </a:tabLst>
            </a:pPr>
            <a:r>
              <a:rPr lang="en-IN" dirty="0" smtClean="0">
                <a:ea typeface="ＭＳ Ｐゴシック" charset="0"/>
                <a:cs typeface="Times New Roman" charset="0"/>
              </a:rPr>
              <a:t>E</a:t>
            </a:r>
            <a:r>
              <a:rPr lang="en-IN" baseline="-25000" dirty="0" smtClean="0">
                <a:ea typeface="ＭＳ Ｐゴシック" charset="0"/>
                <a:cs typeface="Times New Roman" charset="0"/>
              </a:rPr>
              <a:t>k</a:t>
            </a:r>
            <a:r>
              <a:rPr lang="en-IN" dirty="0" smtClean="0">
                <a:ea typeface="ＭＳ Ｐゴシック" charset="0"/>
                <a:cs typeface="Times New Roman" charset="0"/>
              </a:rPr>
              <a:t> = cash </a:t>
            </a:r>
            <a:r>
              <a:rPr lang="en-IN" dirty="0">
                <a:ea typeface="ＭＳ Ｐゴシック" charset="0"/>
                <a:cs typeface="Times New Roman" charset="0"/>
              </a:rPr>
              <a:t>outflows during k for deductible  </a:t>
            </a:r>
            <a:r>
              <a:rPr lang="en-IN" dirty="0" smtClean="0">
                <a:ea typeface="ＭＳ Ｐゴシック" charset="0"/>
                <a:cs typeface="Times New Roman" charset="0"/>
              </a:rPr>
              <a:t>expenses</a:t>
            </a:r>
          </a:p>
          <a:p>
            <a:pPr marL="0" marR="339725" indent="0">
              <a:lnSpc>
                <a:spcPts val="2760"/>
              </a:lnSpc>
              <a:spcBef>
                <a:spcPts val="0"/>
              </a:spcBef>
              <a:buClr>
                <a:schemeClr val="lt1"/>
              </a:buClr>
              <a:buSzPct val="25000"/>
              <a:buNone/>
              <a:tabLst>
                <a:tab pos="1160145" algn="l"/>
                <a:tab pos="1496695" algn="l"/>
              </a:tabLst>
            </a:pPr>
            <a:endParaRPr lang="en-IN" dirty="0">
              <a:ea typeface="ＭＳ Ｐゴシック" charset="0"/>
              <a:cs typeface="Times New Roman" charset="0"/>
            </a:endParaRPr>
          </a:p>
          <a:p>
            <a:pPr marL="627063" marR="803275" indent="-627063">
              <a:lnSpc>
                <a:spcPts val="2760"/>
              </a:lnSpc>
              <a:spcBef>
                <a:spcPts val="0"/>
              </a:spcBef>
              <a:buClr>
                <a:schemeClr val="lt1"/>
              </a:buClr>
              <a:buSzPct val="25000"/>
              <a:buNone/>
              <a:tabLst>
                <a:tab pos="1160145" algn="l"/>
                <a:tab pos="1496695" algn="l"/>
              </a:tabLst>
            </a:pPr>
            <a:r>
              <a:rPr lang="en-IN" dirty="0" err="1">
                <a:ea typeface="ＭＳ Ｐゴシック" charset="0"/>
                <a:cs typeface="Times New Roman" charset="0"/>
              </a:rPr>
              <a:t>d</a:t>
            </a:r>
            <a:r>
              <a:rPr lang="en-IN" baseline="-25000" dirty="0" err="1" smtClean="0">
                <a:ea typeface="ＭＳ Ｐゴシック" charset="0"/>
                <a:cs typeface="Times New Roman" charset="0"/>
              </a:rPr>
              <a:t>k</a:t>
            </a:r>
            <a:r>
              <a:rPr lang="en-IN" dirty="0" smtClean="0">
                <a:ea typeface="ＭＳ Ｐゴシック" charset="0"/>
                <a:cs typeface="Times New Roman" charset="0"/>
              </a:rPr>
              <a:t> = sum </a:t>
            </a:r>
            <a:r>
              <a:rPr lang="en-IN" dirty="0">
                <a:ea typeface="ＭＳ Ｐゴシック" charset="0"/>
                <a:cs typeface="Times New Roman" charset="0"/>
              </a:rPr>
              <a:t>of all noncash, or book, costs  during k, such </a:t>
            </a:r>
            <a:r>
              <a:rPr lang="en-IN" dirty="0" smtClean="0">
                <a:ea typeface="ＭＳ Ｐゴシック" charset="0"/>
                <a:cs typeface="Times New Roman" charset="0"/>
              </a:rPr>
              <a:t> as depreciation</a:t>
            </a:r>
          </a:p>
          <a:p>
            <a:pPr marL="627063" marR="803275" indent="-627063">
              <a:lnSpc>
                <a:spcPts val="2760"/>
              </a:lnSpc>
              <a:spcBef>
                <a:spcPts val="0"/>
              </a:spcBef>
              <a:buClr>
                <a:schemeClr val="lt1"/>
              </a:buClr>
              <a:buSzPct val="25000"/>
              <a:buNone/>
              <a:tabLst>
                <a:tab pos="1160145" algn="l"/>
                <a:tab pos="1496695" algn="l"/>
              </a:tabLst>
            </a:pPr>
            <a:endParaRPr lang="en-IN" dirty="0">
              <a:ea typeface="ＭＳ Ｐゴシック" charset="0"/>
              <a:cs typeface="Times New Roman" charset="0"/>
            </a:endParaRPr>
          </a:p>
          <a:p>
            <a:pPr marL="0" marR="387350" indent="0">
              <a:lnSpc>
                <a:spcPts val="2760"/>
              </a:lnSpc>
              <a:spcBef>
                <a:spcPts val="0"/>
              </a:spcBef>
              <a:buClr>
                <a:schemeClr val="lt1"/>
              </a:buClr>
              <a:buSzPct val="25000"/>
              <a:buNone/>
              <a:tabLst>
                <a:tab pos="1160145" algn="l"/>
                <a:tab pos="1496695" algn="l"/>
              </a:tabLst>
            </a:pPr>
            <a:r>
              <a:rPr lang="en-IN" dirty="0" smtClean="0">
                <a:ea typeface="ＭＳ Ｐゴシック" charset="0"/>
                <a:cs typeface="Times New Roman" charset="0"/>
              </a:rPr>
              <a:t>t   = effective </a:t>
            </a:r>
            <a:r>
              <a:rPr lang="en-IN" dirty="0">
                <a:ea typeface="ＭＳ Ｐゴシック" charset="0"/>
                <a:cs typeface="Times New Roman" charset="0"/>
              </a:rPr>
              <a:t>income tax rate on ordinary  </a:t>
            </a:r>
            <a:r>
              <a:rPr lang="en-IN" dirty="0" smtClean="0">
                <a:ea typeface="ＭＳ Ｐゴシック" charset="0"/>
                <a:cs typeface="Times New Roman" charset="0"/>
              </a:rPr>
              <a:t>income</a:t>
            </a:r>
          </a:p>
          <a:p>
            <a:pPr marL="0" marR="387350" indent="0">
              <a:lnSpc>
                <a:spcPts val="2760"/>
              </a:lnSpc>
              <a:spcBef>
                <a:spcPts val="0"/>
              </a:spcBef>
              <a:buClr>
                <a:schemeClr val="lt1"/>
              </a:buClr>
              <a:buSzPct val="25000"/>
              <a:buNone/>
              <a:tabLst>
                <a:tab pos="1160145" algn="l"/>
                <a:tab pos="1496695" algn="l"/>
              </a:tabLst>
            </a:pPr>
            <a:endParaRPr lang="en-IN" dirty="0">
              <a:ea typeface="ＭＳ Ｐゴシック" charset="0"/>
              <a:cs typeface="Times New Roman" charset="0"/>
            </a:endParaRPr>
          </a:p>
          <a:p>
            <a:pPr marL="627063" marR="202565" indent="-627063">
              <a:lnSpc>
                <a:spcPts val="3000"/>
              </a:lnSpc>
              <a:spcBef>
                <a:spcPts val="0"/>
              </a:spcBef>
              <a:buClr>
                <a:schemeClr val="lt1"/>
              </a:buClr>
              <a:buSzPct val="25000"/>
              <a:buNone/>
              <a:tabLst>
                <a:tab pos="1158875" algn="l"/>
                <a:tab pos="1495425" algn="l"/>
              </a:tabLst>
            </a:pPr>
            <a:r>
              <a:rPr lang="en-IN" dirty="0" smtClean="0">
                <a:ea typeface="ＭＳ Ｐゴシック" charset="0"/>
                <a:cs typeface="Times New Roman" charset="0"/>
              </a:rPr>
              <a:t>T</a:t>
            </a:r>
            <a:r>
              <a:rPr lang="en-IN" baseline="-25000" dirty="0" smtClean="0">
                <a:ea typeface="ＭＳ Ｐゴシック" charset="0"/>
                <a:cs typeface="Times New Roman" charset="0"/>
              </a:rPr>
              <a:t>k</a:t>
            </a:r>
            <a:r>
              <a:rPr lang="en-IN" dirty="0" smtClean="0">
                <a:ea typeface="ＭＳ Ｐゴシック" charset="0"/>
                <a:cs typeface="Times New Roman" charset="0"/>
              </a:rPr>
              <a:t> = income </a:t>
            </a:r>
            <a:r>
              <a:rPr lang="en-IN" dirty="0">
                <a:ea typeface="ＭＳ Ｐゴシック" charset="0"/>
                <a:cs typeface="Times New Roman" charset="0"/>
              </a:rPr>
              <a:t>tax consequence during year k  ATCF</a:t>
            </a:r>
            <a:r>
              <a:rPr lang="en-IN" baseline="-25000" dirty="0">
                <a:ea typeface="ＭＳ Ｐゴシック" charset="0"/>
                <a:cs typeface="Times New Roman" charset="0"/>
              </a:rPr>
              <a:t>k</a:t>
            </a:r>
            <a:r>
              <a:rPr lang="en-IN" dirty="0">
                <a:ea typeface="ＭＳ Ｐゴシック" charset="0"/>
                <a:cs typeface="Times New Roman" charset="0"/>
              </a:rPr>
              <a:t>  = ATCF from the project during year k</a:t>
            </a:r>
          </a:p>
        </p:txBody>
      </p:sp>
    </p:spTree>
    <p:extLst>
      <p:ext uri="{BB962C8B-B14F-4D97-AF65-F5344CB8AC3E}">
        <p14:creationId xmlns:p14="http://schemas.microsoft.com/office/powerpoint/2010/main" val="4142088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3200"/>
            <a:ext cx="8229600" cy="1009606"/>
          </a:xfrm>
        </p:spPr>
        <p:txBody>
          <a:bodyPr lIns="0" tIns="0" rIns="0" bIns="0"/>
          <a:lstStyle/>
          <a:p>
            <a:r>
              <a:rPr lang="en-IN" sz="3400" dirty="0">
                <a:ea typeface="ＭＳ Ｐゴシック" charset="0"/>
                <a:cs typeface="Times New Roman" charset="0"/>
              </a:rPr>
              <a:t>Some </a:t>
            </a:r>
            <a:r>
              <a:rPr lang="en-IN" sz="3400" dirty="0" smtClean="0">
                <a:ea typeface="ＭＳ Ｐゴシック" charset="0"/>
                <a:cs typeface="Times New Roman" charset="0"/>
              </a:rPr>
              <a:t>Important Cash Flow Formulas</a:t>
            </a:r>
            <a:br>
              <a:rPr lang="en-IN" sz="3400" dirty="0" smtClean="0">
                <a:ea typeface="ＭＳ Ｐゴシック" charset="0"/>
                <a:cs typeface="Times New Roman" charset="0"/>
              </a:rPr>
            </a:br>
            <a:r>
              <a:rPr lang="en-IN" sz="2800" dirty="0" smtClean="0">
                <a:ea typeface="ＭＳ Ｐゴシック" charset="0"/>
                <a:cs typeface="Times New Roman" charset="0"/>
              </a:rPr>
              <a:t>(1 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662337"/>
            <a:ext cx="8229600" cy="3475310"/>
          </a:xfrm>
        </p:spPr>
        <p:txBody>
          <a:bodyPr vert="horz" lIns="0" tIns="0" rIns="0" bIns="0" rtlCol="0">
            <a:spAutoFit/>
          </a:bodyPr>
          <a:lstStyle/>
          <a:p>
            <a:pPr marL="0" indent="0">
              <a:lnSpc>
                <a:spcPct val="100000"/>
              </a:lnSpc>
              <a:buNone/>
            </a:pPr>
            <a:r>
              <a:rPr lang="en-IN" sz="2000" spc="-30" dirty="0" smtClean="0">
                <a:latin typeface="Times New Roman" panose="02020603050405020304" pitchFamily="18" charset="0"/>
                <a:cs typeface="Times New Roman" panose="02020603050405020304" pitchFamily="18" charset="0"/>
              </a:rPr>
              <a:t>−</a:t>
            </a:r>
            <a:r>
              <a:rPr lang="en-IN" sz="2000" spc="-30" dirty="0" smtClean="0">
                <a:latin typeface="Arial Regular"/>
                <a:cs typeface="Times New Roman" panose="02020603050405020304" pitchFamily="18" charset="0"/>
              </a:rPr>
              <a:t>Taxable</a:t>
            </a:r>
            <a:r>
              <a:rPr lang="en-IN" sz="2000" spc="-80" dirty="0" smtClean="0">
                <a:latin typeface="Arial Regular"/>
                <a:cs typeface="Times New Roman" panose="02020603050405020304" pitchFamily="18" charset="0"/>
              </a:rPr>
              <a:t> </a:t>
            </a:r>
            <a:r>
              <a:rPr lang="en-IN" sz="2000" spc="-5" dirty="0">
                <a:latin typeface="Arial Regular"/>
                <a:cs typeface="Times New Roman" panose="02020603050405020304" pitchFamily="18" charset="0"/>
              </a:rPr>
              <a:t>income</a:t>
            </a:r>
            <a:endParaRPr lang="en-IN" sz="2000" dirty="0">
              <a:latin typeface="Arial Regular"/>
              <a:cs typeface="Times New Roman" panose="02020603050405020304" pitchFamily="18" charset="0"/>
            </a:endParaRPr>
          </a:p>
          <a:p>
            <a:pPr marL="2165858" indent="0">
              <a:lnSpc>
                <a:spcPct val="100000"/>
              </a:lnSpc>
              <a:spcBef>
                <a:spcPts val="285"/>
              </a:spcBef>
              <a:buNone/>
            </a:pPr>
            <a:r>
              <a:rPr lang="en-IN" sz="2000" spc="180" dirty="0" err="1">
                <a:latin typeface="Times New Roman" panose="02020603050405020304" pitchFamily="18" charset="0"/>
                <a:cs typeface="Times New Roman" panose="02020603050405020304" pitchFamily="18" charset="0"/>
              </a:rPr>
              <a:t>R</a:t>
            </a:r>
            <a:r>
              <a:rPr lang="en-IN" sz="2000" spc="270" baseline="-11695" dirty="0" err="1">
                <a:latin typeface="Times New Roman" panose="02020603050405020304" pitchFamily="18" charset="0"/>
                <a:cs typeface="Times New Roman" panose="02020603050405020304" pitchFamily="18" charset="0"/>
              </a:rPr>
              <a:t>k</a:t>
            </a:r>
            <a:r>
              <a:rPr lang="en-IN" sz="2000" spc="22" baseline="-11695"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229" dirty="0" err="1" smtClean="0">
                <a:latin typeface="Times New Roman" panose="02020603050405020304" pitchFamily="18" charset="0"/>
                <a:cs typeface="Times New Roman" panose="02020603050405020304" pitchFamily="18" charset="0"/>
              </a:rPr>
              <a:t>E</a:t>
            </a:r>
            <a:r>
              <a:rPr lang="en-IN" sz="2000" spc="345" baseline="-11695" dirty="0" err="1" smtClean="0">
                <a:latin typeface="Times New Roman" panose="02020603050405020304" pitchFamily="18" charset="0"/>
                <a:cs typeface="Times New Roman" panose="02020603050405020304" pitchFamily="18" charset="0"/>
              </a:rPr>
              <a:t>k</a:t>
            </a:r>
            <a:r>
              <a:rPr lang="en-IN" sz="2000" spc="22" baseline="-11695" dirty="0" smtClean="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170" dirty="0" smtClean="0">
                <a:latin typeface="Times New Roman" panose="02020603050405020304" pitchFamily="18" charset="0"/>
                <a:cs typeface="Times New Roman" panose="02020603050405020304" pitchFamily="18" charset="0"/>
              </a:rPr>
              <a:t> </a:t>
            </a:r>
            <a:r>
              <a:rPr lang="en-IN" sz="2000" spc="75" dirty="0">
                <a:latin typeface="Times New Roman" panose="02020603050405020304" pitchFamily="18" charset="0"/>
                <a:cs typeface="Times New Roman" panose="02020603050405020304" pitchFamily="18" charset="0"/>
              </a:rPr>
              <a:t>d</a:t>
            </a:r>
            <a:r>
              <a:rPr lang="en-IN" sz="2000" spc="112" baseline="-11695" dirty="0">
                <a:latin typeface="Times New Roman" panose="02020603050405020304" pitchFamily="18" charset="0"/>
                <a:cs typeface="Times New Roman" panose="02020603050405020304" pitchFamily="18" charset="0"/>
              </a:rPr>
              <a:t>k</a:t>
            </a:r>
            <a:endParaRPr lang="en-IN" sz="2000" baseline="-11695" dirty="0">
              <a:latin typeface="Times New Roman" panose="02020603050405020304" pitchFamily="18" charset="0"/>
              <a:cs typeface="Times New Roman" panose="02020603050405020304" pitchFamily="18" charset="0"/>
            </a:endParaRPr>
          </a:p>
          <a:p>
            <a:pPr marL="0" indent="0">
              <a:lnSpc>
                <a:spcPct val="100000"/>
              </a:lnSpc>
              <a:spcBef>
                <a:spcPts val="2650"/>
              </a:spcBef>
              <a:buNone/>
            </a:pPr>
            <a:r>
              <a:rPr lang="en-IN" sz="2000" spc="-5" dirty="0">
                <a:latin typeface="Arial Regular"/>
                <a:cs typeface="Times New Roman" panose="02020603050405020304" pitchFamily="18" charset="0"/>
              </a:rPr>
              <a:t>Ordinary income tax</a:t>
            </a:r>
            <a:r>
              <a:rPr lang="en-IN" sz="2000" spc="10" dirty="0">
                <a:latin typeface="Arial Regular"/>
                <a:cs typeface="Times New Roman" panose="02020603050405020304" pitchFamily="18" charset="0"/>
              </a:rPr>
              <a:t> </a:t>
            </a:r>
            <a:r>
              <a:rPr lang="en-IN" sz="2000" spc="-5" dirty="0">
                <a:latin typeface="Arial Regular"/>
                <a:cs typeface="Times New Roman" panose="02020603050405020304" pitchFamily="18" charset="0"/>
              </a:rPr>
              <a:t>consequences</a:t>
            </a:r>
            <a:endParaRPr lang="en-IN" sz="2000" dirty="0">
              <a:latin typeface="Arial Regular"/>
              <a:cs typeface="Times New Roman" panose="02020603050405020304" pitchFamily="18" charset="0"/>
            </a:endParaRPr>
          </a:p>
          <a:p>
            <a:pPr marL="1489582" indent="0">
              <a:lnSpc>
                <a:spcPct val="100000"/>
              </a:lnSpc>
              <a:spcBef>
                <a:spcPts val="1655"/>
              </a:spcBef>
              <a:buNone/>
            </a:pPr>
            <a:r>
              <a:rPr lang="en-IN" sz="2000" spc="60" dirty="0">
                <a:latin typeface="Times New Roman" panose="02020603050405020304" pitchFamily="18" charset="0"/>
                <a:cs typeface="Times New Roman" panose="02020603050405020304" pitchFamily="18" charset="0"/>
              </a:rPr>
              <a:t>T</a:t>
            </a:r>
            <a:r>
              <a:rPr lang="en-IN" sz="2000" spc="89" baseline="-12820" dirty="0">
                <a:latin typeface="Times New Roman" panose="02020603050405020304" pitchFamily="18" charset="0"/>
                <a:cs typeface="Times New Roman" panose="02020603050405020304" pitchFamily="18" charset="0"/>
              </a:rPr>
              <a:t>k</a:t>
            </a:r>
            <a:r>
              <a:rPr lang="en-IN" sz="2000" spc="172" baseline="-12820" dirty="0">
                <a:latin typeface="Times New Roman" panose="02020603050405020304" pitchFamily="18" charset="0"/>
                <a:cs typeface="Times New Roman" panose="02020603050405020304" pitchFamily="18" charset="0"/>
              </a:rPr>
              <a:t> </a:t>
            </a:r>
            <a:r>
              <a:rPr lang="en-IN" sz="2000" spc="530" dirty="0">
                <a:latin typeface="Times New Roman" panose="02020603050405020304" pitchFamily="18" charset="0"/>
                <a:cs typeface="Times New Roman" panose="02020603050405020304" pitchFamily="18" charset="0"/>
              </a:rPr>
              <a:t>=</a:t>
            </a:r>
            <a:r>
              <a:rPr lang="en-IN" sz="2000" spc="-20"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380" dirty="0" smtClean="0">
                <a:latin typeface="Times New Roman" panose="02020603050405020304" pitchFamily="18" charset="0"/>
                <a:cs typeface="Times New Roman" panose="02020603050405020304" pitchFamily="18" charset="0"/>
              </a:rPr>
              <a:t>t(</a:t>
            </a:r>
            <a:r>
              <a:rPr lang="en-IN" sz="2000" spc="380" dirty="0" err="1" smtClean="0">
                <a:latin typeface="Times New Roman" panose="02020603050405020304" pitchFamily="18" charset="0"/>
                <a:cs typeface="Times New Roman" panose="02020603050405020304" pitchFamily="18" charset="0"/>
              </a:rPr>
              <a:t>R</a:t>
            </a:r>
            <a:r>
              <a:rPr lang="en-IN" sz="2000" spc="569" baseline="-12820" dirty="0" err="1" smtClean="0">
                <a:latin typeface="Times New Roman" panose="02020603050405020304" pitchFamily="18" charset="0"/>
                <a:cs typeface="Times New Roman" panose="02020603050405020304" pitchFamily="18" charset="0"/>
              </a:rPr>
              <a:t>k</a:t>
            </a:r>
            <a:r>
              <a:rPr lang="en-IN" sz="2000" spc="15" baseline="-12820" dirty="0" smtClean="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175" dirty="0" smtClean="0">
                <a:latin typeface="Times New Roman" panose="02020603050405020304" pitchFamily="18" charset="0"/>
                <a:cs typeface="Times New Roman" panose="02020603050405020304" pitchFamily="18" charset="0"/>
              </a:rPr>
              <a:t> </a:t>
            </a:r>
            <a:r>
              <a:rPr lang="en-IN" sz="2000" spc="195" dirty="0" err="1">
                <a:latin typeface="Times New Roman" panose="02020603050405020304" pitchFamily="18" charset="0"/>
                <a:cs typeface="Times New Roman" panose="02020603050405020304" pitchFamily="18" charset="0"/>
              </a:rPr>
              <a:t>E</a:t>
            </a:r>
            <a:r>
              <a:rPr lang="en-IN" sz="2000" spc="292" baseline="-12820" dirty="0" err="1">
                <a:latin typeface="Times New Roman" panose="02020603050405020304" pitchFamily="18" charset="0"/>
                <a:cs typeface="Times New Roman" panose="02020603050405020304" pitchFamily="18" charset="0"/>
              </a:rPr>
              <a:t>k</a:t>
            </a:r>
            <a:r>
              <a:rPr lang="en-IN" sz="2000" spc="15" baseline="-12820"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175" dirty="0" smtClean="0">
                <a:latin typeface="Times New Roman" panose="02020603050405020304" pitchFamily="18" charset="0"/>
                <a:cs typeface="Times New Roman" panose="02020603050405020304" pitchFamily="18" charset="0"/>
              </a:rPr>
              <a:t> </a:t>
            </a:r>
            <a:r>
              <a:rPr lang="en-IN" sz="2000" spc="125" dirty="0">
                <a:latin typeface="Times New Roman" panose="02020603050405020304" pitchFamily="18" charset="0"/>
                <a:cs typeface="Times New Roman" panose="02020603050405020304" pitchFamily="18" charset="0"/>
              </a:rPr>
              <a:t>d</a:t>
            </a:r>
            <a:r>
              <a:rPr lang="en-IN" sz="2000" spc="187" baseline="-12820" dirty="0">
                <a:latin typeface="Times New Roman" panose="02020603050405020304" pitchFamily="18" charset="0"/>
                <a:cs typeface="Times New Roman" panose="02020603050405020304" pitchFamily="18" charset="0"/>
              </a:rPr>
              <a:t>k</a:t>
            </a:r>
            <a:r>
              <a:rPr lang="en-IN" sz="2000" spc="125" dirty="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a:p>
            <a:pPr marL="647573" indent="0">
              <a:lnSpc>
                <a:spcPct val="100000"/>
              </a:lnSpc>
              <a:spcBef>
                <a:spcPts val="2215"/>
              </a:spcBef>
              <a:buNone/>
            </a:pPr>
            <a:r>
              <a:rPr lang="en-IN" sz="2000" spc="320" dirty="0">
                <a:latin typeface="Times New Roman" panose="02020603050405020304" pitchFamily="18" charset="0"/>
                <a:cs typeface="Times New Roman" panose="02020603050405020304" pitchFamily="18" charset="0"/>
              </a:rPr>
              <a:t>BTCF</a:t>
            </a:r>
            <a:r>
              <a:rPr lang="en-IN" sz="2000" spc="480" baseline="-11396" dirty="0">
                <a:latin typeface="Times New Roman" panose="02020603050405020304" pitchFamily="18" charset="0"/>
                <a:cs typeface="Times New Roman" panose="02020603050405020304" pitchFamily="18" charset="0"/>
              </a:rPr>
              <a:t>k</a:t>
            </a:r>
            <a:r>
              <a:rPr lang="en-IN" sz="2000" spc="165" baseline="-11396" dirty="0">
                <a:latin typeface="Times New Roman" panose="02020603050405020304" pitchFamily="18" charset="0"/>
                <a:cs typeface="Times New Roman" panose="02020603050405020304" pitchFamily="18" charset="0"/>
              </a:rPr>
              <a:t> </a:t>
            </a:r>
            <a:r>
              <a:rPr lang="en-IN" sz="2000" spc="530" dirty="0">
                <a:latin typeface="Times New Roman" panose="02020603050405020304" pitchFamily="18" charset="0"/>
                <a:cs typeface="Times New Roman" panose="02020603050405020304" pitchFamily="18" charset="0"/>
              </a:rPr>
              <a:t>=</a:t>
            </a:r>
            <a:r>
              <a:rPr lang="en-IN" sz="2000" spc="-30" dirty="0">
                <a:latin typeface="Times New Roman" panose="02020603050405020304" pitchFamily="18" charset="0"/>
                <a:cs typeface="Times New Roman" panose="02020603050405020304" pitchFamily="18" charset="0"/>
              </a:rPr>
              <a:t> </a:t>
            </a:r>
            <a:r>
              <a:rPr lang="en-IN" sz="2000" spc="305" dirty="0" err="1">
                <a:latin typeface="Times New Roman" panose="02020603050405020304" pitchFamily="18" charset="0"/>
                <a:cs typeface="Times New Roman" panose="02020603050405020304" pitchFamily="18" charset="0"/>
              </a:rPr>
              <a:t>R</a:t>
            </a:r>
            <a:r>
              <a:rPr lang="en-IN" sz="2000" spc="457" baseline="-11396" dirty="0" err="1">
                <a:latin typeface="Times New Roman" panose="02020603050405020304" pitchFamily="18" charset="0"/>
                <a:cs typeface="Times New Roman" panose="02020603050405020304" pitchFamily="18" charset="0"/>
              </a:rPr>
              <a:t>k</a:t>
            </a:r>
            <a:r>
              <a:rPr lang="en-IN" sz="2000" baseline="-11396"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180" dirty="0" smtClean="0">
                <a:latin typeface="Times New Roman" panose="02020603050405020304" pitchFamily="18" charset="0"/>
                <a:cs typeface="Times New Roman" panose="02020603050405020304" pitchFamily="18" charset="0"/>
              </a:rPr>
              <a:t> </a:t>
            </a:r>
            <a:r>
              <a:rPr lang="en-IN" sz="2000" spc="275" dirty="0">
                <a:latin typeface="Times New Roman" panose="02020603050405020304" pitchFamily="18" charset="0"/>
                <a:cs typeface="Times New Roman" panose="02020603050405020304" pitchFamily="18" charset="0"/>
              </a:rPr>
              <a:t>E</a:t>
            </a:r>
            <a:r>
              <a:rPr lang="en-IN" sz="2000" spc="412" baseline="-11396" dirty="0">
                <a:latin typeface="Times New Roman" panose="02020603050405020304" pitchFamily="18" charset="0"/>
                <a:cs typeface="Times New Roman" panose="02020603050405020304" pitchFamily="18" charset="0"/>
              </a:rPr>
              <a:t>k</a:t>
            </a:r>
            <a:endParaRPr lang="en-IN" sz="2000" baseline="-11396" dirty="0">
              <a:latin typeface="Times New Roman" panose="02020603050405020304" pitchFamily="18" charset="0"/>
              <a:cs typeface="Times New Roman" panose="02020603050405020304" pitchFamily="18" charset="0"/>
            </a:endParaRPr>
          </a:p>
          <a:p>
            <a:pPr marL="646937" indent="0">
              <a:lnSpc>
                <a:spcPct val="100000"/>
              </a:lnSpc>
              <a:spcBef>
                <a:spcPts val="1785"/>
              </a:spcBef>
              <a:buNone/>
            </a:pPr>
            <a:r>
              <a:rPr lang="en-IN" sz="2000" spc="315" dirty="0">
                <a:latin typeface="Times New Roman" panose="02020603050405020304" pitchFamily="18" charset="0"/>
                <a:cs typeface="Times New Roman" panose="02020603050405020304" pitchFamily="18" charset="0"/>
              </a:rPr>
              <a:t>ATCF</a:t>
            </a:r>
            <a:r>
              <a:rPr lang="en-IN" sz="2000" spc="472" baseline="-11396" dirty="0">
                <a:latin typeface="Times New Roman" panose="02020603050405020304" pitchFamily="18" charset="0"/>
                <a:cs typeface="Times New Roman" panose="02020603050405020304" pitchFamily="18" charset="0"/>
              </a:rPr>
              <a:t>k</a:t>
            </a:r>
            <a:r>
              <a:rPr lang="en-IN" sz="2000" spc="165" baseline="-11396" dirty="0">
                <a:latin typeface="Times New Roman" panose="02020603050405020304" pitchFamily="18" charset="0"/>
                <a:cs typeface="Times New Roman" panose="02020603050405020304" pitchFamily="18" charset="0"/>
              </a:rPr>
              <a:t> </a:t>
            </a:r>
            <a:r>
              <a:rPr lang="en-IN" sz="2000" spc="560" dirty="0">
                <a:latin typeface="Times New Roman" panose="02020603050405020304" pitchFamily="18" charset="0"/>
                <a:cs typeface="Times New Roman" panose="02020603050405020304" pitchFamily="18" charset="0"/>
              </a:rPr>
              <a:t>=</a:t>
            </a:r>
            <a:r>
              <a:rPr lang="en-IN" sz="2000" spc="-15" dirty="0">
                <a:latin typeface="Times New Roman" panose="02020603050405020304" pitchFamily="18" charset="0"/>
                <a:cs typeface="Times New Roman" panose="02020603050405020304" pitchFamily="18" charset="0"/>
              </a:rPr>
              <a:t> </a:t>
            </a:r>
            <a:r>
              <a:rPr lang="en-IN" sz="2000" spc="345" dirty="0">
                <a:latin typeface="Times New Roman" panose="02020603050405020304" pitchFamily="18" charset="0"/>
                <a:cs typeface="Times New Roman" panose="02020603050405020304" pitchFamily="18" charset="0"/>
              </a:rPr>
              <a:t>BTCF</a:t>
            </a:r>
            <a:r>
              <a:rPr lang="en-IN" sz="2000" spc="517" baseline="-11396" dirty="0">
                <a:latin typeface="Times New Roman" panose="02020603050405020304" pitchFamily="18" charset="0"/>
                <a:cs typeface="Times New Roman" panose="02020603050405020304" pitchFamily="18" charset="0"/>
              </a:rPr>
              <a:t>k</a:t>
            </a:r>
            <a:r>
              <a:rPr lang="en-IN" sz="2000" baseline="-11396" dirty="0">
                <a:latin typeface="Times New Roman" panose="02020603050405020304" pitchFamily="18" charset="0"/>
                <a:cs typeface="Times New Roman" panose="02020603050405020304" pitchFamily="18" charset="0"/>
              </a:rPr>
              <a:t> </a:t>
            </a:r>
            <a:r>
              <a:rPr lang="en-IN" sz="2000" spc="560" dirty="0">
                <a:latin typeface="Times New Roman" panose="02020603050405020304" pitchFamily="18" charset="0"/>
                <a:cs typeface="Times New Roman" panose="02020603050405020304" pitchFamily="18" charset="0"/>
              </a:rPr>
              <a:t>+</a:t>
            </a:r>
            <a:r>
              <a:rPr lang="en-IN" sz="2000" spc="-165" dirty="0">
                <a:latin typeface="Times New Roman" panose="02020603050405020304" pitchFamily="18" charset="0"/>
                <a:cs typeface="Times New Roman" panose="02020603050405020304" pitchFamily="18" charset="0"/>
              </a:rPr>
              <a:t> </a:t>
            </a:r>
            <a:r>
              <a:rPr lang="en-IN" sz="2000" spc="150" dirty="0">
                <a:latin typeface="Times New Roman" panose="02020603050405020304" pitchFamily="18" charset="0"/>
                <a:cs typeface="Times New Roman" panose="02020603050405020304" pitchFamily="18" charset="0"/>
              </a:rPr>
              <a:t>T</a:t>
            </a:r>
            <a:r>
              <a:rPr lang="en-IN" sz="2000" spc="225" baseline="-11396" dirty="0">
                <a:latin typeface="Times New Roman" panose="02020603050405020304" pitchFamily="18" charset="0"/>
                <a:cs typeface="Times New Roman" panose="02020603050405020304" pitchFamily="18" charset="0"/>
              </a:rPr>
              <a:t>k</a:t>
            </a:r>
            <a:endParaRPr lang="en-IN" sz="2000" baseline="-11396" dirty="0">
              <a:latin typeface="Times New Roman" panose="02020603050405020304" pitchFamily="18" charset="0"/>
              <a:cs typeface="Times New Roman" panose="02020603050405020304" pitchFamily="18" charset="0"/>
            </a:endParaRPr>
          </a:p>
          <a:p>
            <a:pPr marL="646303" indent="0">
              <a:lnSpc>
                <a:spcPct val="100000"/>
              </a:lnSpc>
              <a:spcBef>
                <a:spcPts val="1580"/>
              </a:spcBef>
              <a:buNone/>
            </a:pPr>
            <a:r>
              <a:rPr lang="en-IN" sz="2000" spc="290" dirty="0">
                <a:latin typeface="Times New Roman" panose="02020603050405020304" pitchFamily="18" charset="0"/>
                <a:cs typeface="Times New Roman" panose="02020603050405020304" pitchFamily="18" charset="0"/>
              </a:rPr>
              <a:t>ATCF</a:t>
            </a:r>
            <a:r>
              <a:rPr lang="en-IN" sz="2000" spc="434" baseline="-12820" dirty="0">
                <a:latin typeface="Times New Roman" panose="02020603050405020304" pitchFamily="18" charset="0"/>
                <a:cs typeface="Times New Roman" panose="02020603050405020304" pitchFamily="18" charset="0"/>
              </a:rPr>
              <a:t>k</a:t>
            </a:r>
            <a:r>
              <a:rPr lang="en-IN" sz="2000" spc="179" baseline="-12820" dirty="0">
                <a:latin typeface="Times New Roman" panose="02020603050405020304" pitchFamily="18" charset="0"/>
                <a:cs typeface="Times New Roman" panose="02020603050405020304" pitchFamily="18" charset="0"/>
              </a:rPr>
              <a:t> </a:t>
            </a:r>
            <a:r>
              <a:rPr lang="en-IN" sz="2000" spc="535" dirty="0">
                <a:latin typeface="Times New Roman" panose="02020603050405020304" pitchFamily="18" charset="0"/>
                <a:cs typeface="Times New Roman" panose="02020603050405020304" pitchFamily="18" charset="0"/>
              </a:rPr>
              <a:t>=</a:t>
            </a:r>
            <a:r>
              <a:rPr lang="en-IN" sz="2000" spc="-15" dirty="0">
                <a:latin typeface="Times New Roman" panose="02020603050405020304" pitchFamily="18" charset="0"/>
                <a:cs typeface="Times New Roman" panose="02020603050405020304" pitchFamily="18" charset="0"/>
              </a:rPr>
              <a:t> </a:t>
            </a:r>
            <a:r>
              <a:rPr lang="en-IN" sz="2000" spc="-5" dirty="0">
                <a:latin typeface="Times New Roman" panose="02020603050405020304" pitchFamily="18" charset="0"/>
                <a:cs typeface="Times New Roman" panose="02020603050405020304" pitchFamily="18" charset="0"/>
              </a:rPr>
              <a:t>(1</a:t>
            </a:r>
            <a:r>
              <a:rPr lang="en-IN" sz="2000" spc="-170"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170" dirty="0" smtClean="0">
                <a:latin typeface="Times New Roman" panose="02020603050405020304" pitchFamily="18" charset="0"/>
                <a:cs typeface="Times New Roman" panose="02020603050405020304" pitchFamily="18" charset="0"/>
              </a:rPr>
              <a:t> </a:t>
            </a:r>
            <a:r>
              <a:rPr lang="en-IN" sz="2000" spc="229" dirty="0">
                <a:latin typeface="Times New Roman" panose="02020603050405020304" pitchFamily="18" charset="0"/>
                <a:cs typeface="Times New Roman" panose="02020603050405020304" pitchFamily="18" charset="0"/>
              </a:rPr>
              <a:t>t)(</a:t>
            </a:r>
            <a:r>
              <a:rPr lang="en-IN" sz="2000" spc="229" dirty="0" err="1">
                <a:latin typeface="Times New Roman" panose="02020603050405020304" pitchFamily="18" charset="0"/>
                <a:cs typeface="Times New Roman" panose="02020603050405020304" pitchFamily="18" charset="0"/>
              </a:rPr>
              <a:t>R</a:t>
            </a:r>
            <a:r>
              <a:rPr lang="en-IN" sz="2000" spc="345" baseline="-12820" dirty="0" err="1">
                <a:latin typeface="Times New Roman" panose="02020603050405020304" pitchFamily="18" charset="0"/>
                <a:cs typeface="Times New Roman" panose="02020603050405020304" pitchFamily="18" charset="0"/>
              </a:rPr>
              <a:t>k</a:t>
            </a:r>
            <a:r>
              <a:rPr lang="en-IN" sz="2000" spc="15" baseline="-12820"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000" spc="-170" dirty="0" smtClean="0">
                <a:latin typeface="Times New Roman" panose="02020603050405020304" pitchFamily="18" charset="0"/>
                <a:cs typeface="Times New Roman" panose="02020603050405020304" pitchFamily="18" charset="0"/>
              </a:rPr>
              <a:t> </a:t>
            </a:r>
            <a:r>
              <a:rPr lang="en-IN" sz="2000" spc="280" dirty="0">
                <a:latin typeface="Times New Roman" panose="02020603050405020304" pitchFamily="18" charset="0"/>
                <a:cs typeface="Times New Roman" panose="02020603050405020304" pitchFamily="18" charset="0"/>
              </a:rPr>
              <a:t>E</a:t>
            </a:r>
            <a:r>
              <a:rPr lang="en-IN" sz="2000" spc="419" baseline="-12820" dirty="0">
                <a:latin typeface="Times New Roman" panose="02020603050405020304" pitchFamily="18" charset="0"/>
                <a:cs typeface="Times New Roman" panose="02020603050405020304" pitchFamily="18" charset="0"/>
              </a:rPr>
              <a:t>k</a:t>
            </a:r>
            <a:r>
              <a:rPr lang="en-IN" sz="2000" spc="280" dirty="0">
                <a:latin typeface="Times New Roman" panose="02020603050405020304" pitchFamily="18" charset="0"/>
                <a:cs typeface="Times New Roman" panose="02020603050405020304" pitchFamily="18" charset="0"/>
              </a:rPr>
              <a:t>)</a:t>
            </a:r>
            <a:r>
              <a:rPr lang="en-IN" sz="2000" spc="-170" dirty="0">
                <a:latin typeface="Times New Roman" panose="02020603050405020304" pitchFamily="18" charset="0"/>
                <a:cs typeface="Times New Roman" panose="02020603050405020304" pitchFamily="18" charset="0"/>
              </a:rPr>
              <a:t> </a:t>
            </a:r>
            <a:r>
              <a:rPr lang="en-IN" sz="2000" spc="535" dirty="0">
                <a:latin typeface="Times New Roman" panose="02020603050405020304" pitchFamily="18" charset="0"/>
                <a:cs typeface="Times New Roman" panose="02020603050405020304" pitchFamily="18" charset="0"/>
              </a:rPr>
              <a:t>+</a:t>
            </a:r>
            <a:r>
              <a:rPr lang="en-IN" sz="2000" spc="160" dirty="0">
                <a:latin typeface="Times New Roman" panose="02020603050405020304" pitchFamily="18" charset="0"/>
                <a:cs typeface="Times New Roman" panose="02020603050405020304" pitchFamily="18" charset="0"/>
              </a:rPr>
              <a:t>td</a:t>
            </a:r>
            <a:r>
              <a:rPr lang="en-IN" sz="2000" spc="240" baseline="-12820" dirty="0">
                <a:latin typeface="Times New Roman" panose="02020603050405020304" pitchFamily="18" charset="0"/>
                <a:cs typeface="Times New Roman" panose="02020603050405020304" pitchFamily="18" charset="0"/>
              </a:rPr>
              <a:t>k</a:t>
            </a:r>
            <a:endParaRPr lang="en-IN" sz="2000" baseline="-1282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193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764"/>
            <a:ext cx="8229600" cy="523220"/>
          </a:xfrm>
        </p:spPr>
        <p:txBody>
          <a:bodyPr lIns="0" tIns="0" rIns="0" bIns="0">
            <a:spAutoFit/>
          </a:bodyPr>
          <a:lstStyle/>
          <a:p>
            <a:r>
              <a:rPr lang="en-IN" sz="3400" dirty="0">
                <a:ea typeface="ＭＳ Ｐゴシック" charset="0"/>
                <a:cs typeface="Times New Roman" charset="0"/>
              </a:rPr>
              <a:t>Income </a:t>
            </a:r>
            <a:r>
              <a:rPr lang="en-IN" sz="3400" dirty="0" smtClean="0">
                <a:ea typeface="ＭＳ Ｐゴシック" charset="0"/>
                <a:cs typeface="Times New Roman" charset="0"/>
              </a:rPr>
              <a:t>Taxes</a:t>
            </a:r>
            <a:endParaRPr lang="en-US" sz="3400" b="0" dirty="0"/>
          </a:p>
        </p:txBody>
      </p:sp>
      <p:sp>
        <p:nvSpPr>
          <p:cNvPr id="6" name="Content Placeholder 5"/>
          <p:cNvSpPr>
            <a:spLocks noGrp="1"/>
          </p:cNvSpPr>
          <p:nvPr>
            <p:ph idx="4294967295"/>
          </p:nvPr>
        </p:nvSpPr>
        <p:spPr>
          <a:xfrm>
            <a:off x="457200" y="1658923"/>
            <a:ext cx="8229600" cy="1914010"/>
          </a:xfrm>
        </p:spPr>
        <p:txBody>
          <a:bodyPr>
            <a:spAutoFit/>
          </a:bodyPr>
          <a:lstStyle/>
          <a:p>
            <a:pPr marL="0" indent="0">
              <a:spcBef>
                <a:spcPts val="0"/>
              </a:spcBef>
              <a:buClr>
                <a:schemeClr val="lt1"/>
              </a:buClr>
              <a:buSzPct val="25000"/>
              <a:buNone/>
            </a:pPr>
            <a:r>
              <a:rPr lang="en-IN" dirty="0">
                <a:ea typeface="ＭＳ Ｐゴシック" charset="0"/>
                <a:cs typeface="Times New Roman" charset="0"/>
              </a:rPr>
              <a:t>Income taxes usually represent a significant cash outflow.  In this chapter we describe how after tax  liabilities and after-tax cash flows result in the after-tax cash flow (ATCF) procedure</a:t>
            </a:r>
            <a:r>
              <a:rPr lang="en-IN" dirty="0" smtClean="0">
                <a:ea typeface="ＭＳ Ｐゴシック" charset="0"/>
                <a:cs typeface="Times New Roman" charset="0"/>
              </a:rPr>
              <a:t>. Depreciation </a:t>
            </a:r>
            <a:r>
              <a:rPr lang="en-IN" dirty="0">
                <a:ea typeface="ＭＳ Ｐゴシック" charset="0"/>
                <a:cs typeface="Times New Roman" charset="0"/>
              </a:rPr>
              <a:t>is an important element in finding after-tax cash flows.</a:t>
            </a:r>
          </a:p>
        </p:txBody>
      </p:sp>
    </p:spTree>
    <p:extLst>
      <p:ext uri="{BB962C8B-B14F-4D97-AF65-F5344CB8AC3E}">
        <p14:creationId xmlns:p14="http://schemas.microsoft.com/office/powerpoint/2010/main" val="8669051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3200"/>
            <a:ext cx="8229600" cy="1009606"/>
          </a:xfrm>
        </p:spPr>
        <p:txBody>
          <a:bodyPr lIns="0" tIns="0" rIns="0" bIns="0"/>
          <a:lstStyle/>
          <a:p>
            <a:r>
              <a:rPr lang="en-IN" sz="3400" dirty="0">
                <a:ea typeface="ＭＳ Ｐゴシック" charset="0"/>
                <a:cs typeface="Times New Roman" charset="0"/>
              </a:rPr>
              <a:t>Some </a:t>
            </a:r>
            <a:r>
              <a:rPr lang="en-IN" sz="3400" dirty="0" smtClean="0">
                <a:ea typeface="ＭＳ Ｐゴシック" charset="0"/>
                <a:cs typeface="Times New Roman" charset="0"/>
              </a:rPr>
              <a:t>Important Cash Flow Formulas </a:t>
            </a:r>
            <a:br>
              <a:rPr lang="en-IN" sz="3400" dirty="0" smtClean="0">
                <a:ea typeface="ＭＳ Ｐゴシック" charset="0"/>
                <a:cs typeface="Times New Roman" charset="0"/>
              </a:rPr>
            </a:br>
            <a:r>
              <a:rPr lang="en-IN" sz="2800" dirty="0" smtClean="0">
                <a:ea typeface="ＭＳ Ｐゴシック" charset="0"/>
                <a:cs typeface="Times New Roman" charset="0"/>
              </a:rPr>
              <a:t>(2 </a:t>
            </a:r>
            <a:r>
              <a:rPr lang="en-IN" sz="2800" dirty="0">
                <a:ea typeface="ＭＳ Ｐゴシック" charset="0"/>
                <a:cs typeface="Times New Roman" charset="0"/>
              </a:rPr>
              <a:t>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586134"/>
            <a:ext cx="8229600" cy="2954655"/>
          </a:xfrm>
        </p:spPr>
        <p:txBody>
          <a:bodyPr vert="horz" lIns="0" tIns="0" rIns="0" bIns="0" rtlCol="0">
            <a:spAutoFit/>
          </a:bodyPr>
          <a:lstStyle/>
          <a:p>
            <a:pPr marL="0" marR="532765" indent="0">
              <a:spcBef>
                <a:spcPts val="0"/>
              </a:spcBef>
              <a:buClr>
                <a:schemeClr val="lt1"/>
              </a:buClr>
              <a:buSzPct val="25000"/>
              <a:buNone/>
              <a:tabLst>
                <a:tab pos="2122805" algn="l"/>
              </a:tabLst>
            </a:pPr>
            <a:r>
              <a:rPr lang="en-IN" dirty="0">
                <a:ea typeface="ＭＳ Ｐゴシック" charset="0"/>
                <a:cs typeface="Times New Roman" charset="0"/>
              </a:rPr>
              <a:t>Acme purchased a pump for $250,000 and  </a:t>
            </a:r>
            <a:r>
              <a:rPr lang="en-IN" dirty="0" smtClean="0">
                <a:ea typeface="ＭＳ Ｐゴシック" charset="0"/>
                <a:cs typeface="Times New Roman" charset="0"/>
              </a:rPr>
              <a:t>expended $20,000 </a:t>
            </a:r>
            <a:r>
              <a:rPr lang="en-IN" dirty="0">
                <a:ea typeface="ＭＳ Ｐゴシック" charset="0"/>
                <a:cs typeface="Times New Roman" charset="0"/>
              </a:rPr>
              <a:t>for shipping and  installation.  The addition </a:t>
            </a:r>
            <a:r>
              <a:rPr lang="en-IN" dirty="0" smtClean="0">
                <a:ea typeface="ＭＳ Ｐゴシック" charset="0"/>
                <a:cs typeface="Times New Roman" charset="0"/>
              </a:rPr>
              <a:t>of this </a:t>
            </a:r>
            <a:r>
              <a:rPr lang="en-IN" dirty="0">
                <a:ea typeface="ＭＳ Ｐゴシック" charset="0"/>
                <a:cs typeface="Times New Roman" charset="0"/>
              </a:rPr>
              <a:t>pump will result in an increase in revenue </a:t>
            </a:r>
            <a:r>
              <a:rPr lang="en-IN" dirty="0" smtClean="0">
                <a:ea typeface="ＭＳ Ｐゴシック" charset="0"/>
                <a:cs typeface="Times New Roman" charset="0"/>
              </a:rPr>
              <a:t>of $80,000</a:t>
            </a:r>
            <a:r>
              <a:rPr lang="en-IN" dirty="0">
                <a:ea typeface="ＭＳ Ｐゴシック" charset="0"/>
                <a:cs typeface="Times New Roman" charset="0"/>
              </a:rPr>
              <a:t>, with associated increased expenses </a:t>
            </a:r>
            <a:r>
              <a:rPr lang="en-IN" dirty="0" smtClean="0">
                <a:ea typeface="ＭＳ Ｐゴシック" charset="0"/>
                <a:cs typeface="Times New Roman" charset="0"/>
              </a:rPr>
              <a:t>of $10,000</a:t>
            </a:r>
            <a:r>
              <a:rPr lang="en-IN" dirty="0">
                <a:ea typeface="ＭＳ Ｐゴシック" charset="0"/>
                <a:cs typeface="Times New Roman" charset="0"/>
              </a:rPr>
              <a:t>, each year.  The pump has a GDS </a:t>
            </a:r>
            <a:r>
              <a:rPr lang="en-IN" dirty="0" smtClean="0">
                <a:ea typeface="ＭＳ Ｐゴシック" charset="0"/>
                <a:cs typeface="Times New Roman" charset="0"/>
              </a:rPr>
              <a:t>recovery period </a:t>
            </a:r>
            <a:r>
              <a:rPr lang="en-IN" dirty="0">
                <a:ea typeface="ＭＳ Ｐゴシック" charset="0"/>
                <a:cs typeface="Times New Roman" charset="0"/>
              </a:rPr>
              <a:t>of five years, and Acme’s effective tax rate </a:t>
            </a:r>
            <a:r>
              <a:rPr lang="en-IN" dirty="0" smtClean="0">
                <a:ea typeface="ＭＳ Ｐゴシック" charset="0"/>
                <a:cs typeface="Times New Roman" charset="0"/>
              </a:rPr>
              <a:t>is 21%.  </a:t>
            </a:r>
            <a:r>
              <a:rPr lang="en-IN" dirty="0">
                <a:ea typeface="ＭＳ Ｐゴシック" charset="0"/>
                <a:cs typeface="Times New Roman" charset="0"/>
              </a:rPr>
              <a:t>What is the ATCF for this project for the </a:t>
            </a:r>
            <a:r>
              <a:rPr lang="en-IN" dirty="0" smtClean="0">
                <a:ea typeface="ＭＳ Ｐゴシック" charset="0"/>
                <a:cs typeface="Times New Roman" charset="0"/>
              </a:rPr>
              <a:t>fourth year </a:t>
            </a:r>
            <a:r>
              <a:rPr lang="en-IN" dirty="0">
                <a:ea typeface="ＭＳ Ｐゴシック" charset="0"/>
                <a:cs typeface="Times New Roman" charset="0"/>
              </a:rPr>
              <a:t>of service of the asset?</a:t>
            </a:r>
          </a:p>
        </p:txBody>
      </p:sp>
    </p:spTree>
    <p:extLst>
      <p:ext uri="{BB962C8B-B14F-4D97-AF65-F5344CB8AC3E}">
        <p14:creationId xmlns:p14="http://schemas.microsoft.com/office/powerpoint/2010/main" val="3633223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3200"/>
            <a:ext cx="8229600" cy="1009606"/>
          </a:xfrm>
        </p:spPr>
        <p:txBody>
          <a:bodyPr lIns="0" tIns="0" rIns="0" bIns="0"/>
          <a:lstStyle/>
          <a:p>
            <a:r>
              <a:rPr lang="en-IN" sz="3400" dirty="0">
                <a:ea typeface="ＭＳ Ｐゴシック" charset="0"/>
                <a:cs typeface="Times New Roman" charset="0"/>
              </a:rPr>
              <a:t>Some </a:t>
            </a:r>
            <a:r>
              <a:rPr lang="en-IN" sz="3400" dirty="0" smtClean="0">
                <a:ea typeface="ＭＳ Ｐゴシック" charset="0"/>
                <a:cs typeface="Times New Roman" charset="0"/>
              </a:rPr>
              <a:t>Important Cash Flow Formulas</a:t>
            </a:r>
            <a:br>
              <a:rPr lang="en-IN" sz="3400" dirty="0" smtClean="0">
                <a:ea typeface="ＭＳ Ｐゴシック" charset="0"/>
                <a:cs typeface="Times New Roman" charset="0"/>
              </a:rPr>
            </a:br>
            <a:r>
              <a:rPr lang="en-IN" sz="2800" dirty="0" smtClean="0">
                <a:ea typeface="ＭＳ Ｐゴシック" charset="0"/>
                <a:cs typeface="Times New Roman" charset="0"/>
              </a:rPr>
              <a:t>(3 </a:t>
            </a:r>
            <a:r>
              <a:rPr lang="en-IN" sz="2800" dirty="0">
                <a:ea typeface="ＭＳ Ｐゴシック" charset="0"/>
                <a:cs typeface="Times New Roman" charset="0"/>
              </a:rPr>
              <a:t>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586134"/>
            <a:ext cx="8229600" cy="3154710"/>
          </a:xfrm>
        </p:spPr>
        <p:txBody>
          <a:bodyPr vert="horz" lIns="0" tIns="0" rIns="0" bIns="0" rtlCol="0">
            <a:spAutoFit/>
          </a:bodyPr>
          <a:lstStyle/>
          <a:p>
            <a:pPr marL="0" indent="0">
              <a:lnSpc>
                <a:spcPct val="100000"/>
              </a:lnSpc>
              <a:buNone/>
            </a:pPr>
            <a:r>
              <a:rPr lang="en-IN" spc="210" dirty="0">
                <a:latin typeface="Times New Roman" panose="02020603050405020304" pitchFamily="18" charset="0"/>
                <a:cs typeface="Times New Roman" panose="02020603050405020304" pitchFamily="18" charset="0"/>
              </a:rPr>
              <a:t>B</a:t>
            </a:r>
            <a:r>
              <a:rPr lang="en-IN" spc="110" dirty="0">
                <a:latin typeface="Times New Roman" panose="02020603050405020304" pitchFamily="18" charset="0"/>
                <a:cs typeface="Times New Roman" panose="02020603050405020304" pitchFamily="18" charset="0"/>
              </a:rPr>
              <a:t> </a:t>
            </a:r>
            <a:r>
              <a:rPr lang="en-IN" spc="455" dirty="0">
                <a:latin typeface="Times New Roman" panose="02020603050405020304" pitchFamily="18" charset="0"/>
                <a:cs typeface="Times New Roman" panose="02020603050405020304" pitchFamily="18" charset="0"/>
              </a:rPr>
              <a:t>=</a:t>
            </a:r>
            <a:r>
              <a:rPr lang="en-IN" spc="-10" dirty="0">
                <a:latin typeface="Times New Roman" panose="02020603050405020304" pitchFamily="18" charset="0"/>
                <a:cs typeface="Times New Roman" panose="02020603050405020304" pitchFamily="18" charset="0"/>
              </a:rPr>
              <a:t> </a:t>
            </a:r>
            <a:r>
              <a:rPr lang="en-IN" spc="-114" dirty="0">
                <a:latin typeface="Times New Roman" panose="02020603050405020304" pitchFamily="18" charset="0"/>
                <a:cs typeface="Times New Roman" panose="02020603050405020304" pitchFamily="18" charset="0"/>
              </a:rPr>
              <a:t>$250,</a:t>
            </a:r>
            <a:r>
              <a:rPr lang="en-IN" spc="-145" dirty="0">
                <a:latin typeface="Times New Roman" panose="02020603050405020304" pitchFamily="18" charset="0"/>
                <a:cs typeface="Times New Roman" panose="02020603050405020304" pitchFamily="18" charset="0"/>
              </a:rPr>
              <a:t>000 </a:t>
            </a:r>
            <a:r>
              <a:rPr lang="en-IN" spc="455" dirty="0">
                <a:latin typeface="Times New Roman" panose="02020603050405020304" pitchFamily="18" charset="0"/>
                <a:cs typeface="Times New Roman" panose="02020603050405020304" pitchFamily="18" charset="0"/>
              </a:rPr>
              <a:t>+</a:t>
            </a:r>
            <a:r>
              <a:rPr lang="en-IN" spc="-145" dirty="0">
                <a:latin typeface="Times New Roman" panose="02020603050405020304" pitchFamily="18" charset="0"/>
                <a:cs typeface="Times New Roman" panose="02020603050405020304" pitchFamily="18" charset="0"/>
              </a:rPr>
              <a:t> </a:t>
            </a:r>
            <a:r>
              <a:rPr lang="en-IN" spc="-110" dirty="0">
                <a:latin typeface="Times New Roman" panose="02020603050405020304" pitchFamily="18" charset="0"/>
                <a:cs typeface="Times New Roman" panose="02020603050405020304" pitchFamily="18" charset="0"/>
              </a:rPr>
              <a:t>$20,</a:t>
            </a:r>
            <a:r>
              <a:rPr lang="en-IN" spc="-145" dirty="0">
                <a:latin typeface="Times New Roman" panose="02020603050405020304" pitchFamily="18" charset="0"/>
                <a:cs typeface="Times New Roman" panose="02020603050405020304" pitchFamily="18" charset="0"/>
              </a:rPr>
              <a:t>000</a:t>
            </a:r>
            <a:r>
              <a:rPr lang="en-IN" spc="-10" dirty="0">
                <a:latin typeface="Times New Roman" panose="02020603050405020304" pitchFamily="18" charset="0"/>
                <a:cs typeface="Times New Roman" panose="02020603050405020304" pitchFamily="18" charset="0"/>
              </a:rPr>
              <a:t> </a:t>
            </a:r>
            <a:r>
              <a:rPr lang="en-IN" spc="455" dirty="0">
                <a:latin typeface="Times New Roman" panose="02020603050405020304" pitchFamily="18" charset="0"/>
                <a:cs typeface="Times New Roman" panose="02020603050405020304" pitchFamily="18" charset="0"/>
              </a:rPr>
              <a:t>=</a:t>
            </a:r>
            <a:r>
              <a:rPr lang="en-IN" spc="-10" dirty="0">
                <a:latin typeface="Times New Roman" panose="02020603050405020304" pitchFamily="18" charset="0"/>
                <a:cs typeface="Times New Roman" panose="02020603050405020304" pitchFamily="18" charset="0"/>
              </a:rPr>
              <a:t> </a:t>
            </a:r>
            <a:r>
              <a:rPr lang="en-IN" spc="-114" dirty="0">
                <a:latin typeface="Times New Roman" panose="02020603050405020304" pitchFamily="18" charset="0"/>
                <a:cs typeface="Times New Roman" panose="02020603050405020304" pitchFamily="18" charset="0"/>
              </a:rPr>
              <a:t>$270,</a:t>
            </a:r>
            <a:r>
              <a:rPr lang="en-IN" spc="-145" dirty="0">
                <a:latin typeface="Times New Roman" panose="02020603050405020304" pitchFamily="18" charset="0"/>
                <a:cs typeface="Times New Roman" panose="02020603050405020304" pitchFamily="18" charset="0"/>
              </a:rPr>
              <a:t>000</a:t>
            </a:r>
            <a:endParaRPr lang="en-IN" spc="265" dirty="0" smtClean="0">
              <a:latin typeface="Times New Roman" panose="02020603050405020304" pitchFamily="18" charset="0"/>
              <a:cs typeface="Times New Roman" panose="02020603050405020304" pitchFamily="18" charset="0"/>
            </a:endParaRPr>
          </a:p>
          <a:p>
            <a:pPr marL="0" indent="0">
              <a:lnSpc>
                <a:spcPct val="100000"/>
              </a:lnSpc>
              <a:buNone/>
            </a:pPr>
            <a:r>
              <a:rPr lang="en-IN" spc="265" dirty="0" smtClean="0">
                <a:latin typeface="Times New Roman" panose="02020603050405020304" pitchFamily="18" charset="0"/>
                <a:cs typeface="Times New Roman" panose="02020603050405020304" pitchFamily="18" charset="0"/>
              </a:rPr>
              <a:t>BTCF</a:t>
            </a:r>
            <a:r>
              <a:rPr lang="en-IN" sz="2475" spc="397" baseline="-11784" dirty="0" smtClean="0">
                <a:latin typeface="Times New Roman" panose="02020603050405020304" pitchFamily="18" charset="0"/>
                <a:cs typeface="Times New Roman" panose="02020603050405020304" pitchFamily="18" charset="0"/>
              </a:rPr>
              <a:t>4</a:t>
            </a:r>
            <a:r>
              <a:rPr lang="en-IN" sz="2475" spc="195" baseline="-11784" dirty="0" smtClean="0">
                <a:latin typeface="Times New Roman" panose="02020603050405020304" pitchFamily="18" charset="0"/>
                <a:cs typeface="Times New Roman" panose="02020603050405020304" pitchFamily="18" charset="0"/>
              </a:rPr>
              <a:t> </a:t>
            </a:r>
            <a:r>
              <a:rPr lang="en-IN" spc="455" dirty="0">
                <a:latin typeface="Times New Roman" panose="02020603050405020304" pitchFamily="18" charset="0"/>
                <a:cs typeface="Times New Roman" panose="02020603050405020304" pitchFamily="18" charset="0"/>
              </a:rPr>
              <a:t>=</a:t>
            </a:r>
            <a:r>
              <a:rPr lang="en-IN" spc="-15" dirty="0">
                <a:latin typeface="Times New Roman" panose="02020603050405020304" pitchFamily="18" charset="0"/>
                <a:cs typeface="Times New Roman" panose="02020603050405020304" pitchFamily="18" charset="0"/>
              </a:rPr>
              <a:t> </a:t>
            </a:r>
            <a:r>
              <a:rPr lang="en-IN" spc="235" dirty="0" smtClean="0">
                <a:latin typeface="Times New Roman" panose="02020603050405020304" pitchFamily="18" charset="0"/>
                <a:cs typeface="Times New Roman" panose="02020603050405020304" pitchFamily="18" charset="0"/>
              </a:rPr>
              <a:t>R</a:t>
            </a:r>
            <a:r>
              <a:rPr lang="en-IN" sz="2475" spc="352" baseline="-11784" dirty="0" smtClean="0">
                <a:latin typeface="Times New Roman" panose="02020603050405020304" pitchFamily="18" charset="0"/>
                <a:cs typeface="Times New Roman" panose="02020603050405020304" pitchFamily="18" charset="0"/>
              </a:rPr>
              <a:t>4 </a:t>
            </a:r>
            <a:r>
              <a:rPr lang="en-IN" spc="-30" dirty="0">
                <a:latin typeface="Times New Roman" panose="02020603050405020304" pitchFamily="18" charset="0"/>
                <a:cs typeface="Times New Roman" panose="02020603050405020304" pitchFamily="18" charset="0"/>
              </a:rPr>
              <a:t>− </a:t>
            </a:r>
            <a:r>
              <a:rPr lang="en-IN" spc="210" dirty="0" smtClean="0">
                <a:latin typeface="Times New Roman" panose="02020603050405020304" pitchFamily="18" charset="0"/>
                <a:cs typeface="Times New Roman" panose="02020603050405020304" pitchFamily="18" charset="0"/>
              </a:rPr>
              <a:t>E</a:t>
            </a:r>
            <a:r>
              <a:rPr lang="en-IN" sz="2475" spc="315" baseline="-11784" dirty="0" smtClean="0">
                <a:latin typeface="Times New Roman" panose="02020603050405020304" pitchFamily="18" charset="0"/>
                <a:cs typeface="Times New Roman" panose="02020603050405020304" pitchFamily="18" charset="0"/>
              </a:rPr>
              <a:t>4</a:t>
            </a:r>
            <a:r>
              <a:rPr lang="en-IN" sz="2475" spc="195" baseline="-11784" dirty="0" smtClean="0">
                <a:latin typeface="Times New Roman" panose="02020603050405020304" pitchFamily="18" charset="0"/>
                <a:cs typeface="Times New Roman" panose="02020603050405020304" pitchFamily="18" charset="0"/>
              </a:rPr>
              <a:t> </a:t>
            </a:r>
            <a:r>
              <a:rPr lang="en-IN" spc="455" dirty="0">
                <a:latin typeface="Times New Roman" panose="02020603050405020304" pitchFamily="18" charset="0"/>
                <a:cs typeface="Times New Roman" panose="02020603050405020304" pitchFamily="18" charset="0"/>
              </a:rPr>
              <a:t>=</a:t>
            </a:r>
            <a:r>
              <a:rPr lang="en-IN" spc="-15" dirty="0">
                <a:latin typeface="Times New Roman" panose="02020603050405020304" pitchFamily="18" charset="0"/>
                <a:cs typeface="Times New Roman" panose="02020603050405020304" pitchFamily="18" charset="0"/>
              </a:rPr>
              <a:t> </a:t>
            </a:r>
            <a:r>
              <a:rPr lang="en-IN" spc="-90" dirty="0">
                <a:latin typeface="Times New Roman" panose="02020603050405020304" pitchFamily="18" charset="0"/>
                <a:cs typeface="Times New Roman" panose="02020603050405020304" pitchFamily="18" charset="0"/>
              </a:rPr>
              <a:t>$80,</a:t>
            </a:r>
            <a:r>
              <a:rPr lang="en-IN" spc="-140" dirty="0">
                <a:latin typeface="Times New Roman" panose="02020603050405020304" pitchFamily="18" charset="0"/>
                <a:cs typeface="Times New Roman" panose="02020603050405020304" pitchFamily="18" charset="0"/>
              </a:rPr>
              <a:t>000</a:t>
            </a:r>
            <a:r>
              <a:rPr lang="en-IN" spc="-145" dirty="0">
                <a:latin typeface="Times New Roman" panose="02020603050405020304" pitchFamily="18" charset="0"/>
                <a:cs typeface="Times New Roman" panose="02020603050405020304" pitchFamily="18" charset="0"/>
              </a:rPr>
              <a:t> </a:t>
            </a:r>
            <a:r>
              <a:rPr lang="en-IN" spc="-30" dirty="0">
                <a:latin typeface="Times New Roman" panose="02020603050405020304" pitchFamily="18" charset="0"/>
                <a:cs typeface="Times New Roman" panose="02020603050405020304" pitchFamily="18" charset="0"/>
              </a:rPr>
              <a:t>− </a:t>
            </a:r>
            <a:r>
              <a:rPr lang="en-IN" spc="-145" dirty="0" smtClean="0">
                <a:latin typeface="Times New Roman" panose="02020603050405020304" pitchFamily="18" charset="0"/>
                <a:cs typeface="Times New Roman" panose="02020603050405020304" pitchFamily="18" charset="0"/>
              </a:rPr>
              <a:t> </a:t>
            </a:r>
            <a:r>
              <a:rPr lang="en-IN" spc="-90" dirty="0" smtClean="0">
                <a:latin typeface="Times New Roman" panose="02020603050405020304" pitchFamily="18" charset="0"/>
                <a:cs typeface="Times New Roman" panose="02020603050405020304" pitchFamily="18" charset="0"/>
              </a:rPr>
              <a:t>$</a:t>
            </a:r>
            <a:r>
              <a:rPr lang="en-IN" spc="-90" dirty="0">
                <a:latin typeface="Times New Roman" panose="02020603050405020304" pitchFamily="18" charset="0"/>
                <a:cs typeface="Times New Roman" panose="02020603050405020304" pitchFamily="18" charset="0"/>
              </a:rPr>
              <a:t>10,</a:t>
            </a:r>
            <a:r>
              <a:rPr lang="en-IN" spc="-140" dirty="0">
                <a:latin typeface="Times New Roman" panose="02020603050405020304" pitchFamily="18" charset="0"/>
                <a:cs typeface="Times New Roman" panose="02020603050405020304" pitchFamily="18" charset="0"/>
              </a:rPr>
              <a:t>000</a:t>
            </a:r>
            <a:r>
              <a:rPr lang="en-IN" spc="-15" dirty="0">
                <a:latin typeface="Times New Roman" panose="02020603050405020304" pitchFamily="18" charset="0"/>
                <a:cs typeface="Times New Roman" panose="02020603050405020304" pitchFamily="18" charset="0"/>
              </a:rPr>
              <a:t> </a:t>
            </a:r>
            <a:r>
              <a:rPr lang="en-IN" spc="455" dirty="0">
                <a:latin typeface="Times New Roman" panose="02020603050405020304" pitchFamily="18" charset="0"/>
                <a:cs typeface="Times New Roman" panose="02020603050405020304" pitchFamily="18" charset="0"/>
              </a:rPr>
              <a:t>=</a:t>
            </a:r>
            <a:r>
              <a:rPr lang="en-IN" spc="-15" dirty="0">
                <a:latin typeface="Times New Roman" panose="02020603050405020304" pitchFamily="18" charset="0"/>
                <a:cs typeface="Times New Roman" panose="02020603050405020304" pitchFamily="18" charset="0"/>
              </a:rPr>
              <a:t> </a:t>
            </a:r>
            <a:r>
              <a:rPr lang="en-IN" spc="-90" dirty="0">
                <a:latin typeface="Times New Roman" panose="02020603050405020304" pitchFamily="18" charset="0"/>
                <a:cs typeface="Times New Roman" panose="02020603050405020304" pitchFamily="18" charset="0"/>
              </a:rPr>
              <a:t>$</a:t>
            </a:r>
            <a:r>
              <a:rPr lang="en-IN" spc="-90" dirty="0" smtClean="0">
                <a:latin typeface="Times New Roman" panose="02020603050405020304" pitchFamily="18" charset="0"/>
                <a:cs typeface="Times New Roman" panose="02020603050405020304" pitchFamily="18" charset="0"/>
              </a:rPr>
              <a:t>70,</a:t>
            </a:r>
            <a:r>
              <a:rPr lang="en-IN" spc="-140" dirty="0" smtClean="0">
                <a:latin typeface="Times New Roman" panose="02020603050405020304" pitchFamily="18" charset="0"/>
                <a:cs typeface="Times New Roman" panose="02020603050405020304" pitchFamily="18" charset="0"/>
              </a:rPr>
              <a:t>000</a:t>
            </a:r>
            <a:endParaRPr lang="en-IN" dirty="0" smtClean="0">
              <a:latin typeface="Times New Roman" panose="02020603050405020304" pitchFamily="18" charset="0"/>
              <a:cs typeface="Times New Roman" panose="02020603050405020304" pitchFamily="18" charset="0"/>
            </a:endParaRPr>
          </a:p>
          <a:p>
            <a:pPr marL="0" indent="0">
              <a:lnSpc>
                <a:spcPct val="100000"/>
              </a:lnSpc>
              <a:buNone/>
            </a:pPr>
            <a:r>
              <a:rPr lang="en-IN" sz="2350" spc="30" dirty="0" smtClean="0">
                <a:latin typeface="Times New Roman" panose="02020603050405020304" pitchFamily="18" charset="0"/>
                <a:cs typeface="Times New Roman" panose="02020603050405020304" pitchFamily="18" charset="0"/>
              </a:rPr>
              <a:t>d</a:t>
            </a:r>
            <a:r>
              <a:rPr lang="en-IN" sz="2475" spc="44" baseline="-11784" dirty="0" smtClean="0">
                <a:latin typeface="Times New Roman" panose="02020603050405020304" pitchFamily="18" charset="0"/>
                <a:cs typeface="Times New Roman" panose="02020603050405020304" pitchFamily="18" charset="0"/>
              </a:rPr>
              <a:t>4</a:t>
            </a:r>
            <a:r>
              <a:rPr lang="en-IN" sz="2475" spc="202" baseline="-11784" dirty="0" smtClean="0">
                <a:latin typeface="Times New Roman" panose="02020603050405020304" pitchFamily="18" charset="0"/>
                <a:cs typeface="Times New Roman" panose="02020603050405020304" pitchFamily="18" charset="0"/>
              </a:rPr>
              <a:t> </a:t>
            </a:r>
            <a:r>
              <a:rPr lang="en-IN" sz="2350" spc="484" dirty="0">
                <a:latin typeface="Times New Roman" panose="02020603050405020304" pitchFamily="18" charset="0"/>
                <a:cs typeface="Times New Roman" panose="02020603050405020304" pitchFamily="18" charset="0"/>
              </a:rPr>
              <a:t>=</a:t>
            </a:r>
            <a:r>
              <a:rPr lang="en-IN" sz="2350" spc="10" dirty="0">
                <a:latin typeface="Times New Roman" panose="02020603050405020304" pitchFamily="18" charset="0"/>
                <a:cs typeface="Times New Roman" panose="02020603050405020304" pitchFamily="18" charset="0"/>
              </a:rPr>
              <a:t> </a:t>
            </a:r>
            <a:r>
              <a:rPr lang="en-IN" sz="2350" spc="-75" dirty="0">
                <a:latin typeface="Times New Roman" panose="02020603050405020304" pitchFamily="18" charset="0"/>
                <a:cs typeface="Times New Roman" panose="02020603050405020304" pitchFamily="18" charset="0"/>
              </a:rPr>
              <a:t>0.1152($270,</a:t>
            </a:r>
            <a:r>
              <a:rPr lang="en-IN" sz="2350" spc="-50" dirty="0">
                <a:latin typeface="Times New Roman" panose="02020603050405020304" pitchFamily="18" charset="0"/>
                <a:cs typeface="Times New Roman" panose="02020603050405020304" pitchFamily="18" charset="0"/>
              </a:rPr>
              <a:t>000)</a:t>
            </a:r>
            <a:r>
              <a:rPr lang="en-IN" sz="2350" spc="10" dirty="0">
                <a:latin typeface="Times New Roman" panose="02020603050405020304" pitchFamily="18" charset="0"/>
                <a:cs typeface="Times New Roman" panose="02020603050405020304" pitchFamily="18" charset="0"/>
              </a:rPr>
              <a:t> </a:t>
            </a:r>
            <a:r>
              <a:rPr lang="en-IN" sz="2350" spc="484" dirty="0">
                <a:latin typeface="Times New Roman" panose="02020603050405020304" pitchFamily="18" charset="0"/>
                <a:cs typeface="Times New Roman" panose="02020603050405020304" pitchFamily="18" charset="0"/>
              </a:rPr>
              <a:t>=</a:t>
            </a:r>
            <a:r>
              <a:rPr lang="en-IN" sz="2350" spc="10" dirty="0">
                <a:latin typeface="Times New Roman" panose="02020603050405020304" pitchFamily="18" charset="0"/>
                <a:cs typeface="Times New Roman" panose="02020603050405020304" pitchFamily="18" charset="0"/>
              </a:rPr>
              <a:t> </a:t>
            </a:r>
            <a:r>
              <a:rPr lang="en-IN" sz="2350" spc="-85" dirty="0">
                <a:latin typeface="Times New Roman" panose="02020603050405020304" pitchFamily="18" charset="0"/>
                <a:cs typeface="Times New Roman" panose="02020603050405020304" pitchFamily="18" charset="0"/>
              </a:rPr>
              <a:t>$31,</a:t>
            </a:r>
            <a:r>
              <a:rPr lang="en-IN" sz="2350" spc="-114" dirty="0">
                <a:latin typeface="Times New Roman" panose="02020603050405020304" pitchFamily="18" charset="0"/>
                <a:cs typeface="Times New Roman" panose="02020603050405020304" pitchFamily="18" charset="0"/>
              </a:rPr>
              <a:t>104</a:t>
            </a:r>
            <a:endParaRPr lang="en-IN" sz="2350" dirty="0">
              <a:latin typeface="Times New Roman" panose="02020603050405020304" pitchFamily="18" charset="0"/>
              <a:cs typeface="Times New Roman" panose="02020603050405020304" pitchFamily="18" charset="0"/>
            </a:endParaRPr>
          </a:p>
          <a:p>
            <a:pPr marL="0" indent="0">
              <a:lnSpc>
                <a:spcPct val="100000"/>
              </a:lnSpc>
              <a:buNone/>
            </a:pPr>
            <a:r>
              <a:rPr lang="en-IN" sz="2350" spc="40" dirty="0" smtClean="0">
                <a:latin typeface="Times New Roman" panose="02020603050405020304" pitchFamily="18" charset="0"/>
                <a:cs typeface="Times New Roman" panose="02020603050405020304" pitchFamily="18" charset="0"/>
              </a:rPr>
              <a:t>T</a:t>
            </a:r>
            <a:r>
              <a:rPr lang="en-IN" sz="2350" spc="40" baseline="-25000" dirty="0" smtClean="0">
                <a:latin typeface="Times New Roman" panose="02020603050405020304" pitchFamily="18" charset="0"/>
                <a:cs typeface="Times New Roman" panose="02020603050405020304" pitchFamily="18" charset="0"/>
              </a:rPr>
              <a:t>4</a:t>
            </a:r>
            <a:r>
              <a:rPr lang="en-IN" sz="2350" spc="40" dirty="0" smtClean="0">
                <a:latin typeface="Times New Roman" panose="02020603050405020304" pitchFamily="18" charset="0"/>
                <a:cs typeface="Times New Roman" panose="02020603050405020304" pitchFamily="18" charset="0"/>
              </a:rPr>
              <a:t> </a:t>
            </a:r>
            <a:r>
              <a:rPr lang="en-IN" sz="2350" spc="40" dirty="0">
                <a:latin typeface="Times New Roman" panose="02020603050405020304" pitchFamily="18" charset="0"/>
                <a:cs typeface="Times New Roman" panose="02020603050405020304" pitchFamily="18" charset="0"/>
              </a:rPr>
              <a:t>= </a:t>
            </a:r>
            <a:r>
              <a:rPr lang="en-IN" sz="2000" spc="-30" dirty="0">
                <a:latin typeface="Times New Roman" panose="02020603050405020304" pitchFamily="18" charset="0"/>
                <a:cs typeface="Times New Roman" panose="02020603050405020304" pitchFamily="18" charset="0"/>
              </a:rPr>
              <a:t>− </a:t>
            </a:r>
            <a:r>
              <a:rPr lang="en-IN" sz="2350" spc="40" dirty="0" smtClean="0">
                <a:latin typeface="Times New Roman" panose="02020603050405020304" pitchFamily="18" charset="0"/>
                <a:cs typeface="Times New Roman" panose="02020603050405020304" pitchFamily="18" charset="0"/>
              </a:rPr>
              <a:t>0.21</a:t>
            </a:r>
            <a:r>
              <a:rPr lang="en-IN" sz="2350" spc="40" dirty="0">
                <a:latin typeface="Times New Roman" panose="02020603050405020304" pitchFamily="18" charset="0"/>
                <a:cs typeface="Times New Roman" panose="02020603050405020304" pitchFamily="18" charset="0"/>
              </a:rPr>
              <a:t>($80,000 </a:t>
            </a:r>
            <a:r>
              <a:rPr lang="en-IN" sz="2000" spc="-30" dirty="0">
                <a:latin typeface="Times New Roman" panose="02020603050405020304" pitchFamily="18" charset="0"/>
                <a:cs typeface="Times New Roman" panose="02020603050405020304" pitchFamily="18" charset="0"/>
              </a:rPr>
              <a:t>− </a:t>
            </a:r>
            <a:r>
              <a:rPr lang="en-IN" sz="2350" spc="40" dirty="0" smtClean="0">
                <a:latin typeface="Times New Roman" panose="02020603050405020304" pitchFamily="18" charset="0"/>
                <a:cs typeface="Times New Roman" panose="02020603050405020304" pitchFamily="18" charset="0"/>
              </a:rPr>
              <a:t> </a:t>
            </a:r>
            <a:r>
              <a:rPr lang="en-IN" sz="2350" spc="40" dirty="0" smtClean="0">
                <a:latin typeface="Times New Roman" panose="02020603050405020304" pitchFamily="18" charset="0"/>
                <a:cs typeface="Times New Roman" panose="02020603050405020304" pitchFamily="18" charset="0"/>
              </a:rPr>
              <a:t>$</a:t>
            </a:r>
            <a:r>
              <a:rPr lang="en-IN" sz="2350" spc="40" dirty="0">
                <a:latin typeface="Times New Roman" panose="02020603050405020304" pitchFamily="18" charset="0"/>
                <a:cs typeface="Times New Roman" panose="02020603050405020304" pitchFamily="18" charset="0"/>
              </a:rPr>
              <a:t>10,000 </a:t>
            </a:r>
            <a:r>
              <a:rPr lang="en-IN" sz="2000" spc="-30" dirty="0">
                <a:latin typeface="Times New Roman" panose="02020603050405020304" pitchFamily="18" charset="0"/>
                <a:cs typeface="Times New Roman" panose="02020603050405020304" pitchFamily="18" charset="0"/>
              </a:rPr>
              <a:t>− </a:t>
            </a:r>
            <a:r>
              <a:rPr lang="en-IN" sz="2350" spc="40" dirty="0" smtClean="0">
                <a:latin typeface="Times New Roman" panose="02020603050405020304" pitchFamily="18" charset="0"/>
                <a:cs typeface="Times New Roman" panose="02020603050405020304" pitchFamily="18" charset="0"/>
              </a:rPr>
              <a:t> </a:t>
            </a:r>
            <a:r>
              <a:rPr lang="en-IN" sz="2350" spc="40" dirty="0" smtClean="0">
                <a:latin typeface="Times New Roman" panose="02020603050405020304" pitchFamily="18" charset="0"/>
                <a:cs typeface="Times New Roman" panose="02020603050405020304" pitchFamily="18" charset="0"/>
              </a:rPr>
              <a:t>$</a:t>
            </a:r>
            <a:r>
              <a:rPr lang="en-IN" sz="2350" spc="40" dirty="0">
                <a:latin typeface="Times New Roman" panose="02020603050405020304" pitchFamily="18" charset="0"/>
                <a:cs typeface="Times New Roman" panose="02020603050405020304" pitchFamily="18" charset="0"/>
              </a:rPr>
              <a:t>31,104) = </a:t>
            </a:r>
            <a:r>
              <a:rPr lang="en-IN" sz="2000" spc="-30" dirty="0">
                <a:latin typeface="Times New Roman" panose="02020603050405020304" pitchFamily="18" charset="0"/>
                <a:cs typeface="Times New Roman" panose="02020603050405020304" pitchFamily="18" charset="0"/>
              </a:rPr>
              <a:t>− </a:t>
            </a:r>
            <a:r>
              <a:rPr lang="en-IN" sz="2350" spc="40" dirty="0" smtClean="0">
                <a:latin typeface="Times New Roman" panose="02020603050405020304" pitchFamily="18" charset="0"/>
                <a:cs typeface="Times New Roman" panose="02020603050405020304" pitchFamily="18" charset="0"/>
              </a:rPr>
              <a:t>$</a:t>
            </a:r>
            <a:r>
              <a:rPr lang="en-IN" sz="2350" spc="40" dirty="0" smtClean="0">
                <a:latin typeface="Times New Roman" panose="02020603050405020304" pitchFamily="18" charset="0"/>
                <a:cs typeface="Times New Roman" panose="02020603050405020304" pitchFamily="18" charset="0"/>
              </a:rPr>
              <a:t>8,168</a:t>
            </a:r>
          </a:p>
          <a:p>
            <a:pPr marL="0" indent="0">
              <a:lnSpc>
                <a:spcPct val="100000"/>
              </a:lnSpc>
              <a:buNone/>
            </a:pPr>
            <a:r>
              <a:rPr lang="en-IN" sz="2350" spc="260" dirty="0" smtClean="0">
                <a:latin typeface="Times New Roman" panose="02020603050405020304" pitchFamily="18" charset="0"/>
                <a:cs typeface="Times New Roman" panose="02020603050405020304" pitchFamily="18" charset="0"/>
              </a:rPr>
              <a:t>ATCF</a:t>
            </a:r>
            <a:r>
              <a:rPr lang="en-IN" sz="2475" spc="390" baseline="-11784" dirty="0" smtClean="0">
                <a:latin typeface="Times New Roman" panose="02020603050405020304" pitchFamily="18" charset="0"/>
                <a:cs typeface="Times New Roman" panose="02020603050405020304" pitchFamily="18" charset="0"/>
              </a:rPr>
              <a:t>4</a:t>
            </a:r>
            <a:r>
              <a:rPr lang="en-IN" sz="2475" spc="172" baseline="-11784" dirty="0" smtClean="0">
                <a:latin typeface="Times New Roman" panose="02020603050405020304" pitchFamily="18" charset="0"/>
                <a:cs typeface="Times New Roman" panose="02020603050405020304" pitchFamily="18" charset="0"/>
              </a:rPr>
              <a:t> </a:t>
            </a:r>
            <a:r>
              <a:rPr lang="en-IN" sz="2350" spc="484" dirty="0" smtClean="0">
                <a:latin typeface="Times New Roman" panose="02020603050405020304" pitchFamily="18" charset="0"/>
                <a:cs typeface="Times New Roman" panose="02020603050405020304" pitchFamily="18" charset="0"/>
              </a:rPr>
              <a:t>=</a:t>
            </a:r>
            <a:r>
              <a:rPr lang="en-IN" sz="2350" spc="-15" dirty="0" smtClean="0">
                <a:latin typeface="Times New Roman" panose="02020603050405020304" pitchFamily="18" charset="0"/>
                <a:cs typeface="Times New Roman" panose="02020603050405020304" pitchFamily="18" charset="0"/>
              </a:rPr>
              <a:t> </a:t>
            </a:r>
            <a:r>
              <a:rPr lang="en-IN" sz="2350" spc="290" dirty="0" smtClean="0">
                <a:latin typeface="Times New Roman" panose="02020603050405020304" pitchFamily="18" charset="0"/>
                <a:cs typeface="Times New Roman" panose="02020603050405020304" pitchFamily="18" charset="0"/>
              </a:rPr>
              <a:t>BTCF</a:t>
            </a:r>
            <a:r>
              <a:rPr lang="en-IN" sz="2475" spc="434" baseline="-11784" dirty="0" smtClean="0">
                <a:latin typeface="Times New Roman" panose="02020603050405020304" pitchFamily="18" charset="0"/>
                <a:cs typeface="Times New Roman" panose="02020603050405020304" pitchFamily="18" charset="0"/>
              </a:rPr>
              <a:t>4</a:t>
            </a:r>
            <a:r>
              <a:rPr lang="en-IN" sz="2475" spc="37" baseline="-11784" dirty="0" smtClean="0">
                <a:latin typeface="Times New Roman" panose="02020603050405020304" pitchFamily="18" charset="0"/>
                <a:cs typeface="Times New Roman" panose="02020603050405020304" pitchFamily="18" charset="0"/>
              </a:rPr>
              <a:t> </a:t>
            </a:r>
            <a:r>
              <a:rPr lang="en-IN" sz="2350" spc="484" dirty="0" smtClean="0">
                <a:latin typeface="Times New Roman" panose="02020603050405020304" pitchFamily="18" charset="0"/>
                <a:cs typeface="Times New Roman" panose="02020603050405020304" pitchFamily="18" charset="0"/>
              </a:rPr>
              <a:t>+</a:t>
            </a:r>
            <a:r>
              <a:rPr lang="en-IN" sz="2350" spc="-145" dirty="0" smtClean="0">
                <a:latin typeface="Times New Roman" panose="02020603050405020304" pitchFamily="18" charset="0"/>
                <a:cs typeface="Times New Roman" panose="02020603050405020304" pitchFamily="18" charset="0"/>
              </a:rPr>
              <a:t> </a:t>
            </a:r>
            <a:r>
              <a:rPr lang="en-IN" sz="2350" spc="105" dirty="0" smtClean="0">
                <a:latin typeface="Times New Roman" panose="02020603050405020304" pitchFamily="18" charset="0"/>
                <a:cs typeface="Times New Roman" panose="02020603050405020304" pitchFamily="18" charset="0"/>
              </a:rPr>
              <a:t>T</a:t>
            </a:r>
            <a:r>
              <a:rPr lang="en-IN" sz="2475" spc="157" baseline="-11784" dirty="0" smtClean="0">
                <a:latin typeface="Times New Roman" panose="02020603050405020304" pitchFamily="18" charset="0"/>
                <a:cs typeface="Times New Roman" panose="02020603050405020304" pitchFamily="18" charset="0"/>
              </a:rPr>
              <a:t>4</a:t>
            </a:r>
            <a:endParaRPr lang="en-IN" sz="2475" baseline="-11784" dirty="0" smtClean="0">
              <a:latin typeface="Times New Roman" panose="02020603050405020304" pitchFamily="18" charset="0"/>
              <a:cs typeface="Times New Roman" panose="02020603050405020304" pitchFamily="18" charset="0"/>
            </a:endParaRPr>
          </a:p>
          <a:p>
            <a:pPr marL="0" indent="0">
              <a:lnSpc>
                <a:spcPct val="100000"/>
              </a:lnSpc>
              <a:buNone/>
            </a:pPr>
            <a:r>
              <a:rPr lang="en-IN" spc="240" dirty="0" smtClean="0">
                <a:latin typeface="Times New Roman" panose="02020603050405020304" pitchFamily="18" charset="0"/>
                <a:cs typeface="Times New Roman" panose="02020603050405020304" pitchFamily="18" charset="0"/>
              </a:rPr>
              <a:t>ATCF</a:t>
            </a:r>
            <a:r>
              <a:rPr lang="en-IN" spc="240" baseline="-25000" dirty="0" smtClean="0">
                <a:latin typeface="Times New Roman" panose="02020603050405020304" pitchFamily="18" charset="0"/>
                <a:cs typeface="Times New Roman" panose="02020603050405020304" pitchFamily="18" charset="0"/>
              </a:rPr>
              <a:t>4</a:t>
            </a:r>
            <a:r>
              <a:rPr lang="en-IN" spc="240" dirty="0" smtClean="0">
                <a:latin typeface="Times New Roman" panose="02020603050405020304" pitchFamily="18" charset="0"/>
                <a:cs typeface="Times New Roman" panose="02020603050405020304" pitchFamily="18" charset="0"/>
              </a:rPr>
              <a:t> </a:t>
            </a:r>
            <a:r>
              <a:rPr lang="en-IN" spc="240" dirty="0">
                <a:latin typeface="Times New Roman" panose="02020603050405020304" pitchFamily="18" charset="0"/>
                <a:cs typeface="Times New Roman" panose="02020603050405020304" pitchFamily="18" charset="0"/>
              </a:rPr>
              <a:t>= $70,000 </a:t>
            </a:r>
            <a:r>
              <a:rPr lang="en-IN" spc="-30" dirty="0">
                <a:latin typeface="Times New Roman" panose="02020603050405020304" pitchFamily="18" charset="0"/>
                <a:cs typeface="Times New Roman" panose="02020603050405020304" pitchFamily="18" charset="0"/>
              </a:rPr>
              <a:t>− </a:t>
            </a:r>
            <a:r>
              <a:rPr lang="en-IN" spc="240" dirty="0" smtClean="0">
                <a:latin typeface="Times New Roman" panose="02020603050405020304" pitchFamily="18" charset="0"/>
                <a:cs typeface="Times New Roman" panose="02020603050405020304" pitchFamily="18" charset="0"/>
              </a:rPr>
              <a:t>$</a:t>
            </a:r>
            <a:r>
              <a:rPr lang="en-IN" spc="240" dirty="0">
                <a:latin typeface="Times New Roman" panose="02020603050405020304" pitchFamily="18" charset="0"/>
                <a:cs typeface="Times New Roman" panose="02020603050405020304" pitchFamily="18" charset="0"/>
              </a:rPr>
              <a:t>8,168 = $61,832</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13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84200"/>
            <a:ext cx="8229600" cy="627784"/>
          </a:xfrm>
        </p:spPr>
        <p:txBody>
          <a:bodyPr lIns="0" tIns="0" rIns="0" bIns="0"/>
          <a:lstStyle/>
          <a:p>
            <a:r>
              <a:rPr lang="en-IN" sz="3400" spc="-5" dirty="0">
                <a:latin typeface="Arial Regular"/>
                <a:cs typeface="Times New Roman"/>
              </a:rPr>
              <a:t>Economic V</a:t>
            </a:r>
            <a:r>
              <a:rPr lang="en-IN" sz="3400" spc="-5" dirty="0" smtClean="0">
                <a:latin typeface="Arial Regular"/>
                <a:cs typeface="Times New Roman"/>
              </a:rPr>
              <a:t>alue Added, EVA </a:t>
            </a:r>
            <a:r>
              <a:rPr lang="en-IN" sz="2800" spc="-5" dirty="0" smtClean="0">
                <a:latin typeface="Arial Regular"/>
                <a:cs typeface="Times New Roman"/>
              </a:rPr>
              <a:t>(1 of 2)</a:t>
            </a:r>
            <a:endParaRPr lang="en-US" sz="2800" b="0" dirty="0"/>
          </a:p>
        </p:txBody>
      </p:sp>
      <p:sp>
        <p:nvSpPr>
          <p:cNvPr id="6" name="Content Placeholder 5"/>
          <p:cNvSpPr>
            <a:spLocks noGrp="1"/>
          </p:cNvSpPr>
          <p:nvPr>
            <p:ph idx="4294967295"/>
          </p:nvPr>
        </p:nvSpPr>
        <p:spPr>
          <a:xfrm>
            <a:off x="457200" y="1658923"/>
            <a:ext cx="8229600" cy="2215991"/>
          </a:xfrm>
        </p:spPr>
        <p:txBody>
          <a:bodyPr>
            <a:spAutoFit/>
          </a:bodyPr>
          <a:lstStyle/>
          <a:p>
            <a:pPr marL="0" marR="5080" indent="0">
              <a:lnSpc>
                <a:spcPct val="99900"/>
              </a:lnSpc>
              <a:buNone/>
              <a:tabLst>
                <a:tab pos="4074795" algn="l"/>
              </a:tabLst>
            </a:pPr>
            <a:r>
              <a:rPr lang="en-IN" spc="-5" dirty="0">
                <a:latin typeface="Arial Regular"/>
                <a:cs typeface="Times New Roman"/>
              </a:rPr>
              <a:t>Economic value added, EVA, is an  estimate </a:t>
            </a:r>
            <a:r>
              <a:rPr lang="en-IN" dirty="0">
                <a:latin typeface="Arial Regular"/>
                <a:cs typeface="Times New Roman"/>
              </a:rPr>
              <a:t>of </a:t>
            </a:r>
            <a:r>
              <a:rPr lang="en-IN" spc="-5" dirty="0">
                <a:latin typeface="Arial Regular"/>
                <a:cs typeface="Times New Roman"/>
              </a:rPr>
              <a:t>the profit-earning potential </a:t>
            </a:r>
            <a:r>
              <a:rPr lang="en-IN" dirty="0">
                <a:latin typeface="Arial Regular"/>
                <a:cs typeface="Times New Roman"/>
              </a:rPr>
              <a:t>of </a:t>
            </a:r>
            <a:r>
              <a:rPr lang="en-IN" spc="-5" dirty="0">
                <a:latin typeface="Arial Regular"/>
                <a:cs typeface="Times New Roman"/>
              </a:rPr>
              <a:t>proposed capital investments in engineering</a:t>
            </a:r>
            <a:r>
              <a:rPr lang="en-IN" spc="15" dirty="0">
                <a:latin typeface="Arial Regular"/>
                <a:cs typeface="Times New Roman"/>
              </a:rPr>
              <a:t> </a:t>
            </a:r>
            <a:r>
              <a:rPr lang="en-IN" spc="-5" dirty="0">
                <a:latin typeface="Arial Regular"/>
                <a:cs typeface="Times New Roman"/>
              </a:rPr>
              <a:t>projects. </a:t>
            </a:r>
            <a:r>
              <a:rPr lang="en-IN" dirty="0">
                <a:latin typeface="Arial Regular"/>
                <a:cs typeface="Times New Roman"/>
              </a:rPr>
              <a:t>It </a:t>
            </a:r>
            <a:r>
              <a:rPr lang="en-IN" spc="-5" dirty="0">
                <a:latin typeface="Arial Regular"/>
                <a:cs typeface="Times New Roman"/>
              </a:rPr>
              <a:t>is</a:t>
            </a:r>
            <a:r>
              <a:rPr lang="en-IN" spc="-45" dirty="0">
                <a:latin typeface="Arial Regular"/>
                <a:cs typeface="Times New Roman"/>
              </a:rPr>
              <a:t> </a:t>
            </a:r>
            <a:r>
              <a:rPr lang="en-IN" spc="-5" dirty="0">
                <a:latin typeface="Arial Regular"/>
                <a:cs typeface="Times New Roman"/>
              </a:rPr>
              <a:t>the</a:t>
            </a:r>
            <a:r>
              <a:rPr lang="en-IN" spc="-25" dirty="0">
                <a:latin typeface="Arial Regular"/>
                <a:cs typeface="Times New Roman"/>
              </a:rPr>
              <a:t> </a:t>
            </a:r>
            <a:r>
              <a:rPr lang="en-IN" spc="-5" dirty="0">
                <a:latin typeface="Arial Regular"/>
                <a:cs typeface="Times New Roman"/>
              </a:rPr>
              <a:t>difference between </a:t>
            </a:r>
            <a:r>
              <a:rPr lang="en-IN" dirty="0">
                <a:latin typeface="Arial Regular"/>
                <a:cs typeface="Times New Roman"/>
              </a:rPr>
              <a:t>a </a:t>
            </a:r>
            <a:r>
              <a:rPr lang="en-IN" spc="105" dirty="0">
                <a:latin typeface="Arial Regular"/>
                <a:cs typeface="Times New Roman"/>
              </a:rPr>
              <a:t>company</a:t>
            </a:r>
            <a:r>
              <a:rPr lang="en-IN" spc="105" dirty="0">
                <a:cs typeface="Arial"/>
              </a:rPr>
              <a:t>’</a:t>
            </a:r>
            <a:r>
              <a:rPr lang="en-IN" spc="105" dirty="0">
                <a:latin typeface="Arial Regular"/>
                <a:cs typeface="Times New Roman"/>
              </a:rPr>
              <a:t>s </a:t>
            </a:r>
            <a:r>
              <a:rPr lang="en-IN" spc="-5" dirty="0">
                <a:latin typeface="Arial Regular"/>
                <a:cs typeface="Times New Roman"/>
              </a:rPr>
              <a:t>adjusted net operating profit after taxes (NOPAT) in </a:t>
            </a:r>
            <a:r>
              <a:rPr lang="en-IN" dirty="0">
                <a:latin typeface="Arial Regular"/>
                <a:cs typeface="Times New Roman"/>
              </a:rPr>
              <a:t>a  </a:t>
            </a:r>
            <a:r>
              <a:rPr lang="en-IN" spc="-5" dirty="0">
                <a:latin typeface="Arial Regular"/>
                <a:cs typeface="Times New Roman"/>
              </a:rPr>
              <a:t>particular year and its after-tax cost </a:t>
            </a:r>
            <a:r>
              <a:rPr lang="en-IN" dirty="0">
                <a:latin typeface="Arial Regular"/>
                <a:cs typeface="Times New Roman"/>
              </a:rPr>
              <a:t>of </a:t>
            </a:r>
            <a:r>
              <a:rPr lang="en-IN" spc="-5" dirty="0">
                <a:latin typeface="Arial Regular"/>
                <a:cs typeface="Times New Roman"/>
              </a:rPr>
              <a:t>capital during that</a:t>
            </a:r>
            <a:r>
              <a:rPr lang="en-IN" spc="-40" dirty="0">
                <a:latin typeface="Arial Regular"/>
                <a:cs typeface="Times New Roman"/>
              </a:rPr>
              <a:t> </a:t>
            </a:r>
            <a:r>
              <a:rPr lang="en-IN" spc="-5" dirty="0">
                <a:latin typeface="Arial Regular"/>
                <a:cs typeface="Times New Roman"/>
              </a:rPr>
              <a:t>year.</a:t>
            </a:r>
            <a:endParaRPr lang="en-IN" dirty="0">
              <a:latin typeface="Arial Regular"/>
              <a:cs typeface="Times New Roman"/>
            </a:endParaRPr>
          </a:p>
        </p:txBody>
      </p:sp>
    </p:spTree>
    <p:extLst>
      <p:ext uri="{BB962C8B-B14F-4D97-AF65-F5344CB8AC3E}">
        <p14:creationId xmlns:p14="http://schemas.microsoft.com/office/powerpoint/2010/main" val="3027876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84200"/>
            <a:ext cx="8229600" cy="627784"/>
          </a:xfrm>
        </p:spPr>
        <p:txBody>
          <a:bodyPr lIns="0" tIns="0" rIns="0" bIns="0"/>
          <a:lstStyle/>
          <a:p>
            <a:r>
              <a:rPr lang="en-IN" sz="3400" spc="-5" dirty="0">
                <a:latin typeface="Arial Regular"/>
                <a:cs typeface="Times New Roman"/>
              </a:rPr>
              <a:t>Economic Value Added, EVA </a:t>
            </a:r>
            <a:r>
              <a:rPr lang="en-IN" sz="2800" spc="-5" dirty="0" smtClean="0">
                <a:latin typeface="Arial Regular"/>
                <a:cs typeface="Times New Roman"/>
              </a:rPr>
              <a:t>(2 </a:t>
            </a:r>
            <a:r>
              <a:rPr lang="en-IN" sz="2800" spc="-5" dirty="0">
                <a:latin typeface="Arial Regular"/>
                <a:cs typeface="Times New Roman"/>
              </a:rPr>
              <a:t>of 2)</a:t>
            </a:r>
            <a:endParaRPr lang="en-US" sz="2800" b="0" dirty="0"/>
          </a:p>
        </p:txBody>
      </p:sp>
      <p:sp>
        <p:nvSpPr>
          <p:cNvPr id="6" name="Content Placeholder 5"/>
          <p:cNvSpPr>
            <a:spLocks noGrp="1"/>
          </p:cNvSpPr>
          <p:nvPr>
            <p:ph idx="4294967295"/>
          </p:nvPr>
        </p:nvSpPr>
        <p:spPr>
          <a:xfrm>
            <a:off x="457200" y="1658923"/>
            <a:ext cx="8229600" cy="4597944"/>
          </a:xfrm>
        </p:spPr>
        <p:txBody>
          <a:bodyPr/>
          <a:lstStyle/>
          <a:p>
            <a:pPr marL="1084263" marR="5080" indent="-1084263">
              <a:lnSpc>
                <a:spcPct val="99900"/>
              </a:lnSpc>
              <a:buNone/>
              <a:tabLst>
                <a:tab pos="4074795" algn="l"/>
              </a:tabLst>
            </a:pPr>
            <a:r>
              <a:rPr lang="en-IN" spc="90" dirty="0" err="1">
                <a:latin typeface="Times New Roman" panose="02020603050405020304" pitchFamily="18" charset="0"/>
                <a:cs typeface="Times New Roman" panose="02020603050405020304" pitchFamily="18" charset="0"/>
              </a:rPr>
              <a:t>EVA</a:t>
            </a:r>
            <a:r>
              <a:rPr lang="en-IN" spc="90" baseline="-25000" dirty="0" err="1">
                <a:latin typeface="Times New Roman" panose="02020603050405020304" pitchFamily="18" charset="0"/>
                <a:cs typeface="Times New Roman" panose="02020603050405020304" pitchFamily="18" charset="0"/>
              </a:rPr>
              <a:t>k</a:t>
            </a:r>
            <a:r>
              <a:rPr lang="en-IN" spc="90" dirty="0">
                <a:latin typeface="Times New Roman" panose="02020603050405020304" pitchFamily="18" charset="0"/>
                <a:cs typeface="Times New Roman" panose="02020603050405020304" pitchFamily="18" charset="0"/>
              </a:rPr>
              <a:t> = (Net Operating Profit After Taxes)</a:t>
            </a:r>
            <a:r>
              <a:rPr lang="en-IN" spc="90" baseline="-25000" dirty="0">
                <a:latin typeface="Times New Roman" panose="02020603050405020304" pitchFamily="18" charset="0"/>
                <a:cs typeface="Times New Roman" panose="02020603050405020304" pitchFamily="18" charset="0"/>
              </a:rPr>
              <a:t>k</a:t>
            </a:r>
            <a:r>
              <a:rPr lang="en-IN" spc="90" dirty="0">
                <a:latin typeface="Times New Roman" panose="02020603050405020304" pitchFamily="18" charset="0"/>
                <a:cs typeface="Times New Roman" panose="02020603050405020304" pitchFamily="18" charset="0"/>
              </a:rPr>
              <a:t> - (Cost of </a:t>
            </a:r>
            <a:r>
              <a:rPr lang="en-IN" spc="90" dirty="0" smtClean="0">
                <a:latin typeface="Times New Roman" panose="02020603050405020304" pitchFamily="18" charset="0"/>
                <a:cs typeface="Times New Roman" panose="02020603050405020304" pitchFamily="18" charset="0"/>
              </a:rPr>
              <a:t>              Capital)</a:t>
            </a:r>
            <a:r>
              <a:rPr lang="en-IN" spc="90" baseline="-25000" dirty="0" smtClean="0">
                <a:latin typeface="Times New Roman" panose="02020603050405020304" pitchFamily="18" charset="0"/>
                <a:cs typeface="Times New Roman" panose="02020603050405020304" pitchFamily="18" charset="0"/>
              </a:rPr>
              <a:t>k</a:t>
            </a:r>
            <a:endParaRPr lang="en-IN" spc="90" baseline="-25000" dirty="0">
              <a:latin typeface="Times New Roman" panose="02020603050405020304" pitchFamily="18" charset="0"/>
              <a:cs typeface="Times New Roman" panose="02020603050405020304" pitchFamily="18" charset="0"/>
            </a:endParaRPr>
          </a:p>
          <a:p>
            <a:pPr marL="0" indent="0">
              <a:lnSpc>
                <a:spcPct val="100000"/>
              </a:lnSpc>
              <a:buNone/>
            </a:pPr>
            <a:r>
              <a:rPr lang="en-IN" spc="90" dirty="0" err="1" smtClean="0">
                <a:latin typeface="Times New Roman" panose="02020603050405020304" pitchFamily="18" charset="0"/>
                <a:cs typeface="Times New Roman" panose="02020603050405020304" pitchFamily="18" charset="0"/>
              </a:rPr>
              <a:t>EVA</a:t>
            </a:r>
            <a:r>
              <a:rPr lang="en-IN" spc="90" baseline="-25000" dirty="0" err="1" smtClean="0">
                <a:latin typeface="Times New Roman" panose="02020603050405020304" pitchFamily="18" charset="0"/>
                <a:cs typeface="Times New Roman" panose="02020603050405020304" pitchFamily="18" charset="0"/>
              </a:rPr>
              <a:t>k</a:t>
            </a:r>
            <a:r>
              <a:rPr lang="en-IN" spc="90" dirty="0" smtClean="0">
                <a:latin typeface="Times New Roman" panose="02020603050405020304" pitchFamily="18" charset="0"/>
                <a:cs typeface="Times New Roman" panose="02020603050405020304" pitchFamily="18" charset="0"/>
              </a:rPr>
              <a:t> = </a:t>
            </a:r>
            <a:r>
              <a:rPr lang="en-IN" spc="90" dirty="0" err="1">
                <a:latin typeface="Times New Roman" panose="02020603050405020304" pitchFamily="18" charset="0"/>
                <a:cs typeface="Times New Roman" panose="02020603050405020304" pitchFamily="18" charset="0"/>
              </a:rPr>
              <a:t>NOPAT</a:t>
            </a:r>
            <a:r>
              <a:rPr lang="en-IN" spc="90" baseline="-25000" dirty="0" err="1">
                <a:latin typeface="Times New Roman" panose="02020603050405020304" pitchFamily="18" charset="0"/>
                <a:cs typeface="Times New Roman" panose="02020603050405020304" pitchFamily="18" charset="0"/>
              </a:rPr>
              <a:t>k</a:t>
            </a:r>
            <a:r>
              <a:rPr lang="en-IN" spc="90" dirty="0">
                <a:latin typeface="Times New Roman" panose="02020603050405020304" pitchFamily="18" charset="0"/>
                <a:cs typeface="Times New Roman" panose="02020603050405020304" pitchFamily="18" charset="0"/>
              </a:rPr>
              <a:t> - </a:t>
            </a:r>
            <a:r>
              <a:rPr lang="en-IN" spc="90" dirty="0" err="1">
                <a:latin typeface="Times New Roman" panose="02020603050405020304" pitchFamily="18" charset="0"/>
                <a:cs typeface="Times New Roman" panose="02020603050405020304" pitchFamily="18" charset="0"/>
              </a:rPr>
              <a:t>i</a:t>
            </a:r>
            <a:r>
              <a:rPr lang="en-IN" spc="90" dirty="0">
                <a:latin typeface="Times New Roman" panose="02020603050405020304" pitchFamily="18" charset="0"/>
                <a:cs typeface="Times New Roman" panose="02020603050405020304" pitchFamily="18" charset="0"/>
              </a:rPr>
              <a:t> · </a:t>
            </a:r>
            <a:r>
              <a:rPr lang="en-IN" spc="90" dirty="0" err="1" smtClean="0">
                <a:latin typeface="Times New Roman" panose="02020603050405020304" pitchFamily="18" charset="0"/>
                <a:cs typeface="Times New Roman" panose="02020603050405020304" pitchFamily="18" charset="0"/>
              </a:rPr>
              <a:t>BV</a:t>
            </a:r>
            <a:r>
              <a:rPr lang="en-IN" spc="90" baseline="-25000" dirty="0" err="1" smtClean="0">
                <a:latin typeface="Times New Roman" panose="02020603050405020304" pitchFamily="18" charset="0"/>
                <a:cs typeface="Times New Roman" panose="02020603050405020304" pitchFamily="18" charset="0"/>
              </a:rPr>
              <a:t>k</a:t>
            </a:r>
            <a:endParaRPr lang="en-IN" spc="90" baseline="-25000" dirty="0" smtClean="0">
              <a:latin typeface="Times New Roman" panose="02020603050405020304" pitchFamily="18" charset="0"/>
              <a:cs typeface="Times New Roman" panose="02020603050405020304" pitchFamily="18" charset="0"/>
            </a:endParaRPr>
          </a:p>
          <a:p>
            <a:pPr marL="0" indent="0">
              <a:buNone/>
            </a:pPr>
            <a:r>
              <a:rPr lang="en-IN" spc="-5" dirty="0">
                <a:cs typeface="Times New Roman" panose="02020603050405020304" pitchFamily="18" charset="0"/>
              </a:rPr>
              <a:t>where,</a:t>
            </a:r>
            <a:endParaRPr lang="en-IN" dirty="0">
              <a:cs typeface="Times New Roman" panose="02020603050405020304" pitchFamily="18" charset="0"/>
            </a:endParaRPr>
          </a:p>
          <a:p>
            <a:pPr marL="0" indent="0">
              <a:lnSpc>
                <a:spcPct val="100000"/>
              </a:lnSpc>
              <a:buNone/>
              <a:tabLst>
                <a:tab pos="563245" algn="l"/>
                <a:tab pos="1103630" algn="l"/>
              </a:tabLst>
            </a:pPr>
            <a:r>
              <a:rPr lang="en-IN" spc="45" dirty="0">
                <a:cs typeface="Times New Roman" panose="02020603050405020304" pitchFamily="18" charset="0"/>
              </a:rPr>
              <a:t>k</a:t>
            </a:r>
            <a:r>
              <a:rPr lang="en-IN" spc="45" dirty="0" smtClean="0">
                <a:cs typeface="Times New Roman" panose="02020603050405020304" pitchFamily="18" charset="0"/>
              </a:rPr>
              <a:t> </a:t>
            </a:r>
            <a:r>
              <a:rPr lang="en-IN" spc="505" dirty="0" smtClean="0">
                <a:cs typeface="Times New Roman" panose="02020603050405020304" pitchFamily="18" charset="0"/>
              </a:rPr>
              <a:t>=</a:t>
            </a:r>
            <a:r>
              <a:rPr lang="en-IN" spc="505" dirty="0">
                <a:cs typeface="Times New Roman" panose="02020603050405020304" pitchFamily="18" charset="0"/>
              </a:rPr>
              <a:t>	</a:t>
            </a:r>
            <a:r>
              <a:rPr lang="en-IN" spc="125" dirty="0">
                <a:cs typeface="Times New Roman" panose="02020603050405020304" pitchFamily="18" charset="0"/>
              </a:rPr>
              <a:t>an </a:t>
            </a:r>
            <a:r>
              <a:rPr lang="en-IN" spc="60" dirty="0">
                <a:cs typeface="Times New Roman" panose="02020603050405020304" pitchFamily="18" charset="0"/>
              </a:rPr>
              <a:t>index </a:t>
            </a:r>
            <a:r>
              <a:rPr lang="en-IN" spc="20" dirty="0">
                <a:cs typeface="Times New Roman" panose="02020603050405020304" pitchFamily="18" charset="0"/>
              </a:rPr>
              <a:t>for </a:t>
            </a:r>
            <a:r>
              <a:rPr lang="en-IN" spc="125" dirty="0">
                <a:cs typeface="Times New Roman" panose="02020603050405020304" pitchFamily="18" charset="0"/>
              </a:rPr>
              <a:t>the</a:t>
            </a:r>
            <a:r>
              <a:rPr lang="en-IN" spc="530" dirty="0">
                <a:cs typeface="Times New Roman" panose="02020603050405020304" pitchFamily="18" charset="0"/>
              </a:rPr>
              <a:t> </a:t>
            </a:r>
            <a:r>
              <a:rPr lang="en-IN" spc="65" dirty="0">
                <a:cs typeface="Times New Roman" panose="02020603050405020304" pitchFamily="18" charset="0"/>
              </a:rPr>
              <a:t>year</a:t>
            </a:r>
          </a:p>
          <a:p>
            <a:pPr marL="0" indent="0">
              <a:lnSpc>
                <a:spcPct val="100000"/>
              </a:lnSpc>
              <a:spcBef>
                <a:spcPts val="720"/>
              </a:spcBef>
              <a:buNone/>
              <a:tabLst>
                <a:tab pos="563245" algn="l"/>
                <a:tab pos="1103630" algn="l"/>
              </a:tabLst>
            </a:pPr>
            <a:r>
              <a:rPr lang="en-IN" spc="290" dirty="0">
                <a:cs typeface="Times New Roman" panose="02020603050405020304" pitchFamily="18" charset="0"/>
              </a:rPr>
              <a:t>i</a:t>
            </a:r>
            <a:r>
              <a:rPr lang="en-IN" spc="290" dirty="0" smtClean="0">
                <a:cs typeface="Times New Roman" panose="02020603050405020304" pitchFamily="18" charset="0"/>
              </a:rPr>
              <a:t> </a:t>
            </a:r>
            <a:r>
              <a:rPr lang="en-IN" spc="505" dirty="0" smtClean="0">
                <a:cs typeface="Times New Roman" panose="02020603050405020304" pitchFamily="18" charset="0"/>
              </a:rPr>
              <a:t>=</a:t>
            </a:r>
            <a:r>
              <a:rPr lang="en-IN" spc="505" dirty="0">
                <a:cs typeface="Times New Roman" panose="02020603050405020304" pitchFamily="18" charset="0"/>
              </a:rPr>
              <a:t>	</a:t>
            </a:r>
            <a:r>
              <a:rPr lang="en-IN" spc="100" dirty="0">
                <a:cs typeface="Times New Roman" panose="02020603050405020304" pitchFamily="18" charset="0"/>
              </a:rPr>
              <a:t>after-tax </a:t>
            </a:r>
            <a:r>
              <a:rPr lang="en-IN" spc="105" dirty="0">
                <a:cs typeface="Times New Roman" panose="02020603050405020304" pitchFamily="18" charset="0"/>
              </a:rPr>
              <a:t>MARR </a:t>
            </a:r>
            <a:r>
              <a:rPr lang="en-IN" spc="75" dirty="0">
                <a:cs typeface="Times New Roman" panose="02020603050405020304" pitchFamily="18" charset="0"/>
              </a:rPr>
              <a:t>based </a:t>
            </a:r>
            <a:r>
              <a:rPr lang="en-IN" spc="60" dirty="0">
                <a:cs typeface="Times New Roman" panose="02020603050405020304" pitchFamily="18" charset="0"/>
              </a:rPr>
              <a:t>on </a:t>
            </a:r>
            <a:r>
              <a:rPr lang="en-IN" spc="125" dirty="0">
                <a:cs typeface="Times New Roman" panose="02020603050405020304" pitchFamily="18" charset="0"/>
              </a:rPr>
              <a:t>the </a:t>
            </a:r>
            <a:r>
              <a:rPr lang="en-IN" spc="65" dirty="0">
                <a:cs typeface="Times New Roman" panose="02020603050405020304" pitchFamily="18" charset="0"/>
              </a:rPr>
              <a:t>cost </a:t>
            </a:r>
            <a:r>
              <a:rPr lang="en-IN" spc="-40" dirty="0">
                <a:cs typeface="Times New Roman" panose="02020603050405020304" pitchFamily="18" charset="0"/>
              </a:rPr>
              <a:t>of </a:t>
            </a:r>
            <a:r>
              <a:rPr lang="en-IN" spc="90" dirty="0">
                <a:cs typeface="Times New Roman" panose="02020603050405020304" pitchFamily="18" charset="0"/>
              </a:rPr>
              <a:t>capital</a:t>
            </a:r>
          </a:p>
          <a:p>
            <a:pPr marL="0" indent="0">
              <a:lnSpc>
                <a:spcPct val="100000"/>
              </a:lnSpc>
              <a:spcBef>
                <a:spcPts val="1740"/>
              </a:spcBef>
              <a:buNone/>
            </a:pPr>
            <a:r>
              <a:rPr lang="en-IN" spc="-5" dirty="0" smtClean="0">
                <a:cs typeface="Times New Roman" panose="02020603050405020304" pitchFamily="18" charset="0"/>
              </a:rPr>
              <a:t>And</a:t>
            </a:r>
          </a:p>
          <a:p>
            <a:pPr marL="0" indent="0">
              <a:spcBef>
                <a:spcPts val="1740"/>
              </a:spcBef>
              <a:buNone/>
            </a:pPr>
            <a:r>
              <a:rPr lang="en-IN" spc="265" dirty="0" err="1">
                <a:latin typeface="Times New Roman" panose="02020603050405020304" pitchFamily="18" charset="0"/>
                <a:cs typeface="Times New Roman" panose="02020603050405020304" pitchFamily="18" charset="0"/>
              </a:rPr>
              <a:t>NOP</a:t>
            </a:r>
            <a:r>
              <a:rPr lang="en-IN" spc="190" dirty="0" err="1">
                <a:latin typeface="Times New Roman" panose="02020603050405020304" pitchFamily="18" charset="0"/>
                <a:cs typeface="Times New Roman" panose="02020603050405020304" pitchFamily="18" charset="0"/>
              </a:rPr>
              <a:t>AT</a:t>
            </a:r>
            <a:r>
              <a:rPr lang="en-IN" spc="284" baseline="-11784" dirty="0" err="1">
                <a:latin typeface="Times New Roman" panose="02020603050405020304" pitchFamily="18" charset="0"/>
                <a:cs typeface="Times New Roman" panose="02020603050405020304" pitchFamily="18" charset="0"/>
              </a:rPr>
              <a:t>k</a:t>
            </a:r>
            <a:r>
              <a:rPr lang="en-IN" spc="284" baseline="-11784" dirty="0">
                <a:latin typeface="Times New Roman" panose="02020603050405020304" pitchFamily="18" charset="0"/>
                <a:cs typeface="Times New Roman" panose="02020603050405020304" pitchFamily="18" charset="0"/>
              </a:rPr>
              <a:t> </a:t>
            </a:r>
            <a:r>
              <a:rPr lang="de-DE" spc="455" dirty="0" smtClean="0">
                <a:latin typeface="Times New Roman" panose="02020603050405020304" pitchFamily="18" charset="0"/>
                <a:cs typeface="Times New Roman" panose="02020603050405020304" pitchFamily="18" charset="0"/>
              </a:rPr>
              <a:t>= </a:t>
            </a:r>
            <a:r>
              <a:rPr lang="de-DE" spc="220" dirty="0" smtClean="0">
                <a:latin typeface="Times New Roman" panose="02020603050405020304" pitchFamily="18" charset="0"/>
                <a:cs typeface="Times New Roman" panose="02020603050405020304" pitchFamily="18" charset="0"/>
              </a:rPr>
              <a:t>(</a:t>
            </a:r>
            <a:r>
              <a:rPr lang="de-DE" spc="220" dirty="0">
                <a:latin typeface="Times New Roman" panose="02020603050405020304" pitchFamily="18" charset="0"/>
                <a:cs typeface="Times New Roman" panose="02020603050405020304" pitchFamily="18" charset="0"/>
              </a:rPr>
              <a:t>R</a:t>
            </a:r>
            <a:r>
              <a:rPr lang="de-DE" spc="330" baseline="-11784" dirty="0">
                <a:latin typeface="Times New Roman" panose="02020603050405020304" pitchFamily="18" charset="0"/>
                <a:cs typeface="Times New Roman" panose="02020603050405020304" pitchFamily="18" charset="0"/>
              </a:rPr>
              <a:t>k</a:t>
            </a:r>
            <a:r>
              <a:rPr lang="de-DE" spc="22" baseline="-11784" dirty="0">
                <a:latin typeface="Times New Roman" panose="02020603050405020304" pitchFamily="18" charset="0"/>
                <a:cs typeface="Times New Roman" panose="02020603050405020304" pitchFamily="18" charset="0"/>
              </a:rPr>
              <a:t> </a:t>
            </a:r>
            <a:r>
              <a:rPr lang="de-DE" spc="455" dirty="0">
                <a:latin typeface="Times New Roman" panose="02020603050405020304" pitchFamily="18" charset="0"/>
                <a:cs typeface="Times New Roman" panose="02020603050405020304" pitchFamily="18" charset="0"/>
              </a:rPr>
              <a:t>+</a:t>
            </a:r>
            <a:r>
              <a:rPr lang="de-DE" spc="-155" dirty="0">
                <a:latin typeface="Times New Roman" panose="02020603050405020304" pitchFamily="18" charset="0"/>
                <a:cs typeface="Times New Roman" panose="02020603050405020304" pitchFamily="18" charset="0"/>
              </a:rPr>
              <a:t> </a:t>
            </a:r>
            <a:r>
              <a:rPr lang="de-DE" spc="240" dirty="0">
                <a:latin typeface="Times New Roman" panose="02020603050405020304" pitchFamily="18" charset="0"/>
                <a:cs typeface="Times New Roman" panose="02020603050405020304" pitchFamily="18" charset="0"/>
              </a:rPr>
              <a:t>E</a:t>
            </a:r>
            <a:r>
              <a:rPr lang="de-DE" spc="359" baseline="-11784" dirty="0">
                <a:latin typeface="Times New Roman" panose="02020603050405020304" pitchFamily="18" charset="0"/>
                <a:cs typeface="Times New Roman" panose="02020603050405020304" pitchFamily="18" charset="0"/>
              </a:rPr>
              <a:t>k</a:t>
            </a:r>
            <a:r>
              <a:rPr lang="de-DE" spc="22" baseline="-11784" dirty="0">
                <a:latin typeface="Times New Roman" panose="02020603050405020304" pitchFamily="18" charset="0"/>
                <a:cs typeface="Times New Roman" panose="02020603050405020304" pitchFamily="18" charset="0"/>
              </a:rPr>
              <a:t> </a:t>
            </a:r>
            <a:r>
              <a:rPr lang="de-DE" spc="1060" dirty="0" smtClean="0">
                <a:latin typeface="Times New Roman" panose="02020603050405020304" pitchFamily="18" charset="0"/>
                <a:cs typeface="Times New Roman" panose="02020603050405020304" pitchFamily="18" charset="0"/>
              </a:rPr>
              <a:t>-</a:t>
            </a:r>
            <a:r>
              <a:rPr lang="de-DE" spc="90" dirty="0" smtClean="0">
                <a:latin typeface="Times New Roman" panose="02020603050405020304" pitchFamily="18" charset="0"/>
                <a:cs typeface="Times New Roman" panose="02020603050405020304" pitchFamily="18" charset="0"/>
              </a:rPr>
              <a:t>d</a:t>
            </a:r>
            <a:r>
              <a:rPr lang="de-DE" spc="135" baseline="-11784" dirty="0" smtClean="0">
                <a:latin typeface="Times New Roman" panose="02020603050405020304" pitchFamily="18" charset="0"/>
                <a:cs typeface="Times New Roman" panose="02020603050405020304" pitchFamily="18" charset="0"/>
              </a:rPr>
              <a:t>k</a:t>
            </a:r>
            <a:r>
              <a:rPr lang="de-DE" spc="90" dirty="0">
                <a:latin typeface="Times New Roman" panose="02020603050405020304" pitchFamily="18" charset="0"/>
                <a:cs typeface="Times New Roman" panose="02020603050405020304" pitchFamily="18" charset="0"/>
              </a:rPr>
              <a:t>)(1</a:t>
            </a:r>
            <a:r>
              <a:rPr lang="de-DE" spc="-155" dirty="0">
                <a:latin typeface="Times New Roman" panose="02020603050405020304" pitchFamily="18" charset="0"/>
                <a:cs typeface="Times New Roman" panose="02020603050405020304" pitchFamily="18" charset="0"/>
              </a:rPr>
              <a:t> </a:t>
            </a:r>
            <a:r>
              <a:rPr lang="de-DE" spc="1060" dirty="0" smtClean="0">
                <a:latin typeface="Times New Roman" panose="02020603050405020304" pitchFamily="18" charset="0"/>
                <a:cs typeface="Times New Roman" panose="02020603050405020304" pitchFamily="18" charset="0"/>
              </a:rPr>
              <a:t>-</a:t>
            </a:r>
            <a:r>
              <a:rPr lang="de-DE" spc="160" dirty="0" smtClean="0">
                <a:latin typeface="Times New Roman" panose="02020603050405020304" pitchFamily="18" charset="0"/>
                <a:cs typeface="Times New Roman" panose="02020603050405020304" pitchFamily="18" charset="0"/>
              </a:rPr>
              <a:t>t</a:t>
            </a:r>
            <a:r>
              <a:rPr lang="de-DE" spc="160" dirty="0">
                <a:latin typeface="Times New Roman" panose="02020603050405020304" pitchFamily="18" charset="0"/>
                <a:cs typeface="Times New Roman" panose="02020603050405020304" pitchFamily="18" charset="0"/>
              </a:rPr>
              <a:t>)</a:t>
            </a:r>
            <a:endParaRPr lang="de-DE" dirty="0">
              <a:latin typeface="Times New Roman" panose="02020603050405020304" pitchFamily="18" charset="0"/>
              <a:cs typeface="Times New Roman" panose="02020603050405020304" pitchFamily="18" charset="0"/>
            </a:endParaRPr>
          </a:p>
          <a:p>
            <a:pPr marL="0" indent="0">
              <a:spcBef>
                <a:spcPts val="1740"/>
              </a:spcBef>
              <a:buNone/>
            </a:pPr>
            <a:r>
              <a:rPr lang="en-IN" spc="265" dirty="0" err="1" smtClean="0">
                <a:latin typeface="Times New Roman" panose="02020603050405020304" pitchFamily="18" charset="0"/>
                <a:cs typeface="Times New Roman" panose="02020603050405020304" pitchFamily="18" charset="0"/>
              </a:rPr>
              <a:t>NOP</a:t>
            </a:r>
            <a:r>
              <a:rPr lang="en-IN" spc="190" dirty="0" err="1" smtClean="0">
                <a:latin typeface="Times New Roman" panose="02020603050405020304" pitchFamily="18" charset="0"/>
                <a:cs typeface="Times New Roman" panose="02020603050405020304" pitchFamily="18" charset="0"/>
              </a:rPr>
              <a:t>AT</a:t>
            </a:r>
            <a:r>
              <a:rPr lang="en-IN" spc="284" baseline="-11784" dirty="0" err="1" smtClean="0">
                <a:latin typeface="Times New Roman" panose="02020603050405020304" pitchFamily="18" charset="0"/>
                <a:cs typeface="Times New Roman" panose="02020603050405020304" pitchFamily="18" charset="0"/>
              </a:rPr>
              <a:t>k</a:t>
            </a:r>
            <a:r>
              <a:rPr lang="en-IN" spc="284" baseline="-11784" dirty="0" smtClean="0">
                <a:latin typeface="Times New Roman" panose="02020603050405020304" pitchFamily="18" charset="0"/>
                <a:cs typeface="Times New Roman" panose="02020603050405020304" pitchFamily="18" charset="0"/>
              </a:rPr>
              <a:t> </a:t>
            </a:r>
            <a:r>
              <a:rPr lang="en-IN" spc="455" dirty="0" smtClean="0">
                <a:latin typeface="Times New Roman" panose="02020603050405020304" pitchFamily="18" charset="0"/>
                <a:cs typeface="Times New Roman" panose="02020603050405020304" pitchFamily="18" charset="0"/>
              </a:rPr>
              <a:t>= </a:t>
            </a:r>
            <a:r>
              <a:rPr lang="en-IN" spc="190" dirty="0" smtClean="0">
                <a:latin typeface="Times New Roman" panose="02020603050405020304" pitchFamily="18" charset="0"/>
                <a:cs typeface="Times New Roman" panose="02020603050405020304" pitchFamily="18" charset="0"/>
              </a:rPr>
              <a:t>AT</a:t>
            </a:r>
            <a:r>
              <a:rPr lang="en-IN" spc="175" dirty="0" smtClean="0">
                <a:latin typeface="Times New Roman" panose="02020603050405020304" pitchFamily="18" charset="0"/>
                <a:cs typeface="Times New Roman" panose="02020603050405020304" pitchFamily="18" charset="0"/>
              </a:rPr>
              <a:t>CF</a:t>
            </a:r>
            <a:r>
              <a:rPr lang="en-IN" spc="262" baseline="-11784" dirty="0" smtClean="0">
                <a:latin typeface="Times New Roman" panose="02020603050405020304" pitchFamily="18" charset="0"/>
                <a:cs typeface="Times New Roman" panose="02020603050405020304" pitchFamily="18" charset="0"/>
              </a:rPr>
              <a:t>k</a:t>
            </a:r>
            <a:r>
              <a:rPr lang="en-IN" spc="-7" baseline="-11784" dirty="0" smtClean="0">
                <a:latin typeface="Times New Roman" panose="02020603050405020304" pitchFamily="18" charset="0"/>
                <a:cs typeface="Times New Roman" panose="02020603050405020304" pitchFamily="18" charset="0"/>
              </a:rPr>
              <a:t> </a:t>
            </a:r>
            <a:r>
              <a:rPr lang="en-IN" spc="1060" dirty="0" smtClean="0">
                <a:latin typeface="Times New Roman" panose="02020603050405020304" pitchFamily="18" charset="0"/>
                <a:cs typeface="Times New Roman" panose="02020603050405020304" pitchFamily="18" charset="0"/>
              </a:rPr>
              <a:t>-</a:t>
            </a:r>
            <a:r>
              <a:rPr lang="en-IN" spc="114" dirty="0" smtClean="0">
                <a:latin typeface="Times New Roman" panose="02020603050405020304" pitchFamily="18" charset="0"/>
                <a:cs typeface="Times New Roman" panose="02020603050405020304" pitchFamily="18" charset="0"/>
              </a:rPr>
              <a:t>d</a:t>
            </a:r>
            <a:r>
              <a:rPr lang="en-IN" spc="172" baseline="-11784" dirty="0" smtClean="0">
                <a:latin typeface="Times New Roman" panose="02020603050405020304" pitchFamily="18" charset="0"/>
                <a:cs typeface="Times New Roman" panose="02020603050405020304" pitchFamily="18" charset="0"/>
              </a:rPr>
              <a:t>k</a:t>
            </a:r>
            <a:endParaRPr lang="en-IN" baseline="-11784"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308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84199"/>
            <a:ext cx="8229600" cy="1056557"/>
          </a:xfrm>
        </p:spPr>
        <p:txBody>
          <a:bodyPr lIns="0" tIns="0" rIns="0" bIns="0"/>
          <a:lstStyle/>
          <a:p>
            <a:r>
              <a:rPr lang="en-IN" sz="3400" dirty="0">
                <a:ea typeface="ＭＳ Ｐゴシック" charset="0"/>
                <a:cs typeface="Times New Roman" charset="0"/>
              </a:rPr>
              <a:t>For Acme, </a:t>
            </a:r>
            <a:r>
              <a:rPr lang="en-IN" sz="3400" dirty="0" smtClean="0">
                <a:ea typeface="ＭＳ Ｐゴシック" charset="0"/>
                <a:cs typeface="Times New Roman" charset="0"/>
              </a:rPr>
              <a:t>What </a:t>
            </a:r>
            <a:r>
              <a:rPr lang="en-IN" sz="3400" dirty="0">
                <a:ea typeface="ＭＳ Ｐゴシック" charset="0"/>
                <a:cs typeface="Times New Roman" charset="0"/>
              </a:rPr>
              <a:t>is the EVA for </a:t>
            </a:r>
            <a:r>
              <a:rPr lang="en-IN" sz="3400" dirty="0" smtClean="0">
                <a:ea typeface="ＭＳ Ｐゴシック" charset="0"/>
                <a:cs typeface="Times New Roman" charset="0"/>
              </a:rPr>
              <a:t>Year </a:t>
            </a:r>
            <a:r>
              <a:rPr lang="en-IN" sz="3400" dirty="0">
                <a:ea typeface="ＭＳ Ｐゴシック" charset="0"/>
                <a:cs typeface="Times New Roman" charset="0"/>
              </a:rPr>
              <a:t>4 if </a:t>
            </a:r>
            <a:r>
              <a:rPr lang="en-IN" sz="3400" dirty="0" smtClean="0">
                <a:ea typeface="ＭＳ Ｐゴシック" charset="0"/>
                <a:cs typeface="Times New Roman" charset="0"/>
              </a:rPr>
              <a:t>Their After-Tax </a:t>
            </a:r>
            <a:r>
              <a:rPr lang="en-IN" sz="3400" dirty="0">
                <a:ea typeface="ＭＳ Ｐゴシック" charset="0"/>
                <a:cs typeface="Times New Roman" charset="0"/>
              </a:rPr>
              <a:t>MARR is 8%?</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74134" y="2108503"/>
            <a:ext cx="8212666" cy="3820809"/>
          </a:xfrm>
        </p:spPr>
        <p:txBody>
          <a:bodyPr vert="horz" lIns="0" tIns="0" rIns="0" bIns="0" rtlCol="0">
            <a:noAutofit/>
          </a:bodyPr>
          <a:lstStyle/>
          <a:p>
            <a:pPr marL="0" marR="5080" indent="0">
              <a:lnSpc>
                <a:spcPct val="124500"/>
              </a:lnSpc>
              <a:buNone/>
            </a:pPr>
            <a:r>
              <a:rPr lang="en-IN" spc="265" dirty="0" smtClean="0">
                <a:latin typeface="Times New Roman" panose="02020603050405020304" pitchFamily="18" charset="0"/>
                <a:cs typeface="Times New Roman" panose="02020603050405020304" pitchFamily="18" charset="0"/>
              </a:rPr>
              <a:t>NOP</a:t>
            </a:r>
            <a:r>
              <a:rPr lang="en-IN" spc="165" dirty="0" smtClean="0">
                <a:latin typeface="Times New Roman" panose="02020603050405020304" pitchFamily="18" charset="0"/>
                <a:cs typeface="Times New Roman" panose="02020603050405020304" pitchFamily="18" charset="0"/>
              </a:rPr>
              <a:t>AT</a:t>
            </a:r>
            <a:r>
              <a:rPr lang="en-IN" spc="247" baseline="-11784" dirty="0" smtClean="0">
                <a:latin typeface="Times New Roman" panose="02020603050405020304" pitchFamily="18" charset="0"/>
                <a:cs typeface="Times New Roman" panose="02020603050405020304" pitchFamily="18" charset="0"/>
              </a:rPr>
              <a:t>4 </a:t>
            </a:r>
            <a:r>
              <a:rPr lang="en-IN" spc="495" dirty="0" smtClean="0">
                <a:latin typeface="Times New Roman" panose="02020603050405020304" pitchFamily="18" charset="0"/>
                <a:cs typeface="Times New Roman" panose="02020603050405020304" pitchFamily="18" charset="0"/>
              </a:rPr>
              <a:t>= </a:t>
            </a:r>
            <a:r>
              <a:rPr lang="en-IN" spc="190" dirty="0" smtClean="0">
                <a:latin typeface="Times New Roman" panose="02020603050405020304" pitchFamily="18" charset="0"/>
                <a:cs typeface="Times New Roman" panose="02020603050405020304" pitchFamily="18" charset="0"/>
              </a:rPr>
              <a:t>AT</a:t>
            </a:r>
            <a:r>
              <a:rPr lang="en-IN" spc="155" dirty="0" smtClean="0">
                <a:latin typeface="Times New Roman" panose="02020603050405020304" pitchFamily="18" charset="0"/>
                <a:cs typeface="Times New Roman" panose="02020603050405020304" pitchFamily="18" charset="0"/>
              </a:rPr>
              <a:t>CF</a:t>
            </a:r>
            <a:r>
              <a:rPr lang="en-IN" spc="232" baseline="-11784" dirty="0" smtClean="0">
                <a:latin typeface="Times New Roman" panose="02020603050405020304" pitchFamily="18" charset="0"/>
                <a:cs typeface="Times New Roman" panose="02020603050405020304" pitchFamily="18" charset="0"/>
              </a:rPr>
              <a:t>4</a:t>
            </a:r>
            <a:r>
              <a:rPr lang="en-IN" spc="7" baseline="-11784" dirty="0" smtClean="0">
                <a:latin typeface="Times New Roman" panose="02020603050405020304" pitchFamily="18" charset="0"/>
                <a:cs typeface="Times New Roman" panose="02020603050405020304" pitchFamily="18" charset="0"/>
              </a:rPr>
              <a:t> </a:t>
            </a:r>
            <a:r>
              <a:rPr lang="en-IN" spc="-30" dirty="0">
                <a:latin typeface="Times New Roman" panose="02020603050405020304" pitchFamily="18" charset="0"/>
                <a:cs typeface="Times New Roman" panose="02020603050405020304" pitchFamily="18" charset="0"/>
              </a:rPr>
              <a:t>− </a:t>
            </a:r>
            <a:r>
              <a:rPr lang="en-IN" spc="85" dirty="0" smtClean="0">
                <a:latin typeface="Times New Roman" panose="02020603050405020304" pitchFamily="18" charset="0"/>
                <a:cs typeface="Times New Roman" panose="02020603050405020304" pitchFamily="18" charset="0"/>
              </a:rPr>
              <a:t>d</a:t>
            </a:r>
            <a:r>
              <a:rPr lang="en-IN" spc="127" baseline="-11784" dirty="0" smtClean="0">
                <a:latin typeface="Times New Roman" panose="02020603050405020304" pitchFamily="18" charset="0"/>
                <a:cs typeface="Times New Roman" panose="02020603050405020304" pitchFamily="18" charset="0"/>
              </a:rPr>
              <a:t>4</a:t>
            </a:r>
            <a:endParaRPr lang="en-IN" baseline="-11784" dirty="0">
              <a:latin typeface="Times New Roman" panose="02020603050405020304" pitchFamily="18" charset="0"/>
              <a:cs typeface="Times New Roman" panose="02020603050405020304" pitchFamily="18" charset="0"/>
            </a:endParaRPr>
          </a:p>
          <a:p>
            <a:pPr marL="0" marR="5080" indent="0">
              <a:lnSpc>
                <a:spcPct val="124500"/>
              </a:lnSpc>
              <a:buNone/>
            </a:pPr>
            <a:r>
              <a:rPr lang="en-IN" spc="265" dirty="0" smtClean="0">
                <a:latin typeface="Times New Roman" panose="02020603050405020304" pitchFamily="18" charset="0"/>
                <a:cs typeface="Times New Roman" panose="02020603050405020304" pitchFamily="18" charset="0"/>
              </a:rPr>
              <a:t>NOP</a:t>
            </a:r>
            <a:r>
              <a:rPr lang="en-IN" spc="165" dirty="0" smtClean="0">
                <a:latin typeface="Times New Roman" panose="02020603050405020304" pitchFamily="18" charset="0"/>
                <a:cs typeface="Times New Roman" panose="02020603050405020304" pitchFamily="18" charset="0"/>
              </a:rPr>
              <a:t>AT</a:t>
            </a:r>
            <a:r>
              <a:rPr lang="en-IN" spc="247" baseline="-11784" dirty="0" smtClean="0">
                <a:latin typeface="Times New Roman" panose="02020603050405020304" pitchFamily="18" charset="0"/>
                <a:cs typeface="Times New Roman" panose="02020603050405020304" pitchFamily="18" charset="0"/>
              </a:rPr>
              <a:t>4</a:t>
            </a:r>
            <a:r>
              <a:rPr lang="en-IN" spc="45" dirty="0" smtClean="0">
                <a:latin typeface="Times New Roman" panose="02020603050405020304" pitchFamily="18" charset="0"/>
                <a:cs typeface="Times New Roman" panose="02020603050405020304" pitchFamily="18" charset="0"/>
              </a:rPr>
              <a:t> </a:t>
            </a:r>
            <a:r>
              <a:rPr lang="en-IN" spc="45" dirty="0">
                <a:latin typeface="Times New Roman" panose="02020603050405020304" pitchFamily="18" charset="0"/>
                <a:cs typeface="Times New Roman" panose="02020603050405020304" pitchFamily="18" charset="0"/>
              </a:rPr>
              <a:t>= $61,832 </a:t>
            </a:r>
            <a:r>
              <a:rPr lang="en-IN" spc="-30" dirty="0">
                <a:latin typeface="Times New Roman" panose="02020603050405020304" pitchFamily="18" charset="0"/>
                <a:cs typeface="Times New Roman" panose="02020603050405020304" pitchFamily="18" charset="0"/>
              </a:rPr>
              <a:t>− </a:t>
            </a:r>
            <a:r>
              <a:rPr lang="en-IN" spc="45" dirty="0" smtClean="0">
                <a:latin typeface="Times New Roman" panose="02020603050405020304" pitchFamily="18" charset="0"/>
                <a:cs typeface="Times New Roman" panose="02020603050405020304" pitchFamily="18" charset="0"/>
              </a:rPr>
              <a:t>$</a:t>
            </a:r>
            <a:r>
              <a:rPr lang="en-IN" spc="45" dirty="0">
                <a:latin typeface="Times New Roman" panose="02020603050405020304" pitchFamily="18" charset="0"/>
                <a:cs typeface="Times New Roman" panose="02020603050405020304" pitchFamily="18" charset="0"/>
              </a:rPr>
              <a:t>31,104 = $</a:t>
            </a:r>
            <a:r>
              <a:rPr lang="en-IN" spc="45" dirty="0" smtClean="0">
                <a:latin typeface="Times New Roman" panose="02020603050405020304" pitchFamily="18" charset="0"/>
                <a:cs typeface="Times New Roman" panose="02020603050405020304" pitchFamily="18" charset="0"/>
              </a:rPr>
              <a:t>30,728</a:t>
            </a:r>
          </a:p>
          <a:p>
            <a:pPr marL="0" marR="5080" indent="0">
              <a:lnSpc>
                <a:spcPct val="124500"/>
              </a:lnSpc>
              <a:buNone/>
            </a:pPr>
            <a:r>
              <a:rPr lang="en-IN" spc="45" dirty="0" smtClean="0">
                <a:latin typeface="Times New Roman" panose="02020603050405020304" pitchFamily="18" charset="0"/>
                <a:cs typeface="Times New Roman" panose="02020603050405020304" pitchFamily="18" charset="0"/>
              </a:rPr>
              <a:t>EVA</a:t>
            </a:r>
            <a:r>
              <a:rPr lang="en-IN" spc="45" baseline="-25000" dirty="0" smtClean="0">
                <a:latin typeface="Times New Roman" panose="02020603050405020304" pitchFamily="18" charset="0"/>
                <a:cs typeface="Times New Roman" panose="02020603050405020304" pitchFamily="18" charset="0"/>
              </a:rPr>
              <a:t>4</a:t>
            </a:r>
            <a:r>
              <a:rPr lang="en-IN" spc="45" dirty="0" smtClean="0">
                <a:latin typeface="Times New Roman" panose="02020603050405020304" pitchFamily="18" charset="0"/>
                <a:cs typeface="Times New Roman" panose="02020603050405020304" pitchFamily="18" charset="0"/>
              </a:rPr>
              <a:t> </a:t>
            </a:r>
            <a:r>
              <a:rPr lang="en-IN" spc="45" dirty="0">
                <a:latin typeface="Times New Roman" panose="02020603050405020304" pitchFamily="18" charset="0"/>
                <a:cs typeface="Times New Roman" panose="02020603050405020304" pitchFamily="18" charset="0"/>
              </a:rPr>
              <a:t>= </a:t>
            </a:r>
            <a:r>
              <a:rPr lang="en-IN" spc="45" dirty="0" smtClean="0">
                <a:latin typeface="Times New Roman" panose="02020603050405020304" pitchFamily="18" charset="0"/>
                <a:cs typeface="Times New Roman" panose="02020603050405020304" pitchFamily="18" charset="0"/>
              </a:rPr>
              <a:t>NOPAT</a:t>
            </a:r>
            <a:r>
              <a:rPr lang="en-IN" spc="45" baseline="-25000" dirty="0" smtClean="0">
                <a:latin typeface="Times New Roman" panose="02020603050405020304" pitchFamily="18" charset="0"/>
                <a:cs typeface="Times New Roman" panose="02020603050405020304" pitchFamily="18" charset="0"/>
              </a:rPr>
              <a:t>4</a:t>
            </a:r>
            <a:r>
              <a:rPr lang="en-IN" spc="45" dirty="0" smtClean="0">
                <a:latin typeface="Times New Roman" panose="02020603050405020304" pitchFamily="18" charset="0"/>
                <a:cs typeface="Times New Roman" panose="02020603050405020304" pitchFamily="18" charset="0"/>
              </a:rPr>
              <a:t> </a:t>
            </a:r>
            <a:r>
              <a:rPr lang="en-IN" spc="-30" dirty="0">
                <a:latin typeface="Times New Roman" panose="02020603050405020304" pitchFamily="18" charset="0"/>
                <a:cs typeface="Times New Roman" panose="02020603050405020304" pitchFamily="18" charset="0"/>
              </a:rPr>
              <a:t>− </a:t>
            </a:r>
            <a:r>
              <a:rPr lang="en-IN" spc="45" dirty="0" smtClean="0">
                <a:latin typeface="Times New Roman" panose="02020603050405020304" pitchFamily="18" charset="0"/>
                <a:cs typeface="Times New Roman" panose="02020603050405020304" pitchFamily="18" charset="0"/>
              </a:rPr>
              <a:t> </a:t>
            </a:r>
            <a:r>
              <a:rPr lang="en-IN" spc="45" dirty="0" err="1">
                <a:latin typeface="Times New Roman" panose="02020603050405020304" pitchFamily="18" charset="0"/>
                <a:cs typeface="Times New Roman" panose="02020603050405020304" pitchFamily="18" charset="0"/>
              </a:rPr>
              <a:t>i</a:t>
            </a:r>
            <a:r>
              <a:rPr lang="en-IN" spc="45" dirty="0">
                <a:latin typeface="Times New Roman" panose="02020603050405020304" pitchFamily="18" charset="0"/>
                <a:cs typeface="Times New Roman" panose="02020603050405020304" pitchFamily="18" charset="0"/>
              </a:rPr>
              <a:t> * </a:t>
            </a:r>
            <a:r>
              <a:rPr lang="en-IN" spc="45" dirty="0" smtClean="0">
                <a:latin typeface="Times New Roman" panose="02020603050405020304" pitchFamily="18" charset="0"/>
                <a:cs typeface="Times New Roman" panose="02020603050405020304" pitchFamily="18" charset="0"/>
              </a:rPr>
              <a:t>BV</a:t>
            </a:r>
            <a:r>
              <a:rPr lang="en-IN" spc="45" baseline="-25000" dirty="0" smtClean="0">
                <a:latin typeface="Times New Roman" panose="02020603050405020304" pitchFamily="18" charset="0"/>
                <a:cs typeface="Times New Roman" panose="02020603050405020304" pitchFamily="18" charset="0"/>
              </a:rPr>
              <a:t>3</a:t>
            </a:r>
          </a:p>
          <a:p>
            <a:pPr marL="0" marR="5080" indent="0">
              <a:lnSpc>
                <a:spcPct val="124500"/>
              </a:lnSpc>
              <a:buNone/>
            </a:pPr>
            <a:r>
              <a:rPr lang="en-IN" spc="45" dirty="0" smtClean="0">
                <a:latin typeface="Times New Roman" panose="02020603050405020304" pitchFamily="18" charset="0"/>
                <a:cs typeface="Times New Roman" panose="02020603050405020304" pitchFamily="18" charset="0"/>
              </a:rPr>
              <a:t>EVA</a:t>
            </a:r>
            <a:r>
              <a:rPr lang="en-IN" spc="45" baseline="-25000" dirty="0" smtClean="0">
                <a:latin typeface="Times New Roman" panose="02020603050405020304" pitchFamily="18" charset="0"/>
                <a:cs typeface="Times New Roman" panose="02020603050405020304" pitchFamily="18" charset="0"/>
              </a:rPr>
              <a:t>4</a:t>
            </a:r>
            <a:r>
              <a:rPr lang="en-IN" spc="45" dirty="0" smtClean="0">
                <a:latin typeface="Times New Roman" panose="02020603050405020304" pitchFamily="18" charset="0"/>
                <a:cs typeface="Times New Roman" panose="02020603050405020304" pitchFamily="18" charset="0"/>
              </a:rPr>
              <a:t> </a:t>
            </a:r>
            <a:r>
              <a:rPr lang="en-IN" spc="45" dirty="0">
                <a:latin typeface="Times New Roman" panose="02020603050405020304" pitchFamily="18" charset="0"/>
                <a:cs typeface="Times New Roman" panose="02020603050405020304" pitchFamily="18" charset="0"/>
              </a:rPr>
              <a:t>= $</a:t>
            </a:r>
            <a:r>
              <a:rPr lang="en-IN" spc="45" dirty="0" smtClean="0">
                <a:latin typeface="Times New Roman" panose="02020603050405020304" pitchFamily="18" charset="0"/>
                <a:cs typeface="Times New Roman" panose="02020603050405020304" pitchFamily="18" charset="0"/>
              </a:rPr>
              <a:t>30,728 </a:t>
            </a:r>
            <a:r>
              <a:rPr lang="en-IN" spc="-30" dirty="0">
                <a:latin typeface="Times New Roman" panose="02020603050405020304" pitchFamily="18" charset="0"/>
                <a:cs typeface="Times New Roman" panose="02020603050405020304" pitchFamily="18" charset="0"/>
              </a:rPr>
              <a:t>− </a:t>
            </a:r>
            <a:r>
              <a:rPr lang="en-IN" spc="45" dirty="0" smtClean="0">
                <a:latin typeface="Times New Roman" panose="02020603050405020304" pitchFamily="18" charset="0"/>
                <a:cs typeface="Times New Roman" panose="02020603050405020304" pitchFamily="18" charset="0"/>
              </a:rPr>
              <a:t> </a:t>
            </a:r>
            <a:r>
              <a:rPr lang="en-IN" spc="45" dirty="0">
                <a:latin typeface="Times New Roman" panose="02020603050405020304" pitchFamily="18" charset="0"/>
                <a:cs typeface="Times New Roman" panose="02020603050405020304" pitchFamily="18" charset="0"/>
              </a:rPr>
              <a:t>(0.08)($77,760)</a:t>
            </a:r>
            <a:endParaRPr lang="en-IN" dirty="0">
              <a:latin typeface="Times New Roman" panose="02020603050405020304" pitchFamily="18" charset="0"/>
              <a:cs typeface="Times New Roman" panose="02020603050405020304" pitchFamily="18" charset="0"/>
            </a:endParaRPr>
          </a:p>
          <a:p>
            <a:pPr marL="0" marR="5080" indent="0">
              <a:lnSpc>
                <a:spcPct val="124500"/>
              </a:lnSpc>
              <a:buNone/>
            </a:pPr>
            <a:r>
              <a:rPr lang="en-IN" spc="45" dirty="0" smtClean="0">
                <a:latin typeface="Times New Roman" panose="02020603050405020304" pitchFamily="18" charset="0"/>
                <a:cs typeface="Times New Roman" panose="02020603050405020304" pitchFamily="18" charset="0"/>
              </a:rPr>
              <a:t>EVA</a:t>
            </a:r>
            <a:r>
              <a:rPr lang="en-IN" spc="45" baseline="-25000" dirty="0" smtClean="0">
                <a:latin typeface="Times New Roman" panose="02020603050405020304" pitchFamily="18" charset="0"/>
                <a:cs typeface="Times New Roman" panose="02020603050405020304" pitchFamily="18" charset="0"/>
              </a:rPr>
              <a:t>4</a:t>
            </a:r>
            <a:r>
              <a:rPr lang="en-IN" spc="45" dirty="0" smtClean="0">
                <a:latin typeface="Times New Roman" panose="02020603050405020304" pitchFamily="18" charset="0"/>
                <a:cs typeface="Times New Roman" panose="02020603050405020304" pitchFamily="18" charset="0"/>
              </a:rPr>
              <a:t> </a:t>
            </a:r>
            <a:r>
              <a:rPr lang="en-IN" spc="45" dirty="0">
                <a:latin typeface="Times New Roman" panose="02020603050405020304" pitchFamily="18" charset="0"/>
                <a:cs typeface="Times New Roman" panose="02020603050405020304" pitchFamily="18" charset="0"/>
              </a:rPr>
              <a:t>= $24,507</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4319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75732"/>
            <a:ext cx="8212138"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136"/>
            <a:ext cx="8229600" cy="1569660"/>
          </a:xfrm>
        </p:spPr>
        <p:txBody>
          <a:bodyPr lIns="0" tIns="0" rIns="0" bIns="0">
            <a:spAutoFit/>
          </a:bodyPr>
          <a:lstStyle/>
          <a:p>
            <a:r>
              <a:rPr lang="en-IN" sz="3400" dirty="0">
                <a:ea typeface="ＭＳ Ｐゴシック" charset="0"/>
                <a:cs typeface="Times New Roman" charset="0"/>
              </a:rPr>
              <a:t>Depreciation is the </a:t>
            </a:r>
            <a:r>
              <a:rPr lang="en-IN" sz="3400" dirty="0" smtClean="0">
                <a:ea typeface="ＭＳ Ｐゴシック" charset="0"/>
                <a:cs typeface="Times New Roman" charset="0"/>
              </a:rPr>
              <a:t>Decrease </a:t>
            </a:r>
            <a:r>
              <a:rPr lang="en-IN" sz="3400" dirty="0">
                <a:ea typeface="ＭＳ Ｐゴシック" charset="0"/>
                <a:cs typeface="Times New Roman" charset="0"/>
              </a:rPr>
              <a:t>in </a:t>
            </a:r>
            <a:r>
              <a:rPr lang="en-IN" sz="3400" dirty="0" smtClean="0">
                <a:ea typeface="ＭＳ Ｐゴシック" charset="0"/>
                <a:cs typeface="Times New Roman" charset="0"/>
              </a:rPr>
              <a:t>Value </a:t>
            </a:r>
            <a:r>
              <a:rPr lang="en-IN" sz="3400" dirty="0">
                <a:ea typeface="ＭＳ Ｐゴシック" charset="0"/>
                <a:cs typeface="Times New Roman" charset="0"/>
              </a:rPr>
              <a:t>of  </a:t>
            </a:r>
            <a:r>
              <a:rPr lang="en-IN" sz="3400" dirty="0" smtClean="0">
                <a:ea typeface="ＭＳ Ｐゴシック" charset="0"/>
                <a:cs typeface="Times New Roman" charset="0"/>
              </a:rPr>
              <a:t>Physical </a:t>
            </a:r>
            <a:r>
              <a:rPr lang="en-IN" sz="3400" dirty="0">
                <a:ea typeface="ＭＳ Ｐゴシック" charset="0"/>
                <a:cs typeface="Times New Roman" charset="0"/>
              </a:rPr>
              <a:t>P</a:t>
            </a:r>
            <a:r>
              <a:rPr lang="en-IN" sz="3400" dirty="0" smtClean="0">
                <a:ea typeface="ＭＳ Ｐゴシック" charset="0"/>
                <a:cs typeface="Times New Roman" charset="0"/>
              </a:rPr>
              <a:t>roperties </a:t>
            </a:r>
            <a:r>
              <a:rPr lang="en-IN" sz="3400" dirty="0">
                <a:ea typeface="ＭＳ Ｐゴシック" charset="0"/>
                <a:cs typeface="Times New Roman" charset="0"/>
              </a:rPr>
              <a:t>with the </a:t>
            </a:r>
            <a:r>
              <a:rPr lang="en-IN" sz="3400" dirty="0" smtClean="0">
                <a:ea typeface="ＭＳ Ｐゴシック" charset="0"/>
                <a:cs typeface="Times New Roman" charset="0"/>
              </a:rPr>
              <a:t>Passage </a:t>
            </a:r>
            <a:r>
              <a:rPr lang="en-IN" sz="3400" dirty="0">
                <a:ea typeface="ＭＳ Ｐゴシック" charset="0"/>
                <a:cs typeface="Times New Roman" charset="0"/>
              </a:rPr>
              <a:t>of  </a:t>
            </a:r>
            <a:r>
              <a:rPr lang="en-IN" sz="3400" dirty="0" smtClean="0">
                <a:ea typeface="ＭＳ Ｐゴシック" charset="0"/>
                <a:cs typeface="Times New Roman" charset="0"/>
              </a:rPr>
              <a:t>Time</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864648"/>
            <a:ext cx="8229600" cy="2039020"/>
          </a:xfrm>
        </p:spPr>
        <p:txBody>
          <a:bodyPr>
            <a:spAutoFit/>
          </a:bodyPr>
          <a:lstStyle/>
          <a:p>
            <a:pPr marR="5080"/>
            <a:r>
              <a:rPr lang="en-IN" dirty="0">
                <a:ea typeface="ＭＳ Ｐゴシック" charset="0"/>
                <a:cs typeface="Times New Roman" charset="0"/>
              </a:rPr>
              <a:t>It is an accounting concept, a non-cash cost, that establishes an annual deduction against  before-tax income.</a:t>
            </a:r>
          </a:p>
          <a:p>
            <a:pPr marR="806450"/>
            <a:r>
              <a:rPr lang="en-IN" dirty="0">
                <a:ea typeface="ＭＳ Ｐゴシック" charset="0"/>
                <a:cs typeface="Times New Roman" charset="0"/>
              </a:rPr>
              <a:t>It is intended to approximate the yearly  fraction of an asset’s value used in the  production of income.</a:t>
            </a:r>
            <a:endParaRPr lang="en-US" dirty="0">
              <a:ea typeface="ＭＳ Ｐゴシック" charset="0"/>
              <a:cs typeface="Times New Roman" charset="0"/>
            </a:endParaRPr>
          </a:p>
        </p:txBody>
      </p:sp>
    </p:spTree>
    <p:extLst>
      <p:ext uri="{BB962C8B-B14F-4D97-AF65-F5344CB8AC3E}">
        <p14:creationId xmlns:p14="http://schemas.microsoft.com/office/powerpoint/2010/main" val="4262885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1528"/>
            <a:ext cx="8229600" cy="523220"/>
          </a:xfrm>
        </p:spPr>
        <p:txBody>
          <a:bodyPr lIns="0" tIns="0" rIns="0" bIns="0">
            <a:spAutoFit/>
          </a:bodyPr>
          <a:lstStyle/>
          <a:p>
            <a:r>
              <a:rPr lang="en-IN" sz="3400" dirty="0">
                <a:ea typeface="ＭＳ Ｐゴシック" charset="0"/>
                <a:cs typeface="Times New Roman" charset="0"/>
              </a:rPr>
              <a:t>Property is </a:t>
            </a:r>
            <a:r>
              <a:rPr lang="en-IN" sz="3400" dirty="0" smtClean="0">
                <a:ea typeface="ＭＳ Ｐゴシック" charset="0"/>
                <a:cs typeface="Times New Roman" charset="0"/>
              </a:rPr>
              <a:t>Depreciable </a:t>
            </a:r>
            <a:r>
              <a:rPr lang="en-IN" sz="3400" dirty="0">
                <a:ea typeface="ＭＳ Ｐゴシック" charset="0"/>
                <a:cs typeface="Times New Roman" charset="0"/>
              </a:rPr>
              <a:t>if</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2338"/>
            <a:ext cx="8229600" cy="2793072"/>
          </a:xfrm>
        </p:spPr>
        <p:txBody>
          <a:bodyPr vert="horz" lIns="0" tIns="0" rIns="0" bIns="0" rtlCol="0">
            <a:spAutoFit/>
          </a:bodyPr>
          <a:lstStyle/>
          <a:p>
            <a:pPr marR="748030"/>
            <a:r>
              <a:rPr lang="en-IN" dirty="0" smtClean="0">
                <a:ea typeface="ＭＳ Ｐゴシック" charset="0"/>
                <a:cs typeface="Times New Roman" charset="0"/>
              </a:rPr>
              <a:t>it </a:t>
            </a:r>
            <a:r>
              <a:rPr lang="en-IN" dirty="0">
                <a:ea typeface="ＭＳ Ｐゴシック" charset="0"/>
                <a:cs typeface="Times New Roman" charset="0"/>
              </a:rPr>
              <a:t>is used in business or held to produce income.</a:t>
            </a:r>
          </a:p>
          <a:p>
            <a:pPr marR="5080"/>
            <a:r>
              <a:rPr lang="en-IN" dirty="0" smtClean="0">
                <a:ea typeface="ＭＳ Ｐゴシック" charset="0"/>
                <a:cs typeface="Times New Roman" charset="0"/>
              </a:rPr>
              <a:t>it </a:t>
            </a:r>
            <a:r>
              <a:rPr lang="en-IN" dirty="0">
                <a:ea typeface="ＭＳ Ｐゴシック" charset="0"/>
                <a:cs typeface="Times New Roman" charset="0"/>
              </a:rPr>
              <a:t>has a determinable useful life, longer than one year.</a:t>
            </a:r>
          </a:p>
          <a:p>
            <a:pPr marR="217804"/>
            <a:r>
              <a:rPr lang="en-IN" dirty="0" smtClean="0">
                <a:ea typeface="ＭＳ Ｐゴシック" charset="0"/>
                <a:cs typeface="Times New Roman" charset="0"/>
              </a:rPr>
              <a:t>it </a:t>
            </a:r>
            <a:r>
              <a:rPr lang="en-IN" dirty="0">
                <a:ea typeface="ＭＳ Ｐゴシック" charset="0"/>
                <a:cs typeface="Times New Roman" charset="0"/>
              </a:rPr>
              <a:t>is something that wears out, decays, gets  used up, </a:t>
            </a:r>
            <a:r>
              <a:rPr lang="en-IN" dirty="0" smtClean="0">
                <a:ea typeface="ＭＳ Ｐゴシック" charset="0"/>
                <a:cs typeface="Times New Roman" charset="0"/>
              </a:rPr>
              <a:t>becomes </a:t>
            </a:r>
            <a:r>
              <a:rPr lang="en-IN" dirty="0">
                <a:ea typeface="ＭＳ Ｐゴシック" charset="0"/>
                <a:cs typeface="Times New Roman" charset="0"/>
              </a:rPr>
              <a:t>obsolete, or loses value from natural causes.</a:t>
            </a:r>
          </a:p>
          <a:p>
            <a:pPr marR="1346200"/>
            <a:r>
              <a:rPr lang="en-IN" dirty="0" smtClean="0">
                <a:ea typeface="ＭＳ Ｐゴシック" charset="0"/>
                <a:cs typeface="Times New Roman" charset="0"/>
              </a:rPr>
              <a:t>it </a:t>
            </a:r>
            <a:r>
              <a:rPr lang="en-IN" dirty="0">
                <a:ea typeface="ＭＳ Ｐゴシック" charset="0"/>
                <a:cs typeface="Times New Roman" charset="0"/>
              </a:rPr>
              <a:t>is not inventory, stock in trade, or investment property.</a:t>
            </a:r>
          </a:p>
        </p:txBody>
      </p:sp>
    </p:spTree>
    <p:extLst>
      <p:ext uri="{BB962C8B-B14F-4D97-AF65-F5344CB8AC3E}">
        <p14:creationId xmlns:p14="http://schemas.microsoft.com/office/powerpoint/2010/main" val="23533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462"/>
            <a:ext cx="8229600" cy="523220"/>
          </a:xfrm>
        </p:spPr>
        <p:txBody>
          <a:bodyPr lIns="0" tIns="0" rIns="0" bIns="0">
            <a:spAutoFit/>
          </a:bodyPr>
          <a:lstStyle/>
          <a:p>
            <a:r>
              <a:rPr lang="en-IN" sz="3400" dirty="0">
                <a:ea typeface="ＭＳ Ｐゴシック" charset="0"/>
                <a:cs typeface="Times New Roman" charset="0"/>
              </a:rPr>
              <a:t>Depreciable P</a:t>
            </a:r>
            <a:r>
              <a:rPr lang="en-IN" sz="3400" dirty="0" smtClean="0">
                <a:ea typeface="ＭＳ Ｐゴシック" charset="0"/>
                <a:cs typeface="Times New Roman" charset="0"/>
              </a:rPr>
              <a:t>roperty is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2338"/>
            <a:ext cx="8229600" cy="2039020"/>
          </a:xfrm>
        </p:spPr>
        <p:txBody>
          <a:bodyPr vert="horz" lIns="0" tIns="0" rIns="0" bIns="0" rtlCol="0">
            <a:spAutoFit/>
          </a:bodyPr>
          <a:lstStyle/>
          <a:p>
            <a:pPr marR="107314"/>
            <a:r>
              <a:rPr lang="en-IN" dirty="0" smtClean="0">
                <a:ea typeface="ＭＳ Ｐゴシック" charset="0"/>
                <a:cs typeface="Times New Roman" charset="0"/>
              </a:rPr>
              <a:t>tangible </a:t>
            </a:r>
            <a:r>
              <a:rPr lang="en-IN" dirty="0">
                <a:ea typeface="ＭＳ Ｐゴシック" charset="0"/>
                <a:cs typeface="Times New Roman" charset="0"/>
              </a:rPr>
              <a:t>(can be seen or touched; personal  or real) or intangible (such as copyrights, patents, or franchises).</a:t>
            </a:r>
          </a:p>
          <a:p>
            <a:pPr marR="5080"/>
            <a:r>
              <a:rPr lang="en-IN" dirty="0" smtClean="0">
                <a:ea typeface="ＭＳ Ｐゴシック" charset="0"/>
                <a:cs typeface="Times New Roman" charset="0"/>
              </a:rPr>
              <a:t>depreciated</a:t>
            </a:r>
            <a:r>
              <a:rPr lang="en-IN" dirty="0">
                <a:ea typeface="ＭＳ Ｐゴシック" charset="0"/>
                <a:cs typeface="Times New Roman" charset="0"/>
              </a:rPr>
              <a:t>, according to a depreciation schedule, when it is put in service (when it  is ready and available for its specific use).</a:t>
            </a:r>
          </a:p>
        </p:txBody>
      </p:sp>
    </p:spTree>
    <p:extLst>
      <p:ext uri="{BB962C8B-B14F-4D97-AF65-F5344CB8AC3E}">
        <p14:creationId xmlns:p14="http://schemas.microsoft.com/office/powerpoint/2010/main" val="3899451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0763"/>
            <a:ext cx="8229600" cy="1569660"/>
          </a:xfrm>
        </p:spPr>
        <p:txBody>
          <a:bodyPr vert="horz" lIns="0" tIns="0" rIns="0" bIns="0" rtlCol="0" anchor="b">
            <a:spAutoFit/>
          </a:bodyPr>
          <a:lstStyle/>
          <a:p>
            <a:r>
              <a:rPr lang="en-IN" sz="3400" dirty="0">
                <a:ea typeface="ＭＳ Ｐゴシック" charset="0"/>
                <a:cs typeface="Times New Roman" charset="0"/>
              </a:rPr>
              <a:t>Straight </a:t>
            </a:r>
            <a:r>
              <a:rPr lang="en-IN" sz="3400" dirty="0" smtClean="0">
                <a:ea typeface="ＭＳ Ｐゴシック" charset="0"/>
                <a:cs typeface="Times New Roman" charset="0"/>
              </a:rPr>
              <a:t>Line </a:t>
            </a:r>
            <a:r>
              <a:rPr lang="en-IN" sz="3400" dirty="0">
                <a:ea typeface="ＭＳ Ｐゴシック" charset="0"/>
                <a:cs typeface="Times New Roman" charset="0"/>
              </a:rPr>
              <a:t>(SL): </a:t>
            </a:r>
            <a:r>
              <a:rPr lang="en-IN" sz="3400" dirty="0" smtClean="0">
                <a:ea typeface="ＭＳ Ｐゴシック" charset="0"/>
                <a:cs typeface="Times New Roman" charset="0"/>
              </a:rPr>
              <a:t>Constant </a:t>
            </a:r>
            <a:r>
              <a:rPr lang="en-IN" sz="3400" dirty="0">
                <a:ea typeface="ＭＳ Ｐゴシック" charset="0"/>
                <a:cs typeface="Times New Roman" charset="0"/>
              </a:rPr>
              <a:t>A</a:t>
            </a:r>
            <a:r>
              <a:rPr lang="en-IN" sz="3400" dirty="0" smtClean="0">
                <a:ea typeface="ＭＳ Ｐゴシック" charset="0"/>
                <a:cs typeface="Times New Roman" charset="0"/>
              </a:rPr>
              <a:t>mount </a:t>
            </a:r>
            <a:r>
              <a:rPr lang="en-IN" sz="3400" dirty="0">
                <a:ea typeface="ＭＳ Ｐゴシック" charset="0"/>
                <a:cs typeface="Times New Roman" charset="0"/>
              </a:rPr>
              <a:t>of  D</a:t>
            </a:r>
            <a:r>
              <a:rPr lang="en-IN" sz="3400" dirty="0" smtClean="0">
                <a:ea typeface="ＭＳ Ｐゴシック" charset="0"/>
                <a:cs typeface="Times New Roman" charset="0"/>
              </a:rPr>
              <a:t>epreciation Each Year Over </a:t>
            </a:r>
            <a:r>
              <a:rPr lang="en-IN" sz="3400" dirty="0">
                <a:ea typeface="ＭＳ Ｐゴシック" charset="0"/>
                <a:cs typeface="Times New Roman" charset="0"/>
              </a:rPr>
              <a:t>the  </a:t>
            </a:r>
            <a:r>
              <a:rPr lang="en-IN" sz="3400" dirty="0" smtClean="0">
                <a:ea typeface="ＭＳ Ｐゴシック" charset="0"/>
                <a:cs typeface="Times New Roman" charset="0"/>
              </a:rPr>
              <a:t>Depreciable Life </a:t>
            </a:r>
            <a:r>
              <a:rPr lang="en-IN" sz="3400" dirty="0">
                <a:ea typeface="ＭＳ Ｐゴシック" charset="0"/>
                <a:cs typeface="Times New Roman" charset="0"/>
              </a:rPr>
              <a:t>of the </a:t>
            </a:r>
            <a:r>
              <a:rPr lang="en-IN" sz="3400" dirty="0" smtClean="0">
                <a:ea typeface="ＭＳ Ｐゴシック" charset="0"/>
                <a:cs typeface="Times New Roman" charset="0"/>
              </a:rPr>
              <a:t>Asset</a:t>
            </a:r>
            <a:endParaRPr lang="en-US" sz="34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081053428"/>
              </p:ext>
            </p:extLst>
          </p:nvPr>
        </p:nvGraphicFramePr>
        <p:xfrm>
          <a:off x="3473450" y="1911359"/>
          <a:ext cx="1714500" cy="723900"/>
        </p:xfrm>
        <a:graphic>
          <a:graphicData uri="http://schemas.openxmlformats.org/presentationml/2006/ole">
            <mc:AlternateContent xmlns:mc="http://schemas.openxmlformats.org/markup-compatibility/2006">
              <mc:Choice xmlns:v="urn:schemas-microsoft-com:vml" Requires="v">
                <p:oleObj spid="_x0000_s1216" name="Equation" r:id="rId4" imgW="1714320" imgH="723600" progId="Equation.DSMT4">
                  <p:embed/>
                </p:oleObj>
              </mc:Choice>
              <mc:Fallback>
                <p:oleObj name="Equation" r:id="rId4" imgW="1714320" imgH="7236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73450" y="1911359"/>
                        <a:ext cx="17145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2962179"/>
            <a:ext cx="3811588" cy="1261884"/>
          </a:xfrm>
        </p:spPr>
        <p:txBody>
          <a:bodyPr vert="horz" lIns="0" tIns="0" rIns="0" bIns="0" rtlCol="0">
            <a:spAutoFit/>
          </a:bodyPr>
          <a:lstStyle/>
          <a:p>
            <a:pPr marL="12700">
              <a:lnSpc>
                <a:spcPct val="100000"/>
              </a:lnSpc>
              <a:tabLst>
                <a:tab pos="354965" algn="l"/>
              </a:tabLst>
            </a:pPr>
            <a:r>
              <a:rPr lang="en-IN" dirty="0" smtClean="0">
                <a:latin typeface="Arial Regular"/>
                <a:cs typeface="Times New Roman"/>
              </a:rPr>
              <a:t>N </a:t>
            </a:r>
            <a:r>
              <a:rPr lang="en-IN" dirty="0">
                <a:latin typeface="Arial Regular"/>
                <a:cs typeface="Times New Roman"/>
              </a:rPr>
              <a:t>= </a:t>
            </a:r>
            <a:r>
              <a:rPr lang="en-IN" spc="-5" dirty="0" smtClean="0">
                <a:latin typeface="Arial Regular"/>
                <a:cs typeface="Times New Roman"/>
              </a:rPr>
              <a:t>depreciable </a:t>
            </a:r>
            <a:r>
              <a:rPr lang="en-IN" dirty="0" smtClean="0">
                <a:latin typeface="Arial Regular"/>
                <a:cs typeface="Times New Roman"/>
              </a:rPr>
              <a:t>life</a:t>
            </a:r>
            <a:endParaRPr lang="en-IN" dirty="0">
              <a:latin typeface="Arial Regular"/>
              <a:cs typeface="Times New Roman"/>
            </a:endParaRPr>
          </a:p>
          <a:p>
            <a:pPr marL="12700">
              <a:lnSpc>
                <a:spcPct val="100000"/>
              </a:lnSpc>
              <a:spcBef>
                <a:spcPts val="610"/>
              </a:spcBef>
              <a:tabLst>
                <a:tab pos="354965" algn="l"/>
              </a:tabLst>
            </a:pPr>
            <a:r>
              <a:rPr lang="en-IN" dirty="0" smtClean="0">
                <a:latin typeface="Arial Regular"/>
                <a:cs typeface="Times New Roman"/>
              </a:rPr>
              <a:t>B </a:t>
            </a:r>
            <a:r>
              <a:rPr lang="en-IN" dirty="0">
                <a:latin typeface="Arial Regular"/>
                <a:cs typeface="Times New Roman"/>
              </a:rPr>
              <a:t>= </a:t>
            </a:r>
            <a:r>
              <a:rPr lang="en-IN" spc="-5" dirty="0">
                <a:latin typeface="Arial Regular"/>
                <a:cs typeface="Times New Roman"/>
              </a:rPr>
              <a:t>cost</a:t>
            </a:r>
            <a:r>
              <a:rPr lang="en-IN" spc="-65" dirty="0">
                <a:latin typeface="Arial Regular"/>
                <a:cs typeface="Times New Roman"/>
              </a:rPr>
              <a:t> </a:t>
            </a:r>
            <a:r>
              <a:rPr lang="en-IN" spc="-5" dirty="0">
                <a:latin typeface="Arial Regular"/>
                <a:cs typeface="Times New Roman"/>
              </a:rPr>
              <a:t>basis</a:t>
            </a:r>
            <a:endParaRPr lang="en-IN" dirty="0">
              <a:latin typeface="Arial Regular"/>
              <a:cs typeface="Times New Roman"/>
            </a:endParaRPr>
          </a:p>
          <a:p>
            <a:pPr marL="12700">
              <a:lnSpc>
                <a:spcPct val="100000"/>
              </a:lnSpc>
              <a:spcBef>
                <a:spcPts val="635"/>
              </a:spcBef>
              <a:tabLst>
                <a:tab pos="354965" algn="l"/>
              </a:tabLst>
            </a:pPr>
            <a:r>
              <a:rPr lang="en-IN" dirty="0" smtClean="0">
                <a:latin typeface="Arial Regular"/>
                <a:cs typeface="Times New Roman"/>
              </a:rPr>
              <a:t>d</a:t>
            </a:r>
            <a:r>
              <a:rPr lang="en-IN" baseline="-21021" dirty="0" smtClean="0">
                <a:latin typeface="Arial Regular"/>
                <a:cs typeface="Times New Roman"/>
              </a:rPr>
              <a:t>k </a:t>
            </a:r>
            <a:r>
              <a:rPr lang="en-IN" dirty="0">
                <a:latin typeface="Arial Regular"/>
                <a:cs typeface="Times New Roman"/>
              </a:rPr>
              <a:t>= </a:t>
            </a:r>
            <a:r>
              <a:rPr lang="en-IN" spc="-5" dirty="0" err="1">
                <a:latin typeface="Arial Regular"/>
                <a:cs typeface="Times New Roman"/>
              </a:rPr>
              <a:t>depreciaton</a:t>
            </a:r>
            <a:r>
              <a:rPr lang="en-IN" spc="-5" dirty="0">
                <a:latin typeface="Arial Regular"/>
                <a:cs typeface="Times New Roman"/>
              </a:rPr>
              <a:t> </a:t>
            </a:r>
            <a:r>
              <a:rPr lang="en-IN" dirty="0">
                <a:latin typeface="Arial Regular"/>
                <a:cs typeface="Times New Roman"/>
              </a:rPr>
              <a:t>in</a:t>
            </a:r>
            <a:r>
              <a:rPr lang="en-IN" spc="-55" dirty="0">
                <a:latin typeface="Arial Regular"/>
                <a:cs typeface="Times New Roman"/>
              </a:rPr>
              <a:t> </a:t>
            </a:r>
            <a:r>
              <a:rPr lang="en-IN" dirty="0" smtClean="0">
                <a:latin typeface="Arial Regular"/>
                <a:cs typeface="Times New Roman"/>
              </a:rPr>
              <a:t>k</a:t>
            </a:r>
            <a:endParaRPr lang="en-IN" dirty="0">
              <a:latin typeface="Arial Regular"/>
              <a:cs typeface="Times New Roman"/>
            </a:endParaRPr>
          </a:p>
        </p:txBody>
      </p:sp>
      <p:sp>
        <p:nvSpPr>
          <p:cNvPr id="5" name="Content Placeholder 4"/>
          <p:cNvSpPr>
            <a:spLocks noGrp="1"/>
          </p:cNvSpPr>
          <p:nvPr>
            <p:ph sz="quarter" idx="10"/>
          </p:nvPr>
        </p:nvSpPr>
        <p:spPr>
          <a:xfrm>
            <a:off x="4441371" y="2917029"/>
            <a:ext cx="4227967" cy="869469"/>
          </a:xfrm>
        </p:spPr>
        <p:txBody>
          <a:bodyPr>
            <a:spAutoFit/>
          </a:bodyPr>
          <a:lstStyle/>
          <a:p>
            <a:pPr marL="355600" marR="27940" indent="-342900">
              <a:lnSpc>
                <a:spcPts val="3300"/>
              </a:lnSpc>
              <a:tabLst>
                <a:tab pos="354965" algn="l"/>
              </a:tabLst>
            </a:pPr>
            <a:r>
              <a:rPr lang="en-IN" dirty="0" err="1" smtClean="0">
                <a:latin typeface="Arial Regular"/>
                <a:cs typeface="Times New Roman"/>
              </a:rPr>
              <a:t>BV</a:t>
            </a:r>
            <a:r>
              <a:rPr lang="en-IN" baseline="-21021" dirty="0" err="1" smtClean="0">
                <a:latin typeface="Arial Regular"/>
                <a:cs typeface="Times New Roman"/>
              </a:rPr>
              <a:t>k</a:t>
            </a:r>
            <a:r>
              <a:rPr lang="en-IN" baseline="-21021" dirty="0" smtClean="0">
                <a:latin typeface="Arial Regular"/>
                <a:cs typeface="Times New Roman"/>
              </a:rPr>
              <a:t> </a:t>
            </a:r>
            <a:r>
              <a:rPr lang="en-IN" dirty="0">
                <a:latin typeface="Arial Regular"/>
                <a:cs typeface="Times New Roman"/>
              </a:rPr>
              <a:t>= book</a:t>
            </a:r>
            <a:r>
              <a:rPr lang="en-IN" spc="-55" dirty="0">
                <a:latin typeface="Arial Regular"/>
                <a:cs typeface="Times New Roman"/>
              </a:rPr>
              <a:t> </a:t>
            </a:r>
            <a:r>
              <a:rPr lang="en-IN" spc="-5" dirty="0">
                <a:latin typeface="Arial Regular"/>
                <a:cs typeface="Times New Roman"/>
              </a:rPr>
              <a:t>value</a:t>
            </a:r>
            <a:r>
              <a:rPr lang="en-IN" spc="-25" dirty="0">
                <a:latin typeface="Arial Regular"/>
                <a:cs typeface="Times New Roman"/>
              </a:rPr>
              <a:t> </a:t>
            </a:r>
            <a:r>
              <a:rPr lang="en-IN" spc="-5" dirty="0">
                <a:latin typeface="Arial Regular"/>
                <a:cs typeface="Times New Roman"/>
              </a:rPr>
              <a:t>at </a:t>
            </a:r>
            <a:r>
              <a:rPr lang="en-IN" spc="-5" dirty="0" smtClean="0">
                <a:latin typeface="Arial Regular"/>
                <a:cs typeface="Times New Roman"/>
              </a:rPr>
              <a:t>end </a:t>
            </a:r>
            <a:r>
              <a:rPr lang="en-IN" dirty="0" smtClean="0">
                <a:latin typeface="Arial Regular"/>
                <a:cs typeface="Times New Roman"/>
              </a:rPr>
              <a:t>of k</a:t>
            </a:r>
            <a:r>
              <a:rPr lang="en-IN" spc="-85" dirty="0" smtClean="0">
                <a:latin typeface="Arial Regular"/>
                <a:cs typeface="Times New Roman"/>
              </a:rPr>
              <a:t> </a:t>
            </a:r>
            <a:endParaRPr lang="en-IN" dirty="0">
              <a:latin typeface="Arial Regular"/>
              <a:cs typeface="Times New Roman"/>
            </a:endParaRPr>
          </a:p>
          <a:p>
            <a:pPr marL="12700">
              <a:lnSpc>
                <a:spcPct val="100000"/>
              </a:lnSpc>
              <a:spcBef>
                <a:spcPts val="610"/>
              </a:spcBef>
              <a:tabLst>
                <a:tab pos="354965" algn="l"/>
              </a:tabLst>
            </a:pPr>
            <a:r>
              <a:rPr lang="en-IN" dirty="0" smtClean="0">
                <a:latin typeface="Arial Regular"/>
                <a:cs typeface="Times New Roman"/>
              </a:rPr>
              <a:t>SV</a:t>
            </a:r>
            <a:r>
              <a:rPr lang="en-IN" baseline="-21021" dirty="0" smtClean="0">
                <a:latin typeface="Arial Regular"/>
                <a:cs typeface="Times New Roman"/>
              </a:rPr>
              <a:t>N </a:t>
            </a:r>
            <a:r>
              <a:rPr lang="en-IN" dirty="0">
                <a:latin typeface="Arial Regular"/>
                <a:cs typeface="Times New Roman"/>
              </a:rPr>
              <a:t>= </a:t>
            </a:r>
            <a:r>
              <a:rPr lang="en-IN" spc="-5" dirty="0" smtClean="0">
                <a:latin typeface="Arial Regular"/>
                <a:cs typeface="Times New Roman"/>
              </a:rPr>
              <a:t>salvage value</a:t>
            </a:r>
            <a:endParaRPr lang="en-IN" dirty="0">
              <a:latin typeface="Arial Regular"/>
              <a:cs typeface="Times New Roman"/>
            </a:endParaRPr>
          </a:p>
        </p:txBody>
      </p:sp>
    </p:spTree>
    <p:extLst>
      <p:ext uri="{BB962C8B-B14F-4D97-AF65-F5344CB8AC3E}">
        <p14:creationId xmlns:p14="http://schemas.microsoft.com/office/powerpoint/2010/main" val="321277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462"/>
            <a:ext cx="8229600" cy="523220"/>
          </a:xfrm>
        </p:spPr>
        <p:txBody>
          <a:bodyPr lIns="0" tIns="0" rIns="0" bIns="0">
            <a:spAutoFit/>
          </a:bodyPr>
          <a:lstStyle/>
          <a:p>
            <a:r>
              <a:rPr lang="en-IN" sz="3400" dirty="0">
                <a:ea typeface="ＭＳ Ｐゴシック" charset="0"/>
                <a:cs typeface="Times New Roman" charset="0"/>
              </a:rPr>
              <a:t>Pause </a:t>
            </a:r>
            <a:r>
              <a:rPr lang="en-IN" sz="3400" dirty="0" smtClean="0">
                <a:ea typeface="ＭＳ Ｐゴシック" charset="0"/>
                <a:cs typeface="Times New Roman" charset="0"/>
              </a:rPr>
              <a:t>and Solve </a:t>
            </a:r>
            <a:r>
              <a:rPr lang="en-IN" sz="2800" dirty="0" smtClean="0">
                <a:ea typeface="ＭＳ Ｐゴシック" charset="0"/>
                <a:cs typeface="Times New Roman" charset="0"/>
              </a:rPr>
              <a:t>(1 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662337"/>
            <a:ext cx="8229600" cy="2777683"/>
          </a:xfrm>
        </p:spPr>
        <p:txBody>
          <a:bodyPr vert="horz" lIns="0" tIns="0" rIns="0" bIns="0" rtlCol="0">
            <a:spAutoFit/>
          </a:bodyPr>
          <a:lstStyle/>
          <a:p>
            <a:pPr marR="5080">
              <a:tabLst>
                <a:tab pos="2672080" algn="l"/>
              </a:tabLst>
            </a:pPr>
            <a:r>
              <a:rPr lang="en-IN" dirty="0">
                <a:ea typeface="ＭＳ Ｐゴシック" charset="0"/>
                <a:cs typeface="Times New Roman" charset="0"/>
              </a:rPr>
              <a:t>Acme purchased a coordinate measurement  machine (CMM</a:t>
            </a:r>
            <a:r>
              <a:rPr lang="en-IN" dirty="0" smtClean="0">
                <a:ea typeface="ＭＳ Ｐゴシック" charset="0"/>
                <a:cs typeface="Times New Roman" charset="0"/>
              </a:rPr>
              <a:t>). The </a:t>
            </a:r>
            <a:r>
              <a:rPr lang="en-IN" dirty="0">
                <a:ea typeface="ＭＳ Ｐゴシック" charset="0"/>
                <a:cs typeface="Times New Roman" charset="0"/>
              </a:rPr>
              <a:t>cost basis is $120,000 and it has a seven year depreciable life.	Acme estimates a  salvage value of $22,000 at the end of seven years.</a:t>
            </a:r>
          </a:p>
          <a:p>
            <a:r>
              <a:rPr lang="en-IN" dirty="0" smtClean="0">
                <a:ea typeface="ＭＳ Ｐゴシック" charset="0"/>
                <a:cs typeface="Times New Roman" charset="0"/>
              </a:rPr>
              <a:t>Determine </a:t>
            </a:r>
            <a:r>
              <a:rPr lang="en-IN" dirty="0">
                <a:ea typeface="ＭＳ Ｐゴシック" charset="0"/>
                <a:cs typeface="Times New Roman" charset="0"/>
              </a:rPr>
              <a:t>the annual depreciation amounts using SL depreciation. Tabulate the annual depreciation amounts and book value of the CMM at the end of  each year.</a:t>
            </a:r>
          </a:p>
        </p:txBody>
      </p:sp>
    </p:spTree>
    <p:extLst>
      <p:ext uri="{BB962C8B-B14F-4D97-AF65-F5344CB8AC3E}">
        <p14:creationId xmlns:p14="http://schemas.microsoft.com/office/powerpoint/2010/main" val="1895791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764"/>
            <a:ext cx="8229600" cy="523220"/>
          </a:xfrm>
        </p:spPr>
        <p:txBody>
          <a:bodyPr lIns="0" tIns="0" rIns="0" bIns="0">
            <a:spAutoFit/>
          </a:bodyPr>
          <a:lstStyle/>
          <a:p>
            <a:r>
              <a:rPr lang="en-IN" sz="3400" dirty="0" smtClean="0">
                <a:ea typeface="ＭＳ Ｐゴシック" charset="0"/>
                <a:cs typeface="Times New Roman" charset="0"/>
              </a:rPr>
              <a:t>Solution </a:t>
            </a:r>
            <a:r>
              <a:rPr lang="en-IN" sz="2800" dirty="0" smtClean="0">
                <a:ea typeface="ＭＳ Ｐゴシック" charset="0"/>
                <a:cs typeface="Times New Roman" charset="0"/>
              </a:rPr>
              <a:t>(1 of 2)</a:t>
            </a:r>
            <a:endParaRPr lang="en-US" sz="28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494453560"/>
              </p:ext>
            </p:extLst>
          </p:nvPr>
        </p:nvGraphicFramePr>
        <p:xfrm>
          <a:off x="773113" y="1543585"/>
          <a:ext cx="1676400" cy="355600"/>
        </p:xfrm>
        <a:graphic>
          <a:graphicData uri="http://schemas.openxmlformats.org/presentationml/2006/ole">
            <mc:AlternateContent xmlns:mc="http://schemas.openxmlformats.org/markup-compatibility/2006">
              <mc:Choice xmlns:v="urn:schemas-microsoft-com:vml" Requires="v">
                <p:oleObj spid="_x0000_s9512" name="Equation" r:id="rId4" imgW="1676160" imgH="355320" progId="Equation.DSMT4">
                  <p:embed/>
                </p:oleObj>
              </mc:Choice>
              <mc:Fallback>
                <p:oleObj name="Equation" r:id="rId4" imgW="1676160" imgH="35532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3113" y="1543585"/>
                        <a:ext cx="167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64203654"/>
              </p:ext>
            </p:extLst>
          </p:nvPr>
        </p:nvGraphicFramePr>
        <p:xfrm>
          <a:off x="3619500" y="1560519"/>
          <a:ext cx="3670300" cy="355600"/>
        </p:xfrm>
        <a:graphic>
          <a:graphicData uri="http://schemas.openxmlformats.org/presentationml/2006/ole">
            <mc:AlternateContent xmlns:mc="http://schemas.openxmlformats.org/markup-compatibility/2006">
              <mc:Choice xmlns:v="urn:schemas-microsoft-com:vml" Requires="v">
                <p:oleObj spid="_x0000_s9513" name="Equation" r:id="rId6" imgW="3670200" imgH="355320" progId="Equation.DSMT4">
                  <p:embed/>
                </p:oleObj>
              </mc:Choice>
              <mc:Fallback>
                <p:oleObj name="Equation" r:id="rId6" imgW="3670200" imgH="355320"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9500" y="1560519"/>
                        <a:ext cx="36703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23670822"/>
              </p:ext>
            </p:extLst>
          </p:nvPr>
        </p:nvGraphicFramePr>
        <p:xfrm>
          <a:off x="2737391" y="2345275"/>
          <a:ext cx="4025900" cy="723900"/>
        </p:xfrm>
        <a:graphic>
          <a:graphicData uri="http://schemas.openxmlformats.org/presentationml/2006/ole">
            <mc:AlternateContent xmlns:mc="http://schemas.openxmlformats.org/markup-compatibility/2006">
              <mc:Choice xmlns:v="urn:schemas-microsoft-com:vml" Requires="v">
                <p:oleObj spid="_x0000_s9514" name="Equation" r:id="rId8" imgW="4025880" imgH="723600" progId="Equation.DSMT4">
                  <p:embed/>
                </p:oleObj>
              </mc:Choice>
              <mc:Fallback>
                <p:oleObj name="Equation" r:id="rId8" imgW="4025880" imgH="723600" progId="Equation.DSMT4">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37391" y="2345275"/>
                        <a:ext cx="4025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Shape 303"/>
          <p:cNvGraphicFramePr/>
          <p:nvPr>
            <p:extLst>
              <p:ext uri="{D42A27DB-BD31-4B8C-83A1-F6EECF244321}">
                <p14:modId xmlns:p14="http://schemas.microsoft.com/office/powerpoint/2010/main" val="507413256"/>
              </p:ext>
            </p:extLst>
          </p:nvPr>
        </p:nvGraphicFramePr>
        <p:xfrm>
          <a:off x="1559739" y="3445445"/>
          <a:ext cx="6094144" cy="2675990"/>
        </p:xfrm>
        <a:graphic>
          <a:graphicData uri="http://schemas.openxmlformats.org/drawingml/2006/table">
            <a:tbl>
              <a:tblPr firstRow="1">
                <a:noFill/>
              </a:tblPr>
              <a:tblGrid>
                <a:gridCol w="1767678">
                  <a:extLst>
                    <a:ext uri="{9D8B030D-6E8A-4147-A177-3AD203B41FA5}">
                      <a16:colId xmlns="" xmlns:a16="http://schemas.microsoft.com/office/drawing/2014/main" val="20001"/>
                    </a:ext>
                  </a:extLst>
                </a:gridCol>
                <a:gridCol w="1930400">
                  <a:extLst>
                    <a:ext uri="{9D8B030D-6E8A-4147-A177-3AD203B41FA5}">
                      <a16:colId xmlns="" xmlns:a16="http://schemas.microsoft.com/office/drawing/2014/main" val="20002"/>
                    </a:ext>
                  </a:extLst>
                </a:gridCol>
                <a:gridCol w="2396066">
                  <a:extLst>
                    <a:ext uri="{9D8B030D-6E8A-4147-A177-3AD203B41FA5}">
                      <a16:colId xmlns="" xmlns:a16="http://schemas.microsoft.com/office/drawing/2014/main" val="20003"/>
                    </a:ext>
                  </a:extLst>
                </a:gridCol>
              </a:tblGrid>
              <a:tr h="345540">
                <a:tc>
                  <a:txBody>
                    <a:bodyPr/>
                    <a:lstStyle/>
                    <a:p>
                      <a:pPr marL="4445" algn="ctr">
                        <a:lnSpc>
                          <a:spcPct val="100000"/>
                        </a:lnSpc>
                        <a:spcBef>
                          <a:spcPts val="310"/>
                        </a:spcBef>
                      </a:pPr>
                      <a:r>
                        <a:rPr sz="1800" b="0" i="0" spc="-50" dirty="0">
                          <a:solidFill>
                            <a:srgbClr val="FFFFFF"/>
                          </a:solidFill>
                          <a:latin typeface="Arial Regular"/>
                          <a:cs typeface="Times New Roman"/>
                        </a:rPr>
                        <a:t>Year</a:t>
                      </a:r>
                      <a:endParaRPr sz="1800" b="0" i="0" dirty="0">
                        <a:latin typeface="Arial Regular"/>
                        <a:cs typeface="Times New Roman"/>
                      </a:endParaRP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283845">
                        <a:lnSpc>
                          <a:spcPct val="100000"/>
                        </a:lnSpc>
                        <a:spcBef>
                          <a:spcPts val="310"/>
                        </a:spcBef>
                      </a:pPr>
                      <a:r>
                        <a:rPr sz="1800" b="0" i="0" spc="-5" dirty="0">
                          <a:solidFill>
                            <a:srgbClr val="FFFFFF"/>
                          </a:solidFill>
                          <a:latin typeface="Arial Regular"/>
                          <a:cs typeface="Times New Roman"/>
                        </a:rPr>
                        <a:t>Depreciation</a:t>
                      </a:r>
                      <a:endParaRPr sz="1800" b="0" i="0" dirty="0">
                        <a:latin typeface="Arial Regular"/>
                        <a:cs typeface="Times New Roman"/>
                      </a:endParaRP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160655">
                        <a:lnSpc>
                          <a:spcPct val="100000"/>
                        </a:lnSpc>
                        <a:spcBef>
                          <a:spcPts val="310"/>
                        </a:spcBef>
                      </a:pPr>
                      <a:r>
                        <a:rPr sz="1800" b="0" i="0" dirty="0">
                          <a:solidFill>
                            <a:srgbClr val="FFFFFF"/>
                          </a:solidFill>
                          <a:latin typeface="Arial Regular"/>
                          <a:cs typeface="Times New Roman"/>
                        </a:rPr>
                        <a:t>Ending Book</a:t>
                      </a:r>
                      <a:r>
                        <a:rPr sz="1800" b="0" i="0" spc="-130" dirty="0">
                          <a:solidFill>
                            <a:srgbClr val="FFFFFF"/>
                          </a:solidFill>
                          <a:latin typeface="Arial Regular"/>
                          <a:cs typeface="Times New Roman"/>
                        </a:rPr>
                        <a:t> </a:t>
                      </a:r>
                      <a:r>
                        <a:rPr sz="1800" b="0" i="0" spc="-35" dirty="0">
                          <a:solidFill>
                            <a:srgbClr val="FFFFFF"/>
                          </a:solidFill>
                          <a:latin typeface="Arial Regular"/>
                          <a:cs typeface="Times New Roman"/>
                        </a:rPr>
                        <a:t>Value</a:t>
                      </a:r>
                      <a:endParaRPr sz="1800" b="0" i="0" dirty="0">
                        <a:latin typeface="Arial Regular"/>
                        <a:cs typeface="Times New Roman"/>
                      </a:endParaRP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381000">
                <a:tc>
                  <a:txBody>
                    <a:bodyPr/>
                    <a:lstStyle/>
                    <a:p>
                      <a:pPr marL="5080" algn="ctr">
                        <a:lnSpc>
                          <a:spcPct val="100000"/>
                        </a:lnSpc>
                        <a:spcBef>
                          <a:spcPts val="210"/>
                        </a:spcBef>
                      </a:pPr>
                      <a:r>
                        <a:rPr sz="1800" b="0" i="0" dirty="0">
                          <a:latin typeface="Arial Regular"/>
                          <a:cs typeface="Times New Roman"/>
                        </a:rPr>
                        <a:t>1</a:t>
                      </a:r>
                    </a:p>
                  </a:txBody>
                  <a:tcPr marL="0" marR="0" marT="266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210"/>
                        </a:spcBef>
                      </a:pPr>
                      <a:r>
                        <a:rPr sz="1800" b="0" i="0" dirty="0">
                          <a:latin typeface="Arial Regular"/>
                          <a:cs typeface="Times New Roman"/>
                        </a:rPr>
                        <a:t>$14,000</a:t>
                      </a:r>
                    </a:p>
                  </a:txBody>
                  <a:tcPr marL="0" marR="0" marT="266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654685">
                        <a:lnSpc>
                          <a:spcPct val="100000"/>
                        </a:lnSpc>
                        <a:spcBef>
                          <a:spcPts val="210"/>
                        </a:spcBef>
                      </a:pPr>
                      <a:r>
                        <a:rPr sz="1800" b="0" i="0" dirty="0">
                          <a:latin typeface="Arial Regular"/>
                          <a:cs typeface="Times New Roman"/>
                        </a:rPr>
                        <a:t>$106,000</a:t>
                      </a:r>
                    </a:p>
                  </a:txBody>
                  <a:tcPr marL="0" marR="0" marT="266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381000">
                <a:tc>
                  <a:txBody>
                    <a:bodyPr/>
                    <a:lstStyle/>
                    <a:p>
                      <a:pPr marL="5080" algn="ctr">
                        <a:lnSpc>
                          <a:spcPct val="100000"/>
                        </a:lnSpc>
                        <a:spcBef>
                          <a:spcPts val="310"/>
                        </a:spcBef>
                      </a:pPr>
                      <a:r>
                        <a:rPr sz="1800" b="0" i="0" dirty="0">
                          <a:latin typeface="Arial Regular"/>
                          <a:cs typeface="Times New Roman"/>
                        </a:rPr>
                        <a:t>2</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$92,000</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245533">
                <a:tc>
                  <a:txBody>
                    <a:bodyPr/>
                    <a:lstStyle/>
                    <a:p>
                      <a:pPr marL="5080" algn="ctr">
                        <a:lnSpc>
                          <a:spcPct val="100000"/>
                        </a:lnSpc>
                        <a:spcBef>
                          <a:spcPts val="310"/>
                        </a:spcBef>
                      </a:pPr>
                      <a:r>
                        <a:rPr sz="1800" b="0" i="0" dirty="0">
                          <a:latin typeface="Arial Regular"/>
                          <a:cs typeface="Times New Roman"/>
                        </a:rPr>
                        <a:t>3</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$78,000</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219710">
                <a:tc>
                  <a:txBody>
                    <a:bodyPr/>
                    <a:lstStyle/>
                    <a:p>
                      <a:pPr marL="5080" algn="ctr">
                        <a:lnSpc>
                          <a:spcPct val="100000"/>
                        </a:lnSpc>
                        <a:spcBef>
                          <a:spcPts val="310"/>
                        </a:spcBef>
                      </a:pPr>
                      <a:r>
                        <a:rPr sz="1800" b="0" i="0" dirty="0">
                          <a:latin typeface="Arial Regular"/>
                          <a:cs typeface="Times New Roman"/>
                        </a:rPr>
                        <a:t>4</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$64,000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4"/>
                  </a:ext>
                </a:extLst>
              </a:tr>
              <a:tr h="236220">
                <a:tc>
                  <a:txBody>
                    <a:bodyPr/>
                    <a:lstStyle/>
                    <a:p>
                      <a:pPr marL="5080" algn="ctr">
                        <a:lnSpc>
                          <a:spcPct val="100000"/>
                        </a:lnSpc>
                        <a:spcBef>
                          <a:spcPts val="310"/>
                        </a:spcBef>
                      </a:pPr>
                      <a:r>
                        <a:rPr sz="1800" b="0" i="0" dirty="0">
                          <a:latin typeface="Arial Regular"/>
                          <a:cs typeface="Times New Roman"/>
                        </a:rPr>
                        <a:t>5</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$50,000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5"/>
                  </a:ext>
                </a:extLst>
              </a:tr>
              <a:tr h="210397">
                <a:tc>
                  <a:txBody>
                    <a:bodyPr/>
                    <a:lstStyle/>
                    <a:p>
                      <a:pPr marL="5080" algn="ctr">
                        <a:lnSpc>
                          <a:spcPct val="100000"/>
                        </a:lnSpc>
                        <a:spcBef>
                          <a:spcPts val="310"/>
                        </a:spcBef>
                      </a:pPr>
                      <a:r>
                        <a:rPr sz="1800" b="0" i="0" dirty="0">
                          <a:latin typeface="Arial Regular"/>
                          <a:cs typeface="Times New Roman"/>
                        </a:rPr>
                        <a:t>6</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$36,000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6"/>
                  </a:ext>
                </a:extLst>
              </a:tr>
              <a:tr h="159173">
                <a:tc>
                  <a:txBody>
                    <a:bodyPr/>
                    <a:lstStyle/>
                    <a:p>
                      <a:pPr marL="5080" algn="ctr">
                        <a:lnSpc>
                          <a:spcPct val="100000"/>
                        </a:lnSpc>
                        <a:spcBef>
                          <a:spcPts val="310"/>
                        </a:spcBef>
                      </a:pPr>
                      <a:r>
                        <a:rPr sz="1800" b="0" i="0" dirty="0">
                          <a:latin typeface="Arial Regular"/>
                          <a:cs typeface="Times New Roman"/>
                        </a:rPr>
                        <a:t>7</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$22,000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21499529"/>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34900</TotalTime>
  <Words>2210</Words>
  <Application>Microsoft Office PowerPoint</Application>
  <PresentationFormat>On-screen Show (4:3)</PresentationFormat>
  <Paragraphs>224</Paragraphs>
  <Slides>35</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2_508 Lecture</vt:lpstr>
      <vt:lpstr>Equation</vt:lpstr>
      <vt:lpstr>Engineering Economy</vt:lpstr>
      <vt:lpstr>Objective</vt:lpstr>
      <vt:lpstr>Income Taxes</vt:lpstr>
      <vt:lpstr>Depreciation is the Decrease in Value of  Physical Properties with the Passage of  Time</vt:lpstr>
      <vt:lpstr>Property is Depreciable if</vt:lpstr>
      <vt:lpstr>Depreciable Property is</vt:lpstr>
      <vt:lpstr>Straight Line (SL): Constant Amount of  Depreciation Each Year Over the  Depreciable Life of the Asset</vt:lpstr>
      <vt:lpstr>Pause and Solve (1 of 3)</vt:lpstr>
      <vt:lpstr>Solution (1 of 2)</vt:lpstr>
      <vt:lpstr>Declining-Balance (DB): a Constant-  Percentage of the Remaining BV is  Depreciated Each Year (1 of 3)</vt:lpstr>
      <vt:lpstr>Declining-Balance (DB): a Constant-  Percentage of the Remaining BV is  Depreciated Each Year (2 of 3)</vt:lpstr>
      <vt:lpstr>Declining-Balance (DB): a Constant-  Percentage of the Remaining BV is  Depreciated Each Year (3 of 3)</vt:lpstr>
      <vt:lpstr>When an Asset is Depreciated Using  MACRS, the Following Information is  Needed to Calculate Deductions</vt:lpstr>
      <vt:lpstr>Using MACRS is Easy!</vt:lpstr>
      <vt:lpstr>There are Many Different Types of Taxes</vt:lpstr>
      <vt:lpstr>Taking Taxes into Account Changes Our Expectations of Returns on Projects, So Our MARR (After-Tax) is Lower</vt:lpstr>
      <vt:lpstr>The After-Tax MARR Should be at Least the Tax-Adjusted Weighted Average Cost of Capital (WACC)</vt:lpstr>
      <vt:lpstr>Depreciation is Not a Cash Flow, but it  Affects a Corporation’s Taxable Income,  and Therefore the Taxes a Corporation Pays</vt:lpstr>
      <vt:lpstr>Federal Taxes are Calculated Using a Set of Income Brackets, Each Applying a Different Tax Rate on the Marginal Value of Income. State Taxes Vary Widely</vt:lpstr>
      <vt:lpstr>Pause and Solve (2 of 3)</vt:lpstr>
      <vt:lpstr>Solution (2 of 2)</vt:lpstr>
      <vt:lpstr>The Disposal of a Depreciable Asset can  Result in a Gain or Loss Based on the Sale Price (Market Value) and the Current Book Value</vt:lpstr>
      <vt:lpstr>Pause and Solve (3 of 3)</vt:lpstr>
      <vt:lpstr>Solution—Part A</vt:lpstr>
      <vt:lpstr>Solution—Part B</vt:lpstr>
      <vt:lpstr>Solution—Part C</vt:lpstr>
      <vt:lpstr>After-Tax Economic Analysis</vt:lpstr>
      <vt:lpstr>Cash Flows are Typically Determined for Each Year Using the Notation Below</vt:lpstr>
      <vt:lpstr>Some Important Cash Flow Formulas (1 of 3)</vt:lpstr>
      <vt:lpstr>Some Important Cash Flow Formulas  (2 of 3)</vt:lpstr>
      <vt:lpstr>Some Important Cash Flow Formulas (3 of 3)</vt:lpstr>
      <vt:lpstr>Economic Value Added, EVA (1 of 2)</vt:lpstr>
      <vt:lpstr>Economic Value Added, EVA (2 of 2)</vt:lpstr>
      <vt:lpstr>For Acme, What is the EVA for Year 4 if Their After-Tax MARR is 8%?</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Renukambal Krishnamoorthy, Integra-PDY, IN</cp:lastModifiedBy>
  <cp:revision>476</cp:revision>
  <dcterms:modified xsi:type="dcterms:W3CDTF">2018-07-02T15:06:16Z</dcterms:modified>
</cp:coreProperties>
</file>