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3"/>
  </p:notesMasterIdLst>
  <p:sldIdLst>
    <p:sldId id="380" r:id="rId2"/>
    <p:sldId id="345" r:id="rId3"/>
    <p:sldId id="358" r:id="rId4"/>
    <p:sldId id="359" r:id="rId5"/>
    <p:sldId id="349" r:id="rId6"/>
    <p:sldId id="350" r:id="rId7"/>
    <p:sldId id="351" r:id="rId8"/>
    <p:sldId id="360" r:id="rId9"/>
    <p:sldId id="352" r:id="rId10"/>
    <p:sldId id="353" r:id="rId11"/>
    <p:sldId id="354" r:id="rId12"/>
    <p:sldId id="355" r:id="rId13"/>
    <p:sldId id="361" r:id="rId14"/>
    <p:sldId id="365" r:id="rId15"/>
    <p:sldId id="364" r:id="rId16"/>
    <p:sldId id="366" r:id="rId17"/>
    <p:sldId id="362" r:id="rId18"/>
    <p:sldId id="367" r:id="rId19"/>
    <p:sldId id="368" r:id="rId20"/>
    <p:sldId id="369" r:id="rId21"/>
    <p:sldId id="370" r:id="rId22"/>
    <p:sldId id="371" r:id="rId23"/>
    <p:sldId id="372" r:id="rId24"/>
    <p:sldId id="373" r:id="rId25"/>
    <p:sldId id="374" r:id="rId26"/>
    <p:sldId id="375" r:id="rId27"/>
    <p:sldId id="376" r:id="rId28"/>
    <p:sldId id="377" r:id="rId29"/>
    <p:sldId id="378" r:id="rId30"/>
    <p:sldId id="379" r:id="rId31"/>
    <p:sldId id="327" r:id="rId32"/>
  </p:sldIdLst>
  <p:sldSz cx="9144000" cy="6858000" type="screen4x3"/>
  <p:notesSz cx="6858000" cy="9144000"/>
  <p:defaultTextStyle>
    <a:defPPr>
      <a:defRPr lang="en-US"/>
    </a:defPPr>
    <a:lvl1pPr algn="l" rtl="0" eaLnBrk="0" fontAlgn="base" hangingPunct="0">
      <a:spcBef>
        <a:spcPct val="0"/>
      </a:spcBef>
      <a:spcAft>
        <a:spcPct val="0"/>
      </a:spcAft>
      <a:defRPr sz="1400" kern="1200">
        <a:solidFill>
          <a:schemeClr val="tx1"/>
        </a:solidFill>
        <a:latin typeface="Times" charset="0"/>
        <a:ea typeface="ＭＳ Ｐゴシック" charset="0"/>
        <a:cs typeface="ＭＳ Ｐゴシック" charset="0"/>
      </a:defRPr>
    </a:lvl1pPr>
    <a:lvl2pPr marL="457200" algn="l" rtl="0" eaLnBrk="0" fontAlgn="base" hangingPunct="0">
      <a:spcBef>
        <a:spcPct val="0"/>
      </a:spcBef>
      <a:spcAft>
        <a:spcPct val="0"/>
      </a:spcAft>
      <a:defRPr sz="1400" kern="1200">
        <a:solidFill>
          <a:schemeClr val="tx1"/>
        </a:solidFill>
        <a:latin typeface="Times" charset="0"/>
        <a:ea typeface="ＭＳ Ｐゴシック" charset="0"/>
        <a:cs typeface="ＭＳ Ｐゴシック" charset="0"/>
      </a:defRPr>
    </a:lvl2pPr>
    <a:lvl3pPr marL="914400" algn="l" rtl="0" eaLnBrk="0" fontAlgn="base" hangingPunct="0">
      <a:spcBef>
        <a:spcPct val="0"/>
      </a:spcBef>
      <a:spcAft>
        <a:spcPct val="0"/>
      </a:spcAft>
      <a:defRPr sz="1400" kern="1200">
        <a:solidFill>
          <a:schemeClr val="tx1"/>
        </a:solidFill>
        <a:latin typeface="Times" charset="0"/>
        <a:ea typeface="ＭＳ Ｐゴシック" charset="0"/>
        <a:cs typeface="ＭＳ Ｐゴシック" charset="0"/>
      </a:defRPr>
    </a:lvl3pPr>
    <a:lvl4pPr marL="1371600" algn="l" rtl="0" eaLnBrk="0" fontAlgn="base" hangingPunct="0">
      <a:spcBef>
        <a:spcPct val="0"/>
      </a:spcBef>
      <a:spcAft>
        <a:spcPct val="0"/>
      </a:spcAft>
      <a:defRPr sz="1400" kern="1200">
        <a:solidFill>
          <a:schemeClr val="tx1"/>
        </a:solidFill>
        <a:latin typeface="Times" charset="0"/>
        <a:ea typeface="ＭＳ Ｐゴシック" charset="0"/>
        <a:cs typeface="ＭＳ Ｐゴシック" charset="0"/>
      </a:defRPr>
    </a:lvl4pPr>
    <a:lvl5pPr marL="1828800" algn="l" rtl="0" eaLnBrk="0" fontAlgn="base" hangingPunct="0">
      <a:spcBef>
        <a:spcPct val="0"/>
      </a:spcBef>
      <a:spcAft>
        <a:spcPct val="0"/>
      </a:spcAft>
      <a:defRPr sz="1400" kern="1200">
        <a:solidFill>
          <a:schemeClr val="tx1"/>
        </a:solidFill>
        <a:latin typeface="Times" charset="0"/>
        <a:ea typeface="ＭＳ Ｐゴシック" charset="0"/>
        <a:cs typeface="ＭＳ Ｐゴシック" charset="0"/>
      </a:defRPr>
    </a:lvl5pPr>
    <a:lvl6pPr marL="2286000" algn="l" defTabSz="457200" rtl="0" eaLnBrk="1" latinLnBrk="0" hangingPunct="1">
      <a:defRPr sz="1400" kern="1200">
        <a:solidFill>
          <a:schemeClr val="tx1"/>
        </a:solidFill>
        <a:latin typeface="Times" charset="0"/>
        <a:ea typeface="ＭＳ Ｐゴシック" charset="0"/>
        <a:cs typeface="ＭＳ Ｐゴシック" charset="0"/>
      </a:defRPr>
    </a:lvl6pPr>
    <a:lvl7pPr marL="2743200" algn="l" defTabSz="457200" rtl="0" eaLnBrk="1" latinLnBrk="0" hangingPunct="1">
      <a:defRPr sz="1400" kern="1200">
        <a:solidFill>
          <a:schemeClr val="tx1"/>
        </a:solidFill>
        <a:latin typeface="Times" charset="0"/>
        <a:ea typeface="ＭＳ Ｐゴシック" charset="0"/>
        <a:cs typeface="ＭＳ Ｐゴシック" charset="0"/>
      </a:defRPr>
    </a:lvl7pPr>
    <a:lvl8pPr marL="3200400" algn="l" defTabSz="457200" rtl="0" eaLnBrk="1" latinLnBrk="0" hangingPunct="1">
      <a:defRPr sz="1400" kern="1200">
        <a:solidFill>
          <a:schemeClr val="tx1"/>
        </a:solidFill>
        <a:latin typeface="Times" charset="0"/>
        <a:ea typeface="ＭＳ Ｐゴシック" charset="0"/>
        <a:cs typeface="ＭＳ Ｐゴシック" charset="0"/>
      </a:defRPr>
    </a:lvl8pPr>
    <a:lvl9pPr marL="3657600" algn="l" defTabSz="457200" rtl="0" eaLnBrk="1" latinLnBrk="0" hangingPunct="1">
      <a:defRPr sz="1400" kern="1200">
        <a:solidFill>
          <a:schemeClr val="tx1"/>
        </a:solidFill>
        <a:latin typeface="Times" charset="0"/>
        <a:ea typeface="ＭＳ Ｐゴシック" charset="0"/>
        <a:cs typeface="ＭＳ Ｐゴシック"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7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093AE"/>
    <a:srgbClr val="F1F2DA"/>
    <a:srgbClr val="EAECCA"/>
    <a:srgbClr val="B5E0EC"/>
    <a:srgbClr val="007FA3"/>
    <a:srgbClr val="37A9DA"/>
    <a:srgbClr val="E65106"/>
    <a:srgbClr val="FFB650"/>
    <a:srgbClr val="E82205"/>
    <a:srgbClr val="FF010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58" autoAdjust="0"/>
    <p:restoredTop sz="99657" autoAdjust="0"/>
  </p:normalViewPr>
  <p:slideViewPr>
    <p:cSldViewPr>
      <p:cViewPr varScale="1">
        <p:scale>
          <a:sx n="113" d="100"/>
          <a:sy n="113" d="100"/>
        </p:scale>
        <p:origin x="-1500" y="-102"/>
      </p:cViewPr>
      <p:guideLst>
        <p:guide orient="horz" pos="2160"/>
        <p:guide orient="horz" pos="3984"/>
        <p:guide orient="horz" pos="768"/>
        <p:guide orient="horz" pos="432"/>
        <p:guide pos="2880"/>
        <p:guide pos="288"/>
        <p:guide pos="55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 Id="rId6" Type="http://schemas.openxmlformats.org/officeDocument/2006/relationships/image" Target="../media/image12.wmf"/><Relationship Id="rId5" Type="http://schemas.openxmlformats.org/officeDocument/2006/relationships/image" Target="../media/image11.wmf"/><Relationship Id="rId4" Type="http://schemas.openxmlformats.org/officeDocument/2006/relationships/image" Target="../media/image10.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ＭＳ Ｐゴシック" pitchFamily="16" charset="-128"/>
                <a:cs typeface="+mn-cs"/>
              </a:defRPr>
            </a:lvl1pPr>
          </a:lstStyle>
          <a:p>
            <a:pPr>
              <a:defRPr/>
            </a:pPr>
            <a:endParaRPr lang="en-US" dirty="0"/>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ＭＳ Ｐゴシック" pitchFamily="16" charset="-128"/>
                <a:cs typeface="+mn-cs"/>
              </a:defRPr>
            </a:lvl1pPr>
          </a:lstStyle>
          <a:p>
            <a:pPr>
              <a:defRPr/>
            </a:pPr>
            <a:endParaRPr lang="en-US" dirty="0"/>
          </a:p>
        </p:txBody>
      </p:sp>
      <p:sp>
        <p:nvSpPr>
          <p:cNvPr id="102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ＭＳ Ｐゴシック" pitchFamily="16" charset="-128"/>
                <a:cs typeface="+mn-cs"/>
              </a:defRPr>
            </a:lvl1pPr>
          </a:lstStyle>
          <a:p>
            <a:pPr>
              <a:defRPr/>
            </a:pPr>
            <a:endParaRPr lang="en-US" dirty="0"/>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F1BA5DD3-4FE0-E64B-9ED0-E58ACA98CE52}" type="slidenum">
              <a:rPr lang="en-US"/>
              <a:pPr/>
              <a:t>‹#›</a:t>
            </a:fld>
            <a:endParaRPr lang="en-US" dirty="0"/>
          </a:p>
        </p:txBody>
      </p:sp>
    </p:spTree>
    <p:extLst>
      <p:ext uri="{BB962C8B-B14F-4D97-AF65-F5344CB8AC3E}">
        <p14:creationId xmlns:p14="http://schemas.microsoft.com/office/powerpoint/2010/main" val="35818822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16" charset="0"/>
        <a:ea typeface="ＭＳ Ｐゴシック" pitchFamily="16" charset="-128"/>
        <a:cs typeface="ＭＳ Ｐゴシック" pitchFamily="16" charset="-128"/>
      </a:defRPr>
    </a:lvl1pPr>
    <a:lvl2pPr marL="457200" algn="l" rtl="0" eaLnBrk="0" fontAlgn="base" hangingPunct="0">
      <a:spcBef>
        <a:spcPct val="30000"/>
      </a:spcBef>
      <a:spcAft>
        <a:spcPct val="0"/>
      </a:spcAft>
      <a:defRPr sz="1200" kern="1200">
        <a:solidFill>
          <a:schemeClr val="tx1"/>
        </a:solidFill>
        <a:latin typeface="Arial" pitchFamily="16" charset="0"/>
        <a:ea typeface="ＭＳ Ｐゴシック" pitchFamily="16" charset="-128"/>
        <a:cs typeface="+mn-cs"/>
      </a:defRPr>
    </a:lvl2pPr>
    <a:lvl3pPr marL="914400" algn="l" rtl="0" eaLnBrk="0" fontAlgn="base" hangingPunct="0">
      <a:spcBef>
        <a:spcPct val="30000"/>
      </a:spcBef>
      <a:spcAft>
        <a:spcPct val="0"/>
      </a:spcAft>
      <a:defRPr sz="1200" kern="1200">
        <a:solidFill>
          <a:schemeClr val="tx1"/>
        </a:solidFill>
        <a:latin typeface="Arial" pitchFamily="16" charset="0"/>
        <a:ea typeface="ＭＳ Ｐゴシック" pitchFamily="16" charset="-128"/>
        <a:cs typeface="+mn-cs"/>
      </a:defRPr>
    </a:lvl3pPr>
    <a:lvl4pPr marL="1371600" algn="l" rtl="0" eaLnBrk="0" fontAlgn="base" hangingPunct="0">
      <a:spcBef>
        <a:spcPct val="30000"/>
      </a:spcBef>
      <a:spcAft>
        <a:spcPct val="0"/>
      </a:spcAft>
      <a:defRPr sz="1200" kern="1200">
        <a:solidFill>
          <a:schemeClr val="tx1"/>
        </a:solidFill>
        <a:latin typeface="Arial" pitchFamily="16" charset="0"/>
        <a:ea typeface="ＭＳ Ｐゴシック" pitchFamily="16" charset="-128"/>
        <a:cs typeface="+mn-cs"/>
      </a:defRPr>
    </a:lvl4pPr>
    <a:lvl5pPr marL="1828800" algn="l" rtl="0" eaLnBrk="0" fontAlgn="base" hangingPunct="0">
      <a:spcBef>
        <a:spcPct val="30000"/>
      </a:spcBef>
      <a:spcAft>
        <a:spcPct val="0"/>
      </a:spcAft>
      <a:defRPr sz="1200" kern="1200">
        <a:solidFill>
          <a:schemeClr val="tx1"/>
        </a:solidFill>
        <a:latin typeface="Arial" pitchFamily="16" charset="0"/>
        <a:ea typeface="ＭＳ Ｐゴシック" pitchFamily="1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3600"/>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Times New Roman"/>
                <a:cs typeface="Times New Roman"/>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Tree>
    <p:extLst>
      <p:ext uri="{BB962C8B-B14F-4D97-AF65-F5344CB8AC3E}">
        <p14:creationId xmlns:p14="http://schemas.microsoft.com/office/powerpoint/2010/main" val="13657755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07372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04800"/>
            <a:ext cx="20574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304800"/>
            <a:ext cx="6019800" cy="58213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708763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_Objective_Content_final">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752400"/>
            <a:ext cx="8229600" cy="523220"/>
          </a:xfrm>
        </p:spPr>
        <p:txBody>
          <a:bodyPr lIns="0" tIns="0" rIns="0" bIns="0">
            <a:spAutoFit/>
          </a:bodyPr>
          <a:lstStyle>
            <a:lvl1pPr algn="l">
              <a:defRPr sz="3400" b="1" baseline="0">
                <a:solidFill>
                  <a:srgbClr val="007FA3"/>
                </a:solidFill>
                <a:latin typeface="+mj-lt"/>
                <a:cs typeface="Times New Roman" panose="02020603050405020304" pitchFamily="18" charset="0"/>
              </a:defRPr>
            </a:lvl1pPr>
          </a:lstStyle>
          <a:p>
            <a:r>
              <a:rPr lang="en-US" dirty="0"/>
              <a:t>Click to edit Master </a:t>
            </a:r>
            <a:r>
              <a:rPr lang="en-US" dirty="0" err="1" smtClean="0"/>
              <a:t>title_Single</a:t>
            </a:r>
            <a:r>
              <a:rPr lang="en-US" dirty="0" smtClean="0"/>
              <a:t> line</a:t>
            </a:r>
            <a:endParaRPr lang="en-US" dirty="0"/>
          </a:p>
        </p:txBody>
      </p:sp>
      <p:sp>
        <p:nvSpPr>
          <p:cNvPr id="3" name="Text Placeholder 2"/>
          <p:cNvSpPr>
            <a:spLocks noGrp="1"/>
          </p:cNvSpPr>
          <p:nvPr>
            <p:ph type="body" idx="1" hasCustomPrompt="1"/>
          </p:nvPr>
        </p:nvSpPr>
        <p:spPr>
          <a:xfrm>
            <a:off x="457200" y="1641600"/>
            <a:ext cx="8229600" cy="400110"/>
          </a:xfrm>
          <a:prstGeom prst="rect">
            <a:avLst/>
          </a:prstGeom>
        </p:spPr>
        <p:txBody>
          <a:bodyPr vert="horz" lIns="0" tIns="0" rIns="0" bIns="0" anchor="b">
            <a:spAutoFit/>
          </a:bodyPr>
          <a:lstStyle>
            <a:lvl1pPr marL="0" indent="0">
              <a:buNone/>
              <a:defRPr sz="2600" b="1">
                <a:latin typeface="Arial(Body)"/>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a:t>
            </a:r>
            <a:r>
              <a:rPr lang="en-US" dirty="0" err="1" smtClean="0"/>
              <a:t>styles_Objectives</a:t>
            </a:r>
            <a:endParaRPr lang="en-US" dirty="0"/>
          </a:p>
        </p:txBody>
      </p:sp>
    </p:spTree>
    <p:extLst>
      <p:ext uri="{BB962C8B-B14F-4D97-AF65-F5344CB8AC3E}">
        <p14:creationId xmlns:p14="http://schemas.microsoft.com/office/powerpoint/2010/main" val="14918828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_Objective_Content_Bullet lis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752400"/>
            <a:ext cx="8229600" cy="523220"/>
          </a:xfrm>
        </p:spPr>
        <p:txBody>
          <a:bodyPr lIns="0" tIns="0" rIns="0" bIns="0">
            <a:spAutoFit/>
          </a:bodyPr>
          <a:lstStyle>
            <a:lvl1pPr algn="l">
              <a:defRPr sz="3400" b="1" baseline="0">
                <a:solidFill>
                  <a:srgbClr val="007FA3"/>
                </a:solidFill>
                <a:latin typeface="+mj-lt"/>
                <a:cs typeface="Times New Roman" panose="02020603050405020304" pitchFamily="18" charset="0"/>
              </a:defRPr>
            </a:lvl1pPr>
          </a:lstStyle>
          <a:p>
            <a:r>
              <a:rPr lang="en-US" dirty="0"/>
              <a:t>Click to edit Master </a:t>
            </a:r>
            <a:r>
              <a:rPr lang="en-US" dirty="0" err="1" smtClean="0"/>
              <a:t>title_Single</a:t>
            </a:r>
            <a:r>
              <a:rPr lang="en-US" dirty="0" smtClean="0"/>
              <a:t> line</a:t>
            </a:r>
            <a:endParaRPr lang="en-US" dirty="0"/>
          </a:p>
        </p:txBody>
      </p:sp>
      <p:sp>
        <p:nvSpPr>
          <p:cNvPr id="3" name="Text Placeholder 2"/>
          <p:cNvSpPr>
            <a:spLocks noGrp="1"/>
          </p:cNvSpPr>
          <p:nvPr>
            <p:ph type="body" idx="1" hasCustomPrompt="1"/>
          </p:nvPr>
        </p:nvSpPr>
        <p:spPr>
          <a:xfrm>
            <a:off x="457200" y="1641600"/>
            <a:ext cx="8229600" cy="400110"/>
          </a:xfrm>
          <a:prstGeom prst="rect">
            <a:avLst/>
          </a:prstGeom>
        </p:spPr>
        <p:txBody>
          <a:bodyPr vert="horz" lIns="0" tIns="0" rIns="0" bIns="0" anchor="b">
            <a:spAutoFit/>
          </a:bodyPr>
          <a:lstStyle>
            <a:lvl1pPr marL="0" indent="0">
              <a:buNone/>
              <a:defRPr sz="2600" b="1">
                <a:latin typeface="Arial(Body)"/>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a:t>
            </a:r>
            <a:r>
              <a:rPr lang="en-US" dirty="0" err="1" smtClean="0"/>
              <a:t>styles_Objectives</a:t>
            </a:r>
            <a:endParaRPr lang="en-US" dirty="0"/>
          </a:p>
        </p:txBody>
      </p:sp>
    </p:spTree>
    <p:extLst>
      <p:ext uri="{BB962C8B-B14F-4D97-AF65-F5344CB8AC3E}">
        <p14:creationId xmlns:p14="http://schemas.microsoft.com/office/powerpoint/2010/main" val="3472006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2line_Objective_Content_final">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98000"/>
            <a:ext cx="8229600" cy="1046440"/>
          </a:xfrm>
        </p:spPr>
        <p:txBody>
          <a:bodyPr lIns="0" tIns="0" rIns="0" bIns="0">
            <a:spAutoFit/>
          </a:bodyPr>
          <a:lstStyle>
            <a:lvl1pPr algn="l">
              <a:defRPr sz="3400" b="1" baseline="0">
                <a:solidFill>
                  <a:srgbClr val="007FA3"/>
                </a:solidFill>
                <a:latin typeface="+mj-lt"/>
                <a:cs typeface="Times New Roman" panose="02020603050405020304" pitchFamily="18" charset="0"/>
              </a:defRPr>
            </a:lvl1pPr>
          </a:lstStyle>
          <a:p>
            <a:r>
              <a:rPr lang="en-US" dirty="0"/>
              <a:t>Click to edit Master </a:t>
            </a:r>
            <a:r>
              <a:rPr lang="en-US" dirty="0" err="1" smtClean="0"/>
              <a:t>title_Double</a:t>
            </a:r>
            <a:r>
              <a:rPr lang="en-US" dirty="0" smtClean="0"/>
              <a:t> line Goes Here</a:t>
            </a:r>
            <a:endParaRPr lang="en-US" dirty="0"/>
          </a:p>
        </p:txBody>
      </p:sp>
      <p:sp>
        <p:nvSpPr>
          <p:cNvPr id="3" name="Text Placeholder 2"/>
          <p:cNvSpPr>
            <a:spLocks noGrp="1"/>
          </p:cNvSpPr>
          <p:nvPr>
            <p:ph type="body" idx="1" hasCustomPrompt="1"/>
          </p:nvPr>
        </p:nvSpPr>
        <p:spPr>
          <a:xfrm>
            <a:off x="457200" y="1641600"/>
            <a:ext cx="8229600" cy="2142125"/>
          </a:xfrm>
          <a:prstGeom prst="rect">
            <a:avLst/>
          </a:prstGeom>
        </p:spPr>
        <p:txBody>
          <a:bodyPr vert="horz" lIns="0" tIns="0" rIns="0" bIns="0" anchor="t" anchorCtr="0">
            <a:spAutoFit/>
          </a:bodyPr>
          <a:lstStyle>
            <a:lvl1pPr marL="255600" marR="0" indent="-255600" algn="l" defTabSz="914400" rtl="0" eaLnBrk="0" fontAlgn="base" latinLnBrk="0" hangingPunct="0">
              <a:lnSpc>
                <a:spcPct val="100000"/>
              </a:lnSpc>
              <a:spcBef>
                <a:spcPct val="20000"/>
              </a:spcBef>
              <a:spcAft>
                <a:spcPct val="0"/>
              </a:spcAft>
              <a:buClr>
                <a:srgbClr val="007FA3"/>
              </a:buClr>
              <a:buSzTx/>
              <a:buFont typeface="Arial" panose="020B0604020202020204" pitchFamily="34" charset="0"/>
              <a:buChar char="•"/>
              <a:tabLst/>
              <a:defRPr sz="2400" b="0" baseline="0">
                <a:latin typeface="Arial(Body)"/>
              </a:defRPr>
            </a:lvl1pPr>
            <a:lvl2pPr marL="741600" indent="-284400">
              <a:spcBef>
                <a:spcPts val="600"/>
              </a:spcBef>
              <a:buClr>
                <a:srgbClr val="007FA3"/>
              </a:buClr>
              <a:buFontTx/>
              <a:buChar char="–"/>
              <a:defRPr sz="2400" b="0">
                <a:latin typeface="Arial(Body)"/>
              </a:defRPr>
            </a:lvl2pPr>
            <a:lvl3pPr marL="1144800" indent="-230400">
              <a:spcBef>
                <a:spcPts val="600"/>
              </a:spcBef>
              <a:buClr>
                <a:srgbClr val="007FA3"/>
              </a:buClr>
              <a:buFont typeface="Wingdings" panose="05000000000000000000" pitchFamily="2" charset="2"/>
              <a:buChar char="§"/>
              <a:defRPr sz="2400" b="0">
                <a:latin typeface="Arial(Body)"/>
              </a:defRPr>
            </a:lvl3pPr>
            <a:lvl4pPr marL="1440000" indent="-216000">
              <a:spcBef>
                <a:spcPts val="600"/>
              </a:spcBef>
              <a:buClr>
                <a:srgbClr val="007FA3"/>
              </a:buClr>
              <a:buSzPct val="70000"/>
              <a:buFont typeface="Courier New" panose="02070309020205020404" pitchFamily="49" charset="0"/>
              <a:buChar char="o"/>
              <a:defRPr sz="2400" b="0" baseline="0">
                <a:latin typeface="Arial(Body)"/>
              </a:defRPr>
            </a:lvl4pPr>
            <a:lvl5pPr marL="1800000" indent="-216000">
              <a:spcBef>
                <a:spcPts val="600"/>
              </a:spcBef>
              <a:buClr>
                <a:srgbClr val="007FA3"/>
              </a:buClr>
              <a:buSzPct val="70000"/>
              <a:buFont typeface="Wingdings" panose="05000000000000000000" pitchFamily="2" charset="2"/>
              <a:buChar char="Ø"/>
              <a:defRPr sz="2400" b="0">
                <a:latin typeface="Arial(Body)"/>
              </a:defRPr>
            </a:lvl5pPr>
            <a:lvl6pPr marL="2373300" indent="-342900">
              <a:buFont typeface="Courier New" panose="02070309020205020404" pitchFamily="49" charset="0"/>
              <a:buChar char="o"/>
              <a:defRPr sz="2400" b="0">
                <a:latin typeface="Arial(Body)"/>
              </a:defRPr>
            </a:lvl6pPr>
            <a:lvl7pPr marL="2743200" indent="0">
              <a:buNone/>
              <a:defRPr sz="1600" b="1"/>
            </a:lvl7pPr>
            <a:lvl8pPr marL="3200400" indent="0">
              <a:buNone/>
              <a:defRPr sz="1600" b="1"/>
            </a:lvl8pPr>
            <a:lvl9pPr marL="3657600" indent="0">
              <a:buNone/>
              <a:defRPr sz="1600" b="1"/>
            </a:lvl9pPr>
          </a:lstStyle>
          <a:p>
            <a:pPr lvl="0"/>
            <a:r>
              <a:rPr lang="en-US" dirty="0" smtClean="0"/>
              <a:t>Leve1 Bullet</a:t>
            </a:r>
          </a:p>
          <a:p>
            <a:pPr lvl="1"/>
            <a:r>
              <a:rPr lang="en-US" dirty="0" smtClean="0"/>
              <a:t>Level 2 Bullet</a:t>
            </a:r>
          </a:p>
          <a:p>
            <a:pPr lvl="2"/>
            <a:r>
              <a:rPr lang="en-US" dirty="0" smtClean="0"/>
              <a:t>Level 3 Bullet</a:t>
            </a:r>
          </a:p>
          <a:p>
            <a:pPr lvl="3"/>
            <a:r>
              <a:rPr lang="en-US" dirty="0" smtClean="0"/>
              <a:t>Level 4 Bullet</a:t>
            </a:r>
          </a:p>
          <a:p>
            <a:pPr lvl="4"/>
            <a:r>
              <a:rPr lang="en-US" dirty="0" smtClean="0"/>
              <a:t>Level 5 Bullet</a:t>
            </a:r>
          </a:p>
        </p:txBody>
      </p:sp>
    </p:spTree>
    <p:extLst>
      <p:ext uri="{BB962C8B-B14F-4D97-AF65-F5344CB8AC3E}">
        <p14:creationId xmlns:p14="http://schemas.microsoft.com/office/powerpoint/2010/main" val="3065648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itle_1 line_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752400"/>
            <a:ext cx="8229600" cy="523220"/>
          </a:xfrm>
        </p:spPr>
        <p:txBody>
          <a:bodyPr lIns="0" tIns="0" rIns="0" bIns="0">
            <a:spAutoFit/>
          </a:bodyPr>
          <a:lstStyle>
            <a:lvl1pPr algn="l">
              <a:defRPr sz="3400" b="1" baseline="0">
                <a:solidFill>
                  <a:srgbClr val="007FA3"/>
                </a:solidFill>
                <a:latin typeface="+mj-lt"/>
                <a:cs typeface="Times New Roman" panose="02020603050405020304" pitchFamily="18" charset="0"/>
              </a:defRPr>
            </a:lvl1pPr>
          </a:lstStyle>
          <a:p>
            <a:r>
              <a:rPr lang="en-US" dirty="0"/>
              <a:t>Click to edit Master </a:t>
            </a:r>
            <a:r>
              <a:rPr lang="en-US" dirty="0" err="1" smtClean="0"/>
              <a:t>title_Single</a:t>
            </a:r>
            <a:r>
              <a:rPr lang="en-US" dirty="0" smtClean="0"/>
              <a:t> line</a:t>
            </a:r>
            <a:endParaRPr lang="en-US" dirty="0"/>
          </a:p>
        </p:txBody>
      </p:sp>
      <p:sp>
        <p:nvSpPr>
          <p:cNvPr id="4" name="Content Placeholder 3"/>
          <p:cNvSpPr>
            <a:spLocks noGrp="1"/>
          </p:cNvSpPr>
          <p:nvPr>
            <p:ph sz="half" idx="2"/>
          </p:nvPr>
        </p:nvSpPr>
        <p:spPr>
          <a:xfrm>
            <a:off x="457200" y="1641600"/>
            <a:ext cx="8229600" cy="369332"/>
          </a:xfrm>
          <a:prstGeom prst="rect">
            <a:avLst/>
          </a:prstGeom>
        </p:spPr>
        <p:txBody>
          <a:bodyPr vert="horz" lIns="0" tIns="0" rIns="0" bIns="0">
            <a:spAutoFit/>
          </a:bodyPr>
          <a:lstStyle>
            <a:lvl1pPr marL="0" indent="0" rtl="0">
              <a:buNone/>
              <a:defRPr sz="2400">
                <a:latin typeface="Arial (Body)"/>
              </a:defRPr>
            </a:lvl1pPr>
            <a:lvl2pPr marL="731520" indent="-285750">
              <a:buFont typeface="Wingdings" panose="05000000000000000000" pitchFamily="2" charset="2"/>
              <a:buChar char="§"/>
              <a:defRPr sz="2000">
                <a:latin typeface="+mj-lt"/>
              </a:defRPr>
            </a:lvl2pPr>
            <a:lvl3pPr marL="1097280" indent="-274320">
              <a:buFont typeface="Courier New" panose="02070309020205020404" pitchFamily="49" charset="0"/>
              <a:buChar char="o"/>
              <a:defRPr sz="1800">
                <a:latin typeface="+mj-lt"/>
              </a:defRPr>
            </a:lvl3pPr>
            <a:lvl4pPr marL="1371600" indent="-274320">
              <a:defRPr sz="1600">
                <a:latin typeface="+mj-lt"/>
              </a:defRPr>
            </a:lvl4pPr>
            <a:lvl5pPr marL="1645920" indent="-274320">
              <a:defRPr sz="1600">
                <a:latin typeface="+mj-lt"/>
              </a:defRPr>
            </a:lvl5pPr>
            <a:lvl6pPr>
              <a:defRPr sz="1600"/>
            </a:lvl6pPr>
            <a:lvl7pPr>
              <a:defRPr sz="1600"/>
            </a:lvl7pPr>
            <a:lvl8pPr>
              <a:defRPr sz="1600"/>
            </a:lvl8pPr>
            <a:lvl9pPr>
              <a:defRPr sz="1600"/>
            </a:lvl9pPr>
          </a:lstStyle>
          <a:p>
            <a:pPr lvl="0"/>
            <a:r>
              <a:rPr lang="en-US" dirty="0"/>
              <a:t>Click to edit Master text </a:t>
            </a:r>
            <a:r>
              <a:rPr lang="en-US" dirty="0" smtClean="0"/>
              <a:t>styles</a:t>
            </a:r>
            <a:endParaRPr lang="en-US" dirty="0"/>
          </a:p>
        </p:txBody>
      </p:sp>
    </p:spTree>
    <p:extLst>
      <p:ext uri="{BB962C8B-B14F-4D97-AF65-F5344CB8AC3E}">
        <p14:creationId xmlns:p14="http://schemas.microsoft.com/office/powerpoint/2010/main" val="7787716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Title_1 line_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752400"/>
            <a:ext cx="8229600" cy="523220"/>
          </a:xfrm>
        </p:spPr>
        <p:txBody>
          <a:bodyPr lIns="0" tIns="0" rIns="0" bIns="0">
            <a:spAutoFit/>
          </a:bodyPr>
          <a:lstStyle>
            <a:lvl1pPr algn="l">
              <a:defRPr sz="3400" b="1" baseline="0">
                <a:solidFill>
                  <a:srgbClr val="007FA3"/>
                </a:solidFill>
                <a:latin typeface="+mj-lt"/>
                <a:cs typeface="Times New Roman" panose="02020603050405020304" pitchFamily="18" charset="0"/>
              </a:defRPr>
            </a:lvl1pPr>
          </a:lstStyle>
          <a:p>
            <a:r>
              <a:rPr lang="en-US" dirty="0"/>
              <a:t>Click to edit Master </a:t>
            </a:r>
            <a:r>
              <a:rPr lang="en-US" dirty="0" err="1" smtClean="0"/>
              <a:t>title_Single</a:t>
            </a:r>
            <a:r>
              <a:rPr lang="en-US" dirty="0" smtClean="0"/>
              <a:t> line</a:t>
            </a:r>
            <a:endParaRPr lang="en-US" dirty="0"/>
          </a:p>
        </p:txBody>
      </p:sp>
      <p:sp>
        <p:nvSpPr>
          <p:cNvPr id="4" name="Content Placeholder 3"/>
          <p:cNvSpPr>
            <a:spLocks noGrp="1"/>
          </p:cNvSpPr>
          <p:nvPr>
            <p:ph sz="half" idx="2"/>
          </p:nvPr>
        </p:nvSpPr>
        <p:spPr>
          <a:xfrm>
            <a:off x="457200" y="1641600"/>
            <a:ext cx="8229600" cy="369332"/>
          </a:xfrm>
          <a:prstGeom prst="rect">
            <a:avLst/>
          </a:prstGeom>
        </p:spPr>
        <p:txBody>
          <a:bodyPr vert="horz" lIns="0" tIns="0" rIns="0" bIns="0">
            <a:spAutoFit/>
          </a:bodyPr>
          <a:lstStyle>
            <a:lvl1pPr marL="0" indent="0" rtl="0">
              <a:buNone/>
              <a:defRPr sz="2400">
                <a:latin typeface="Arial (Body)"/>
              </a:defRPr>
            </a:lvl1pPr>
            <a:lvl2pPr marL="731520" indent="-285750">
              <a:buFont typeface="Wingdings" panose="05000000000000000000" pitchFamily="2" charset="2"/>
              <a:buChar char="§"/>
              <a:defRPr sz="2000">
                <a:latin typeface="+mj-lt"/>
              </a:defRPr>
            </a:lvl2pPr>
            <a:lvl3pPr marL="1097280" indent="-274320">
              <a:buFont typeface="Courier New" panose="02070309020205020404" pitchFamily="49" charset="0"/>
              <a:buChar char="o"/>
              <a:defRPr sz="1800">
                <a:latin typeface="+mj-lt"/>
              </a:defRPr>
            </a:lvl3pPr>
            <a:lvl4pPr marL="1371600" indent="-274320">
              <a:defRPr sz="1600">
                <a:latin typeface="+mj-lt"/>
              </a:defRPr>
            </a:lvl4pPr>
            <a:lvl5pPr marL="1645920" indent="-274320">
              <a:defRPr sz="1600">
                <a:latin typeface="+mj-lt"/>
              </a:defRPr>
            </a:lvl5pPr>
            <a:lvl6pPr>
              <a:defRPr sz="1600"/>
            </a:lvl6pPr>
            <a:lvl7pPr>
              <a:defRPr sz="1600"/>
            </a:lvl7pPr>
            <a:lvl8pPr>
              <a:defRPr sz="1600"/>
            </a:lvl8pPr>
            <a:lvl9pPr>
              <a:defRPr sz="1600"/>
            </a:lvl9pPr>
          </a:lstStyle>
          <a:p>
            <a:pPr lvl="0"/>
            <a:r>
              <a:rPr lang="en-US" dirty="0"/>
              <a:t>Click to edit Master text </a:t>
            </a:r>
            <a:r>
              <a:rPr lang="en-US" dirty="0" smtClean="0"/>
              <a:t>styles</a:t>
            </a:r>
            <a:endParaRPr lang="en-US" dirty="0"/>
          </a:p>
        </p:txBody>
      </p:sp>
      <p:sp>
        <p:nvSpPr>
          <p:cNvPr id="5" name="Content Placeholder 3"/>
          <p:cNvSpPr>
            <a:spLocks noGrp="1"/>
          </p:cNvSpPr>
          <p:nvPr>
            <p:ph sz="half" idx="10"/>
          </p:nvPr>
        </p:nvSpPr>
        <p:spPr>
          <a:xfrm>
            <a:off x="457200" y="5638800"/>
            <a:ext cx="8229600" cy="369332"/>
          </a:xfrm>
          <a:prstGeom prst="rect">
            <a:avLst/>
          </a:prstGeom>
        </p:spPr>
        <p:txBody>
          <a:bodyPr vert="horz" lIns="0" tIns="0" rIns="0" bIns="0">
            <a:spAutoFit/>
          </a:bodyPr>
          <a:lstStyle>
            <a:lvl1pPr marL="0" indent="0" rtl="0">
              <a:buNone/>
              <a:defRPr sz="2400">
                <a:latin typeface="Arial (Body)"/>
              </a:defRPr>
            </a:lvl1pPr>
            <a:lvl2pPr marL="731520" indent="-285750">
              <a:buFont typeface="Wingdings" panose="05000000000000000000" pitchFamily="2" charset="2"/>
              <a:buChar char="§"/>
              <a:defRPr sz="2000">
                <a:latin typeface="+mj-lt"/>
              </a:defRPr>
            </a:lvl2pPr>
            <a:lvl3pPr marL="1097280" indent="-274320">
              <a:buFont typeface="Courier New" panose="02070309020205020404" pitchFamily="49" charset="0"/>
              <a:buChar char="o"/>
              <a:defRPr sz="1800">
                <a:latin typeface="+mj-lt"/>
              </a:defRPr>
            </a:lvl3pPr>
            <a:lvl4pPr marL="1371600" indent="-274320">
              <a:defRPr sz="1600">
                <a:latin typeface="+mj-lt"/>
              </a:defRPr>
            </a:lvl4pPr>
            <a:lvl5pPr marL="1645920" indent="-274320">
              <a:defRPr sz="1600">
                <a:latin typeface="+mj-lt"/>
              </a:defRPr>
            </a:lvl5pPr>
            <a:lvl6pPr>
              <a:defRPr sz="1600"/>
            </a:lvl6pPr>
            <a:lvl7pPr>
              <a:defRPr sz="1600"/>
            </a:lvl7pPr>
            <a:lvl8pPr>
              <a:defRPr sz="1600"/>
            </a:lvl8pPr>
            <a:lvl9pPr>
              <a:defRPr sz="1600"/>
            </a:lvl9pPr>
          </a:lstStyle>
          <a:p>
            <a:pPr lvl="0"/>
            <a:r>
              <a:rPr lang="en-US" dirty="0"/>
              <a:t>Click to edit Master text </a:t>
            </a:r>
            <a:r>
              <a:rPr lang="en-US" dirty="0" smtClean="0"/>
              <a:t>styles</a:t>
            </a:r>
            <a:endParaRPr lang="en-US" dirty="0"/>
          </a:p>
        </p:txBody>
      </p:sp>
    </p:spTree>
    <p:extLst>
      <p:ext uri="{BB962C8B-B14F-4D97-AF65-F5344CB8AC3E}">
        <p14:creationId xmlns:p14="http://schemas.microsoft.com/office/powerpoint/2010/main" val="36533849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heck your knowledg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752400"/>
            <a:ext cx="8229600" cy="523220"/>
          </a:xfrm>
        </p:spPr>
        <p:txBody>
          <a:bodyPr lIns="0" tIns="0" rIns="0" bIns="0">
            <a:spAutoFit/>
          </a:bodyPr>
          <a:lstStyle>
            <a:lvl1pPr algn="l">
              <a:defRPr sz="3400" b="1" baseline="0">
                <a:solidFill>
                  <a:srgbClr val="007FA3"/>
                </a:solidFill>
                <a:latin typeface="+mj-lt"/>
                <a:cs typeface="Times New Roman" panose="02020603050405020304" pitchFamily="18" charset="0"/>
              </a:defRPr>
            </a:lvl1pPr>
          </a:lstStyle>
          <a:p>
            <a:r>
              <a:rPr lang="en-US" dirty="0"/>
              <a:t>Click to edit Master </a:t>
            </a:r>
            <a:r>
              <a:rPr lang="en-US" dirty="0" err="1" smtClean="0"/>
              <a:t>title_Single</a:t>
            </a:r>
            <a:r>
              <a:rPr lang="en-US" dirty="0" smtClean="0"/>
              <a:t> line</a:t>
            </a:r>
            <a:endParaRPr lang="en-US" dirty="0"/>
          </a:p>
        </p:txBody>
      </p:sp>
      <p:sp>
        <p:nvSpPr>
          <p:cNvPr id="4" name="Content Placeholder 3"/>
          <p:cNvSpPr>
            <a:spLocks noGrp="1"/>
          </p:cNvSpPr>
          <p:nvPr>
            <p:ph sz="half" idx="2"/>
          </p:nvPr>
        </p:nvSpPr>
        <p:spPr>
          <a:xfrm>
            <a:off x="457200" y="1641600"/>
            <a:ext cx="8229600" cy="369332"/>
          </a:xfrm>
          <a:prstGeom prst="rect">
            <a:avLst/>
          </a:prstGeom>
        </p:spPr>
        <p:txBody>
          <a:bodyPr vert="horz" lIns="0" tIns="0" rIns="0" bIns="0">
            <a:spAutoFit/>
          </a:bodyPr>
          <a:lstStyle>
            <a:lvl1pPr marL="0" indent="0" rtl="0">
              <a:buNone/>
              <a:defRPr sz="2400">
                <a:latin typeface="Arial (Body)"/>
              </a:defRPr>
            </a:lvl1pPr>
            <a:lvl2pPr marL="731520" indent="-285750">
              <a:buFont typeface="Wingdings" panose="05000000000000000000" pitchFamily="2" charset="2"/>
              <a:buChar char="§"/>
              <a:defRPr sz="2000">
                <a:latin typeface="+mj-lt"/>
              </a:defRPr>
            </a:lvl2pPr>
            <a:lvl3pPr marL="1097280" indent="-274320">
              <a:buFont typeface="Courier New" panose="02070309020205020404" pitchFamily="49" charset="0"/>
              <a:buChar char="o"/>
              <a:defRPr sz="1800">
                <a:latin typeface="+mj-lt"/>
              </a:defRPr>
            </a:lvl3pPr>
            <a:lvl4pPr marL="1371600" indent="-274320">
              <a:defRPr sz="1600">
                <a:latin typeface="+mj-lt"/>
              </a:defRPr>
            </a:lvl4pPr>
            <a:lvl5pPr marL="1645920" indent="-274320">
              <a:defRPr sz="1600">
                <a:latin typeface="+mj-lt"/>
              </a:defRPr>
            </a:lvl5pPr>
            <a:lvl6pPr>
              <a:defRPr sz="1600"/>
            </a:lvl6pPr>
            <a:lvl7pPr>
              <a:defRPr sz="1600"/>
            </a:lvl7pPr>
            <a:lvl8pPr>
              <a:defRPr sz="1600"/>
            </a:lvl8pPr>
            <a:lvl9pPr>
              <a:defRPr sz="1600"/>
            </a:lvl9pPr>
          </a:lstStyle>
          <a:p>
            <a:pPr lvl="0"/>
            <a:r>
              <a:rPr lang="en-US" dirty="0"/>
              <a:t>Click to edit Master text </a:t>
            </a:r>
            <a:r>
              <a:rPr lang="en-US" dirty="0" smtClean="0"/>
              <a:t>styles</a:t>
            </a:r>
            <a:endParaRPr lang="en-US" dirty="0"/>
          </a:p>
        </p:txBody>
      </p:sp>
    </p:spTree>
    <p:extLst>
      <p:ext uri="{BB962C8B-B14F-4D97-AF65-F5344CB8AC3E}">
        <p14:creationId xmlns:p14="http://schemas.microsoft.com/office/powerpoint/2010/main" val="30426815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_Title_2 line_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98000"/>
            <a:ext cx="8229600" cy="1046440"/>
          </a:xfrm>
        </p:spPr>
        <p:txBody>
          <a:bodyPr lIns="0" tIns="0" rIns="0" bIns="0">
            <a:spAutoFit/>
          </a:bodyPr>
          <a:lstStyle>
            <a:lvl1pPr algn="l">
              <a:defRPr sz="3400" b="1" baseline="0">
                <a:solidFill>
                  <a:srgbClr val="007FA3"/>
                </a:solidFill>
                <a:latin typeface="+mj-lt"/>
                <a:cs typeface="Times New Roman" panose="02020603050405020304" pitchFamily="18" charset="0"/>
              </a:defRPr>
            </a:lvl1pPr>
          </a:lstStyle>
          <a:p>
            <a:r>
              <a:rPr lang="en-US" dirty="0"/>
              <a:t>Click to edit Master </a:t>
            </a:r>
            <a:r>
              <a:rPr lang="en-US" dirty="0" err="1" smtClean="0"/>
              <a:t>title_Double</a:t>
            </a:r>
            <a:r>
              <a:rPr lang="en-US" dirty="0" smtClean="0"/>
              <a:t> line Goes Here</a:t>
            </a:r>
            <a:endParaRPr lang="en-US" dirty="0"/>
          </a:p>
        </p:txBody>
      </p:sp>
      <p:sp>
        <p:nvSpPr>
          <p:cNvPr id="4" name="Content Placeholder 3"/>
          <p:cNvSpPr>
            <a:spLocks noGrp="1"/>
          </p:cNvSpPr>
          <p:nvPr>
            <p:ph sz="half" idx="2"/>
          </p:nvPr>
        </p:nvSpPr>
        <p:spPr>
          <a:xfrm>
            <a:off x="457200" y="1641600"/>
            <a:ext cx="8229600" cy="369332"/>
          </a:xfrm>
          <a:prstGeom prst="rect">
            <a:avLst/>
          </a:prstGeom>
        </p:spPr>
        <p:txBody>
          <a:bodyPr vert="horz" lIns="0" tIns="0" rIns="0" bIns="0">
            <a:spAutoFit/>
          </a:bodyPr>
          <a:lstStyle>
            <a:lvl1pPr marL="0" indent="0" rtl="0">
              <a:buNone/>
              <a:defRPr sz="2400">
                <a:latin typeface="Arial (Body)"/>
              </a:defRPr>
            </a:lvl1pPr>
            <a:lvl2pPr marL="731520" indent="-285750">
              <a:buFont typeface="Wingdings" panose="05000000000000000000" pitchFamily="2" charset="2"/>
              <a:buChar char="§"/>
              <a:defRPr sz="2000">
                <a:latin typeface="+mj-lt"/>
              </a:defRPr>
            </a:lvl2pPr>
            <a:lvl3pPr marL="1097280" indent="-274320">
              <a:buFont typeface="Courier New" panose="02070309020205020404" pitchFamily="49" charset="0"/>
              <a:buChar char="o"/>
              <a:defRPr sz="1800">
                <a:latin typeface="+mj-lt"/>
              </a:defRPr>
            </a:lvl3pPr>
            <a:lvl4pPr marL="1371600" indent="-274320">
              <a:defRPr sz="1600">
                <a:latin typeface="+mj-lt"/>
              </a:defRPr>
            </a:lvl4pPr>
            <a:lvl5pPr marL="1645920" indent="-274320">
              <a:defRPr sz="1600">
                <a:latin typeface="+mj-lt"/>
              </a:defRPr>
            </a:lvl5pPr>
            <a:lvl6pPr>
              <a:defRPr sz="1600"/>
            </a:lvl6pPr>
            <a:lvl7pPr>
              <a:defRPr sz="1600"/>
            </a:lvl7pPr>
            <a:lvl8pPr>
              <a:defRPr sz="1600"/>
            </a:lvl8pPr>
            <a:lvl9pPr>
              <a:defRPr sz="1600"/>
            </a:lvl9pPr>
          </a:lstStyle>
          <a:p>
            <a:pPr lvl="0"/>
            <a:r>
              <a:rPr lang="en-US" dirty="0"/>
              <a:t>Click to edit Master text </a:t>
            </a:r>
            <a:r>
              <a:rPr lang="en-US" dirty="0" smtClean="0"/>
              <a:t>styles</a:t>
            </a:r>
            <a:endParaRPr lang="en-US" dirty="0"/>
          </a:p>
        </p:txBody>
      </p:sp>
    </p:spTree>
    <p:extLst>
      <p:ext uri="{BB962C8B-B14F-4D97-AF65-F5344CB8AC3E}">
        <p14:creationId xmlns:p14="http://schemas.microsoft.com/office/powerpoint/2010/main" val="26457852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_Title_3 line_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98000"/>
            <a:ext cx="8305800" cy="1477328"/>
          </a:xfrm>
        </p:spPr>
        <p:txBody>
          <a:bodyPr wrap="square" lIns="0" tIns="0" rIns="0" bIns="0">
            <a:spAutoFit/>
          </a:bodyPr>
          <a:lstStyle>
            <a:lvl1pPr algn="l">
              <a:defRPr sz="3200" b="1" baseline="0">
                <a:solidFill>
                  <a:srgbClr val="007FA3"/>
                </a:solidFill>
                <a:latin typeface="+mj-lt"/>
                <a:cs typeface="Times New Roman" panose="02020603050405020304" pitchFamily="18" charset="0"/>
              </a:defRPr>
            </a:lvl1pPr>
          </a:lstStyle>
          <a:p>
            <a:r>
              <a:rPr lang="en-US" dirty="0"/>
              <a:t>Click to edit Master </a:t>
            </a:r>
            <a:r>
              <a:rPr lang="en-US" dirty="0" smtClean="0"/>
              <a:t>title - Triple lines Goes Here – Lorem ipsum dolor sit </a:t>
            </a:r>
            <a:r>
              <a:rPr lang="en-US" dirty="0" err="1" smtClean="0"/>
              <a:t>amet</a:t>
            </a:r>
            <a:r>
              <a:rPr lang="en-US" dirty="0" smtClean="0"/>
              <a:t>, </a:t>
            </a: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a:t>
            </a:r>
            <a:endParaRPr lang="en-US" dirty="0"/>
          </a:p>
        </p:txBody>
      </p:sp>
      <p:sp>
        <p:nvSpPr>
          <p:cNvPr id="4" name="Content Placeholder 3"/>
          <p:cNvSpPr>
            <a:spLocks noGrp="1"/>
          </p:cNvSpPr>
          <p:nvPr>
            <p:ph sz="half" idx="2"/>
          </p:nvPr>
        </p:nvSpPr>
        <p:spPr>
          <a:xfrm>
            <a:off x="457200" y="2066400"/>
            <a:ext cx="8229600" cy="369332"/>
          </a:xfrm>
          <a:prstGeom prst="rect">
            <a:avLst/>
          </a:prstGeom>
        </p:spPr>
        <p:txBody>
          <a:bodyPr vert="horz" lIns="0" tIns="0" rIns="0" bIns="0">
            <a:spAutoFit/>
          </a:bodyPr>
          <a:lstStyle>
            <a:lvl1pPr marL="0" indent="0" rtl="0">
              <a:buNone/>
              <a:defRPr sz="2400">
                <a:latin typeface="Arial (Body)"/>
              </a:defRPr>
            </a:lvl1pPr>
            <a:lvl2pPr marL="731520" indent="-285750">
              <a:buFont typeface="Wingdings" panose="05000000000000000000" pitchFamily="2" charset="2"/>
              <a:buChar char="§"/>
              <a:defRPr sz="2000">
                <a:latin typeface="+mj-lt"/>
              </a:defRPr>
            </a:lvl2pPr>
            <a:lvl3pPr marL="1097280" indent="-274320">
              <a:buFont typeface="Courier New" panose="02070309020205020404" pitchFamily="49" charset="0"/>
              <a:buChar char="o"/>
              <a:defRPr sz="1800">
                <a:latin typeface="+mj-lt"/>
              </a:defRPr>
            </a:lvl3pPr>
            <a:lvl4pPr marL="1371600" indent="-274320">
              <a:defRPr sz="1600">
                <a:latin typeface="+mj-lt"/>
              </a:defRPr>
            </a:lvl4pPr>
            <a:lvl5pPr marL="1645920" indent="-274320">
              <a:defRPr sz="1600">
                <a:latin typeface="+mj-lt"/>
              </a:defRPr>
            </a:lvl5pPr>
            <a:lvl6pPr>
              <a:defRPr sz="1600"/>
            </a:lvl6pPr>
            <a:lvl7pPr>
              <a:defRPr sz="1600"/>
            </a:lvl7pPr>
            <a:lvl8pPr>
              <a:defRPr sz="1600"/>
            </a:lvl8pPr>
            <a:lvl9pPr>
              <a:defRPr sz="1600"/>
            </a:lvl9pPr>
          </a:lstStyle>
          <a:p>
            <a:pPr lvl="0"/>
            <a:r>
              <a:rPr lang="en-US" dirty="0"/>
              <a:t>Click to edit Master text </a:t>
            </a:r>
            <a:r>
              <a:rPr lang="en-US" dirty="0" smtClean="0"/>
              <a:t>styles</a:t>
            </a:r>
            <a:endParaRPr lang="en-US" dirty="0"/>
          </a:p>
        </p:txBody>
      </p:sp>
    </p:spTree>
    <p:extLst>
      <p:ext uri="{BB962C8B-B14F-4D97-AF65-F5344CB8AC3E}">
        <p14:creationId xmlns:p14="http://schemas.microsoft.com/office/powerpoint/2010/main" val="2436385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Times New Roman"/>
                <a:cs typeface="Times New Roman"/>
              </a:defRPr>
            </a:lvl1pPr>
            <a:lvl2pPr>
              <a:defRPr>
                <a:latin typeface="Times New Roman"/>
                <a:cs typeface="Times New Roman"/>
              </a:defRPr>
            </a:lvl2pPr>
            <a:lvl3pPr>
              <a:defRPr>
                <a:latin typeface="Times New Roman"/>
                <a:cs typeface="Times New Roman"/>
              </a:defRPr>
            </a:lvl3pPr>
            <a:lvl4pPr>
              <a:defRPr>
                <a:latin typeface="Times New Roman"/>
                <a:cs typeface="Times New Roman"/>
              </a:defRPr>
            </a:lvl4pPr>
            <a:lvl5pPr>
              <a:defRPr>
                <a:latin typeface="Times New Roman"/>
                <a:cs typeface="Times New Roman"/>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917335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4_Title_4 line_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98000"/>
            <a:ext cx="8305800" cy="1846659"/>
          </a:xfrm>
        </p:spPr>
        <p:txBody>
          <a:bodyPr wrap="square" lIns="0" tIns="0" rIns="0" bIns="0">
            <a:spAutoFit/>
          </a:bodyPr>
          <a:lstStyle>
            <a:lvl1pPr algn="l">
              <a:defRPr sz="3000" b="1" baseline="0">
                <a:solidFill>
                  <a:srgbClr val="007FA3"/>
                </a:solidFill>
                <a:latin typeface="+mj-lt"/>
                <a:cs typeface="Times New Roman" panose="02020603050405020304" pitchFamily="18" charset="0"/>
              </a:defRPr>
            </a:lvl1pPr>
          </a:lstStyle>
          <a:p>
            <a:r>
              <a:rPr lang="en-US" dirty="0"/>
              <a:t>Click to edit Master </a:t>
            </a:r>
            <a:r>
              <a:rPr lang="en-US" dirty="0" smtClean="0"/>
              <a:t>title - Triple lines Goes Here – Lorem ipsum dolor sit </a:t>
            </a:r>
            <a:r>
              <a:rPr lang="en-US" dirty="0" err="1" smtClean="0"/>
              <a:t>amet</a:t>
            </a:r>
            <a:r>
              <a:rPr lang="en-US" dirty="0" smtClean="0"/>
              <a:t>, </a:t>
            </a: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a:t>
            </a:r>
            <a:endParaRPr lang="en-US" dirty="0"/>
          </a:p>
        </p:txBody>
      </p:sp>
      <p:sp>
        <p:nvSpPr>
          <p:cNvPr id="4" name="Content Placeholder 3"/>
          <p:cNvSpPr>
            <a:spLocks noGrp="1"/>
          </p:cNvSpPr>
          <p:nvPr>
            <p:ph sz="half" idx="2"/>
          </p:nvPr>
        </p:nvSpPr>
        <p:spPr>
          <a:xfrm>
            <a:off x="457200" y="2394000"/>
            <a:ext cx="8229600" cy="335757"/>
          </a:xfrm>
          <a:prstGeom prst="rect">
            <a:avLst/>
          </a:prstGeom>
        </p:spPr>
        <p:txBody>
          <a:bodyPr vert="horz" lIns="0" tIns="0" rIns="0" bIns="0">
            <a:spAutoFit/>
          </a:bodyPr>
          <a:lstStyle>
            <a:lvl1pPr marL="0" indent="0" rtl="0">
              <a:buNone/>
              <a:defRPr sz="2400">
                <a:latin typeface="Arial (Body)"/>
              </a:defRPr>
            </a:lvl1pPr>
            <a:lvl2pPr marL="731520" indent="-285750">
              <a:buFont typeface="Wingdings" panose="05000000000000000000" pitchFamily="2" charset="2"/>
              <a:buChar char="§"/>
              <a:defRPr sz="2000">
                <a:latin typeface="+mj-lt"/>
              </a:defRPr>
            </a:lvl2pPr>
            <a:lvl3pPr marL="1097280" indent="-274320">
              <a:buFont typeface="Courier New" panose="02070309020205020404" pitchFamily="49" charset="0"/>
              <a:buChar char="o"/>
              <a:defRPr sz="1800">
                <a:latin typeface="+mj-lt"/>
              </a:defRPr>
            </a:lvl3pPr>
            <a:lvl4pPr marL="1371600" indent="-274320">
              <a:defRPr sz="1600">
                <a:latin typeface="+mj-lt"/>
              </a:defRPr>
            </a:lvl4pPr>
            <a:lvl5pPr marL="1645920" indent="-274320">
              <a:defRPr sz="1600">
                <a:latin typeface="+mj-lt"/>
              </a:defRPr>
            </a:lvl5pPr>
            <a:lvl6pPr>
              <a:defRPr sz="1600"/>
            </a:lvl6pPr>
            <a:lvl7pPr>
              <a:defRPr sz="1600"/>
            </a:lvl7pPr>
            <a:lvl8pPr>
              <a:defRPr sz="1600"/>
            </a:lvl8pPr>
            <a:lvl9pPr>
              <a:defRPr sz="1600"/>
            </a:lvl9pPr>
          </a:lstStyle>
          <a:p>
            <a:pPr lvl="0"/>
            <a:r>
              <a:rPr lang="en-US" dirty="0"/>
              <a:t>Click to edit Master text </a:t>
            </a:r>
            <a:r>
              <a:rPr lang="en-US" dirty="0" smtClean="0"/>
              <a:t>styles</a:t>
            </a:r>
            <a:endParaRPr lang="en-US" dirty="0"/>
          </a:p>
        </p:txBody>
      </p:sp>
    </p:spTree>
    <p:extLst>
      <p:ext uri="{BB962C8B-B14F-4D97-AF65-F5344CB8AC3E}">
        <p14:creationId xmlns:p14="http://schemas.microsoft.com/office/powerpoint/2010/main" val="106289308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Title2_Objective_Content_final">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98000"/>
            <a:ext cx="8229600" cy="1046440"/>
          </a:xfrm>
        </p:spPr>
        <p:txBody>
          <a:bodyPr lIns="0" tIns="0" rIns="0" bIns="0">
            <a:spAutoFit/>
          </a:bodyPr>
          <a:lstStyle>
            <a:lvl1pPr algn="l">
              <a:defRPr sz="3400" b="1" baseline="0">
                <a:solidFill>
                  <a:srgbClr val="007FA3"/>
                </a:solidFill>
                <a:latin typeface="+mj-lt"/>
                <a:cs typeface="Times New Roman" panose="02020603050405020304" pitchFamily="18" charset="0"/>
              </a:defRPr>
            </a:lvl1pPr>
          </a:lstStyle>
          <a:p>
            <a:r>
              <a:rPr lang="en-US" dirty="0"/>
              <a:t>Click to edit Master </a:t>
            </a:r>
            <a:r>
              <a:rPr lang="en-US" dirty="0" err="1" smtClean="0"/>
              <a:t>title_Double</a:t>
            </a:r>
            <a:r>
              <a:rPr lang="en-US" dirty="0" smtClean="0"/>
              <a:t> line Goes Here </a:t>
            </a:r>
            <a:endParaRPr lang="en-US" dirty="0"/>
          </a:p>
        </p:txBody>
      </p:sp>
      <p:sp>
        <p:nvSpPr>
          <p:cNvPr id="3" name="Text Placeholder 2"/>
          <p:cNvSpPr>
            <a:spLocks noGrp="1"/>
          </p:cNvSpPr>
          <p:nvPr>
            <p:ph type="body" idx="1" hasCustomPrompt="1"/>
          </p:nvPr>
        </p:nvSpPr>
        <p:spPr>
          <a:xfrm>
            <a:off x="457200" y="1493222"/>
            <a:ext cx="8229600" cy="400110"/>
          </a:xfrm>
          <a:prstGeom prst="rect">
            <a:avLst/>
          </a:prstGeom>
        </p:spPr>
        <p:txBody>
          <a:bodyPr vert="horz" lIns="0" tIns="0" rIns="0" bIns="0" anchor="b">
            <a:spAutoFit/>
          </a:bodyPr>
          <a:lstStyle>
            <a:lvl1pPr marL="0" indent="0">
              <a:buNone/>
              <a:defRPr sz="2600" b="1">
                <a:latin typeface="Arial(Body)"/>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a:t>
            </a:r>
            <a:r>
              <a:rPr lang="en-US" dirty="0" err="1" smtClean="0"/>
              <a:t>styles_Objectives</a:t>
            </a:r>
            <a:endParaRPr lang="en-US" dirty="0"/>
          </a:p>
        </p:txBody>
      </p:sp>
    </p:spTree>
    <p:extLst>
      <p:ext uri="{BB962C8B-B14F-4D97-AF65-F5344CB8AC3E}">
        <p14:creationId xmlns:p14="http://schemas.microsoft.com/office/powerpoint/2010/main" val="24762861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userDrawn="1">
  <p:cSld name="5_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198000"/>
            <a:ext cx="8229600" cy="553998"/>
          </a:xfrm>
        </p:spPr>
        <p:txBody>
          <a:bodyPr lIns="0" tIns="0" rIns="0" bIns="0" anchor="t">
            <a:spAutoFit/>
          </a:bodyPr>
          <a:lstStyle>
            <a:lvl1pPr algn="l">
              <a:defRPr b="1">
                <a:solidFill>
                  <a:srgbClr val="007FA3"/>
                </a:solidFill>
                <a:latin typeface="+mj-lt"/>
              </a:defRPr>
            </a:lvl1pPr>
          </a:lstStyle>
          <a:p>
            <a:r>
              <a:rPr lang="en-US" dirty="0"/>
              <a:t>Click to edit Master title style</a:t>
            </a:r>
          </a:p>
        </p:txBody>
      </p:sp>
      <p:sp>
        <p:nvSpPr>
          <p:cNvPr id="6" name="Content Placeholder 5"/>
          <p:cNvSpPr>
            <a:spLocks noGrp="1"/>
          </p:cNvSpPr>
          <p:nvPr>
            <p:ph sz="quarter" idx="16" hasCustomPrompt="1"/>
          </p:nvPr>
        </p:nvSpPr>
        <p:spPr>
          <a:xfrm>
            <a:off x="457200" y="752400"/>
            <a:ext cx="8153400" cy="307777"/>
          </a:xfrm>
          <a:prstGeom prst="rect">
            <a:avLst/>
          </a:prstGeom>
        </p:spPr>
        <p:txBody>
          <a:bodyPr wrap="square" lIns="0" tIns="0" rIns="0" bIns="0">
            <a:spAutoFit/>
          </a:bodyPr>
          <a:lstStyle>
            <a:lvl1pPr marL="342900" indent="-342900">
              <a:buNone/>
              <a:defRPr lang="en-US" sz="2000" smtClean="0">
                <a:solidFill>
                  <a:srgbClr val="007FA3"/>
                </a:solidFill>
                <a:latin typeface="Arial (Body)"/>
              </a:defRPr>
            </a:lvl1pPr>
            <a:lvl2pPr>
              <a:defRPr lang="en-US" sz="2400" smtClean="0">
                <a:solidFill>
                  <a:schemeClr val="bg1"/>
                </a:solidFill>
              </a:defRPr>
            </a:lvl2pPr>
            <a:lvl3pPr>
              <a:defRPr lang="en-US" smtClean="0">
                <a:solidFill>
                  <a:schemeClr val="bg1"/>
                </a:solidFill>
              </a:defRPr>
            </a:lvl3pPr>
            <a:lvl4pPr>
              <a:defRPr lang="en-US" sz="2400" smtClean="0">
                <a:solidFill>
                  <a:schemeClr val="bg1"/>
                </a:solidFill>
              </a:defRPr>
            </a:lvl4pPr>
            <a:lvl5pPr>
              <a:defRPr lang="en-US" sz="2400">
                <a:solidFill>
                  <a:schemeClr val="bg1"/>
                </a:solidFill>
              </a:defRPr>
            </a:lvl5pPr>
          </a:lstStyle>
          <a:p>
            <a:pPr marL="0" lvl="0" indent="0">
              <a:spcBef>
                <a:spcPts val="0"/>
              </a:spcBef>
            </a:pPr>
            <a:r>
              <a:rPr lang="en-US" dirty="0" smtClean="0"/>
              <a:t>Add Edition Here</a:t>
            </a:r>
            <a:endParaRPr lang="en-US" dirty="0"/>
          </a:p>
        </p:txBody>
      </p:sp>
      <p:sp>
        <p:nvSpPr>
          <p:cNvPr id="13" name="Content Placeholder 12"/>
          <p:cNvSpPr>
            <a:spLocks noGrp="1"/>
          </p:cNvSpPr>
          <p:nvPr>
            <p:ph sz="quarter" idx="17" hasCustomPrompt="1"/>
          </p:nvPr>
        </p:nvSpPr>
        <p:spPr>
          <a:xfrm>
            <a:off x="5029200" y="2523600"/>
            <a:ext cx="3886200" cy="492443"/>
          </a:xfrm>
          <a:prstGeom prst="rect">
            <a:avLst/>
          </a:prstGeom>
        </p:spPr>
        <p:txBody>
          <a:bodyPr lIns="0" tIns="0" rIns="0" bIns="0">
            <a:spAutoFit/>
          </a:bodyPr>
          <a:lstStyle>
            <a:lvl1pPr marL="0" indent="0">
              <a:buNone/>
              <a:defRPr lang="en-US" sz="3200" b="0" baseline="0" smtClean="0">
                <a:solidFill>
                  <a:schemeClr val="tx1"/>
                </a:solidFill>
                <a:latin typeface="+mj-lt"/>
                <a:ea typeface="+mn-ea"/>
                <a:cs typeface="+mn-cs"/>
              </a:defRPr>
            </a:lvl1pPr>
          </a:lstStyle>
          <a:p>
            <a:pPr lvl="0"/>
            <a:r>
              <a:rPr lang="en-US" dirty="0" smtClean="0"/>
              <a:t>Chapter ##</a:t>
            </a:r>
            <a:endParaRPr lang="en-US" dirty="0"/>
          </a:p>
        </p:txBody>
      </p:sp>
      <p:sp>
        <p:nvSpPr>
          <p:cNvPr id="15" name="Content Placeholder 14"/>
          <p:cNvSpPr>
            <a:spLocks noGrp="1"/>
          </p:cNvSpPr>
          <p:nvPr>
            <p:ph sz="quarter" idx="18"/>
          </p:nvPr>
        </p:nvSpPr>
        <p:spPr>
          <a:xfrm>
            <a:off x="5029200" y="3200400"/>
            <a:ext cx="3733800" cy="2133600"/>
          </a:xfrm>
          <a:prstGeom prst="rect">
            <a:avLst/>
          </a:prstGeom>
        </p:spPr>
        <p:txBody>
          <a:bodyPr lIns="0" tIns="0" rIns="0" bIns="0">
            <a:noAutofit/>
          </a:bodyPr>
          <a:lstStyle>
            <a:lvl1pPr marL="0" indent="0">
              <a:buNone/>
              <a:defRPr lang="en-US" sz="2000" b="0" baseline="0" smtClean="0">
                <a:solidFill>
                  <a:schemeClr val="tx1"/>
                </a:solidFill>
                <a:latin typeface="Arial (Body)"/>
                <a:ea typeface="+mn-ea"/>
                <a:cs typeface="+mn-cs"/>
              </a:defRPr>
            </a:lvl1pPr>
          </a:lstStyle>
          <a:p>
            <a:pPr lvl="0"/>
            <a:r>
              <a:rPr lang="en-US" dirty="0" smtClean="0"/>
              <a:t>Click to edit Master text styles</a:t>
            </a:r>
            <a:endParaRPr lang="en-US" dirty="0"/>
          </a:p>
        </p:txBody>
      </p:sp>
      <p:sp>
        <p:nvSpPr>
          <p:cNvPr id="17" name="Content Placeholder 16"/>
          <p:cNvSpPr>
            <a:spLocks noGrp="1"/>
          </p:cNvSpPr>
          <p:nvPr>
            <p:ph sz="quarter" idx="19" hasCustomPrompt="1"/>
          </p:nvPr>
        </p:nvSpPr>
        <p:spPr>
          <a:xfrm>
            <a:off x="2970000" y="6426000"/>
            <a:ext cx="5943600" cy="184666"/>
          </a:xfrm>
          <a:prstGeom prst="rect">
            <a:avLst/>
          </a:prstGeom>
        </p:spPr>
        <p:txBody>
          <a:bodyPr wrap="square" lIns="0" tIns="0" rIns="0" bIns="0">
            <a:spAutoFit/>
          </a:bodyPr>
          <a:lstStyle>
            <a:lvl1pPr marL="0" indent="0">
              <a:buNone/>
              <a:defRPr sz="1200">
                <a:latin typeface="Verdana" panose="020B0604030504040204" pitchFamily="34" charset="0"/>
                <a:ea typeface="Verdana" panose="020B0604030504040204" pitchFamily="34" charset="0"/>
                <a:cs typeface="Verdana" panose="020B0604030504040204" pitchFamily="34" charset="0"/>
              </a:defRPr>
            </a:lvl1pPr>
            <a:lvl2pPr marL="457200" indent="0">
              <a:buNone/>
              <a:defRPr sz="1200">
                <a:latin typeface="Verdana" panose="020B0604030504040204" pitchFamily="34" charset="0"/>
                <a:ea typeface="Verdana" panose="020B0604030504040204" pitchFamily="34" charset="0"/>
                <a:cs typeface="Verdana" panose="020B0604030504040204" pitchFamily="34" charset="0"/>
              </a:defRPr>
            </a:lvl2pPr>
            <a:lvl3pPr marL="914400" indent="0">
              <a:buNone/>
              <a:defRPr sz="1200">
                <a:latin typeface="Verdana" panose="020B0604030504040204" pitchFamily="34" charset="0"/>
                <a:ea typeface="Verdana" panose="020B0604030504040204" pitchFamily="34" charset="0"/>
                <a:cs typeface="Verdana" panose="020B0604030504040204" pitchFamily="34" charset="0"/>
              </a:defRPr>
            </a:lvl3pPr>
            <a:lvl4pPr marL="1371600" indent="0">
              <a:buNone/>
              <a:defRPr sz="1200">
                <a:latin typeface="Verdana" panose="020B0604030504040204" pitchFamily="34" charset="0"/>
                <a:ea typeface="Verdana" panose="020B0604030504040204" pitchFamily="34" charset="0"/>
                <a:cs typeface="Verdana" panose="020B0604030504040204" pitchFamily="34" charset="0"/>
              </a:defRPr>
            </a:lvl4pPr>
            <a:lvl5pPr marL="1828800" indent="0">
              <a:buNone/>
              <a:defRPr sz="1200">
                <a:latin typeface="Verdana" panose="020B0604030504040204" pitchFamily="34" charset="0"/>
                <a:ea typeface="Verdana" panose="020B0604030504040204" pitchFamily="34" charset="0"/>
                <a:cs typeface="Verdana" panose="020B0604030504040204" pitchFamily="34" charset="0"/>
              </a:defRPr>
            </a:lvl5pPr>
          </a:lstStyle>
          <a:p>
            <a:pPr eaLnBrk="1" fontAlgn="auto" hangingPunct="1">
              <a:spcBef>
                <a:spcPts val="0"/>
              </a:spcBef>
              <a:spcAft>
                <a:spcPts val="0"/>
              </a:spcAft>
              <a:defRPr/>
            </a:pPr>
            <a:r>
              <a:rPr lang="en-US" altLang="en-US" sz="1200" dirty="0" smtClean="0">
                <a:latin typeface="Verdana" panose="020B0604030504040204" pitchFamily="34" charset="0"/>
                <a:ea typeface="Verdana" panose="020B0604030504040204" pitchFamily="34" charset="0"/>
                <a:cs typeface="Verdana" panose="020B0604030504040204" pitchFamily="34" charset="0"/>
              </a:rPr>
              <a:t>Copyright © 2019, 2016, 2013 Pearson Education, Inc. All Rights Reserved</a:t>
            </a:r>
            <a:endParaRPr lang="en-US" altLang="en-US" sz="1200" dirty="0">
              <a:latin typeface="Verdana" panose="020B0604030504040204" pitchFamily="34" charset="0"/>
              <a:ea typeface="Verdana" panose="020B0604030504040204" pitchFamily="34" charset="0"/>
              <a:cs typeface="Verdana" panose="020B0604030504040204" pitchFamily="34" charset="0"/>
            </a:endParaRPr>
          </a:p>
        </p:txBody>
      </p:sp>
      <p:sp>
        <p:nvSpPr>
          <p:cNvPr id="4" name="Date Placeholder 3"/>
          <p:cNvSpPr>
            <a:spLocks noGrp="1"/>
          </p:cNvSpPr>
          <p:nvPr>
            <p:ph type="dt" sz="half"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2038891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299583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40686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39132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609877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8885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548401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286818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emf"/><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304800"/>
            <a:ext cx="82296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title style</a:t>
            </a:r>
          </a:p>
        </p:txBody>
      </p:sp>
      <p:pic>
        <p:nvPicPr>
          <p:cNvPr id="6" name="Picture 5" descr="Pearson Logo"/>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5" name="TextBox 4"/>
          <p:cNvSpPr txBox="1"/>
          <p:nvPr userDrawn="1"/>
        </p:nvSpPr>
        <p:spPr>
          <a:xfrm>
            <a:off x="2970000" y="6426000"/>
            <a:ext cx="6019800" cy="184666"/>
          </a:xfrm>
          <a:prstGeom prst="rect">
            <a:avLst/>
          </a:prstGeom>
          <a:noFill/>
        </p:spPr>
        <p:txBody>
          <a:bodyPr wrap="square" lIns="0" tIns="0" rIns="0" bIns="0" rtlCol="0">
            <a:spAutoFit/>
          </a:bodyPr>
          <a:lstStyle/>
          <a:p>
            <a:pPr marL="0" marR="0" indent="0" defTabSz="914400" rtl="0" eaLnBrk="1" fontAlgn="auto" latinLnBrk="0" hangingPunct="1">
              <a:lnSpc>
                <a:spcPct val="100000"/>
              </a:lnSpc>
              <a:spcBef>
                <a:spcPts val="0"/>
              </a:spcBef>
              <a:spcAft>
                <a:spcPts val="0"/>
              </a:spcAft>
              <a:buClrTx/>
              <a:buSzTx/>
              <a:buFontTx/>
              <a:buNone/>
              <a:tabLst/>
              <a:defRPr/>
            </a:pPr>
            <a:r>
              <a:rPr lang="en-US" altLang="en-US" sz="1200" b="0" dirty="0" smtClean="0">
                <a:latin typeface="Verdana" panose="020B0604030504040204" pitchFamily="34" charset="0"/>
                <a:ea typeface="Verdana" panose="020B0604030504040204" pitchFamily="34" charset="0"/>
                <a:cs typeface="Verdana" panose="020B0604030504040204" pitchFamily="34" charset="0"/>
              </a:rPr>
              <a:t>Copyright © 2019, 2016, 2013 Pearson Education, Inc. All Rights Reserved</a:t>
            </a:r>
            <a:endParaRPr lang="en-US" altLang="en-US" sz="1200" b="0" dirty="0">
              <a:latin typeface="Verdana" panose="020B0604030504040204" pitchFamily="34" charset="0"/>
              <a:ea typeface="Verdana" panose="020B0604030504040204" pitchFamily="34" charset="0"/>
              <a:cs typeface="Verdana" panose="020B060403050404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70" r:id="rId13"/>
    <p:sldLayoutId id="2147483667" r:id="rId14"/>
    <p:sldLayoutId id="2147483664" r:id="rId15"/>
    <p:sldLayoutId id="2147483671" r:id="rId16"/>
    <p:sldLayoutId id="2147483669" r:id="rId17"/>
    <p:sldLayoutId id="2147483665" r:id="rId18"/>
    <p:sldLayoutId id="2147483666" r:id="rId19"/>
    <p:sldLayoutId id="2147483668" r:id="rId20"/>
    <p:sldLayoutId id="2147483663" r:id="rId21"/>
    <p:sldLayoutId id="2147483672" r:id="rId22"/>
  </p:sldLayoutIdLst>
  <p:txStyles>
    <p:titleStyle>
      <a:lvl1pPr algn="ctr" rtl="0" eaLnBrk="0" fontAlgn="base" hangingPunct="0">
        <a:spcBef>
          <a:spcPct val="0"/>
        </a:spcBef>
        <a:spcAft>
          <a:spcPct val="0"/>
        </a:spcAft>
        <a:defRPr sz="3600">
          <a:solidFill>
            <a:schemeClr val="tx2"/>
          </a:solidFill>
          <a:latin typeface="Times New Roman"/>
          <a:ea typeface="+mj-ea"/>
          <a:cs typeface="Times New Roman"/>
        </a:defRPr>
      </a:lvl1pPr>
      <a:lvl2pPr algn="ctr" rtl="0" eaLnBrk="0" fontAlgn="base" hangingPunct="0">
        <a:spcBef>
          <a:spcPct val="0"/>
        </a:spcBef>
        <a:spcAft>
          <a:spcPct val="0"/>
        </a:spcAft>
        <a:defRPr sz="3600">
          <a:solidFill>
            <a:schemeClr val="tx2"/>
          </a:solidFill>
          <a:latin typeface="Times New Roman" pitchFamily="16" charset="0"/>
          <a:ea typeface="ＭＳ Ｐゴシック" pitchFamily="16" charset="-128"/>
          <a:cs typeface="Times New Roman" pitchFamily="16" charset="0"/>
        </a:defRPr>
      </a:lvl2pPr>
      <a:lvl3pPr algn="ctr" rtl="0" eaLnBrk="0" fontAlgn="base" hangingPunct="0">
        <a:spcBef>
          <a:spcPct val="0"/>
        </a:spcBef>
        <a:spcAft>
          <a:spcPct val="0"/>
        </a:spcAft>
        <a:defRPr sz="3600">
          <a:solidFill>
            <a:schemeClr val="tx2"/>
          </a:solidFill>
          <a:latin typeface="Times New Roman" pitchFamily="16" charset="0"/>
          <a:ea typeface="ＭＳ Ｐゴシック" pitchFamily="16" charset="-128"/>
          <a:cs typeface="Times New Roman" pitchFamily="16" charset="0"/>
        </a:defRPr>
      </a:lvl3pPr>
      <a:lvl4pPr algn="ctr" rtl="0" eaLnBrk="0" fontAlgn="base" hangingPunct="0">
        <a:spcBef>
          <a:spcPct val="0"/>
        </a:spcBef>
        <a:spcAft>
          <a:spcPct val="0"/>
        </a:spcAft>
        <a:defRPr sz="3600">
          <a:solidFill>
            <a:schemeClr val="tx2"/>
          </a:solidFill>
          <a:latin typeface="Times New Roman" pitchFamily="16" charset="0"/>
          <a:ea typeface="ＭＳ Ｐゴシック" pitchFamily="16" charset="-128"/>
          <a:cs typeface="Times New Roman" pitchFamily="16" charset="0"/>
        </a:defRPr>
      </a:lvl4pPr>
      <a:lvl5pPr algn="ctr" rtl="0" eaLnBrk="0" fontAlgn="base" hangingPunct="0">
        <a:spcBef>
          <a:spcPct val="0"/>
        </a:spcBef>
        <a:spcAft>
          <a:spcPct val="0"/>
        </a:spcAft>
        <a:defRPr sz="3600">
          <a:solidFill>
            <a:schemeClr val="tx2"/>
          </a:solidFill>
          <a:latin typeface="Times New Roman" pitchFamily="16" charset="0"/>
          <a:ea typeface="ＭＳ Ｐゴシック" pitchFamily="16" charset="-128"/>
          <a:cs typeface="Times New Roman" pitchFamily="16" charset="0"/>
        </a:defRPr>
      </a:lvl5pPr>
      <a:lvl6pPr marL="457200" algn="l" rtl="0" fontAlgn="base">
        <a:spcBef>
          <a:spcPct val="0"/>
        </a:spcBef>
        <a:spcAft>
          <a:spcPct val="0"/>
        </a:spcAft>
        <a:defRPr sz="1200">
          <a:solidFill>
            <a:schemeClr val="tx2"/>
          </a:solidFill>
          <a:latin typeface="Arial" pitchFamily="16" charset="0"/>
          <a:ea typeface="ＭＳ Ｐゴシック" pitchFamily="16" charset="-128"/>
          <a:cs typeface="ＭＳ Ｐゴシック" pitchFamily="16" charset="-128"/>
        </a:defRPr>
      </a:lvl6pPr>
      <a:lvl7pPr marL="914400" algn="l" rtl="0" fontAlgn="base">
        <a:spcBef>
          <a:spcPct val="0"/>
        </a:spcBef>
        <a:spcAft>
          <a:spcPct val="0"/>
        </a:spcAft>
        <a:defRPr sz="1200">
          <a:solidFill>
            <a:schemeClr val="tx2"/>
          </a:solidFill>
          <a:latin typeface="Arial" pitchFamily="16" charset="0"/>
          <a:ea typeface="ＭＳ Ｐゴシック" pitchFamily="16" charset="-128"/>
          <a:cs typeface="ＭＳ Ｐゴシック" pitchFamily="16" charset="-128"/>
        </a:defRPr>
      </a:lvl7pPr>
      <a:lvl8pPr marL="1371600" algn="l" rtl="0" fontAlgn="base">
        <a:spcBef>
          <a:spcPct val="0"/>
        </a:spcBef>
        <a:spcAft>
          <a:spcPct val="0"/>
        </a:spcAft>
        <a:defRPr sz="1200">
          <a:solidFill>
            <a:schemeClr val="tx2"/>
          </a:solidFill>
          <a:latin typeface="Arial" pitchFamily="16" charset="0"/>
          <a:ea typeface="ＭＳ Ｐゴシック" pitchFamily="16" charset="-128"/>
          <a:cs typeface="ＭＳ Ｐゴシック" pitchFamily="16" charset="-128"/>
        </a:defRPr>
      </a:lvl8pPr>
      <a:lvl9pPr marL="1828800" algn="l" rtl="0" fontAlgn="base">
        <a:spcBef>
          <a:spcPct val="0"/>
        </a:spcBef>
        <a:spcAft>
          <a:spcPct val="0"/>
        </a:spcAft>
        <a:defRPr sz="1200">
          <a:solidFill>
            <a:schemeClr val="tx2"/>
          </a:solidFill>
          <a:latin typeface="Arial" pitchFamily="16" charset="0"/>
          <a:ea typeface="ＭＳ Ｐゴシック" pitchFamily="16" charset="-128"/>
          <a:cs typeface="ＭＳ Ｐゴシック" pitchFamily="16"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2.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6.xml"/><Relationship Id="rId1" Type="http://schemas.openxmlformats.org/officeDocument/2006/relationships/vmlDrawing" Target="../drawings/vmlDrawing2.vml"/><Relationship Id="rId6" Type="http://schemas.openxmlformats.org/officeDocument/2006/relationships/image" Target="../media/image6.wmf"/><Relationship Id="rId5" Type="http://schemas.openxmlformats.org/officeDocument/2006/relationships/oleObject" Target="../embeddings/oleObject4.bin"/><Relationship Id="rId4" Type="http://schemas.openxmlformats.org/officeDocument/2006/relationships/image" Target="../media/image5.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8" Type="http://schemas.openxmlformats.org/officeDocument/2006/relationships/image" Target="../media/image9.wmf"/><Relationship Id="rId13" Type="http://schemas.openxmlformats.org/officeDocument/2006/relationships/oleObject" Target="../embeddings/oleObject10.bin"/><Relationship Id="rId3" Type="http://schemas.openxmlformats.org/officeDocument/2006/relationships/oleObject" Target="../embeddings/oleObject5.bin"/><Relationship Id="rId7" Type="http://schemas.openxmlformats.org/officeDocument/2006/relationships/oleObject" Target="../embeddings/oleObject7.bin"/><Relationship Id="rId12" Type="http://schemas.openxmlformats.org/officeDocument/2006/relationships/image" Target="../media/image11.wmf"/><Relationship Id="rId2" Type="http://schemas.openxmlformats.org/officeDocument/2006/relationships/slideLayout" Target="../slideLayouts/slideLayout16.xml"/><Relationship Id="rId1" Type="http://schemas.openxmlformats.org/officeDocument/2006/relationships/vmlDrawing" Target="../drawings/vmlDrawing3.vml"/><Relationship Id="rId6" Type="http://schemas.openxmlformats.org/officeDocument/2006/relationships/image" Target="../media/image8.wmf"/><Relationship Id="rId11" Type="http://schemas.openxmlformats.org/officeDocument/2006/relationships/oleObject" Target="../embeddings/oleObject9.bin"/><Relationship Id="rId5" Type="http://schemas.openxmlformats.org/officeDocument/2006/relationships/oleObject" Target="../embeddings/oleObject6.bin"/><Relationship Id="rId10" Type="http://schemas.openxmlformats.org/officeDocument/2006/relationships/image" Target="../media/image10.wmf"/><Relationship Id="rId4" Type="http://schemas.openxmlformats.org/officeDocument/2006/relationships/image" Target="../media/image7.wmf"/><Relationship Id="rId9" Type="http://schemas.openxmlformats.org/officeDocument/2006/relationships/oleObject" Target="../embeddings/oleObject8.bin"/><Relationship Id="rId14" Type="http://schemas.openxmlformats.org/officeDocument/2006/relationships/image" Target="../media/image12.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16.xml"/><Relationship Id="rId1" Type="http://schemas.openxmlformats.org/officeDocument/2006/relationships/vmlDrawing" Target="../drawings/vmlDrawing4.vml"/><Relationship Id="rId6" Type="http://schemas.openxmlformats.org/officeDocument/2006/relationships/image" Target="../media/image14.wmf"/><Relationship Id="rId5" Type="http://schemas.openxmlformats.org/officeDocument/2006/relationships/oleObject" Target="../embeddings/oleObject12.bin"/><Relationship Id="rId4" Type="http://schemas.openxmlformats.org/officeDocument/2006/relationships/image" Target="../media/image13.w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16.xml"/><Relationship Id="rId1" Type="http://schemas.openxmlformats.org/officeDocument/2006/relationships/vmlDrawing" Target="../drawings/vmlDrawing5.vml"/><Relationship Id="rId4" Type="http://schemas.openxmlformats.org/officeDocument/2006/relationships/image" Target="../media/image15.wmf"/></Relationships>
</file>

<file path=ppt/slides/_rels/slide3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6.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2.bin"/><Relationship Id="rId4" Type="http://schemas.openxmlformats.org/officeDocument/2006/relationships/image" Target="../media/image3.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Engineering Economy</a:t>
            </a:r>
          </a:p>
        </p:txBody>
      </p:sp>
      <p:sp>
        <p:nvSpPr>
          <p:cNvPr id="4" name="Content Placeholder 3"/>
          <p:cNvSpPr>
            <a:spLocks noGrp="1"/>
          </p:cNvSpPr>
          <p:nvPr>
            <p:ph sz="quarter" idx="16"/>
          </p:nvPr>
        </p:nvSpPr>
        <p:spPr>
          <a:xfrm>
            <a:off x="457200" y="752400"/>
            <a:ext cx="8153400" cy="307777"/>
          </a:xfrm>
        </p:spPr>
        <p:txBody>
          <a:bodyPr/>
          <a:lstStyle/>
          <a:p>
            <a:r>
              <a:rPr lang="en-US" dirty="0" smtClean="0"/>
              <a:t>Seventeenth Edition</a:t>
            </a:r>
            <a:endParaRPr lang="en-US" dirty="0"/>
          </a:p>
        </p:txBody>
      </p:sp>
      <p:sp>
        <p:nvSpPr>
          <p:cNvPr id="8" name="Content Placeholder 7"/>
          <p:cNvSpPr>
            <a:spLocks noGrp="1"/>
          </p:cNvSpPr>
          <p:nvPr>
            <p:ph sz="quarter" idx="17"/>
          </p:nvPr>
        </p:nvSpPr>
        <p:spPr/>
        <p:txBody>
          <a:bodyPr/>
          <a:lstStyle/>
          <a:p>
            <a:r>
              <a:rPr lang="en-US" dirty="0" smtClean="0"/>
              <a:t>Chapter 06</a:t>
            </a:r>
            <a:endParaRPr lang="en-US" dirty="0"/>
          </a:p>
        </p:txBody>
      </p:sp>
      <p:sp>
        <p:nvSpPr>
          <p:cNvPr id="9" name="Content Placeholder 8"/>
          <p:cNvSpPr>
            <a:spLocks noGrp="1"/>
          </p:cNvSpPr>
          <p:nvPr>
            <p:ph sz="quarter" idx="18"/>
          </p:nvPr>
        </p:nvSpPr>
        <p:spPr>
          <a:xfrm>
            <a:off x="5029200" y="3200400"/>
            <a:ext cx="3733800" cy="615553"/>
          </a:xfrm>
        </p:spPr>
        <p:txBody>
          <a:bodyPr>
            <a:spAutoFit/>
          </a:bodyPr>
          <a:lstStyle/>
          <a:p>
            <a:r>
              <a:rPr lang="en-US" dirty="0"/>
              <a:t>Comparison and Selection Among Alternatives</a:t>
            </a:r>
          </a:p>
        </p:txBody>
      </p:sp>
      <p:pic>
        <p:nvPicPr>
          <p:cNvPr id="1026" name="Picture 2" descr="Front Cover: Engineering Economy Seventeenth Edition by Sullivan, Wicks and Koelling."/>
          <p:cNvPicPr>
            <a:picLocks noChangeAspect="1" noChangeArrowheads="1"/>
          </p:cNvPicPr>
          <p:nvPr/>
        </p:nvPicPr>
        <p:blipFill>
          <a:blip r:embed="rId2">
            <a:alphaModFix/>
            <a:extLst>
              <a:ext uri="{28A0092B-C50C-407E-A947-70E740481C1C}">
                <a14:useLocalDpi xmlns:a14="http://schemas.microsoft.com/office/drawing/2010/main" val="0"/>
              </a:ext>
            </a:extLst>
          </a:blip>
          <a:srcRect/>
          <a:stretch>
            <a:fillRect/>
          </a:stretch>
        </p:blipFill>
        <p:spPr bwMode="auto">
          <a:xfrm>
            <a:off x="806400" y="1602000"/>
            <a:ext cx="3440842" cy="4316400"/>
          </a:xfrm>
          <a:prstGeom prst="rect">
            <a:avLst/>
          </a:prstGeom>
          <a:noFill/>
          <a:ln w="9525" cap="flat" cmpd="sng">
            <a:solidFill>
              <a:srgbClr val="7F7F7F"/>
            </a:solidFill>
            <a:prstDash val="solid"/>
            <a:round/>
            <a:headEnd type="none" w="med" len="med"/>
            <a:tailEnd type="none" w="med" len="med"/>
          </a:ln>
          <a:effectLst>
            <a:outerShdw blurRad="50799" dist="76200" dir="2700000" algn="tl" rotWithShape="0">
              <a:srgbClr val="000000">
                <a:alpha val="55686"/>
              </a:srgbClr>
            </a:outerShdw>
          </a:effectLst>
          <a:extLst>
            <a:ext uri="{909E8E84-426E-40DD-AFC4-6F175D3DCCD1}">
              <a14:hiddenFill xmlns:a14="http://schemas.microsoft.com/office/drawing/2010/main">
                <a:solidFill>
                  <a:srgbClr val="FFFFFF"/>
                </a:solidFill>
              </a14:hiddenFill>
            </a:ext>
          </a:extLst>
        </p:spPr>
      </p:pic>
      <p:sp>
        <p:nvSpPr>
          <p:cNvPr id="10" name="Content Placeholder 9"/>
          <p:cNvSpPr>
            <a:spLocks noGrp="1"/>
          </p:cNvSpPr>
          <p:nvPr>
            <p:ph sz="quarter" idx="19"/>
          </p:nvPr>
        </p:nvSpPr>
        <p:spPr>
          <a:xfrm>
            <a:off x="2826061" y="6426000"/>
            <a:ext cx="5943600" cy="184666"/>
          </a:xfrm>
        </p:spPr>
        <p:txBody>
          <a:bodyPr/>
          <a:lstStyle/>
          <a:p>
            <a:pPr lvl="0" algn="r">
              <a:spcBef>
                <a:spcPts val="0"/>
              </a:spcBef>
              <a:buClrTx/>
              <a:defRPr/>
            </a:pPr>
            <a:r>
              <a:rPr lang="en-US" altLang="en-US" dirty="0">
                <a:solidFill>
                  <a:prstClr val="black"/>
                </a:solidFill>
              </a:rPr>
              <a:t>Copyright © 2019, 2016, 2013 Pearson Education, Inc. All Rights Reserved</a:t>
            </a:r>
          </a:p>
        </p:txBody>
      </p:sp>
    </p:spTree>
    <p:extLst>
      <p:ext uri="{BB962C8B-B14F-4D97-AF65-F5344CB8AC3E}">
        <p14:creationId xmlns:p14="http://schemas.microsoft.com/office/powerpoint/2010/main" val="3452114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Cost </a:t>
            </a:r>
            <a:r>
              <a:rPr lang="en-US" altLang="en-US" dirty="0" smtClean="0"/>
              <a:t>Alternative Example</a:t>
            </a:r>
            <a:endParaRPr lang="en-US" dirty="0"/>
          </a:p>
        </p:txBody>
      </p:sp>
      <p:sp>
        <p:nvSpPr>
          <p:cNvPr id="7" name="Content Placeholder 6"/>
          <p:cNvSpPr>
            <a:spLocks noGrp="1"/>
          </p:cNvSpPr>
          <p:nvPr>
            <p:ph sz="half" idx="2"/>
          </p:nvPr>
        </p:nvSpPr>
        <p:spPr>
          <a:xfrm>
            <a:off x="457200" y="1641600"/>
            <a:ext cx="8229600" cy="615553"/>
          </a:xfrm>
        </p:spPr>
        <p:txBody>
          <a:bodyPr>
            <a:spAutoFit/>
          </a:bodyPr>
          <a:lstStyle/>
          <a:p>
            <a:pPr>
              <a:spcBef>
                <a:spcPct val="0"/>
              </a:spcBef>
            </a:pPr>
            <a:r>
              <a:rPr lang="en-US" altLang="en-US" sz="2000" dirty="0">
                <a:latin typeface="Arial Regular"/>
              </a:rPr>
              <a:t>Use a MARR of 12% and useful life of 4 years to select between the cost alternatives below.</a:t>
            </a:r>
          </a:p>
        </p:txBody>
      </p:sp>
      <p:graphicFrame>
        <p:nvGraphicFramePr>
          <p:cNvPr id="13" name="Table 12"/>
          <p:cNvGraphicFramePr>
            <a:graphicFrameLocks noGrp="1"/>
          </p:cNvGraphicFramePr>
          <p:nvPr>
            <p:extLst>
              <p:ext uri="{D42A27DB-BD31-4B8C-83A1-F6EECF244321}">
                <p14:modId xmlns:p14="http://schemas.microsoft.com/office/powerpoint/2010/main" val="4160593908"/>
              </p:ext>
            </p:extLst>
          </p:nvPr>
        </p:nvGraphicFramePr>
        <p:xfrm>
          <a:off x="762000" y="2438400"/>
          <a:ext cx="7620000" cy="1584960"/>
        </p:xfrm>
        <a:graphic>
          <a:graphicData uri="http://schemas.openxmlformats.org/drawingml/2006/table">
            <a:tbl>
              <a:tblPr firstRow="1" bandRow="1">
                <a:tableStyleId>{2D5ABB26-0587-4C30-8999-92F81FD0307C}</a:tableStyleId>
              </a:tblPr>
              <a:tblGrid>
                <a:gridCol w="2590800"/>
                <a:gridCol w="1219200"/>
                <a:gridCol w="1905000"/>
                <a:gridCol w="1905000"/>
              </a:tblGrid>
              <a:tr h="37084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tc>
                <a:tc gridSpan="2">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Alternative</a:t>
                      </a:r>
                      <a:endPar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tc>
                <a:tc hMerge="1">
                  <a:txBody>
                    <a:bodyPr/>
                    <a:lstStyle/>
                    <a:p>
                      <a:endParaRPr lang="en-US" dirty="0"/>
                    </a:p>
                  </a:txBody>
                  <a:tcPr/>
                </a:tc>
              </a:tr>
              <a:tr h="37084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C</a:t>
                      </a:r>
                      <a:endPar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D</a:t>
                      </a:r>
                      <a:endPar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tc>
              </a:tr>
              <a:tr h="370840">
                <a:tc gridSpan="2">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20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Capital investment</a:t>
                      </a:r>
                    </a:p>
                  </a:txBody>
                  <a:tcPr/>
                </a:tc>
                <a:tc hMerge="1">
                  <a:txBody>
                    <a:bodyPr/>
                    <a:lstStyle/>
                    <a:p>
                      <a:endParaRPr lang="en-US" dirty="0"/>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Regular"/>
                          <a:ea typeface="ＭＳ Ｐゴシック" pitchFamily="19" charset="-128"/>
                          <a:cs typeface="Times New Roman" pitchFamily="18" charset="0"/>
                        </a:rPr>
                        <a:t>-$80,000</a:t>
                      </a:r>
                      <a:endParaRPr kumimoji="0" lang="en-US" sz="2000" b="0" i="0" u="none" strike="noStrike" cap="none" normalizeH="0" baseline="0" dirty="0">
                        <a:ln>
                          <a:noFill/>
                        </a:ln>
                        <a:solidFill>
                          <a:schemeClr val="tx1"/>
                        </a:solidFill>
                        <a:effectLst/>
                        <a:latin typeface="Arial Regular"/>
                        <a:ea typeface="ＭＳ Ｐゴシック" pitchFamily="19" charset="-128"/>
                        <a:cs typeface="Times New Roman" pitchFamily="18" charset="0"/>
                      </a:endParaRPr>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Regular"/>
                          <a:ea typeface="ＭＳ Ｐゴシック" pitchFamily="19" charset="-128"/>
                          <a:cs typeface="Times New Roman" pitchFamily="18" charset="0"/>
                        </a:rPr>
                        <a:t>-$60,000</a:t>
                      </a:r>
                      <a:endPar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tc>
              </a:tr>
              <a:tr h="370840">
                <a:tc gridSpan="2">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20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Annual expenses</a:t>
                      </a:r>
                      <a:endPar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tc>
                <a:tc hMerge="1">
                  <a:txBody>
                    <a:bodyPr/>
                    <a:lstStyle/>
                    <a:p>
                      <a:endParaRPr lang="en-US" dirty="0"/>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Regular"/>
                          <a:ea typeface="ＭＳ Ｐゴシック" pitchFamily="19" charset="-128"/>
                          <a:cs typeface="Times New Roman" pitchFamily="18" charset="0"/>
                        </a:rPr>
                        <a:t>-$25,000</a:t>
                      </a:r>
                      <a:endParaRPr kumimoji="0" lang="en-US" sz="2000" b="0" i="0" u="none" strike="noStrike" cap="none" normalizeH="0" baseline="0" dirty="0">
                        <a:ln>
                          <a:noFill/>
                        </a:ln>
                        <a:solidFill>
                          <a:schemeClr val="tx1"/>
                        </a:solidFill>
                        <a:effectLst/>
                        <a:latin typeface="Arial Regular"/>
                        <a:ea typeface="ＭＳ Ｐゴシック" pitchFamily="19" charset="-128"/>
                        <a:cs typeface="Times New Roman" pitchFamily="18" charset="0"/>
                      </a:endParaRPr>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Regular"/>
                          <a:ea typeface="ＭＳ Ｐゴシック" pitchFamily="19" charset="-128"/>
                          <a:cs typeface="Times New Roman" pitchFamily="18" charset="0"/>
                        </a:rPr>
                        <a:t>-$30,000</a:t>
                      </a:r>
                      <a:endParaRPr kumimoji="0" lang="en-US" sz="2000" b="0" i="0" u="none" strike="noStrike" cap="none" normalizeH="0" baseline="0" dirty="0">
                        <a:ln>
                          <a:noFill/>
                        </a:ln>
                        <a:solidFill>
                          <a:schemeClr val="tx1"/>
                        </a:solidFill>
                        <a:effectLst/>
                        <a:latin typeface="Arial Regular"/>
                        <a:ea typeface="ＭＳ Ｐゴシック" pitchFamily="19" charset="-128"/>
                        <a:cs typeface="Times New Roman" pitchFamily="18" charset="0"/>
                      </a:endParaRPr>
                    </a:p>
                  </a:txBody>
                  <a:tcPr/>
                </a:tc>
              </a:tr>
            </a:tbl>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4170674226"/>
              </p:ext>
            </p:extLst>
          </p:nvPr>
        </p:nvGraphicFramePr>
        <p:xfrm>
          <a:off x="1577975" y="4381500"/>
          <a:ext cx="5308600" cy="355600"/>
        </p:xfrm>
        <a:graphic>
          <a:graphicData uri="http://schemas.openxmlformats.org/presentationml/2006/ole">
            <mc:AlternateContent xmlns:mc="http://schemas.openxmlformats.org/markup-compatibility/2006">
              <mc:Choice xmlns:v="urn:schemas-microsoft-com:vml" Requires="v">
                <p:oleObj spid="_x0000_s2210" name="Equation" r:id="rId3" imgW="5308560" imgH="355320" progId="Equation.DSMT4">
                  <p:embed/>
                </p:oleObj>
              </mc:Choice>
              <mc:Fallback>
                <p:oleObj name="Equation" r:id="rId3" imgW="5308560" imgH="355320" progId="Equation.DSMT4">
                  <p:embed/>
                  <p:pic>
                    <p:nvPicPr>
                      <p:cNvPr id="0" name=""/>
                      <p:cNvPicPr/>
                      <p:nvPr/>
                    </p:nvPicPr>
                    <p:blipFill>
                      <a:blip r:embed="rId4"/>
                      <a:stretch>
                        <a:fillRect/>
                      </a:stretch>
                    </p:blipFill>
                    <p:spPr>
                      <a:xfrm>
                        <a:off x="1577975" y="4381500"/>
                        <a:ext cx="5308600" cy="355600"/>
                      </a:xfrm>
                      <a:prstGeom prst="rect">
                        <a:avLst/>
                      </a:prstGeom>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1600237477"/>
              </p:ext>
            </p:extLst>
          </p:nvPr>
        </p:nvGraphicFramePr>
        <p:xfrm>
          <a:off x="1581150" y="4978400"/>
          <a:ext cx="5295900" cy="355600"/>
        </p:xfrm>
        <a:graphic>
          <a:graphicData uri="http://schemas.openxmlformats.org/presentationml/2006/ole">
            <mc:AlternateContent xmlns:mc="http://schemas.openxmlformats.org/markup-compatibility/2006">
              <mc:Choice xmlns:v="urn:schemas-microsoft-com:vml" Requires="v">
                <p:oleObj spid="_x0000_s2211" name="Equation" r:id="rId5" imgW="5295600" imgH="355320" progId="Equation.DSMT4">
                  <p:embed/>
                </p:oleObj>
              </mc:Choice>
              <mc:Fallback>
                <p:oleObj name="Equation" r:id="rId5" imgW="5295600" imgH="355320" progId="Equation.DSMT4">
                  <p:embed/>
                  <p:pic>
                    <p:nvPicPr>
                      <p:cNvPr id="0" name=""/>
                      <p:cNvPicPr/>
                      <p:nvPr/>
                    </p:nvPicPr>
                    <p:blipFill>
                      <a:blip r:embed="rId6"/>
                      <a:stretch>
                        <a:fillRect/>
                      </a:stretch>
                    </p:blipFill>
                    <p:spPr>
                      <a:xfrm>
                        <a:off x="1581150" y="4978400"/>
                        <a:ext cx="5295900" cy="355600"/>
                      </a:xfrm>
                      <a:prstGeom prst="rect">
                        <a:avLst/>
                      </a:prstGeom>
                    </p:spPr>
                  </p:pic>
                </p:oleObj>
              </mc:Fallback>
            </mc:AlternateContent>
          </a:graphicData>
        </a:graphic>
      </p:graphicFrame>
      <p:sp>
        <p:nvSpPr>
          <p:cNvPr id="2" name="Content Placeholder 1"/>
          <p:cNvSpPr>
            <a:spLocks noGrp="1"/>
          </p:cNvSpPr>
          <p:nvPr>
            <p:ph sz="half" idx="10"/>
          </p:nvPr>
        </p:nvSpPr>
        <p:spPr>
          <a:xfrm>
            <a:off x="457200" y="5638800"/>
            <a:ext cx="8229600" cy="615553"/>
          </a:xfrm>
        </p:spPr>
        <p:txBody>
          <a:bodyPr>
            <a:spAutoFit/>
          </a:bodyPr>
          <a:lstStyle/>
          <a:p>
            <a:pPr>
              <a:spcBef>
                <a:spcPct val="0"/>
              </a:spcBef>
            </a:pPr>
            <a:r>
              <a:rPr lang="en-US" altLang="en-US" sz="2000" dirty="0">
                <a:latin typeface="Arial Regular"/>
              </a:rPr>
              <a:t>Alternative D costs less than Alternative C, it has a greater PW, so is better economically.</a:t>
            </a:r>
          </a:p>
        </p:txBody>
      </p:sp>
    </p:spTree>
    <p:extLst>
      <p:ext uri="{BB962C8B-B14F-4D97-AF65-F5344CB8AC3E}">
        <p14:creationId xmlns:p14="http://schemas.microsoft.com/office/powerpoint/2010/main" val="32776527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752400"/>
            <a:ext cx="8229600" cy="523220"/>
          </a:xfrm>
        </p:spPr>
        <p:txBody>
          <a:bodyPr/>
          <a:lstStyle/>
          <a:p>
            <a:r>
              <a:rPr lang="en-US" altLang="en-US" dirty="0"/>
              <a:t>Pause and </a:t>
            </a:r>
            <a:r>
              <a:rPr lang="en-US" altLang="en-US" dirty="0" smtClean="0"/>
              <a:t>Solve </a:t>
            </a:r>
            <a:r>
              <a:rPr lang="en-US" altLang="en-US" sz="2800" dirty="0" smtClean="0"/>
              <a:t>(1 of 2)</a:t>
            </a:r>
            <a:endParaRPr lang="en-US" sz="2800" dirty="0"/>
          </a:p>
        </p:txBody>
      </p:sp>
      <p:sp>
        <p:nvSpPr>
          <p:cNvPr id="7" name="Content Placeholder 6"/>
          <p:cNvSpPr>
            <a:spLocks noGrp="1"/>
          </p:cNvSpPr>
          <p:nvPr>
            <p:ph sz="half" idx="2"/>
          </p:nvPr>
        </p:nvSpPr>
        <p:spPr>
          <a:xfrm>
            <a:off x="457200" y="1641600"/>
            <a:ext cx="8229600" cy="1846659"/>
          </a:xfrm>
        </p:spPr>
        <p:txBody>
          <a:bodyPr/>
          <a:lstStyle/>
          <a:p>
            <a:r>
              <a:rPr lang="en-US" altLang="en-US" sz="2000" dirty="0"/>
              <a:t>Your local foundry is adding a new furnace</a:t>
            </a:r>
            <a:r>
              <a:rPr lang="en-US" altLang="en-US" sz="2000" dirty="0" smtClean="0"/>
              <a:t>. There </a:t>
            </a:r>
            <a:r>
              <a:rPr lang="en-US" altLang="en-US" sz="2000" dirty="0"/>
              <a:t>are several different styles and types of furnaces, so the foundry must select from among a set </a:t>
            </a:r>
            <a:r>
              <a:rPr lang="en-US" altLang="en-US" sz="2000" dirty="0" smtClean="0"/>
              <a:t>of mutually </a:t>
            </a:r>
            <a:r>
              <a:rPr lang="en-US" altLang="en-US" sz="2000" dirty="0"/>
              <a:t>exclusive alternatives</a:t>
            </a:r>
            <a:r>
              <a:rPr lang="en-US" altLang="en-US" sz="2000" dirty="0" smtClean="0"/>
              <a:t>. Initial </a:t>
            </a:r>
            <a:r>
              <a:rPr lang="en-US" altLang="en-US" sz="2000" dirty="0"/>
              <a:t>capital investment and annual expenses for each alternative are given in the table below</a:t>
            </a:r>
            <a:r>
              <a:rPr lang="en-US" altLang="en-US" sz="2000" dirty="0" smtClean="0"/>
              <a:t>. None </a:t>
            </a:r>
            <a:r>
              <a:rPr lang="en-US" altLang="en-US" sz="2000" dirty="0"/>
              <a:t>have any market value at the end of its useful life</a:t>
            </a:r>
            <a:r>
              <a:rPr lang="en-US" altLang="en-US" sz="2000" dirty="0" smtClean="0"/>
              <a:t>. Using </a:t>
            </a:r>
            <a:r>
              <a:rPr lang="en-US" altLang="en-US" sz="2000" dirty="0"/>
              <a:t>a MARR of 15%, which furnace should be chosen</a:t>
            </a:r>
            <a:r>
              <a:rPr lang="en-US" altLang="en-US" sz="2000" dirty="0" smtClean="0"/>
              <a:t>?</a:t>
            </a:r>
            <a:endParaRPr lang="en-US" altLang="en-US" sz="2000" dirty="0"/>
          </a:p>
        </p:txBody>
      </p:sp>
      <p:graphicFrame>
        <p:nvGraphicFramePr>
          <p:cNvPr id="3" name="Table 2"/>
          <p:cNvGraphicFramePr>
            <a:graphicFrameLocks noGrp="1"/>
          </p:cNvGraphicFramePr>
          <p:nvPr>
            <p:extLst>
              <p:ext uri="{D42A27DB-BD31-4B8C-83A1-F6EECF244321}">
                <p14:modId xmlns:p14="http://schemas.microsoft.com/office/powerpoint/2010/main" val="756389635"/>
              </p:ext>
            </p:extLst>
          </p:nvPr>
        </p:nvGraphicFramePr>
        <p:xfrm>
          <a:off x="1143000" y="3657600"/>
          <a:ext cx="6553200" cy="2286000"/>
        </p:xfrm>
        <a:graphic>
          <a:graphicData uri="http://schemas.openxmlformats.org/drawingml/2006/table">
            <a:tbl>
              <a:tblPr firstRow="1" bandRow="1">
                <a:tableStyleId>{2D5ABB26-0587-4C30-8999-92F81FD0307C}</a:tableStyleId>
              </a:tblPr>
              <a:tblGrid>
                <a:gridCol w="1638300"/>
                <a:gridCol w="1638300"/>
                <a:gridCol w="1638300"/>
                <a:gridCol w="1638300"/>
              </a:tblGrid>
              <a:tr h="370840">
                <a:tc>
                  <a:txBody>
                    <a:bodyPr/>
                    <a:lstStyle/>
                    <a:p>
                      <a:pPr marL="0" algn="l" defTabSz="457200" rtl="0" eaLnBrk="1" latinLnBrk="0" hangingPunct="1">
                        <a:tabLst>
                          <a:tab pos="1031875" algn="dec"/>
                        </a:tabLst>
                      </a:pPr>
                      <a:endPar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tc>
                <a:tc gridSpan="3">
                  <a:txBody>
                    <a:bodyPr/>
                    <a:lstStyle/>
                    <a:p>
                      <a:pPr marL="0" algn="ctr" defTabSz="457200" rtl="0" eaLnBrk="1" latinLnBrk="0" hangingPunct="1">
                        <a:tabLst>
                          <a:tab pos="1031875" algn="dec"/>
                        </a:tabLst>
                      </a:pPr>
                      <a:r>
                        <a:rPr kumimoji="0" lang="en-US" sz="20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Furnace</a:t>
                      </a:r>
                      <a:endPar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lnB w="3175" cap="flat" cmpd="sng" algn="ctr">
                      <a:solidFill>
                        <a:schemeClr val="tx1"/>
                      </a:solidFill>
                      <a:prstDash val="solid"/>
                      <a:round/>
                      <a:headEnd type="none" w="med" len="med"/>
                      <a:tailEnd type="none" w="med" len="med"/>
                    </a:lnB>
                  </a:tcPr>
                </a:tc>
                <a:tc hMerge="1">
                  <a:txBody>
                    <a:bodyPr/>
                    <a:lstStyle/>
                    <a:p>
                      <a:endParaRPr lang="en-US" dirty="0"/>
                    </a:p>
                  </a:txBody>
                  <a:tcPr/>
                </a:tc>
                <a:tc hMerge="1">
                  <a:txBody>
                    <a:bodyPr/>
                    <a:lstStyle/>
                    <a:p>
                      <a:endParaRPr lang="en-US" dirty="0"/>
                    </a:p>
                  </a:txBody>
                  <a:tcPr/>
                </a:tc>
              </a:tr>
              <a:tr h="370840">
                <a:tc>
                  <a:txBody>
                    <a:bodyPr/>
                    <a:lstStyle/>
                    <a:p>
                      <a:pPr marL="0" algn="l" defTabSz="457200" rtl="0" eaLnBrk="1" latinLnBrk="0" hangingPunct="1">
                        <a:tabLst>
                          <a:tab pos="1031875" algn="dec"/>
                        </a:tabLst>
                      </a:pPr>
                      <a:endPar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lnB w="3175" cap="flat" cmpd="sng" algn="ctr">
                      <a:solidFill>
                        <a:schemeClr val="tx1"/>
                      </a:solidFill>
                      <a:prstDash val="solid"/>
                      <a:round/>
                      <a:headEnd type="none" w="med" len="med"/>
                      <a:tailEnd type="none" w="med" len="med"/>
                    </a:lnB>
                  </a:tcPr>
                </a:tc>
                <a:tc>
                  <a:txBody>
                    <a:bodyPr/>
                    <a:lstStyle/>
                    <a:p>
                      <a:pPr marL="0" algn="ctr" defTabSz="457200" rtl="0" eaLnBrk="1" latinLnBrk="0" hangingPunct="1">
                        <a:tabLst>
                          <a:tab pos="1031875" algn="dec"/>
                        </a:tabLst>
                      </a:pPr>
                      <a:r>
                        <a:rPr kumimoji="0" lang="en-US" sz="20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F1</a:t>
                      </a:r>
                      <a:endPar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algn="ctr" defTabSz="457200" rtl="0" eaLnBrk="1" latinLnBrk="0" hangingPunct="1">
                        <a:tabLst>
                          <a:tab pos="1031875" algn="dec"/>
                        </a:tabLst>
                      </a:pPr>
                      <a:r>
                        <a:rPr kumimoji="0" lang="en-US" sz="20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F2</a:t>
                      </a:r>
                      <a:endPar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algn="ctr" defTabSz="457200" rtl="0" eaLnBrk="1" latinLnBrk="0" hangingPunct="1">
                        <a:tabLst>
                          <a:tab pos="1031875" algn="dec"/>
                        </a:tabLst>
                      </a:pPr>
                      <a:r>
                        <a:rPr kumimoji="0" lang="en-US" sz="20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F3</a:t>
                      </a:r>
                      <a:endPar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r h="370840">
                <a:tc>
                  <a:txBody>
                    <a:bodyPr/>
                    <a:lstStyle/>
                    <a:p>
                      <a:pPr marL="0" algn="l" defTabSz="457200" rtl="0" eaLnBrk="1" latinLnBrk="0" hangingPunct="1">
                        <a:tabLst>
                          <a:tab pos="1031875" algn="dec"/>
                        </a:tabLst>
                      </a:pPr>
                      <a:r>
                        <a:rPr kumimoji="0" lang="en-US" sz="20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Investment</a:t>
                      </a:r>
                      <a:endPar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lnT w="3175" cap="flat" cmpd="sng" algn="ctr">
                      <a:solidFill>
                        <a:schemeClr val="tx1"/>
                      </a:solidFill>
                      <a:prstDash val="solid"/>
                      <a:round/>
                      <a:headEnd type="none" w="med" len="med"/>
                      <a:tailEnd type="none" w="med" len="med"/>
                    </a:lnT>
                  </a:tcPr>
                </a:tc>
                <a:tc>
                  <a:txBody>
                    <a:bodyPr/>
                    <a:lstStyle/>
                    <a:p>
                      <a:pPr marL="0" algn="ctr" defTabSz="457200" rtl="0" eaLnBrk="1" latinLnBrk="0" hangingPunct="1">
                        <a:tabLst>
                          <a:tab pos="1031875" algn="dec"/>
                        </a:tabLst>
                      </a:pPr>
                      <a:r>
                        <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	$110,000</a:t>
                      </a:r>
                    </a:p>
                  </a:txBody>
                  <a:tcPr>
                    <a:lnT w="3175" cap="flat" cmpd="sng" algn="ctr">
                      <a:solidFill>
                        <a:schemeClr val="tx1"/>
                      </a:solidFill>
                      <a:prstDash val="solid"/>
                      <a:round/>
                      <a:headEnd type="none" w="med" len="med"/>
                      <a:tailEnd type="none" w="med" len="med"/>
                    </a:lnT>
                  </a:tcPr>
                </a:tc>
                <a:tc>
                  <a:txBody>
                    <a:bodyPr/>
                    <a:lstStyle/>
                    <a:p>
                      <a:pPr marL="0" algn="ctr" defTabSz="457200" rtl="0" eaLnBrk="1" latinLnBrk="0" hangingPunct="1">
                        <a:tabLst>
                          <a:tab pos="1031875" algn="dec"/>
                        </a:tabLst>
                      </a:pPr>
                      <a:r>
                        <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	$125,000</a:t>
                      </a:r>
                    </a:p>
                  </a:txBody>
                  <a:tcPr>
                    <a:lnT w="3175" cap="flat" cmpd="sng" algn="ctr">
                      <a:solidFill>
                        <a:schemeClr val="tx1"/>
                      </a:solidFill>
                      <a:prstDash val="solid"/>
                      <a:round/>
                      <a:headEnd type="none" w="med" len="med"/>
                      <a:tailEnd type="none" w="med" len="med"/>
                    </a:lnT>
                  </a:tcPr>
                </a:tc>
                <a:tc>
                  <a:txBody>
                    <a:bodyPr/>
                    <a:lstStyle/>
                    <a:p>
                      <a:pPr marL="0" algn="ctr" defTabSz="457200" rtl="0" eaLnBrk="1" latinLnBrk="0" hangingPunct="1">
                        <a:tabLst>
                          <a:tab pos="1031875" algn="dec"/>
                        </a:tabLst>
                      </a:pPr>
                      <a:r>
                        <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	$138,000</a:t>
                      </a:r>
                    </a:p>
                  </a:txBody>
                  <a:tcPr>
                    <a:lnT w="3175" cap="flat" cmpd="sng" algn="ctr">
                      <a:solidFill>
                        <a:schemeClr val="tx1"/>
                      </a:solidFill>
                      <a:prstDash val="solid"/>
                      <a:round/>
                      <a:headEnd type="none" w="med" len="med"/>
                      <a:tailEnd type="none" w="med" len="med"/>
                    </a:lnT>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tab pos="1031875" algn="dec"/>
                        </a:tabLst>
                        <a:defRPr/>
                      </a:pPr>
                      <a:r>
                        <a:rPr kumimoji="0" lang="en-US" sz="20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Useful life</a:t>
                      </a:r>
                    </a:p>
                  </a:txBody>
                  <a:tcPr/>
                </a:tc>
                <a:tc>
                  <a:txBody>
                    <a:bodyPr/>
                    <a:lstStyle/>
                    <a:p>
                      <a:pPr marL="0" algn="ctr" defTabSz="457200" rtl="0" eaLnBrk="1" latinLnBrk="0" hangingPunct="1">
                        <a:tabLst>
                          <a:tab pos="1031875" algn="dec"/>
                        </a:tabLst>
                      </a:pPr>
                      <a:r>
                        <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10 years</a:t>
                      </a:r>
                    </a:p>
                  </a:txBody>
                  <a:tcPr/>
                </a:tc>
                <a:tc>
                  <a:txBody>
                    <a:bodyPr/>
                    <a:lstStyle/>
                    <a:p>
                      <a:pPr marL="0" algn="ctr" defTabSz="457200" rtl="0" eaLnBrk="1" latinLnBrk="0" hangingPunct="1">
                        <a:tabLst>
                          <a:tab pos="1031875" algn="dec"/>
                        </a:tabLst>
                      </a:pPr>
                      <a:r>
                        <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10 years</a:t>
                      </a:r>
                    </a:p>
                  </a:txBody>
                  <a:tcPr/>
                </a:tc>
                <a:tc>
                  <a:txBody>
                    <a:bodyPr/>
                    <a:lstStyle/>
                    <a:p>
                      <a:pPr marL="0" algn="ctr" defTabSz="457200" rtl="0" eaLnBrk="1" latinLnBrk="0" hangingPunct="1">
                        <a:tabLst>
                          <a:tab pos="1031875" algn="dec"/>
                        </a:tabLst>
                      </a:pPr>
                      <a:r>
                        <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10 years</a:t>
                      </a:r>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tab pos="1031875" algn="dec"/>
                        </a:tabLst>
                        <a:defRPr/>
                      </a:pPr>
                      <a:r>
                        <a:rPr kumimoji="0" lang="en-US" sz="20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Total annual expenses</a:t>
                      </a:r>
                    </a:p>
                  </a:txBody>
                  <a:tcPr>
                    <a:lnB w="3175" cap="flat" cmpd="sng" algn="ctr">
                      <a:solidFill>
                        <a:schemeClr val="tx1"/>
                      </a:solidFill>
                      <a:prstDash val="solid"/>
                      <a:round/>
                      <a:headEnd type="none" w="med" len="med"/>
                      <a:tailEnd type="none" w="med" len="med"/>
                    </a:lnB>
                  </a:tcPr>
                </a:tc>
                <a:tc>
                  <a:txBody>
                    <a:bodyPr/>
                    <a:lstStyle/>
                    <a:p>
                      <a:pPr marL="0" algn="ctr" defTabSz="457200" rtl="0" eaLnBrk="1" latinLnBrk="0" hangingPunct="1">
                        <a:tabLst>
                          <a:tab pos="1031875" algn="dec"/>
                        </a:tabLst>
                      </a:pPr>
                      <a:r>
                        <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	$53,800</a:t>
                      </a:r>
                    </a:p>
                  </a:txBody>
                  <a:tcPr>
                    <a:lnB w="3175" cap="flat" cmpd="sng" algn="ctr">
                      <a:solidFill>
                        <a:schemeClr val="tx1"/>
                      </a:solidFill>
                      <a:prstDash val="solid"/>
                      <a:round/>
                      <a:headEnd type="none" w="med" len="med"/>
                      <a:tailEnd type="none" w="med" len="med"/>
                    </a:lnB>
                  </a:tcPr>
                </a:tc>
                <a:tc>
                  <a:txBody>
                    <a:bodyPr/>
                    <a:lstStyle/>
                    <a:p>
                      <a:pPr marL="0" algn="ctr" defTabSz="457200" rtl="0" eaLnBrk="1" latinLnBrk="0" hangingPunct="1">
                        <a:tabLst>
                          <a:tab pos="1031875" algn="dec"/>
                        </a:tabLst>
                      </a:pPr>
                      <a:r>
                        <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	$51,625</a:t>
                      </a:r>
                    </a:p>
                  </a:txBody>
                  <a:tcPr>
                    <a:lnB w="3175" cap="flat" cmpd="sng" algn="ctr">
                      <a:solidFill>
                        <a:schemeClr val="tx1"/>
                      </a:solidFill>
                      <a:prstDash val="solid"/>
                      <a:round/>
                      <a:headEnd type="none" w="med" len="med"/>
                      <a:tailEnd type="none" w="med" len="med"/>
                    </a:lnB>
                  </a:tcPr>
                </a:tc>
                <a:tc>
                  <a:txBody>
                    <a:bodyPr/>
                    <a:lstStyle/>
                    <a:p>
                      <a:pPr marL="0" algn="ctr" defTabSz="457200" rtl="0" eaLnBrk="1" latinLnBrk="0" hangingPunct="1">
                        <a:tabLst>
                          <a:tab pos="1031875" algn="dec"/>
                        </a:tabLst>
                      </a:pPr>
                      <a:r>
                        <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	$45,033</a:t>
                      </a:r>
                    </a:p>
                  </a:txBody>
                  <a:tcPr>
                    <a:lnB w="3175"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9269187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752400"/>
            <a:ext cx="8229600" cy="523220"/>
          </a:xfrm>
        </p:spPr>
        <p:txBody>
          <a:bodyPr/>
          <a:lstStyle/>
          <a:p>
            <a:r>
              <a:rPr lang="en-US" altLang="en-US" dirty="0" smtClean="0"/>
              <a:t>Solution </a:t>
            </a:r>
            <a:r>
              <a:rPr lang="en-US" altLang="en-US" sz="2800" dirty="0"/>
              <a:t>(1 of 2)</a:t>
            </a:r>
            <a:endParaRPr lang="en-US" sz="2800" dirty="0"/>
          </a:p>
        </p:txBody>
      </p:sp>
      <p:sp>
        <p:nvSpPr>
          <p:cNvPr id="7" name="Content Placeholder 6"/>
          <p:cNvSpPr>
            <a:spLocks noGrp="1"/>
          </p:cNvSpPr>
          <p:nvPr>
            <p:ph sz="half" idx="2"/>
          </p:nvPr>
        </p:nvSpPr>
        <p:spPr>
          <a:xfrm>
            <a:off x="457200" y="1641600"/>
            <a:ext cx="8229600" cy="615553"/>
          </a:xfrm>
        </p:spPr>
        <p:txBody>
          <a:bodyPr>
            <a:spAutoFit/>
          </a:bodyPr>
          <a:lstStyle/>
          <a:p>
            <a:pPr>
              <a:spcBef>
                <a:spcPct val="0"/>
              </a:spcBef>
            </a:pPr>
            <a:r>
              <a:rPr lang="en-US" altLang="en-US" sz="2000" dirty="0">
                <a:latin typeface="Arial Regular"/>
              </a:rPr>
              <a:t>Using a MARR of 15%, the PW is shown for each of the three alternatives in the table below.</a:t>
            </a:r>
          </a:p>
        </p:txBody>
      </p:sp>
      <p:graphicFrame>
        <p:nvGraphicFramePr>
          <p:cNvPr id="9" name="Table 8"/>
          <p:cNvGraphicFramePr>
            <a:graphicFrameLocks noGrp="1"/>
          </p:cNvGraphicFramePr>
          <p:nvPr>
            <p:extLst>
              <p:ext uri="{D42A27DB-BD31-4B8C-83A1-F6EECF244321}">
                <p14:modId xmlns:p14="http://schemas.microsoft.com/office/powerpoint/2010/main" val="1199149631"/>
              </p:ext>
            </p:extLst>
          </p:nvPr>
        </p:nvGraphicFramePr>
        <p:xfrm>
          <a:off x="1066800" y="2286000"/>
          <a:ext cx="7239000" cy="3291840"/>
        </p:xfrm>
        <a:graphic>
          <a:graphicData uri="http://schemas.openxmlformats.org/drawingml/2006/table">
            <a:tbl>
              <a:tblPr firstRow="1" bandRow="1">
                <a:tableStyleId>{2D5ABB26-0587-4C30-8999-92F81FD0307C}</a:tableStyleId>
              </a:tblPr>
              <a:tblGrid>
                <a:gridCol w="1809750"/>
                <a:gridCol w="1809750"/>
                <a:gridCol w="1809750"/>
                <a:gridCol w="1809750"/>
              </a:tblGrid>
              <a:tr h="348544">
                <a:tc>
                  <a:txBody>
                    <a:bodyPr/>
                    <a:lstStyle/>
                    <a:p>
                      <a:pPr marL="0" algn="l" defTabSz="457200" rtl="0" eaLnBrk="1" latinLnBrk="0" hangingPunct="1">
                        <a:tabLst>
                          <a:tab pos="1031875" algn="dec"/>
                        </a:tabLst>
                      </a:pPr>
                      <a:endPar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tc>
                <a:tc gridSpan="3">
                  <a:txBody>
                    <a:bodyPr/>
                    <a:lstStyle/>
                    <a:p>
                      <a:pPr marL="0" algn="ctr" defTabSz="457200" rtl="0" eaLnBrk="1" latinLnBrk="0" hangingPunct="1">
                        <a:tabLst>
                          <a:tab pos="1031875" algn="dec"/>
                        </a:tabLst>
                      </a:pPr>
                      <a:r>
                        <a:rPr kumimoji="0" lang="en-US" sz="20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Furnace</a:t>
                      </a:r>
                      <a:endPar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lnB w="3175" cap="flat" cmpd="sng" algn="ctr">
                      <a:solidFill>
                        <a:schemeClr val="tx1"/>
                      </a:solidFill>
                      <a:prstDash val="solid"/>
                      <a:round/>
                      <a:headEnd type="none" w="med" len="med"/>
                      <a:tailEnd type="none" w="med" len="med"/>
                    </a:lnB>
                  </a:tcPr>
                </a:tc>
                <a:tc hMerge="1">
                  <a:txBody>
                    <a:bodyPr/>
                    <a:lstStyle/>
                    <a:p>
                      <a:endParaRPr lang="en-US" dirty="0"/>
                    </a:p>
                  </a:txBody>
                  <a:tcPr/>
                </a:tc>
                <a:tc hMerge="1">
                  <a:txBody>
                    <a:bodyPr/>
                    <a:lstStyle/>
                    <a:p>
                      <a:endParaRPr lang="en-US" dirty="0"/>
                    </a:p>
                  </a:txBody>
                  <a:tcPr/>
                </a:tc>
              </a:tr>
              <a:tr h="348544">
                <a:tc>
                  <a:txBody>
                    <a:bodyPr/>
                    <a:lstStyle/>
                    <a:p>
                      <a:pPr marL="0" algn="l" defTabSz="457200" rtl="0" eaLnBrk="1" latinLnBrk="0" hangingPunct="1">
                        <a:tabLst>
                          <a:tab pos="1031875" algn="dec"/>
                        </a:tabLst>
                      </a:pPr>
                      <a:endPar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lnB w="3175" cap="flat" cmpd="sng" algn="ctr">
                      <a:solidFill>
                        <a:schemeClr val="tx1"/>
                      </a:solidFill>
                      <a:prstDash val="solid"/>
                      <a:round/>
                      <a:headEnd type="none" w="med" len="med"/>
                      <a:tailEnd type="none" w="med" len="med"/>
                    </a:lnB>
                  </a:tcPr>
                </a:tc>
                <a:tc>
                  <a:txBody>
                    <a:bodyPr/>
                    <a:lstStyle/>
                    <a:p>
                      <a:pPr marL="0" algn="ctr" defTabSz="457200" rtl="0" eaLnBrk="1" latinLnBrk="0" hangingPunct="1">
                        <a:tabLst>
                          <a:tab pos="1031875" algn="dec"/>
                        </a:tabLst>
                      </a:pPr>
                      <a:r>
                        <a:rPr kumimoji="0" lang="en-US" sz="20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F1</a:t>
                      </a:r>
                      <a:endPar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algn="ctr" defTabSz="457200" rtl="0" eaLnBrk="1" latinLnBrk="0" hangingPunct="1">
                        <a:tabLst>
                          <a:tab pos="1031875" algn="dec"/>
                        </a:tabLst>
                      </a:pPr>
                      <a:r>
                        <a:rPr kumimoji="0" lang="en-US" sz="20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F2</a:t>
                      </a:r>
                      <a:endPar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algn="ctr" defTabSz="457200" rtl="0" eaLnBrk="1" latinLnBrk="0" hangingPunct="1">
                        <a:tabLst>
                          <a:tab pos="1031875" algn="dec"/>
                        </a:tabLst>
                      </a:pPr>
                      <a:r>
                        <a:rPr kumimoji="0" lang="en-US" sz="20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F3</a:t>
                      </a:r>
                      <a:endPar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r h="348544">
                <a:tc>
                  <a:txBody>
                    <a:bodyPr/>
                    <a:lstStyle/>
                    <a:p>
                      <a:pPr marL="0" algn="l" defTabSz="457200" rtl="0" eaLnBrk="1" latinLnBrk="0" hangingPunct="1">
                        <a:tabLst>
                          <a:tab pos="1031875" algn="dec"/>
                        </a:tabLst>
                      </a:pPr>
                      <a:r>
                        <a:rPr kumimoji="0" lang="en-US" sz="20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Investment</a:t>
                      </a:r>
                      <a:endPar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lnT w="3175" cap="flat" cmpd="sng" algn="ctr">
                      <a:solidFill>
                        <a:schemeClr val="tx1"/>
                      </a:solidFill>
                      <a:prstDash val="solid"/>
                      <a:round/>
                      <a:headEnd type="none" w="med" len="med"/>
                      <a:tailEnd type="none" w="med" len="med"/>
                    </a:lnT>
                  </a:tcPr>
                </a:tc>
                <a:tc>
                  <a:txBody>
                    <a:bodyPr/>
                    <a:lstStyle/>
                    <a:p>
                      <a:pPr marL="0" algn="ctr" defTabSz="457200" rtl="0" eaLnBrk="1" latinLnBrk="0" hangingPunct="1">
                        <a:tabLst>
                          <a:tab pos="1031875" algn="dec"/>
                        </a:tabLst>
                      </a:pPr>
                      <a:r>
                        <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	$110,000</a:t>
                      </a:r>
                    </a:p>
                  </a:txBody>
                  <a:tcPr>
                    <a:lnT w="3175" cap="flat" cmpd="sng" algn="ctr">
                      <a:solidFill>
                        <a:schemeClr val="tx1"/>
                      </a:solidFill>
                      <a:prstDash val="solid"/>
                      <a:round/>
                      <a:headEnd type="none" w="med" len="med"/>
                      <a:tailEnd type="none" w="med" len="med"/>
                    </a:lnT>
                  </a:tcPr>
                </a:tc>
                <a:tc>
                  <a:txBody>
                    <a:bodyPr/>
                    <a:lstStyle/>
                    <a:p>
                      <a:pPr marL="0" algn="ctr" defTabSz="457200" rtl="0" eaLnBrk="1" latinLnBrk="0" hangingPunct="1">
                        <a:tabLst>
                          <a:tab pos="1031875" algn="dec"/>
                        </a:tabLst>
                      </a:pPr>
                      <a:r>
                        <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	$125,000</a:t>
                      </a:r>
                    </a:p>
                  </a:txBody>
                  <a:tcPr>
                    <a:lnT w="3175" cap="flat" cmpd="sng" algn="ctr">
                      <a:solidFill>
                        <a:schemeClr val="tx1"/>
                      </a:solidFill>
                      <a:prstDash val="solid"/>
                      <a:round/>
                      <a:headEnd type="none" w="med" len="med"/>
                      <a:tailEnd type="none" w="med" len="med"/>
                    </a:lnT>
                  </a:tcPr>
                </a:tc>
                <a:tc>
                  <a:txBody>
                    <a:bodyPr/>
                    <a:lstStyle/>
                    <a:p>
                      <a:pPr marL="0" algn="ctr" defTabSz="457200" rtl="0" eaLnBrk="1" latinLnBrk="0" hangingPunct="1">
                        <a:tabLst>
                          <a:tab pos="1031875" algn="dec"/>
                        </a:tabLst>
                      </a:pPr>
                      <a:r>
                        <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	$138,000</a:t>
                      </a:r>
                    </a:p>
                  </a:txBody>
                  <a:tcPr>
                    <a:lnT w="3175" cap="flat" cmpd="sng" algn="ctr">
                      <a:solidFill>
                        <a:schemeClr val="tx1"/>
                      </a:solidFill>
                      <a:prstDash val="solid"/>
                      <a:round/>
                      <a:headEnd type="none" w="med" len="med"/>
                      <a:tailEnd type="none" w="med" len="med"/>
                    </a:lnT>
                  </a:tcPr>
                </a:tc>
              </a:tr>
              <a:tr h="348544">
                <a:tc>
                  <a:txBody>
                    <a:bodyPr/>
                    <a:lstStyle/>
                    <a:p>
                      <a:pPr marL="0" marR="0" indent="0" algn="l" defTabSz="457200" rtl="0" eaLnBrk="1" fontAlgn="auto" latinLnBrk="0" hangingPunct="1">
                        <a:lnSpc>
                          <a:spcPct val="100000"/>
                        </a:lnSpc>
                        <a:spcBef>
                          <a:spcPts val="0"/>
                        </a:spcBef>
                        <a:spcAft>
                          <a:spcPts val="0"/>
                        </a:spcAft>
                        <a:buClrTx/>
                        <a:buSzTx/>
                        <a:buFontTx/>
                        <a:buNone/>
                        <a:tabLst>
                          <a:tab pos="1031875" algn="dec"/>
                        </a:tabLst>
                        <a:defRPr/>
                      </a:pPr>
                      <a:r>
                        <a:rPr kumimoji="0" lang="en-US" sz="20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Useful life</a:t>
                      </a:r>
                    </a:p>
                  </a:txBody>
                  <a:tcPr/>
                </a:tc>
                <a:tc>
                  <a:txBody>
                    <a:bodyPr/>
                    <a:lstStyle/>
                    <a:p>
                      <a:pPr marL="0" algn="ctr" defTabSz="457200" rtl="0" eaLnBrk="1" latinLnBrk="0" hangingPunct="1">
                        <a:tabLst>
                          <a:tab pos="1031875" algn="dec"/>
                        </a:tabLst>
                      </a:pPr>
                      <a:r>
                        <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10 years</a:t>
                      </a:r>
                    </a:p>
                  </a:txBody>
                  <a:tcPr/>
                </a:tc>
                <a:tc>
                  <a:txBody>
                    <a:bodyPr/>
                    <a:lstStyle/>
                    <a:p>
                      <a:pPr marL="0" algn="ctr" defTabSz="457200" rtl="0" eaLnBrk="1" latinLnBrk="0" hangingPunct="1">
                        <a:tabLst>
                          <a:tab pos="1031875" algn="dec"/>
                        </a:tabLst>
                      </a:pPr>
                      <a:r>
                        <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10 years</a:t>
                      </a:r>
                    </a:p>
                  </a:txBody>
                  <a:tcPr/>
                </a:tc>
                <a:tc>
                  <a:txBody>
                    <a:bodyPr/>
                    <a:lstStyle/>
                    <a:p>
                      <a:pPr marL="0" algn="ctr" defTabSz="457200" rtl="0" eaLnBrk="1" latinLnBrk="0" hangingPunct="1">
                        <a:tabLst>
                          <a:tab pos="1031875" algn="dec"/>
                        </a:tabLst>
                      </a:pPr>
                      <a:r>
                        <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10 years</a:t>
                      </a:r>
                    </a:p>
                  </a:txBody>
                  <a:tcPr/>
                </a:tc>
              </a:tr>
              <a:tr h="616656">
                <a:tc>
                  <a:txBody>
                    <a:bodyPr/>
                    <a:lstStyle/>
                    <a:p>
                      <a:pPr marL="0" marR="0" indent="0" algn="l" defTabSz="457200" rtl="0" eaLnBrk="1" fontAlgn="auto" latinLnBrk="0" hangingPunct="1">
                        <a:lnSpc>
                          <a:spcPct val="100000"/>
                        </a:lnSpc>
                        <a:spcBef>
                          <a:spcPts val="0"/>
                        </a:spcBef>
                        <a:spcAft>
                          <a:spcPts val="0"/>
                        </a:spcAft>
                        <a:buClrTx/>
                        <a:buSzTx/>
                        <a:buFontTx/>
                        <a:buNone/>
                        <a:tabLst>
                          <a:tab pos="1031875" algn="dec"/>
                        </a:tabLst>
                        <a:defRPr/>
                      </a:pPr>
                      <a:r>
                        <a:rPr kumimoji="0" lang="en-US" sz="20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Total annual expenses</a:t>
                      </a:r>
                    </a:p>
                  </a:txBody>
                  <a:tcPr/>
                </a:tc>
                <a:tc>
                  <a:txBody>
                    <a:bodyPr/>
                    <a:lstStyle/>
                    <a:p>
                      <a:pPr marL="0" algn="ctr" defTabSz="457200" rtl="0" eaLnBrk="1" latinLnBrk="0" hangingPunct="1">
                        <a:tabLst>
                          <a:tab pos="1031875" algn="dec"/>
                        </a:tabLst>
                      </a:pPr>
                      <a:r>
                        <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	$53,800</a:t>
                      </a:r>
                    </a:p>
                  </a:txBody>
                  <a:tcPr/>
                </a:tc>
                <a:tc>
                  <a:txBody>
                    <a:bodyPr/>
                    <a:lstStyle/>
                    <a:p>
                      <a:pPr marL="0" algn="ctr" defTabSz="457200" rtl="0" eaLnBrk="1" latinLnBrk="0" hangingPunct="1">
                        <a:tabLst>
                          <a:tab pos="1031875" algn="dec"/>
                        </a:tabLst>
                      </a:pPr>
                      <a:r>
                        <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	$51,625</a:t>
                      </a:r>
                    </a:p>
                  </a:txBody>
                  <a:tcPr/>
                </a:tc>
                <a:tc>
                  <a:txBody>
                    <a:bodyPr/>
                    <a:lstStyle/>
                    <a:p>
                      <a:pPr marL="0" algn="ctr" defTabSz="457200" rtl="0" eaLnBrk="1" latinLnBrk="0" hangingPunct="1">
                        <a:tabLst>
                          <a:tab pos="1031875" algn="dec"/>
                        </a:tabLst>
                      </a:pPr>
                      <a:r>
                        <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	$45,033</a:t>
                      </a:r>
                    </a:p>
                  </a:txBody>
                  <a:tcPr/>
                </a:tc>
              </a:tr>
              <a:tr h="884767">
                <a:tc>
                  <a:txBody>
                    <a:bodyPr/>
                    <a:lstStyle/>
                    <a:p>
                      <a:pPr marL="0" marR="0" indent="0" algn="l" defTabSz="457200" rtl="0" eaLnBrk="1" fontAlgn="auto" latinLnBrk="0" hangingPunct="1">
                        <a:lnSpc>
                          <a:spcPct val="100000"/>
                        </a:lnSpc>
                        <a:spcBef>
                          <a:spcPts val="0"/>
                        </a:spcBef>
                        <a:spcAft>
                          <a:spcPts val="0"/>
                        </a:spcAft>
                        <a:buClrTx/>
                        <a:buSzTx/>
                        <a:buFontTx/>
                        <a:buNone/>
                        <a:tabLst>
                          <a:tab pos="1031875" algn="dec"/>
                        </a:tabLst>
                        <a:defRPr/>
                      </a:pPr>
                      <a:r>
                        <a:rPr kumimoji="0" lang="en-US" sz="20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Present Worth @ 15%</a:t>
                      </a:r>
                    </a:p>
                    <a:p>
                      <a:pPr marL="0" marR="0" indent="0" algn="l" defTabSz="457200" rtl="0" eaLnBrk="1" fontAlgn="auto" latinLnBrk="0" hangingPunct="1">
                        <a:lnSpc>
                          <a:spcPct val="100000"/>
                        </a:lnSpc>
                        <a:spcBef>
                          <a:spcPts val="0"/>
                        </a:spcBef>
                        <a:spcAft>
                          <a:spcPts val="0"/>
                        </a:spcAft>
                        <a:buClrTx/>
                        <a:buSzTx/>
                        <a:buFontTx/>
                        <a:buNone/>
                        <a:tabLst>
                          <a:tab pos="1031875" algn="dec"/>
                        </a:tabLst>
                        <a:defRPr/>
                      </a:pPr>
                      <a:endParaRPr kumimoji="0" lang="en-US" sz="20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endParaRPr>
                    </a:p>
                  </a:txBody>
                  <a:tcPr>
                    <a:lnB w="3175" cap="flat" cmpd="sng" algn="ctr">
                      <a:solidFill>
                        <a:schemeClr val="tx1"/>
                      </a:solidFill>
                      <a:prstDash val="solid"/>
                      <a:round/>
                      <a:headEnd type="none" w="med" len="med"/>
                      <a:tailEnd type="none" w="med" len="med"/>
                    </a:lnB>
                  </a:tcPr>
                </a:tc>
                <a:tc>
                  <a:txBody>
                    <a:bodyPr/>
                    <a:lstStyle/>
                    <a:p>
                      <a:pPr marL="0" algn="ctr" defTabSz="457200" rtl="0" eaLnBrk="1" latinLnBrk="0" hangingPunct="1">
                        <a:tabLst>
                          <a:tab pos="1031875" algn="dec"/>
                        </a:tabLst>
                      </a:pPr>
                      <a:endPar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lnB w="3175" cap="flat" cmpd="sng" algn="ctr">
                      <a:solidFill>
                        <a:schemeClr val="tx1"/>
                      </a:solidFill>
                      <a:prstDash val="solid"/>
                      <a:round/>
                      <a:headEnd type="none" w="med" len="med"/>
                      <a:tailEnd type="none" w="med" len="med"/>
                    </a:lnB>
                  </a:tcPr>
                </a:tc>
                <a:tc>
                  <a:txBody>
                    <a:bodyPr/>
                    <a:lstStyle/>
                    <a:p>
                      <a:pPr marL="0" algn="ctr" defTabSz="457200" rtl="0" eaLnBrk="1" latinLnBrk="0" hangingPunct="1">
                        <a:tabLst>
                          <a:tab pos="1031875" algn="dec"/>
                        </a:tabLst>
                      </a:pPr>
                      <a:endPar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lnB w="3175" cap="flat" cmpd="sng" algn="ctr">
                      <a:solidFill>
                        <a:schemeClr val="tx1"/>
                      </a:solidFill>
                      <a:prstDash val="solid"/>
                      <a:round/>
                      <a:headEnd type="none" w="med" len="med"/>
                      <a:tailEnd type="none" w="med" len="med"/>
                    </a:lnB>
                  </a:tcPr>
                </a:tc>
                <a:tc>
                  <a:txBody>
                    <a:bodyPr/>
                    <a:lstStyle/>
                    <a:p>
                      <a:pPr marL="0" algn="ctr" defTabSz="457200" rtl="0" eaLnBrk="1" latinLnBrk="0" hangingPunct="1">
                        <a:tabLst>
                          <a:tab pos="1031875" algn="dec"/>
                        </a:tabLst>
                      </a:pPr>
                      <a:endPar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lnB w="3175" cap="flat" cmpd="sng" algn="ctr">
                      <a:solidFill>
                        <a:schemeClr val="tx1"/>
                      </a:solidFill>
                      <a:prstDash val="solid"/>
                      <a:round/>
                      <a:headEnd type="none" w="med" len="med"/>
                      <a:tailEnd type="none" w="med" len="med"/>
                    </a:lnB>
                  </a:tcPr>
                </a:tc>
              </a:tr>
            </a:tbl>
          </a:graphicData>
        </a:graphic>
      </p:graphicFrame>
      <p:sp>
        <p:nvSpPr>
          <p:cNvPr id="2" name="Content Placeholder 1"/>
          <p:cNvSpPr>
            <a:spLocks noGrp="1"/>
          </p:cNvSpPr>
          <p:nvPr>
            <p:ph sz="half" idx="10"/>
          </p:nvPr>
        </p:nvSpPr>
        <p:spPr>
          <a:xfrm>
            <a:off x="457200" y="5638800"/>
            <a:ext cx="8229600" cy="615553"/>
          </a:xfrm>
        </p:spPr>
        <p:txBody>
          <a:bodyPr>
            <a:spAutoFit/>
          </a:bodyPr>
          <a:lstStyle/>
          <a:p>
            <a:pPr>
              <a:spcBef>
                <a:spcPct val="0"/>
              </a:spcBef>
            </a:pPr>
            <a:r>
              <a:rPr lang="en-US" altLang="en-US" sz="2000" dirty="0">
                <a:latin typeface="Arial Regular"/>
              </a:rPr>
              <a:t>The largest value is -$364,010, indicating that Furnace F3 is the best alternative.</a:t>
            </a:r>
          </a:p>
        </p:txBody>
      </p:sp>
    </p:spTree>
    <p:extLst>
      <p:ext uri="{BB962C8B-B14F-4D97-AF65-F5344CB8AC3E}">
        <p14:creationId xmlns:p14="http://schemas.microsoft.com/office/powerpoint/2010/main" val="6505594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752400"/>
            <a:ext cx="8229600" cy="523220"/>
          </a:xfrm>
        </p:spPr>
        <p:txBody>
          <a:bodyPr/>
          <a:lstStyle/>
          <a:p>
            <a:r>
              <a:rPr lang="en-US" altLang="en-US" dirty="0"/>
              <a:t>Determining the </a:t>
            </a:r>
            <a:r>
              <a:rPr lang="en-US" altLang="en-US" dirty="0" smtClean="0"/>
              <a:t>Study Period</a:t>
            </a:r>
            <a:endParaRPr lang="en-US" dirty="0"/>
          </a:p>
        </p:txBody>
      </p:sp>
      <p:sp>
        <p:nvSpPr>
          <p:cNvPr id="5" name="Content Placeholder 2"/>
          <p:cNvSpPr>
            <a:spLocks noGrp="1"/>
          </p:cNvSpPr>
          <p:nvPr>
            <p:ph sz="half" idx="2"/>
          </p:nvPr>
        </p:nvSpPr>
        <p:spPr>
          <a:xfrm>
            <a:off x="457200" y="1641600"/>
            <a:ext cx="8229600" cy="3108543"/>
          </a:xfrm>
        </p:spPr>
        <p:txBody>
          <a:bodyPr bIns="0">
            <a:spAutoFit/>
          </a:bodyPr>
          <a:lstStyle/>
          <a:p>
            <a:pPr marL="255600" indent="-255600">
              <a:spcBef>
                <a:spcPts val="600"/>
              </a:spcBef>
              <a:buClr>
                <a:srgbClr val="007FA3"/>
              </a:buClr>
              <a:buFont typeface="Arial" panose="020B0604020202020204" pitchFamily="34" charset="0"/>
              <a:buChar char="•"/>
            </a:pPr>
            <a:r>
              <a:rPr lang="en-US" dirty="0"/>
              <a:t>A study period (or planning horizon) is the time period over which MEAs are compared, and it must be appropriate for the decision situation.</a:t>
            </a:r>
          </a:p>
          <a:p>
            <a:pPr marL="255600" indent="-255600">
              <a:spcBef>
                <a:spcPts val="600"/>
              </a:spcBef>
              <a:buClr>
                <a:srgbClr val="007FA3"/>
              </a:buClr>
              <a:buFont typeface="Arial" panose="020B0604020202020204" pitchFamily="34" charset="0"/>
              <a:buChar char="•"/>
            </a:pPr>
            <a:r>
              <a:rPr lang="en-US" dirty="0"/>
              <a:t>MEAs can have equal lives (in which case the study period used is these equal lives), or they can have unequal lives, and at least one does not match the study period.</a:t>
            </a:r>
          </a:p>
          <a:p>
            <a:pPr marL="255600" indent="-255600">
              <a:spcBef>
                <a:spcPts val="600"/>
              </a:spcBef>
              <a:buClr>
                <a:srgbClr val="007FA3"/>
              </a:buClr>
              <a:buFont typeface="Arial" panose="020B0604020202020204" pitchFamily="34" charset="0"/>
              <a:buChar char="•"/>
            </a:pPr>
            <a:r>
              <a:rPr lang="en-US" dirty="0"/>
              <a:t>The equal life case is straightforward, and was used in the previous two examples.</a:t>
            </a:r>
          </a:p>
        </p:txBody>
      </p:sp>
    </p:spTree>
    <p:extLst>
      <p:ext uri="{BB962C8B-B14F-4D97-AF65-F5344CB8AC3E}">
        <p14:creationId xmlns:p14="http://schemas.microsoft.com/office/powerpoint/2010/main" val="3496267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99453"/>
            <a:ext cx="8229600" cy="1046440"/>
          </a:xfrm>
        </p:spPr>
        <p:txBody>
          <a:bodyPr>
            <a:spAutoFit/>
          </a:bodyPr>
          <a:lstStyle/>
          <a:p>
            <a:r>
              <a:rPr lang="en-IN" dirty="0">
                <a:ea typeface="ＭＳ Ｐゴシック" charset="0"/>
                <a:cs typeface="Times New Roman" charset="0"/>
              </a:rPr>
              <a:t>Unequal lives are handled in one of two ways</a:t>
            </a:r>
            <a:endParaRPr lang="en-US" dirty="0"/>
          </a:p>
        </p:txBody>
      </p:sp>
      <p:sp>
        <p:nvSpPr>
          <p:cNvPr id="5" name="Content Placeholder 2"/>
          <p:cNvSpPr>
            <a:spLocks noGrp="1"/>
          </p:cNvSpPr>
          <p:nvPr>
            <p:ph type="body" idx="1"/>
          </p:nvPr>
        </p:nvSpPr>
        <p:spPr>
          <a:xfrm>
            <a:off x="457200" y="1641600"/>
            <a:ext cx="8229600" cy="3924151"/>
          </a:xfrm>
        </p:spPr>
        <p:txBody>
          <a:bodyPr bIns="0">
            <a:spAutoFit/>
          </a:bodyPr>
          <a:lstStyle/>
          <a:p>
            <a:pPr>
              <a:spcBef>
                <a:spcPts val="600"/>
              </a:spcBef>
            </a:pPr>
            <a:r>
              <a:rPr lang="en-US" dirty="0"/>
              <a:t>Repeatability assumption</a:t>
            </a:r>
          </a:p>
          <a:p>
            <a:pPr lvl="1"/>
            <a:r>
              <a:rPr lang="en-US" dirty="0"/>
              <a:t>The study period is either indefinitely long or equal to a common multiple of the lives of the MEAs.</a:t>
            </a:r>
          </a:p>
          <a:p>
            <a:pPr lvl="1"/>
            <a:r>
              <a:rPr lang="en-US" dirty="0"/>
              <a:t>The economic consequences expected during the MEAs’ life spans will also happen in succeeding life spans (replacements).</a:t>
            </a:r>
          </a:p>
          <a:p>
            <a:pPr>
              <a:spcBef>
                <a:spcPts val="600"/>
              </a:spcBef>
            </a:pPr>
            <a:r>
              <a:rPr lang="en-US" dirty="0"/>
              <a:t>Coterminated assumption: uses a finite and identical study period for all MEAs</a:t>
            </a:r>
            <a:r>
              <a:rPr lang="en-US" dirty="0" smtClean="0"/>
              <a:t>. Cash </a:t>
            </a:r>
            <a:r>
              <a:rPr lang="en-US" dirty="0"/>
              <a:t>flow adjustments may be made to satisfy alternative performance needs over the study period.</a:t>
            </a:r>
          </a:p>
        </p:txBody>
      </p:sp>
    </p:spTree>
    <p:extLst>
      <p:ext uri="{BB962C8B-B14F-4D97-AF65-F5344CB8AC3E}">
        <p14:creationId xmlns:p14="http://schemas.microsoft.com/office/powerpoint/2010/main" val="15168240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752400"/>
            <a:ext cx="8229600" cy="553998"/>
          </a:xfrm>
        </p:spPr>
        <p:txBody>
          <a:bodyPr/>
          <a:lstStyle/>
          <a:p>
            <a:r>
              <a:rPr lang="en-US" altLang="en-US" sz="3600" dirty="0"/>
              <a:t>Comparing MEAs with </a:t>
            </a:r>
            <a:r>
              <a:rPr lang="en-US" altLang="en-US" sz="3600" dirty="0" smtClean="0"/>
              <a:t>Equal Lives</a:t>
            </a:r>
            <a:endParaRPr lang="en-US" dirty="0"/>
          </a:p>
        </p:txBody>
      </p:sp>
      <p:sp>
        <p:nvSpPr>
          <p:cNvPr id="7" name="Content Placeholder 6"/>
          <p:cNvSpPr>
            <a:spLocks noGrp="1"/>
          </p:cNvSpPr>
          <p:nvPr>
            <p:ph sz="half" idx="2"/>
          </p:nvPr>
        </p:nvSpPr>
        <p:spPr>
          <a:xfrm>
            <a:off x="457200" y="1641600"/>
            <a:ext cx="8229600" cy="1538883"/>
          </a:xfrm>
        </p:spPr>
        <p:txBody>
          <a:bodyPr/>
          <a:lstStyle/>
          <a:p>
            <a:r>
              <a:rPr lang="en-US" altLang="en-US" sz="2000" dirty="0"/>
              <a:t>When lives are equal adjustments to cash flows are not required</a:t>
            </a:r>
            <a:r>
              <a:rPr lang="en-US" altLang="en-US" sz="2000" dirty="0" smtClean="0"/>
              <a:t>. The </a:t>
            </a:r>
            <a:r>
              <a:rPr lang="en-US" altLang="en-US" sz="2000" dirty="0"/>
              <a:t>MEAs can be compared by directly comparing their equivalent worth (PW, FW, or AW) calculated using the MARR</a:t>
            </a:r>
            <a:r>
              <a:rPr lang="en-US" altLang="en-US" sz="2000" dirty="0" smtClean="0"/>
              <a:t>. The </a:t>
            </a:r>
            <a:r>
              <a:rPr lang="en-US" altLang="en-US" sz="2000" dirty="0"/>
              <a:t>decision will be the same regardless of the equivalent worth method you use</a:t>
            </a:r>
            <a:r>
              <a:rPr lang="en-US" altLang="en-US" sz="2000" dirty="0" smtClean="0"/>
              <a:t>. For </a:t>
            </a:r>
            <a:r>
              <a:rPr lang="en-US" altLang="en-US" sz="2000" dirty="0"/>
              <a:t>a MARR of 12%, select from among the MEAs below</a:t>
            </a:r>
            <a:r>
              <a:rPr lang="en-US" altLang="en-US" sz="2000" dirty="0" smtClean="0"/>
              <a:t>.</a:t>
            </a:r>
            <a:endParaRPr lang="en-US" altLang="en-US" sz="2000" dirty="0"/>
          </a:p>
        </p:txBody>
      </p:sp>
      <p:graphicFrame>
        <p:nvGraphicFramePr>
          <p:cNvPr id="8" name="Table 7"/>
          <p:cNvGraphicFramePr>
            <a:graphicFrameLocks noGrp="1"/>
          </p:cNvGraphicFramePr>
          <p:nvPr>
            <p:extLst>
              <p:ext uri="{D42A27DB-BD31-4B8C-83A1-F6EECF244321}">
                <p14:modId xmlns:p14="http://schemas.microsoft.com/office/powerpoint/2010/main" val="131799622"/>
              </p:ext>
            </p:extLst>
          </p:nvPr>
        </p:nvGraphicFramePr>
        <p:xfrm>
          <a:off x="533400" y="3317240"/>
          <a:ext cx="8001000" cy="2778760"/>
        </p:xfrm>
        <a:graphic>
          <a:graphicData uri="http://schemas.openxmlformats.org/drawingml/2006/table">
            <a:tbl>
              <a:tblPr firstRow="1" bandRow="1">
                <a:tableStyleId>{2D5ABB26-0587-4C30-8999-92F81FD0307C}</a:tableStyleId>
              </a:tblPr>
              <a:tblGrid>
                <a:gridCol w="1813560"/>
                <a:gridCol w="853440"/>
                <a:gridCol w="1333500"/>
                <a:gridCol w="1333500"/>
                <a:gridCol w="1333500"/>
                <a:gridCol w="1333500"/>
              </a:tblGrid>
              <a:tr h="37084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1800" b="0" i="0" u="none" strike="noStrike" kern="1200" cap="none" normalizeH="0" baseline="0">
                        <a:ln>
                          <a:noFill/>
                        </a:ln>
                        <a:solidFill>
                          <a:schemeClr val="tx1"/>
                        </a:solidFill>
                        <a:effectLst/>
                        <a:latin typeface="Arial Regular"/>
                        <a:ea typeface="ＭＳ Ｐゴシック" pitchFamily="19" charset="-128"/>
                        <a:cs typeface="Times New Roman" pitchFamily="18" charset="0"/>
                      </a:endParaRPr>
                    </a:p>
                  </a:txBody>
                  <a:tcPr/>
                </a:tc>
                <a:tc gridSpan="4">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Alternatives</a:t>
                      </a:r>
                      <a:endPar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tc>
                <a:tc hMerge="1">
                  <a:txBody>
                    <a:bodyPr/>
                    <a:lstStyle/>
                    <a:p>
                      <a:endParaRPr lang="en-US" dirty="0"/>
                    </a:p>
                  </a:txBody>
                  <a:tcPr/>
                </a:tc>
                <a:tc hMerge="1">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tc>
                <a:tc hMerge="1">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tc>
              </a:tr>
              <a:tr h="37084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A</a:t>
                      </a:r>
                      <a:endPar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B</a:t>
                      </a:r>
                      <a:endPar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C</a:t>
                      </a:r>
                      <a:endPar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D</a:t>
                      </a:r>
                      <a:endPar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tc>
              </a:tr>
              <a:tr h="553720">
                <a:tc gridSpan="2">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Capital investment</a:t>
                      </a:r>
                    </a:p>
                  </a:txBody>
                  <a:tcPr horzOverflow="overflow"/>
                </a:tc>
                <a:tc hMerge="1">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8" charset="0"/>
                      </a:endParaRPr>
                    </a:p>
                  </a:txBody>
                  <a:tcPr horzOverflow="overflow"/>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-$150,000</a:t>
                      </a:r>
                    </a:p>
                  </a:txBody>
                  <a:tcPr horzOverflow="overflow"/>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-$85,000</a:t>
                      </a:r>
                    </a:p>
                  </a:txBody>
                  <a:tcPr horzOverflow="overflow"/>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-$75,000</a:t>
                      </a:r>
                    </a:p>
                  </a:txBody>
                  <a:tcPr horzOverflow="overflow"/>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-$120,000</a:t>
                      </a:r>
                    </a:p>
                  </a:txBody>
                  <a:tcPr horzOverflow="overflow"/>
                </a:tc>
              </a:tr>
              <a:tr h="370840">
                <a:tc gridSpan="2">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Annual revenues</a:t>
                      </a:r>
                    </a:p>
                  </a:txBody>
                  <a:tcPr horzOverflow="overflow"/>
                </a:tc>
                <a:tc hMerge="1">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8" charset="0"/>
                      </a:endParaRPr>
                    </a:p>
                  </a:txBody>
                  <a:tcPr horzOverflow="overflow"/>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$28,000</a:t>
                      </a:r>
                    </a:p>
                  </a:txBody>
                  <a:tcPr horzOverflow="overflow"/>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$16,000</a:t>
                      </a:r>
                    </a:p>
                  </a:txBody>
                  <a:tcPr horzOverflow="overflow"/>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$15,000</a:t>
                      </a:r>
                    </a:p>
                  </a:txBody>
                  <a:tcPr horzOverflow="overflow"/>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$22,000</a:t>
                      </a:r>
                    </a:p>
                  </a:txBody>
                  <a:tcPr horzOverflow="overflow"/>
                </a:tc>
              </a:tr>
              <a:tr h="370840">
                <a:tc gridSpan="2">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Annual expenses</a:t>
                      </a:r>
                      <a:endPar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horzOverflow="overflow"/>
                </a:tc>
                <a:tc hMerge="1">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8" charset="0"/>
                      </a:endParaRPr>
                    </a:p>
                  </a:txBody>
                  <a:tcPr horzOverflow="overflow"/>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-$1,000</a:t>
                      </a:r>
                    </a:p>
                  </a:txBody>
                  <a:tcPr horzOverflow="overflow"/>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-$550</a:t>
                      </a:r>
                    </a:p>
                  </a:txBody>
                  <a:tcPr horzOverflow="overflow"/>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-$500</a:t>
                      </a:r>
                    </a:p>
                  </a:txBody>
                  <a:tcPr horzOverflow="overflow"/>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-$700</a:t>
                      </a:r>
                    </a:p>
                  </a:txBody>
                  <a:tcPr horzOverflow="overflow"/>
                </a:tc>
              </a:tr>
              <a:tr h="370840">
                <a:tc gridSpan="2">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Market Value (EOL)</a:t>
                      </a:r>
                      <a:endPar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tc>
                <a:tc hMerge="1">
                  <a:txBody>
                    <a:bodyPr/>
                    <a:lstStyle/>
                    <a:p>
                      <a:endParaRPr lang="en-US"/>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$20,000</a:t>
                      </a:r>
                    </a:p>
                  </a:txBody>
                  <a:tcPr horzOverflow="overflow"/>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$10,000</a:t>
                      </a:r>
                    </a:p>
                  </a:txBody>
                  <a:tcPr horzOverflow="overflow"/>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$6,000</a:t>
                      </a:r>
                    </a:p>
                  </a:txBody>
                  <a:tcPr horzOverflow="overflow"/>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$11,000</a:t>
                      </a:r>
                    </a:p>
                  </a:txBody>
                  <a:tcPr horzOverflow="overflow"/>
                </a:tc>
              </a:tr>
              <a:tr h="370840">
                <a:tc gridSpan="2">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Life (years)</a:t>
                      </a:r>
                    </a:p>
                  </a:txBody>
                  <a:tcPr/>
                </a:tc>
                <a:tc hMerge="1">
                  <a:txBody>
                    <a:bodyPr/>
                    <a:lstStyle/>
                    <a:p>
                      <a:endParaRPr lang="en-US" dirty="0"/>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10</a:t>
                      </a:r>
                    </a:p>
                  </a:txBody>
                  <a:tcPr horzOverflow="overflow"/>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10</a:t>
                      </a:r>
                    </a:p>
                  </a:txBody>
                  <a:tcPr horzOverflow="overflow"/>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10</a:t>
                      </a:r>
                    </a:p>
                  </a:txBody>
                  <a:tcPr horzOverflow="overflow"/>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10</a:t>
                      </a:r>
                    </a:p>
                  </a:txBody>
                  <a:tcPr horzOverflow="overflow"/>
                </a:tc>
              </a:tr>
            </a:tbl>
          </a:graphicData>
        </a:graphic>
      </p:graphicFrame>
    </p:spTree>
    <p:extLst>
      <p:ext uri="{BB962C8B-B14F-4D97-AF65-F5344CB8AC3E}">
        <p14:creationId xmlns:p14="http://schemas.microsoft.com/office/powerpoint/2010/main" val="42781348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Selecting the </a:t>
            </a:r>
            <a:r>
              <a:rPr lang="en-US" altLang="en-US" dirty="0" smtClean="0"/>
              <a:t>Best Alternative</a:t>
            </a:r>
            <a:endParaRPr lang="en-US" dirty="0"/>
          </a:p>
        </p:txBody>
      </p:sp>
      <p:sp>
        <p:nvSpPr>
          <p:cNvPr id="7" name="Content Placeholder 6"/>
          <p:cNvSpPr>
            <a:spLocks noGrp="1"/>
          </p:cNvSpPr>
          <p:nvPr>
            <p:ph sz="half" idx="2"/>
          </p:nvPr>
        </p:nvSpPr>
        <p:spPr>
          <a:xfrm>
            <a:off x="457200" y="1641600"/>
            <a:ext cx="8382000" cy="307777"/>
          </a:xfrm>
        </p:spPr>
        <p:txBody>
          <a:bodyPr wrap="square">
            <a:spAutoFit/>
          </a:bodyPr>
          <a:lstStyle/>
          <a:p>
            <a:pPr>
              <a:spcBef>
                <a:spcPct val="0"/>
              </a:spcBef>
            </a:pPr>
            <a:r>
              <a:rPr lang="en-US" altLang="en-US" sz="2000" dirty="0">
                <a:latin typeface="Arial Regular"/>
              </a:rPr>
              <a:t>Present worth analysis </a:t>
            </a:r>
            <a:r>
              <a:rPr lang="en-US" altLang="en-US" sz="2000" dirty="0">
                <a:latin typeface="Arial Regular"/>
                <a:sym typeface="Wingdings" pitchFamily="2" charset="2"/>
              </a:rPr>
              <a:t> select Alternative A (but C is close).</a:t>
            </a:r>
            <a:endParaRPr lang="en-US" altLang="en-US" sz="2000" dirty="0">
              <a:latin typeface="Arial Regular"/>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230739444"/>
              </p:ext>
            </p:extLst>
          </p:nvPr>
        </p:nvGraphicFramePr>
        <p:xfrm>
          <a:off x="463550" y="2232025"/>
          <a:ext cx="8058150" cy="376238"/>
        </p:xfrm>
        <a:graphic>
          <a:graphicData uri="http://schemas.openxmlformats.org/presentationml/2006/ole">
            <mc:AlternateContent xmlns:mc="http://schemas.openxmlformats.org/markup-compatibility/2006">
              <mc:Choice xmlns:v="urn:schemas-microsoft-com:vml" Requires="v">
                <p:oleObj spid="_x0000_s3440" name="Equation" r:id="rId3" imgW="7645320" imgH="355320" progId="Equation.DSMT4">
                  <p:embed/>
                </p:oleObj>
              </mc:Choice>
              <mc:Fallback>
                <p:oleObj name="Equation" r:id="rId3" imgW="7645320" imgH="35532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3550" y="2232025"/>
                        <a:ext cx="8058150" cy="37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3380193844"/>
              </p:ext>
            </p:extLst>
          </p:nvPr>
        </p:nvGraphicFramePr>
        <p:xfrm>
          <a:off x="484188" y="2769130"/>
          <a:ext cx="7781925" cy="369888"/>
        </p:xfrm>
        <a:graphic>
          <a:graphicData uri="http://schemas.openxmlformats.org/presentationml/2006/ole">
            <mc:AlternateContent xmlns:mc="http://schemas.openxmlformats.org/markup-compatibility/2006">
              <mc:Choice xmlns:v="urn:schemas-microsoft-com:vml" Requires="v">
                <p:oleObj spid="_x0000_s3441" name="Equation" r:id="rId5" imgW="7480080" imgH="355320" progId="Equation.DSMT4">
                  <p:embed/>
                </p:oleObj>
              </mc:Choice>
              <mc:Fallback>
                <p:oleObj name="Equation" r:id="rId5" imgW="7480080" imgH="355320" progId="Equation.DSMT4">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4188" y="2769130"/>
                        <a:ext cx="77819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239004044"/>
              </p:ext>
            </p:extLst>
          </p:nvPr>
        </p:nvGraphicFramePr>
        <p:xfrm>
          <a:off x="493713" y="3299885"/>
          <a:ext cx="7573962" cy="363537"/>
        </p:xfrm>
        <a:graphic>
          <a:graphicData uri="http://schemas.openxmlformats.org/presentationml/2006/ole">
            <mc:AlternateContent xmlns:mc="http://schemas.openxmlformats.org/markup-compatibility/2006">
              <mc:Choice xmlns:v="urn:schemas-microsoft-com:vml" Requires="v">
                <p:oleObj spid="_x0000_s3442" name="Equation" r:id="rId7" imgW="7391160" imgH="355320" progId="Equation.DSMT4">
                  <p:embed/>
                </p:oleObj>
              </mc:Choice>
              <mc:Fallback>
                <p:oleObj name="Equation" r:id="rId7" imgW="7391160" imgH="355320" progId="Equation.DSMT4">
                  <p:embed/>
                  <p:pic>
                    <p:nvPicPr>
                      <p:cNvPr id="0" name="Object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93713" y="3299885"/>
                        <a:ext cx="7573962"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367852529"/>
              </p:ext>
            </p:extLst>
          </p:nvPr>
        </p:nvGraphicFramePr>
        <p:xfrm>
          <a:off x="481013" y="3824288"/>
          <a:ext cx="7837487" cy="366712"/>
        </p:xfrm>
        <a:graphic>
          <a:graphicData uri="http://schemas.openxmlformats.org/presentationml/2006/ole">
            <mc:AlternateContent xmlns:mc="http://schemas.openxmlformats.org/markup-compatibility/2006">
              <mc:Choice xmlns:v="urn:schemas-microsoft-com:vml" Requires="v">
                <p:oleObj spid="_x0000_s3443" name="Equation" r:id="rId9" imgW="7594560" imgH="355320" progId="Equation.DSMT4">
                  <p:embed/>
                </p:oleObj>
              </mc:Choice>
              <mc:Fallback>
                <p:oleObj name="Equation" r:id="rId9" imgW="7594560" imgH="355320" progId="Equation.DSMT4">
                  <p:embed/>
                  <p:pic>
                    <p:nvPicPr>
                      <p:cNvPr id="0" name="Object 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81013" y="3824288"/>
                        <a:ext cx="78374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Content Placeholder 1"/>
          <p:cNvSpPr>
            <a:spLocks noGrp="1"/>
          </p:cNvSpPr>
          <p:nvPr>
            <p:ph sz="half" idx="10"/>
          </p:nvPr>
        </p:nvSpPr>
        <p:spPr>
          <a:xfrm>
            <a:off x="457200" y="4355068"/>
            <a:ext cx="8229600" cy="307777"/>
          </a:xfrm>
        </p:spPr>
        <p:txBody>
          <a:bodyPr>
            <a:spAutoFit/>
          </a:bodyPr>
          <a:lstStyle/>
          <a:p>
            <a:pPr>
              <a:spcBef>
                <a:spcPct val="0"/>
              </a:spcBef>
            </a:pPr>
            <a:r>
              <a:rPr lang="en-US" altLang="en-US" sz="2000" dirty="0">
                <a:latin typeface="Arial Regular"/>
              </a:rPr>
              <a:t>Annual worth analysis—the decision is the same.</a:t>
            </a:r>
          </a:p>
        </p:txBody>
      </p:sp>
      <p:graphicFrame>
        <p:nvGraphicFramePr>
          <p:cNvPr id="12" name="Object 11"/>
          <p:cNvGraphicFramePr>
            <a:graphicFrameLocks noChangeAspect="1"/>
          </p:cNvGraphicFramePr>
          <p:nvPr>
            <p:extLst>
              <p:ext uri="{D42A27DB-BD31-4B8C-83A1-F6EECF244321}">
                <p14:modId xmlns:p14="http://schemas.microsoft.com/office/powerpoint/2010/main" val="3603018331"/>
              </p:ext>
            </p:extLst>
          </p:nvPr>
        </p:nvGraphicFramePr>
        <p:xfrm>
          <a:off x="465138" y="4891088"/>
          <a:ext cx="5905500" cy="381000"/>
        </p:xfrm>
        <a:graphic>
          <a:graphicData uri="http://schemas.openxmlformats.org/presentationml/2006/ole">
            <mc:AlternateContent xmlns:mc="http://schemas.openxmlformats.org/markup-compatibility/2006">
              <mc:Choice xmlns:v="urn:schemas-microsoft-com:vml" Requires="v">
                <p:oleObj spid="_x0000_s3444" name="Equation" r:id="rId11" imgW="5905440" imgH="380880" progId="Equation.DSMT4">
                  <p:embed/>
                </p:oleObj>
              </mc:Choice>
              <mc:Fallback>
                <p:oleObj name="Equation" r:id="rId11" imgW="5905440" imgH="380880" progId="Equation.DSMT4">
                  <p:embed/>
                  <p:pic>
                    <p:nvPicPr>
                      <p:cNvPr id="0" name="Object 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65138" y="4891088"/>
                        <a:ext cx="59055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1615377043"/>
              </p:ext>
            </p:extLst>
          </p:nvPr>
        </p:nvGraphicFramePr>
        <p:xfrm>
          <a:off x="446088" y="5534025"/>
          <a:ext cx="5651500" cy="381000"/>
        </p:xfrm>
        <a:graphic>
          <a:graphicData uri="http://schemas.openxmlformats.org/presentationml/2006/ole">
            <mc:AlternateContent xmlns:mc="http://schemas.openxmlformats.org/markup-compatibility/2006">
              <mc:Choice xmlns:v="urn:schemas-microsoft-com:vml" Requires="v">
                <p:oleObj spid="_x0000_s3445" name="Equation" r:id="rId13" imgW="5651280" imgH="380880" progId="Equation.DSMT4">
                  <p:embed/>
                </p:oleObj>
              </mc:Choice>
              <mc:Fallback>
                <p:oleObj name="Equation" r:id="rId13" imgW="5651280" imgH="380880" progId="Equation.DSMT4">
                  <p:embed/>
                  <p:pic>
                    <p:nvPicPr>
                      <p:cNvPr id="0" name="Object 6"/>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46088" y="5534025"/>
                        <a:ext cx="56515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3562630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01168"/>
            <a:ext cx="8229600" cy="1046440"/>
          </a:xfrm>
        </p:spPr>
        <p:txBody>
          <a:bodyPr/>
          <a:lstStyle/>
          <a:p>
            <a:r>
              <a:rPr lang="en-US" altLang="en-US" dirty="0"/>
              <a:t>Using </a:t>
            </a:r>
            <a:r>
              <a:rPr lang="en-US" altLang="en-US" dirty="0" smtClean="0"/>
              <a:t>Rates </a:t>
            </a:r>
            <a:r>
              <a:rPr lang="en-US" altLang="en-US" dirty="0"/>
              <a:t>of </a:t>
            </a:r>
            <a:r>
              <a:rPr lang="en-US" altLang="en-US" dirty="0" smtClean="0"/>
              <a:t>Return </a:t>
            </a:r>
            <a:r>
              <a:rPr lang="en-US" altLang="en-US" dirty="0"/>
              <a:t>is </a:t>
            </a:r>
            <a:r>
              <a:rPr lang="en-US" altLang="en-US" dirty="0" smtClean="0"/>
              <a:t>Another Way </a:t>
            </a:r>
            <a:r>
              <a:rPr lang="en-US" altLang="en-US" dirty="0"/>
              <a:t>to </a:t>
            </a:r>
            <a:r>
              <a:rPr lang="en-US" altLang="en-US" dirty="0" smtClean="0"/>
              <a:t>Compare Alternatives</a:t>
            </a:r>
            <a:endParaRPr lang="en-US" dirty="0"/>
          </a:p>
        </p:txBody>
      </p:sp>
      <p:sp>
        <p:nvSpPr>
          <p:cNvPr id="5" name="Content Placeholder 2"/>
          <p:cNvSpPr>
            <a:spLocks noGrp="1"/>
          </p:cNvSpPr>
          <p:nvPr>
            <p:ph sz="half" idx="2"/>
          </p:nvPr>
        </p:nvSpPr>
        <p:spPr>
          <a:xfrm>
            <a:off x="457200" y="1641600"/>
            <a:ext cx="8229600" cy="3847207"/>
          </a:xfrm>
        </p:spPr>
        <p:txBody>
          <a:bodyPr bIns="0">
            <a:spAutoFit/>
          </a:bodyPr>
          <a:lstStyle/>
          <a:p>
            <a:pPr marL="255600" indent="-255600">
              <a:spcBef>
                <a:spcPts val="600"/>
              </a:spcBef>
              <a:buClr>
                <a:srgbClr val="007FA3"/>
              </a:buClr>
              <a:buFont typeface="Arial" panose="020B0604020202020204" pitchFamily="34" charset="0"/>
              <a:buChar char="•"/>
            </a:pPr>
            <a:r>
              <a:rPr lang="en-US" dirty="0"/>
              <a:t>The return on investment (rate of return) is a popular measure of investment performance.</a:t>
            </a:r>
          </a:p>
          <a:p>
            <a:pPr marL="255600" indent="-255600">
              <a:spcBef>
                <a:spcPts val="600"/>
              </a:spcBef>
              <a:buClr>
                <a:srgbClr val="007FA3"/>
              </a:buClr>
              <a:buFont typeface="Arial" panose="020B0604020202020204" pitchFamily="34" charset="0"/>
              <a:buChar char="•"/>
            </a:pPr>
            <a:r>
              <a:rPr lang="en-US" dirty="0"/>
              <a:t>Selecting the alternative with the largest rate of return can lead to incorrect decisions—do not compare the IRR of one alternative to the IRR of another alternative</a:t>
            </a:r>
            <a:r>
              <a:rPr lang="en-US" dirty="0" smtClean="0"/>
              <a:t>. The </a:t>
            </a:r>
            <a:r>
              <a:rPr lang="en-US" dirty="0"/>
              <a:t>only legitimate comparison is the IRR to the MARR.</a:t>
            </a:r>
          </a:p>
          <a:p>
            <a:pPr marL="255600" indent="-255600">
              <a:spcBef>
                <a:spcPts val="600"/>
              </a:spcBef>
              <a:buClr>
                <a:srgbClr val="007FA3"/>
              </a:buClr>
              <a:buFont typeface="Arial" panose="020B0604020202020204" pitchFamily="34" charset="0"/>
              <a:buChar char="•"/>
            </a:pPr>
            <a:r>
              <a:rPr lang="en-US" dirty="0"/>
              <a:t>Remember, the base alternative must be attractive (rate of return greater than the MARR), and the additional investment in other alternatives must itself make a satisfactory rate of return on that increment.</a:t>
            </a:r>
          </a:p>
        </p:txBody>
      </p:sp>
    </p:spTree>
    <p:extLst>
      <p:ext uri="{BB962C8B-B14F-4D97-AF65-F5344CB8AC3E}">
        <p14:creationId xmlns:p14="http://schemas.microsoft.com/office/powerpoint/2010/main" val="8997326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01168"/>
            <a:ext cx="8229600" cy="1046440"/>
          </a:xfrm>
        </p:spPr>
        <p:txBody>
          <a:bodyPr>
            <a:spAutoFit/>
          </a:bodyPr>
          <a:lstStyle/>
          <a:p>
            <a:r>
              <a:rPr lang="en-US" altLang="en-US" dirty="0"/>
              <a:t>Use the </a:t>
            </a:r>
            <a:r>
              <a:rPr lang="en-US" altLang="en-US" dirty="0" smtClean="0"/>
              <a:t>Incremental Investment Analysis Procedure</a:t>
            </a:r>
            <a:endParaRPr lang="en-US" dirty="0"/>
          </a:p>
        </p:txBody>
      </p:sp>
      <p:sp>
        <p:nvSpPr>
          <p:cNvPr id="5" name="Content Placeholder 2"/>
          <p:cNvSpPr>
            <a:spLocks noGrp="1"/>
          </p:cNvSpPr>
          <p:nvPr>
            <p:ph type="body" idx="1"/>
          </p:nvPr>
        </p:nvSpPr>
        <p:spPr>
          <a:xfrm>
            <a:off x="457200" y="1641600"/>
            <a:ext cx="8229600" cy="3262432"/>
          </a:xfrm>
        </p:spPr>
        <p:txBody>
          <a:bodyPr bIns="0">
            <a:spAutoFit/>
          </a:bodyPr>
          <a:lstStyle/>
          <a:p>
            <a:pPr>
              <a:spcBef>
                <a:spcPts val="600"/>
              </a:spcBef>
            </a:pPr>
            <a:r>
              <a:rPr lang="en-US" dirty="0"/>
              <a:t>Arrange (rank order) the feasible alternatives based on increasing capital investment.</a:t>
            </a:r>
          </a:p>
          <a:p>
            <a:pPr>
              <a:spcBef>
                <a:spcPts val="600"/>
              </a:spcBef>
            </a:pPr>
            <a:r>
              <a:rPr lang="en-US" dirty="0"/>
              <a:t>Establish a base alternative.</a:t>
            </a:r>
          </a:p>
          <a:p>
            <a:pPr lvl="1"/>
            <a:r>
              <a:rPr lang="en-US" dirty="0"/>
              <a:t>Cost alternatives—the first alternative is the base.</a:t>
            </a:r>
          </a:p>
          <a:p>
            <a:pPr lvl="1"/>
            <a:r>
              <a:rPr lang="en-US" dirty="0"/>
              <a:t>Investment alternatives—the first acceptable alternative (IRR&gt;MARR) is the base.</a:t>
            </a:r>
          </a:p>
          <a:p>
            <a:pPr>
              <a:spcBef>
                <a:spcPts val="600"/>
              </a:spcBef>
            </a:pPr>
            <a:r>
              <a:rPr lang="en-US" dirty="0"/>
              <a:t>Iteratively evaluate differences (incremental cash flows) between alternatives until all have been considered.</a:t>
            </a:r>
          </a:p>
        </p:txBody>
      </p:sp>
    </p:spTree>
    <p:extLst>
      <p:ext uri="{BB962C8B-B14F-4D97-AF65-F5344CB8AC3E}">
        <p14:creationId xmlns:p14="http://schemas.microsoft.com/office/powerpoint/2010/main" val="4963008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749808"/>
            <a:ext cx="8229600" cy="523220"/>
          </a:xfrm>
        </p:spPr>
        <p:txBody>
          <a:bodyPr>
            <a:spAutoFit/>
          </a:bodyPr>
          <a:lstStyle/>
          <a:p>
            <a:r>
              <a:rPr lang="en-US" altLang="en-US" dirty="0"/>
              <a:t>Evaluating </a:t>
            </a:r>
            <a:r>
              <a:rPr lang="en-US" altLang="en-US" dirty="0" smtClean="0"/>
              <a:t>Incremental Cash Flows</a:t>
            </a:r>
            <a:endParaRPr lang="en-US" dirty="0"/>
          </a:p>
        </p:txBody>
      </p:sp>
      <p:sp>
        <p:nvSpPr>
          <p:cNvPr id="5" name="Content Placeholder 2"/>
          <p:cNvSpPr>
            <a:spLocks noGrp="1"/>
          </p:cNvSpPr>
          <p:nvPr>
            <p:ph type="body" idx="1"/>
          </p:nvPr>
        </p:nvSpPr>
        <p:spPr>
          <a:xfrm>
            <a:off x="457200" y="1641600"/>
            <a:ext cx="8229600" cy="4284250"/>
          </a:xfrm>
        </p:spPr>
        <p:txBody>
          <a:bodyPr bIns="0">
            <a:spAutoFit/>
          </a:bodyPr>
          <a:lstStyle/>
          <a:p>
            <a:r>
              <a:rPr lang="en-US" altLang="en-US" dirty="0"/>
              <a:t>Work up the order of ranked alternatives smallest to largest.</a:t>
            </a:r>
          </a:p>
          <a:p>
            <a:r>
              <a:rPr lang="en-US" altLang="en-US" dirty="0"/>
              <a:t>Subtract cash flows of the lower ranked alternative from the higher ranked.</a:t>
            </a:r>
          </a:p>
          <a:p>
            <a:r>
              <a:rPr lang="en-US" altLang="en-US" dirty="0"/>
              <a:t>Determine if the incremental initial investment in the higher ranked alternative is attractive (e.g., IRR&gt;MARR, PW, FW, AW all &gt;0</a:t>
            </a:r>
            <a:r>
              <a:rPr lang="en-US" altLang="en-US" dirty="0" smtClean="0"/>
              <a:t>). If </a:t>
            </a:r>
            <a:r>
              <a:rPr lang="en-US" altLang="en-US" dirty="0"/>
              <a:t>it is attractive, it is the </a:t>
            </a:r>
            <a:r>
              <a:rPr lang="ja-JP" altLang="en-US" dirty="0"/>
              <a:t>“</a:t>
            </a:r>
            <a:r>
              <a:rPr lang="en-US" altLang="ja-JP" dirty="0"/>
              <a:t>winner.</a:t>
            </a:r>
            <a:r>
              <a:rPr lang="ja-JP" altLang="en-US" dirty="0" smtClean="0"/>
              <a:t>”</a:t>
            </a:r>
            <a:r>
              <a:rPr lang="en-US" altLang="ja-JP" dirty="0" smtClean="0"/>
              <a:t> If </a:t>
            </a:r>
            <a:r>
              <a:rPr lang="en-US" altLang="ja-JP" dirty="0"/>
              <a:t>not, the lower ranked alternative is the </a:t>
            </a:r>
            <a:r>
              <a:rPr lang="ja-JP" altLang="en-US" dirty="0"/>
              <a:t>“</a:t>
            </a:r>
            <a:r>
              <a:rPr lang="en-US" altLang="ja-JP" dirty="0"/>
              <a:t>winner.</a:t>
            </a:r>
            <a:r>
              <a:rPr lang="ja-JP" altLang="en-US" dirty="0" smtClean="0"/>
              <a:t>”</a:t>
            </a:r>
            <a:r>
              <a:rPr lang="en-US" altLang="ja-JP" dirty="0" smtClean="0"/>
              <a:t> The </a:t>
            </a:r>
            <a:r>
              <a:rPr lang="ja-JP" altLang="en-US" dirty="0"/>
              <a:t>“</a:t>
            </a:r>
            <a:r>
              <a:rPr lang="en-US" altLang="ja-JP" dirty="0"/>
              <a:t>loser</a:t>
            </a:r>
            <a:r>
              <a:rPr lang="ja-JP" altLang="en-US" dirty="0"/>
              <a:t>”</a:t>
            </a:r>
            <a:r>
              <a:rPr lang="en-US" altLang="ja-JP" dirty="0"/>
              <a:t> from this comparison is removed from consideration</a:t>
            </a:r>
            <a:r>
              <a:rPr lang="en-US" altLang="ja-JP" dirty="0" smtClean="0"/>
              <a:t>. Continue </a:t>
            </a:r>
            <a:r>
              <a:rPr lang="en-US" altLang="ja-JP" dirty="0"/>
              <a:t>until all alternatives have been considered.</a:t>
            </a:r>
          </a:p>
          <a:p>
            <a:r>
              <a:rPr lang="en-US" altLang="en-US" dirty="0"/>
              <a:t>This works for both cost and investment alternatives. </a:t>
            </a:r>
          </a:p>
        </p:txBody>
      </p:sp>
    </p:spTree>
    <p:extLst>
      <p:ext uri="{BB962C8B-B14F-4D97-AF65-F5344CB8AC3E}">
        <p14:creationId xmlns:p14="http://schemas.microsoft.com/office/powerpoint/2010/main" val="19180740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dirty="0" smtClean="0"/>
              <a:t>Objective</a:t>
            </a:r>
            <a:endParaRPr lang="en-US" dirty="0"/>
          </a:p>
        </p:txBody>
      </p:sp>
      <p:sp>
        <p:nvSpPr>
          <p:cNvPr id="7" name="Content Placeholder 6"/>
          <p:cNvSpPr>
            <a:spLocks noGrp="1"/>
          </p:cNvSpPr>
          <p:nvPr>
            <p:ph sz="half" idx="2"/>
          </p:nvPr>
        </p:nvSpPr>
        <p:spPr>
          <a:xfrm>
            <a:off x="457200" y="1641600"/>
            <a:ext cx="8229600" cy="1107996"/>
          </a:xfrm>
        </p:spPr>
        <p:txBody>
          <a:bodyPr>
            <a:spAutoFit/>
          </a:bodyPr>
          <a:lstStyle/>
          <a:p>
            <a:r>
              <a:rPr lang="en-US" altLang="en-US" dirty="0"/>
              <a:t>The objective of chapter 6 is to evaluate correctly capital investment alternatives when the time value of money is a key influence.</a:t>
            </a:r>
            <a:endParaRPr lang="en-US" sz="2400" dirty="0"/>
          </a:p>
        </p:txBody>
      </p:sp>
    </p:spTree>
    <p:extLst>
      <p:ext uri="{BB962C8B-B14F-4D97-AF65-F5344CB8AC3E}">
        <p14:creationId xmlns:p14="http://schemas.microsoft.com/office/powerpoint/2010/main" val="1747597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Incremental </a:t>
            </a:r>
            <a:r>
              <a:rPr lang="en-US" altLang="en-US" dirty="0" smtClean="0"/>
              <a:t>Analysis</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440712032"/>
              </p:ext>
            </p:extLst>
          </p:nvPr>
        </p:nvGraphicFramePr>
        <p:xfrm>
          <a:off x="762000" y="1407052"/>
          <a:ext cx="7429500" cy="1717148"/>
        </p:xfrm>
        <a:graphic>
          <a:graphicData uri="http://schemas.openxmlformats.org/drawingml/2006/table">
            <a:tbl>
              <a:tblPr firstRow="1" bandRow="1">
                <a:tableStyleId>{2D5ABB26-0587-4C30-8999-92F81FD0307C}</a:tableStyleId>
              </a:tblPr>
              <a:tblGrid>
                <a:gridCol w="1485900"/>
                <a:gridCol w="1485900"/>
                <a:gridCol w="1485900"/>
                <a:gridCol w="1485900"/>
                <a:gridCol w="1485900"/>
              </a:tblGrid>
              <a:tr h="37084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Alt. A</a:t>
                      </a:r>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Alt. B</a:t>
                      </a:r>
                      <a:endPar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Alt. B-Alt. A</a:t>
                      </a:r>
                      <a:endPar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tc>
              </a:tr>
              <a:tr h="553720">
                <a:tc gridSpan="2">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Initial cost</a:t>
                      </a:r>
                      <a:endParaRPr kumimoji="0" lang="en-US" sz="18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endParaRPr>
                    </a:p>
                  </a:txBody>
                  <a:tcPr horzOverflow="overflow"/>
                </a:tc>
                <a:tc hMerge="1">
                  <a:txBody>
                    <a:bodyPr/>
                    <a:lstStyle/>
                    <a:p>
                      <a:endParaRPr lang="en-US"/>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-$25,000</a:t>
                      </a:r>
                      <a:endParaRPr kumimoji="0" lang="en-US" sz="2000" b="0" i="0" u="none" strike="noStrike" cap="none" normalizeH="0" baseline="0" dirty="0">
                        <a:ln>
                          <a:noFill/>
                        </a:ln>
                        <a:solidFill>
                          <a:schemeClr val="tx1"/>
                        </a:solidFill>
                        <a:effectLst/>
                        <a:latin typeface="Arial Regular"/>
                        <a:ea typeface="ＭＳ Ｐゴシック" pitchFamily="19" charset="-128"/>
                        <a:cs typeface="Times New Roman" pitchFamily="19" charset="0"/>
                      </a:endParaRPr>
                    </a:p>
                  </a:txBody>
                  <a:tcPr marT="45747" marB="45747" horzOverflow="overflow"/>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Regular"/>
                          <a:ea typeface="ＭＳ Ｐゴシック" pitchFamily="19" charset="-128"/>
                          <a:cs typeface="Times New Roman" pitchFamily="19" charset="0"/>
                        </a:rPr>
                        <a:t>-$35,000</a:t>
                      </a:r>
                      <a:endParaRPr kumimoji="0" lang="en-US" sz="2000" b="0" i="0" u="none" strike="noStrike" cap="none" normalizeH="0" baseline="0" dirty="0">
                        <a:ln>
                          <a:noFill/>
                        </a:ln>
                        <a:solidFill>
                          <a:schemeClr val="tx1"/>
                        </a:solidFill>
                        <a:effectLst/>
                        <a:latin typeface="Arial Regular"/>
                        <a:ea typeface="ＭＳ Ｐゴシック" pitchFamily="19" charset="-128"/>
                        <a:cs typeface="Times New Roman" pitchFamily="19" charset="0"/>
                      </a:endParaRPr>
                    </a:p>
                  </a:txBody>
                  <a:tcPr marT="45747" marB="45747" horzOverflow="overflow"/>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-$10,000</a:t>
                      </a:r>
                      <a:endParaRPr kumimoji="0" lang="en-US" sz="2000" b="0" i="0" u="none" strike="noStrike" cap="none" normalizeH="0" baseline="0" dirty="0">
                        <a:ln>
                          <a:noFill/>
                        </a:ln>
                        <a:solidFill>
                          <a:schemeClr val="tx1"/>
                        </a:solidFill>
                        <a:effectLst/>
                        <a:latin typeface="Arial Regular"/>
                        <a:ea typeface="ＭＳ Ｐゴシック" pitchFamily="19" charset="-128"/>
                        <a:cs typeface="Times New Roman" pitchFamily="19" charset="0"/>
                      </a:endParaRPr>
                    </a:p>
                  </a:txBody>
                  <a:tcPr marT="45747" marB="45747" horzOverflow="overflow"/>
                </a:tc>
              </a:tr>
              <a:tr h="370840">
                <a:tc gridSpan="2">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Net annual income</a:t>
                      </a:r>
                      <a:endParaRPr kumimoji="0" lang="en-US" sz="18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endParaRPr>
                    </a:p>
                  </a:txBody>
                  <a:tcPr horzOverflow="overflow"/>
                </a:tc>
                <a:tc hMerge="1">
                  <a:txBody>
                    <a:bodyPr/>
                    <a:lstStyle/>
                    <a:p>
                      <a:endParaRPr lang="en-US"/>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$7,500</a:t>
                      </a:r>
                      <a:endParaRPr kumimoji="0" lang="en-US" sz="2000" b="0" i="0" u="none" strike="noStrike" cap="none" normalizeH="0" baseline="0" dirty="0">
                        <a:ln>
                          <a:noFill/>
                        </a:ln>
                        <a:solidFill>
                          <a:schemeClr val="tx1"/>
                        </a:solidFill>
                        <a:effectLst/>
                        <a:latin typeface="Arial Regular"/>
                        <a:ea typeface="ＭＳ Ｐゴシック" pitchFamily="19" charset="-128"/>
                        <a:cs typeface="Times New Roman" pitchFamily="19" charset="0"/>
                      </a:endParaRPr>
                    </a:p>
                  </a:txBody>
                  <a:tcPr marT="45747" marB="45747" horzOverflow="overflow"/>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Regular"/>
                          <a:ea typeface="ＭＳ Ｐゴシック" pitchFamily="19" charset="-128"/>
                          <a:cs typeface="Times New Roman" pitchFamily="19" charset="0"/>
                        </a:rPr>
                        <a:t>$10,200</a:t>
                      </a:r>
                      <a:endParaRPr kumimoji="0" lang="en-US" sz="2000" b="0" i="0" u="none" strike="noStrike" cap="none" normalizeH="0" baseline="0" dirty="0">
                        <a:ln>
                          <a:noFill/>
                        </a:ln>
                        <a:solidFill>
                          <a:schemeClr val="tx1"/>
                        </a:solidFill>
                        <a:effectLst/>
                        <a:latin typeface="Arial Regular"/>
                        <a:ea typeface="ＭＳ Ｐゴシック" pitchFamily="19" charset="-128"/>
                        <a:cs typeface="Times New Roman" pitchFamily="19" charset="0"/>
                      </a:endParaRPr>
                    </a:p>
                  </a:txBody>
                  <a:tcPr marT="45747" marB="45747" horzOverflow="overflow"/>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Regular"/>
                          <a:ea typeface="ＭＳ Ｐゴシック" pitchFamily="19" charset="-128"/>
                          <a:cs typeface="Times New Roman" pitchFamily="19" charset="0"/>
                        </a:rPr>
                        <a:t>$3,200</a:t>
                      </a:r>
                      <a:endParaRPr kumimoji="0" lang="en-US" sz="2000" b="0" i="0" u="none" strike="noStrike" cap="none" normalizeH="0" baseline="0" dirty="0">
                        <a:ln>
                          <a:noFill/>
                        </a:ln>
                        <a:solidFill>
                          <a:schemeClr val="tx1"/>
                        </a:solidFill>
                        <a:effectLst/>
                        <a:latin typeface="Arial Regular"/>
                        <a:ea typeface="ＭＳ Ｐゴシック" pitchFamily="19" charset="-128"/>
                        <a:cs typeface="Times New Roman" pitchFamily="19" charset="0"/>
                      </a:endParaRPr>
                    </a:p>
                  </a:txBody>
                  <a:tcPr marT="45747" marB="45747" horzOverflow="overflow"/>
                </a:tc>
              </a:tr>
              <a:tr h="370840">
                <a:tc gridSpan="2">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IRR on total cash flow</a:t>
                      </a:r>
                      <a:endPar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horzOverflow="overflow"/>
                </a:tc>
                <a:tc hMerge="1">
                  <a:txBody>
                    <a:bodyPr/>
                    <a:lstStyle/>
                    <a:p>
                      <a:endParaRPr lang="en-US"/>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Regular"/>
                          <a:ea typeface="ＭＳ Ｐゴシック" pitchFamily="19" charset="-128"/>
                          <a:cs typeface="Times New Roman" pitchFamily="19" charset="0"/>
                        </a:rPr>
                        <a:t>15%</a:t>
                      </a:r>
                      <a:endParaRPr kumimoji="0" lang="en-US" sz="2000" b="0" i="0" u="none" strike="noStrike" cap="none" normalizeH="0" baseline="0" dirty="0">
                        <a:ln>
                          <a:noFill/>
                        </a:ln>
                        <a:solidFill>
                          <a:schemeClr val="tx1"/>
                        </a:solidFill>
                        <a:effectLst/>
                        <a:latin typeface="Arial Regular"/>
                        <a:ea typeface="ＭＳ Ｐゴシック" pitchFamily="19" charset="-128"/>
                        <a:cs typeface="Times New Roman" pitchFamily="19" charset="0"/>
                      </a:endParaRPr>
                    </a:p>
                  </a:txBody>
                  <a:tcPr marT="45747" marB="45747" horzOverflow="overflow"/>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Regular"/>
                          <a:ea typeface="ＭＳ Ｐゴシック" pitchFamily="19" charset="-128"/>
                          <a:cs typeface="Times New Roman" pitchFamily="19" charset="0"/>
                        </a:rPr>
                        <a:t>14%</a:t>
                      </a:r>
                      <a:endParaRPr kumimoji="0" lang="en-US" sz="2000" b="0" i="0" u="none" strike="noStrike" cap="none" normalizeH="0" baseline="0" dirty="0">
                        <a:ln>
                          <a:noFill/>
                        </a:ln>
                        <a:solidFill>
                          <a:schemeClr val="tx1"/>
                        </a:solidFill>
                        <a:effectLst/>
                        <a:latin typeface="Arial Regular"/>
                        <a:ea typeface="ＭＳ Ｐゴシック" pitchFamily="19" charset="-128"/>
                        <a:cs typeface="Times New Roman" pitchFamily="19" charset="0"/>
                      </a:endParaRPr>
                    </a:p>
                  </a:txBody>
                  <a:tcPr marT="45747" marB="45747" horzOverflow="overflow"/>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11%</a:t>
                      </a:r>
                      <a:endParaRPr kumimoji="0" lang="en-US" sz="2000" b="0" i="0" u="none" strike="noStrike" cap="none" normalizeH="0" baseline="0" dirty="0">
                        <a:ln>
                          <a:noFill/>
                        </a:ln>
                        <a:solidFill>
                          <a:schemeClr val="tx1"/>
                        </a:solidFill>
                        <a:effectLst/>
                        <a:latin typeface="Arial Regular"/>
                        <a:ea typeface="ＭＳ Ｐゴシック" pitchFamily="19" charset="-128"/>
                        <a:cs typeface="Times New Roman" pitchFamily="19" charset="0"/>
                      </a:endParaRPr>
                    </a:p>
                  </a:txBody>
                  <a:tcPr marT="45747" marB="45747" horzOverflow="overflow"/>
                </a:tc>
              </a:tr>
            </a:tbl>
          </a:graphicData>
        </a:graphic>
      </p:graphicFrame>
      <p:sp>
        <p:nvSpPr>
          <p:cNvPr id="7" name="Content Placeholder 6"/>
          <p:cNvSpPr>
            <a:spLocks noGrp="1"/>
          </p:cNvSpPr>
          <p:nvPr>
            <p:ph sz="half" idx="2"/>
          </p:nvPr>
        </p:nvSpPr>
        <p:spPr>
          <a:xfrm>
            <a:off x="457200" y="3200400"/>
            <a:ext cx="8382000" cy="307777"/>
          </a:xfrm>
        </p:spPr>
        <p:txBody>
          <a:bodyPr wrap="square">
            <a:spAutoFit/>
          </a:bodyPr>
          <a:lstStyle/>
          <a:p>
            <a:pPr>
              <a:spcBef>
                <a:spcPct val="0"/>
              </a:spcBef>
            </a:pPr>
            <a:r>
              <a:rPr lang="en-US" altLang="en-US" sz="2000" dirty="0">
                <a:latin typeface="Arial Regular"/>
              </a:rPr>
              <a:t>Which is preferred using a 5 year study period and MARR=10%?</a:t>
            </a:r>
          </a:p>
        </p:txBody>
      </p:sp>
      <p:sp>
        <p:nvSpPr>
          <p:cNvPr id="2" name="Content Placeholder 1"/>
          <p:cNvSpPr>
            <a:spLocks noGrp="1"/>
          </p:cNvSpPr>
          <p:nvPr>
            <p:ph sz="half" idx="10"/>
          </p:nvPr>
        </p:nvSpPr>
        <p:spPr>
          <a:xfrm>
            <a:off x="457200" y="3581400"/>
            <a:ext cx="8229600" cy="1538883"/>
          </a:xfrm>
        </p:spPr>
        <p:txBody>
          <a:bodyPr>
            <a:spAutoFit/>
          </a:bodyPr>
          <a:lstStyle/>
          <a:p>
            <a:pPr>
              <a:spcBef>
                <a:spcPct val="0"/>
              </a:spcBef>
            </a:pPr>
            <a:r>
              <a:rPr lang="en-US" altLang="en-US" sz="2000" dirty="0">
                <a:latin typeface="Arial Regular"/>
              </a:rPr>
              <a:t>Both alternatives A and B are acceptable—each one has a rate of return that exceeds the MARR</a:t>
            </a:r>
            <a:r>
              <a:rPr lang="en-US" altLang="en-US" sz="2000" dirty="0" smtClean="0">
                <a:latin typeface="Arial Regular"/>
              </a:rPr>
              <a:t>. Choosing </a:t>
            </a:r>
            <a:r>
              <a:rPr lang="en-US" altLang="en-US" sz="2000" dirty="0">
                <a:latin typeface="Arial Regular"/>
              </a:rPr>
              <a:t>Alternative A because of its larger IRR would be an incorrect decision</a:t>
            </a:r>
            <a:r>
              <a:rPr lang="en-US" altLang="en-US" sz="2000" dirty="0" smtClean="0">
                <a:latin typeface="Arial Regular"/>
              </a:rPr>
              <a:t>. By </a:t>
            </a:r>
            <a:r>
              <a:rPr lang="en-US" altLang="en-US" sz="2000" dirty="0">
                <a:latin typeface="Arial Regular"/>
              </a:rPr>
              <a:t>examining the incremental cash flows we see that the extra amount invested in Alternative B earns a return that exceeds the IRR—so B is preferred to A</a:t>
            </a:r>
            <a:r>
              <a:rPr lang="en-US" altLang="en-US" sz="2000" dirty="0" smtClean="0">
                <a:latin typeface="Arial Regular"/>
              </a:rPr>
              <a:t>. Also </a:t>
            </a:r>
            <a:r>
              <a:rPr lang="en-US" altLang="en-US" sz="2000" dirty="0">
                <a:latin typeface="Arial Regular"/>
              </a:rPr>
              <a:t>note…</a:t>
            </a:r>
          </a:p>
        </p:txBody>
      </p:sp>
      <p:graphicFrame>
        <p:nvGraphicFramePr>
          <p:cNvPr id="9" name="Object 8"/>
          <p:cNvGraphicFramePr>
            <a:graphicFrameLocks noChangeAspect="1"/>
          </p:cNvGraphicFramePr>
          <p:nvPr>
            <p:extLst>
              <p:ext uri="{D42A27DB-BD31-4B8C-83A1-F6EECF244321}">
                <p14:modId xmlns:p14="http://schemas.microsoft.com/office/powerpoint/2010/main" val="45026521"/>
              </p:ext>
            </p:extLst>
          </p:nvPr>
        </p:nvGraphicFramePr>
        <p:xfrm>
          <a:off x="2106613" y="5245100"/>
          <a:ext cx="4749800" cy="355600"/>
        </p:xfrm>
        <a:graphic>
          <a:graphicData uri="http://schemas.openxmlformats.org/presentationml/2006/ole">
            <mc:AlternateContent xmlns:mc="http://schemas.openxmlformats.org/markup-compatibility/2006">
              <mc:Choice xmlns:v="urn:schemas-microsoft-com:vml" Requires="v">
                <p:oleObj spid="_x0000_s4210" name="Equation" r:id="rId3" imgW="4749480" imgH="355320" progId="Equation.DSMT4">
                  <p:embed/>
                </p:oleObj>
              </mc:Choice>
              <mc:Fallback>
                <p:oleObj name="Equation" r:id="rId3" imgW="4749480" imgH="355320" progId="Equation.DSMT4">
                  <p:embed/>
                  <p:pic>
                    <p:nvPicPr>
                      <p:cNvPr id="0" name="Object 1"/>
                      <p:cNvPicPr>
                        <a:picLocks noChangeAspect="1" noChangeArrowheads="1"/>
                      </p:cNvPicPr>
                      <p:nvPr/>
                    </p:nvPicPr>
                    <p:blipFill>
                      <a:blip r:embed="rId4"/>
                      <a:srcRect/>
                      <a:stretch>
                        <a:fillRect/>
                      </a:stretch>
                    </p:blipFill>
                    <p:spPr bwMode="auto">
                      <a:xfrm>
                        <a:off x="2106613" y="5245100"/>
                        <a:ext cx="4749800"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1160967717"/>
              </p:ext>
            </p:extLst>
          </p:nvPr>
        </p:nvGraphicFramePr>
        <p:xfrm>
          <a:off x="2119313" y="5764213"/>
          <a:ext cx="4864100" cy="355600"/>
        </p:xfrm>
        <a:graphic>
          <a:graphicData uri="http://schemas.openxmlformats.org/presentationml/2006/ole">
            <mc:AlternateContent xmlns:mc="http://schemas.openxmlformats.org/markup-compatibility/2006">
              <mc:Choice xmlns:v="urn:schemas-microsoft-com:vml" Requires="v">
                <p:oleObj spid="_x0000_s4211" name="Equation" r:id="rId5" imgW="4863960" imgH="355320" progId="Equation.DSMT4">
                  <p:embed/>
                </p:oleObj>
              </mc:Choice>
              <mc:Fallback>
                <p:oleObj name="Equation" r:id="rId5" imgW="4863960" imgH="355320" progId="Equation.DSMT4">
                  <p:embed/>
                  <p:pic>
                    <p:nvPicPr>
                      <p:cNvPr id="0" name="Object 3"/>
                      <p:cNvPicPr>
                        <a:picLocks noChangeAspect="1" noChangeArrowheads="1"/>
                      </p:cNvPicPr>
                      <p:nvPr/>
                    </p:nvPicPr>
                    <p:blipFill>
                      <a:blip r:embed="rId6"/>
                      <a:srcRect/>
                      <a:stretch>
                        <a:fillRect/>
                      </a:stretch>
                    </p:blipFill>
                    <p:spPr bwMode="auto">
                      <a:xfrm>
                        <a:off x="2119313" y="5764213"/>
                        <a:ext cx="4864100"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1687339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752400"/>
            <a:ext cx="8229600" cy="523220"/>
          </a:xfrm>
        </p:spPr>
        <p:txBody>
          <a:bodyPr/>
          <a:lstStyle/>
          <a:p>
            <a:r>
              <a:rPr lang="en-US" altLang="en-US" dirty="0"/>
              <a:t>Pause and </a:t>
            </a:r>
            <a:r>
              <a:rPr lang="en-US" altLang="en-US" dirty="0" smtClean="0"/>
              <a:t>Solve </a:t>
            </a:r>
            <a:r>
              <a:rPr lang="en-US" altLang="en-US" sz="2800" dirty="0" smtClean="0"/>
              <a:t>(2 of 2)</a:t>
            </a:r>
            <a:endParaRPr lang="en-US" sz="2800" dirty="0"/>
          </a:p>
        </p:txBody>
      </p:sp>
      <p:sp>
        <p:nvSpPr>
          <p:cNvPr id="7" name="Content Placeholder 6"/>
          <p:cNvSpPr>
            <a:spLocks noGrp="1"/>
          </p:cNvSpPr>
          <p:nvPr>
            <p:ph sz="half" idx="2"/>
          </p:nvPr>
        </p:nvSpPr>
        <p:spPr>
          <a:xfrm>
            <a:off x="457200" y="1641600"/>
            <a:ext cx="8229600" cy="1846659"/>
          </a:xfrm>
        </p:spPr>
        <p:txBody>
          <a:bodyPr/>
          <a:lstStyle/>
          <a:p>
            <a:r>
              <a:rPr lang="en-US" altLang="en-US" sz="2000" dirty="0"/>
              <a:t>Acme Molding is examining 5 alternatives for a piece of material handling equipment</a:t>
            </a:r>
            <a:r>
              <a:rPr lang="en-US" altLang="en-US" sz="2000" dirty="0" smtClean="0"/>
              <a:t>. Each </a:t>
            </a:r>
            <a:r>
              <a:rPr lang="en-US" altLang="en-US" sz="2000" dirty="0"/>
              <a:t>has an expected life of 8 years with no salvage value, and Acme</a:t>
            </a:r>
            <a:r>
              <a:rPr lang="ja-JP" altLang="en-US" sz="2000" dirty="0"/>
              <a:t>’</a:t>
            </a:r>
            <a:r>
              <a:rPr lang="en-US" altLang="ja-JP" sz="2000" dirty="0"/>
              <a:t>s MARR is 12</a:t>
            </a:r>
            <a:r>
              <a:rPr lang="en-US" altLang="ja-JP" sz="2000" dirty="0" smtClean="0"/>
              <a:t>%. Using </a:t>
            </a:r>
            <a:r>
              <a:rPr lang="en-US" altLang="ja-JP" sz="2000" dirty="0"/>
              <a:t>an incremental analysis, which material handling alternative should be chosen</a:t>
            </a:r>
            <a:r>
              <a:rPr lang="en-US" altLang="ja-JP" sz="2000" dirty="0" smtClean="0"/>
              <a:t>? The </a:t>
            </a:r>
            <a:r>
              <a:rPr lang="en-US" altLang="ja-JP" sz="2000" dirty="0"/>
              <a:t>table below includes initial investment, net annual income, and IRR for each alternative</a:t>
            </a:r>
            <a:r>
              <a:rPr lang="en-US" altLang="ja-JP" sz="2000" dirty="0" smtClean="0"/>
              <a:t>.</a:t>
            </a:r>
            <a:endParaRPr lang="en-US" altLang="en-US" sz="2000" dirty="0"/>
          </a:p>
        </p:txBody>
      </p:sp>
      <p:graphicFrame>
        <p:nvGraphicFramePr>
          <p:cNvPr id="8" name="Table 7"/>
          <p:cNvGraphicFramePr>
            <a:graphicFrameLocks noGrp="1"/>
          </p:cNvGraphicFramePr>
          <p:nvPr>
            <p:extLst>
              <p:ext uri="{D42A27DB-BD31-4B8C-83A1-F6EECF244321}">
                <p14:modId xmlns:p14="http://schemas.microsoft.com/office/powerpoint/2010/main" val="919535930"/>
              </p:ext>
            </p:extLst>
          </p:nvPr>
        </p:nvGraphicFramePr>
        <p:xfrm>
          <a:off x="457200" y="3576320"/>
          <a:ext cx="8001000" cy="2443480"/>
        </p:xfrm>
        <a:graphic>
          <a:graphicData uri="http://schemas.openxmlformats.org/drawingml/2006/table">
            <a:tbl>
              <a:tblPr firstRow="1" bandRow="1">
                <a:tableStyleId>{2D5ABB26-0587-4C30-8999-92F81FD0307C}</a:tableStyleId>
              </a:tblPr>
              <a:tblGrid>
                <a:gridCol w="1333500"/>
                <a:gridCol w="1333500"/>
                <a:gridCol w="1333500"/>
                <a:gridCol w="1333500"/>
                <a:gridCol w="1333500"/>
                <a:gridCol w="1333500"/>
              </a:tblGrid>
              <a:tr h="370840">
                <a:tc>
                  <a:txBody>
                    <a:bodyPr/>
                    <a:lstStyle/>
                    <a:p>
                      <a:pPr marL="0" algn="l" defTabSz="457200" rtl="0" eaLnBrk="1" latinLnBrk="0" hangingPunct="1">
                        <a:tabLst>
                          <a:tab pos="1031875" algn="dec"/>
                        </a:tabLst>
                      </a:pPr>
                      <a:endPar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tc>
                <a:tc gridSpan="5">
                  <a:txBody>
                    <a:bodyPr/>
                    <a:lstStyle/>
                    <a:p>
                      <a:pPr marL="0" algn="ctr" defTabSz="457200" rtl="0" eaLnBrk="1" latinLnBrk="0" hangingPunct="1">
                        <a:tabLst>
                          <a:tab pos="1031875" algn="dec"/>
                        </a:tabLst>
                      </a:pPr>
                      <a:r>
                        <a:rPr kumimoji="0" lang="en-US" sz="18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Alternative</a:t>
                      </a:r>
                      <a:endPar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lnB w="3175" cap="flat" cmpd="sng" algn="ctr">
                      <a:solidFill>
                        <a:schemeClr val="tx1"/>
                      </a:solidFill>
                      <a:prstDash val="solid"/>
                      <a:round/>
                      <a:headEnd type="none" w="med" len="med"/>
                      <a:tailEnd type="none" w="med" len="med"/>
                    </a:lnB>
                  </a:tcPr>
                </a:tc>
                <a:tc hMerge="1">
                  <a:txBody>
                    <a:bodyPr/>
                    <a:lstStyle/>
                    <a:p>
                      <a:endParaRPr lang="en-US" dirty="0"/>
                    </a:p>
                  </a:txBody>
                  <a:tcPr/>
                </a:tc>
                <a:tc hMerge="1">
                  <a:txBody>
                    <a:bodyPr/>
                    <a:lstStyle/>
                    <a:p>
                      <a:endParaRPr lang="en-US" dirty="0"/>
                    </a:p>
                  </a:txBody>
                  <a:tcPr/>
                </a:tc>
                <a:tc hMerge="1">
                  <a:txBody>
                    <a:bodyPr/>
                    <a:lstStyle/>
                    <a:p>
                      <a:pPr marL="0" algn="ctr" defTabSz="457200" rtl="0" eaLnBrk="1" latinLnBrk="0" hangingPunct="1">
                        <a:tabLst>
                          <a:tab pos="1031875" algn="dec"/>
                        </a:tabLst>
                      </a:pPr>
                      <a:endPar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tc>
                <a:tc hMerge="1">
                  <a:txBody>
                    <a:bodyPr/>
                    <a:lstStyle/>
                    <a:p>
                      <a:pPr marL="0" algn="ctr" defTabSz="457200" rtl="0" eaLnBrk="1" latinLnBrk="0" hangingPunct="1">
                        <a:tabLst>
                          <a:tab pos="1031875" algn="dec"/>
                        </a:tabLst>
                      </a:pPr>
                      <a:endPar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tc>
              </a:tr>
              <a:tr h="370840">
                <a:tc>
                  <a:txBody>
                    <a:bodyPr/>
                    <a:lstStyle/>
                    <a:p>
                      <a:pPr marL="0" algn="l" defTabSz="457200" rtl="0" eaLnBrk="1" latinLnBrk="0" hangingPunct="1">
                        <a:tabLst>
                          <a:tab pos="1031875" algn="dec"/>
                        </a:tabLst>
                      </a:pPr>
                      <a:endPar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lnB w="3175" cap="flat" cmpd="sng" algn="ctr">
                      <a:solidFill>
                        <a:schemeClr val="tx1"/>
                      </a:solidFill>
                      <a:prstDash val="solid"/>
                      <a:round/>
                      <a:headEnd type="none" w="med" len="med"/>
                      <a:tailEnd type="none" w="med" len="med"/>
                    </a:lnB>
                  </a:tcPr>
                </a:tc>
                <a:tc>
                  <a:txBody>
                    <a:bodyPr/>
                    <a:lstStyle/>
                    <a:p>
                      <a:pPr marL="0" algn="ctr" defTabSz="457200" rtl="0" eaLnBrk="1" latinLnBrk="0" hangingPunct="1">
                        <a:tabLst>
                          <a:tab pos="1031875" algn="dec"/>
                        </a:tabLst>
                      </a:pPr>
                      <a:r>
                        <a:rPr kumimoji="0" lang="en-US" sz="18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A</a:t>
                      </a:r>
                      <a:endPar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algn="ctr" defTabSz="457200" rtl="0" eaLnBrk="1" latinLnBrk="0" hangingPunct="1">
                        <a:tabLst>
                          <a:tab pos="1031875" algn="dec"/>
                        </a:tabLst>
                      </a:pPr>
                      <a:r>
                        <a:rPr kumimoji="0" lang="en-US" sz="18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B</a:t>
                      </a:r>
                      <a:endPar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algn="ctr" defTabSz="457200" rtl="0" eaLnBrk="1" latinLnBrk="0" hangingPunct="1">
                        <a:tabLst>
                          <a:tab pos="1031875" algn="dec"/>
                        </a:tabLst>
                      </a:pPr>
                      <a:r>
                        <a:rPr kumimoji="0" lang="en-US" sz="18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C</a:t>
                      </a:r>
                      <a:endPar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algn="ctr" defTabSz="457200" rtl="0" eaLnBrk="1" latinLnBrk="0" hangingPunct="1">
                        <a:tabLst>
                          <a:tab pos="1031875" algn="dec"/>
                        </a:tabLst>
                      </a:pPr>
                      <a:r>
                        <a:rPr kumimoji="0" lang="en-US" sz="18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D</a:t>
                      </a:r>
                      <a:endPar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algn="ctr" defTabSz="457200" rtl="0" eaLnBrk="1" latinLnBrk="0" hangingPunct="1">
                        <a:tabLst>
                          <a:tab pos="1031875" algn="dec"/>
                        </a:tabLst>
                      </a:pPr>
                      <a:r>
                        <a:rPr kumimoji="0" lang="en-US" sz="18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E</a:t>
                      </a:r>
                      <a:endPar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r h="370840">
                <a:tc>
                  <a:txBody>
                    <a:bodyPr/>
                    <a:lstStyle/>
                    <a:p>
                      <a:pPr algn="l"/>
                      <a:r>
                        <a:rPr kumimoji="0" lang="en-US" sz="18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Capital investment</a:t>
                      </a:r>
                      <a:endPar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lnT w="3175" cap="flat" cmpd="sng" algn="ctr">
                      <a:solidFill>
                        <a:schemeClr val="tx1"/>
                      </a:solidFill>
                      <a:prstDash val="solid"/>
                      <a:round/>
                      <a:headEnd type="none" w="med" len="med"/>
                      <a:tailEnd type="none" w="med" len="med"/>
                    </a:lnT>
                  </a:tcPr>
                </a:tc>
                <a:tc>
                  <a:txBody>
                    <a:bodyPr/>
                    <a:lstStyle/>
                    <a:p>
                      <a:pPr algn="ctr">
                        <a:tabLst>
                          <a:tab pos="796925" algn="dec"/>
                        </a:tabLst>
                      </a:pP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$12,000</a:t>
                      </a:r>
                    </a:p>
                  </a:txBody>
                  <a:tcPr marT="45709" marB="45709">
                    <a:lnT w="3175" cap="flat" cmpd="sng" algn="ctr">
                      <a:solidFill>
                        <a:schemeClr val="tx1"/>
                      </a:solidFill>
                      <a:prstDash val="solid"/>
                      <a:round/>
                      <a:headEnd type="none" w="med" len="med"/>
                      <a:tailEnd type="none" w="med" len="med"/>
                    </a:lnT>
                  </a:tcPr>
                </a:tc>
                <a:tc>
                  <a:txBody>
                    <a:bodyPr/>
                    <a:lstStyle/>
                    <a:p>
                      <a:pPr algn="ctr">
                        <a:tabLst>
                          <a:tab pos="796925" algn="dec"/>
                        </a:tabLst>
                      </a:pP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	$12,500</a:t>
                      </a:r>
                    </a:p>
                  </a:txBody>
                  <a:tcPr marT="45709" marB="45709">
                    <a:lnT w="3175" cap="flat" cmpd="sng" algn="ctr">
                      <a:solidFill>
                        <a:schemeClr val="tx1"/>
                      </a:solidFill>
                      <a:prstDash val="solid"/>
                      <a:round/>
                      <a:headEnd type="none" w="med" len="med"/>
                      <a:tailEnd type="none" w="med" len="med"/>
                    </a:lnT>
                  </a:tcPr>
                </a:tc>
                <a:tc>
                  <a:txBody>
                    <a:bodyPr/>
                    <a:lstStyle/>
                    <a:p>
                      <a:pPr algn="ctr">
                        <a:tabLst>
                          <a:tab pos="796925" algn="dec"/>
                        </a:tabLst>
                      </a:pP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	$14,400</a:t>
                      </a:r>
                    </a:p>
                  </a:txBody>
                  <a:tcPr marT="45709" marB="45709">
                    <a:lnT w="3175" cap="flat" cmpd="sng" algn="ctr">
                      <a:solidFill>
                        <a:schemeClr val="tx1"/>
                      </a:solidFill>
                      <a:prstDash val="solid"/>
                      <a:round/>
                      <a:headEnd type="none" w="med" len="med"/>
                      <a:tailEnd type="none" w="med" len="med"/>
                    </a:lnT>
                  </a:tcPr>
                </a:tc>
                <a:tc>
                  <a:txBody>
                    <a:bodyPr/>
                    <a:lstStyle/>
                    <a:p>
                      <a:pPr algn="ctr">
                        <a:tabLst>
                          <a:tab pos="796925" algn="dec"/>
                        </a:tabLst>
                      </a:pP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	$16,250</a:t>
                      </a:r>
                    </a:p>
                  </a:txBody>
                  <a:tcPr marT="45709" marB="45709">
                    <a:lnT w="3175" cap="flat" cmpd="sng" algn="ctr">
                      <a:solidFill>
                        <a:schemeClr val="tx1"/>
                      </a:solidFill>
                      <a:prstDash val="solid"/>
                      <a:round/>
                      <a:headEnd type="none" w="med" len="med"/>
                      <a:tailEnd type="none" w="med" len="med"/>
                    </a:lnT>
                  </a:tcPr>
                </a:tc>
                <a:tc>
                  <a:txBody>
                    <a:bodyPr/>
                    <a:lstStyle/>
                    <a:p>
                      <a:pPr algn="ctr">
                        <a:tabLst>
                          <a:tab pos="796925" algn="dec"/>
                        </a:tabLst>
                      </a:pP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$20,000</a:t>
                      </a:r>
                    </a:p>
                  </a:txBody>
                  <a:tcPr marT="45709" marB="45709">
                    <a:lnT w="3175" cap="flat" cmpd="sng" algn="ctr">
                      <a:solidFill>
                        <a:schemeClr val="tx1"/>
                      </a:solidFill>
                      <a:prstDash val="solid"/>
                      <a:round/>
                      <a:headEnd type="none" w="med" len="med"/>
                      <a:tailEnd type="none" w="med" len="med"/>
                    </a:lnT>
                  </a:tcPr>
                </a:tc>
              </a:tr>
              <a:tr h="370840">
                <a:tc>
                  <a:txBody>
                    <a:bodyPr/>
                    <a:lstStyle/>
                    <a:p>
                      <a:pPr algn="l"/>
                      <a:r>
                        <a:rPr kumimoji="0" lang="en-US" sz="18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Net annual income</a:t>
                      </a:r>
                      <a:endPar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tc>
                <a:tc>
                  <a:txBody>
                    <a:bodyPr/>
                    <a:lstStyle/>
                    <a:p>
                      <a:pPr algn="ctr">
                        <a:tabLst>
                          <a:tab pos="796925" algn="dec"/>
                        </a:tabLst>
                      </a:pP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	$2,500</a:t>
                      </a:r>
                    </a:p>
                  </a:txBody>
                  <a:tcPr marT="45709" marB="45709"/>
                </a:tc>
                <a:tc>
                  <a:txBody>
                    <a:bodyPr/>
                    <a:lstStyle/>
                    <a:p>
                      <a:pPr algn="ctr">
                        <a:tabLst>
                          <a:tab pos="796925" algn="dec"/>
                        </a:tabLst>
                      </a:pP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	$2,520</a:t>
                      </a:r>
                    </a:p>
                  </a:txBody>
                  <a:tcPr marT="45709" marB="45709"/>
                </a:tc>
                <a:tc>
                  <a:txBody>
                    <a:bodyPr/>
                    <a:lstStyle/>
                    <a:p>
                      <a:pPr algn="ctr">
                        <a:tabLst>
                          <a:tab pos="796925" algn="dec"/>
                        </a:tabLst>
                      </a:pP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	$3,050</a:t>
                      </a:r>
                    </a:p>
                  </a:txBody>
                  <a:tcPr marT="45709" marB="45709"/>
                </a:tc>
                <a:tc>
                  <a:txBody>
                    <a:bodyPr/>
                    <a:lstStyle/>
                    <a:p>
                      <a:pPr algn="ctr">
                        <a:tabLst>
                          <a:tab pos="796925" algn="dec"/>
                        </a:tabLst>
                      </a:pP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	$3,620</a:t>
                      </a:r>
                    </a:p>
                  </a:txBody>
                  <a:tcPr marT="45709" marB="45709"/>
                </a:tc>
                <a:tc>
                  <a:txBody>
                    <a:bodyPr/>
                    <a:lstStyle/>
                    <a:p>
                      <a:pPr algn="ctr">
                        <a:tabLst>
                          <a:tab pos="796925" algn="dec"/>
                        </a:tabLst>
                      </a:pP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	$4,400</a:t>
                      </a:r>
                    </a:p>
                  </a:txBody>
                  <a:tcPr marT="45709" marB="45709"/>
                </a:tc>
              </a:tr>
              <a:tr h="370840">
                <a:tc>
                  <a:txBody>
                    <a:bodyPr/>
                    <a:lstStyle/>
                    <a:p>
                      <a:pPr algn="l"/>
                      <a:r>
                        <a:rPr kumimoji="0" lang="en-US" sz="18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IRR</a:t>
                      </a:r>
                      <a:endPar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lnB w="3175" cap="flat" cmpd="sng" algn="ctr">
                      <a:solidFill>
                        <a:schemeClr val="tx1"/>
                      </a:solidFill>
                      <a:prstDash val="solid"/>
                      <a:round/>
                      <a:headEnd type="none" w="med" len="med"/>
                      <a:tailEnd type="none" w="med" len="med"/>
                    </a:lnB>
                  </a:tcPr>
                </a:tc>
                <a:tc>
                  <a:txBody>
                    <a:bodyPr/>
                    <a:lstStyle/>
                    <a:p>
                      <a:pPr algn="ctr">
                        <a:tabLst>
                          <a:tab pos="796925" algn="dec"/>
                        </a:tabLst>
                      </a:pP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12.99%</a:t>
                      </a:r>
                    </a:p>
                  </a:txBody>
                  <a:tcPr marT="45709" marB="45709">
                    <a:lnB w="3175" cap="flat" cmpd="sng" algn="ctr">
                      <a:solidFill>
                        <a:schemeClr val="tx1"/>
                      </a:solidFill>
                      <a:prstDash val="solid"/>
                      <a:round/>
                      <a:headEnd type="none" w="med" len="med"/>
                      <a:tailEnd type="none" w="med" len="med"/>
                    </a:lnB>
                  </a:tcPr>
                </a:tc>
                <a:tc>
                  <a:txBody>
                    <a:bodyPr/>
                    <a:lstStyle/>
                    <a:p>
                      <a:pPr algn="ctr">
                        <a:tabLst>
                          <a:tab pos="796925" algn="dec"/>
                        </a:tabLst>
                      </a:pP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12.04%</a:t>
                      </a:r>
                    </a:p>
                  </a:txBody>
                  <a:tcPr marT="45709" marB="45709">
                    <a:lnB w="3175" cap="flat" cmpd="sng" algn="ctr">
                      <a:solidFill>
                        <a:schemeClr val="tx1"/>
                      </a:solidFill>
                      <a:prstDash val="solid"/>
                      <a:round/>
                      <a:headEnd type="none" w="med" len="med"/>
                      <a:tailEnd type="none" w="med" len="med"/>
                    </a:lnB>
                  </a:tcPr>
                </a:tc>
                <a:tc>
                  <a:txBody>
                    <a:bodyPr/>
                    <a:lstStyle/>
                    <a:p>
                      <a:pPr algn="ctr">
                        <a:tabLst>
                          <a:tab pos="796925" algn="dec"/>
                        </a:tabLst>
                      </a:pP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13.48%</a:t>
                      </a:r>
                    </a:p>
                  </a:txBody>
                  <a:tcPr marT="45709" marB="45709">
                    <a:lnB w="3175" cap="flat" cmpd="sng" algn="ctr">
                      <a:solidFill>
                        <a:schemeClr val="tx1"/>
                      </a:solidFill>
                      <a:prstDash val="solid"/>
                      <a:round/>
                      <a:headEnd type="none" w="med" len="med"/>
                      <a:tailEnd type="none" w="med" len="med"/>
                    </a:lnB>
                  </a:tcPr>
                </a:tc>
                <a:tc>
                  <a:txBody>
                    <a:bodyPr/>
                    <a:lstStyle/>
                    <a:p>
                      <a:pPr algn="ctr">
                        <a:tabLst>
                          <a:tab pos="796925" algn="dec"/>
                        </a:tabLst>
                      </a:pP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14.99%</a:t>
                      </a:r>
                    </a:p>
                  </a:txBody>
                  <a:tcPr marT="45709" marB="45709">
                    <a:lnB w="3175" cap="flat" cmpd="sng" algn="ctr">
                      <a:solidFill>
                        <a:schemeClr val="tx1"/>
                      </a:solidFill>
                      <a:prstDash val="solid"/>
                      <a:round/>
                      <a:headEnd type="none" w="med" len="med"/>
                      <a:tailEnd type="none" w="med" len="med"/>
                    </a:lnB>
                  </a:tcPr>
                </a:tc>
                <a:tc>
                  <a:txBody>
                    <a:bodyPr/>
                    <a:lstStyle/>
                    <a:p>
                      <a:pPr algn="ct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14.61%</a:t>
                      </a:r>
                    </a:p>
                  </a:txBody>
                  <a:tcPr marT="45709" marB="45709">
                    <a:lnB w="3175"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058011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smtClean="0"/>
              <a:t>Solution </a:t>
            </a:r>
            <a:r>
              <a:rPr lang="en-US" altLang="en-US" sz="2800" dirty="0" smtClean="0"/>
              <a:t>(2 of 2)</a:t>
            </a:r>
            <a:endParaRPr lang="en-US" sz="2800" dirty="0"/>
          </a:p>
        </p:txBody>
      </p:sp>
      <p:sp>
        <p:nvSpPr>
          <p:cNvPr id="7" name="Content Placeholder 6"/>
          <p:cNvSpPr>
            <a:spLocks noGrp="1"/>
          </p:cNvSpPr>
          <p:nvPr>
            <p:ph sz="half" idx="2"/>
          </p:nvPr>
        </p:nvSpPr>
        <p:spPr>
          <a:xfrm>
            <a:off x="457200" y="1641600"/>
            <a:ext cx="8229600" cy="923330"/>
          </a:xfrm>
        </p:spPr>
        <p:txBody>
          <a:bodyPr>
            <a:spAutoFit/>
          </a:bodyPr>
          <a:lstStyle/>
          <a:p>
            <a:r>
              <a:rPr lang="en-US" altLang="en-US" sz="2000" dirty="0"/>
              <a:t>Alternative A is the base alternative, with an IRR &gt; MARR</a:t>
            </a:r>
            <a:r>
              <a:rPr lang="en-US" altLang="ja-JP" sz="2000" dirty="0" smtClean="0"/>
              <a:t>. The </a:t>
            </a:r>
            <a:r>
              <a:rPr lang="en-US" altLang="ja-JP" sz="2000" dirty="0"/>
              <a:t>next largest investment is in Alternative B, so first examine the incremental investment of B over A</a:t>
            </a:r>
            <a:r>
              <a:rPr lang="en-US" altLang="ja-JP" sz="2000" dirty="0" smtClean="0"/>
              <a:t>. In </a:t>
            </a:r>
            <a:r>
              <a:rPr lang="en-US" altLang="ja-JP" sz="2000" dirty="0"/>
              <a:t>the table below the IRR of B – A is shown.</a:t>
            </a:r>
          </a:p>
        </p:txBody>
      </p:sp>
      <p:graphicFrame>
        <p:nvGraphicFramePr>
          <p:cNvPr id="8" name="Table 7"/>
          <p:cNvGraphicFramePr>
            <a:graphicFrameLocks noGrp="1"/>
          </p:cNvGraphicFramePr>
          <p:nvPr>
            <p:extLst>
              <p:ext uri="{D42A27DB-BD31-4B8C-83A1-F6EECF244321}">
                <p14:modId xmlns:p14="http://schemas.microsoft.com/office/powerpoint/2010/main" val="172428652"/>
              </p:ext>
            </p:extLst>
          </p:nvPr>
        </p:nvGraphicFramePr>
        <p:xfrm>
          <a:off x="1905000" y="2819400"/>
          <a:ext cx="5334000" cy="2443480"/>
        </p:xfrm>
        <a:graphic>
          <a:graphicData uri="http://schemas.openxmlformats.org/drawingml/2006/table">
            <a:tbl>
              <a:tblPr firstRow="1" bandRow="1">
                <a:tableStyleId>{2D5ABB26-0587-4C30-8999-92F81FD0307C}</a:tableStyleId>
              </a:tblPr>
              <a:tblGrid>
                <a:gridCol w="1333500"/>
                <a:gridCol w="1333500"/>
                <a:gridCol w="1333500"/>
                <a:gridCol w="1333500"/>
              </a:tblGrid>
              <a:tr h="370840">
                <a:tc>
                  <a:txBody>
                    <a:bodyPr/>
                    <a:lstStyle/>
                    <a:p>
                      <a:pPr marL="0" algn="l" defTabSz="457200" rtl="0" eaLnBrk="1" latinLnBrk="0" hangingPunct="1">
                        <a:tabLst>
                          <a:tab pos="1031875" algn="dec"/>
                        </a:tabLst>
                      </a:pPr>
                      <a:endPar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tc>
                <a:tc gridSpan="3">
                  <a:txBody>
                    <a:bodyPr/>
                    <a:lstStyle/>
                    <a:p>
                      <a:pPr marL="0" algn="ctr" defTabSz="457200" rtl="0" eaLnBrk="1" latinLnBrk="0" hangingPunct="1">
                        <a:tabLst>
                          <a:tab pos="1031875" algn="dec"/>
                        </a:tabLst>
                      </a:pPr>
                      <a:r>
                        <a:rPr kumimoji="0" lang="en-US" sz="18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Alternative</a:t>
                      </a:r>
                      <a:endPar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lnB w="3175" cap="flat" cmpd="sng" algn="ctr">
                      <a:solidFill>
                        <a:schemeClr val="tx1"/>
                      </a:solidFill>
                      <a:prstDash val="solid"/>
                      <a:round/>
                      <a:headEnd type="none" w="med" len="med"/>
                      <a:tailEnd type="none" w="med" len="med"/>
                    </a:lnB>
                  </a:tcPr>
                </a:tc>
                <a:tc hMerge="1">
                  <a:txBody>
                    <a:bodyPr/>
                    <a:lstStyle/>
                    <a:p>
                      <a:endParaRPr lang="en-US" dirty="0"/>
                    </a:p>
                  </a:txBody>
                  <a:tcPr/>
                </a:tc>
                <a:tc hMerge="1">
                  <a:txBody>
                    <a:bodyPr/>
                    <a:lstStyle/>
                    <a:p>
                      <a:endParaRPr lang="en-US" dirty="0"/>
                    </a:p>
                  </a:txBody>
                  <a:tcPr/>
                </a:tc>
              </a:tr>
              <a:tr h="370840">
                <a:tc>
                  <a:txBody>
                    <a:bodyPr/>
                    <a:lstStyle/>
                    <a:p>
                      <a:pPr marL="0" algn="l" defTabSz="457200" rtl="0" eaLnBrk="1" latinLnBrk="0" hangingPunct="1">
                        <a:tabLst>
                          <a:tab pos="1031875" algn="dec"/>
                        </a:tabLst>
                      </a:pPr>
                      <a:endPar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lnB w="3175" cap="flat" cmpd="sng" algn="ctr">
                      <a:solidFill>
                        <a:schemeClr val="tx1"/>
                      </a:solidFill>
                      <a:prstDash val="solid"/>
                      <a:round/>
                      <a:headEnd type="none" w="med" len="med"/>
                      <a:tailEnd type="none" w="med" len="med"/>
                    </a:lnB>
                  </a:tcPr>
                </a:tc>
                <a:tc>
                  <a:txBody>
                    <a:bodyPr/>
                    <a:lstStyle/>
                    <a:p>
                      <a:pPr marL="0" algn="ctr" defTabSz="457200" rtl="0" eaLnBrk="1" latinLnBrk="0" hangingPunct="1">
                        <a:tabLst>
                          <a:tab pos="1031875" algn="dec"/>
                        </a:tabLst>
                      </a:pPr>
                      <a:r>
                        <a:rPr kumimoji="0" lang="en-US" sz="18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A</a:t>
                      </a:r>
                      <a:endPar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algn="ctr" defTabSz="457200" rtl="0" eaLnBrk="1" latinLnBrk="0" hangingPunct="1">
                        <a:tabLst>
                          <a:tab pos="1031875" algn="dec"/>
                        </a:tabLst>
                      </a:pPr>
                      <a:r>
                        <a:rPr kumimoji="0" lang="en-US" sz="18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B</a:t>
                      </a:r>
                      <a:endPar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algn="ctr" defTabSz="457200" rtl="0" eaLnBrk="1" latinLnBrk="0" hangingPunct="1">
                        <a:tabLst>
                          <a:tab pos="1031875" algn="dec"/>
                        </a:tabLst>
                      </a:pPr>
                      <a:r>
                        <a:rPr kumimoji="0" lang="en-US" sz="18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B-A</a:t>
                      </a:r>
                      <a:endPar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r h="370840">
                <a:tc>
                  <a:txBody>
                    <a:bodyPr/>
                    <a:lstStyle/>
                    <a:p>
                      <a:pPr algn="l"/>
                      <a:r>
                        <a:rPr kumimoji="0" lang="en-US" sz="18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Capital investment</a:t>
                      </a:r>
                      <a:endPar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lnT w="3175" cap="flat" cmpd="sng" algn="ctr">
                      <a:solidFill>
                        <a:schemeClr val="tx1"/>
                      </a:solidFill>
                      <a:prstDash val="solid"/>
                      <a:round/>
                      <a:headEnd type="none" w="med" len="med"/>
                      <a:tailEnd type="none" w="med" len="med"/>
                    </a:lnT>
                  </a:tcPr>
                </a:tc>
                <a:tc>
                  <a:txBody>
                    <a:bodyPr/>
                    <a:lstStyle/>
                    <a:p>
                      <a:pPr algn="ctr">
                        <a:tabLst>
                          <a:tab pos="1252538" algn="dec"/>
                        </a:tabLst>
                      </a:pP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$12,000</a:t>
                      </a:r>
                    </a:p>
                  </a:txBody>
                  <a:tcPr marT="45710" marB="45710">
                    <a:lnT w="3175" cap="flat" cmpd="sng" algn="ctr">
                      <a:solidFill>
                        <a:schemeClr val="tx1"/>
                      </a:solidFill>
                      <a:prstDash val="solid"/>
                      <a:round/>
                      <a:headEnd type="none" w="med" len="med"/>
                      <a:tailEnd type="none" w="med" len="med"/>
                    </a:lnT>
                  </a:tcPr>
                </a:tc>
                <a:tc>
                  <a:txBody>
                    <a:bodyPr/>
                    <a:lstStyle/>
                    <a:p>
                      <a:pPr algn="ct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$12,500</a:t>
                      </a:r>
                    </a:p>
                  </a:txBody>
                  <a:tcPr marT="45710" marB="45710">
                    <a:lnT w="3175" cap="flat" cmpd="sng" algn="ctr">
                      <a:solidFill>
                        <a:schemeClr val="tx1"/>
                      </a:solidFill>
                      <a:prstDash val="solid"/>
                      <a:round/>
                      <a:headEnd type="none" w="med" len="med"/>
                      <a:tailEnd type="none" w="med" len="med"/>
                    </a:lnT>
                  </a:tcPr>
                </a:tc>
                <a:tc>
                  <a:txBody>
                    <a:bodyPr/>
                    <a:lstStyle/>
                    <a:p>
                      <a:pPr algn="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$500</a:t>
                      </a:r>
                    </a:p>
                  </a:txBody>
                  <a:tcPr marT="45710" marB="45710">
                    <a:lnT w="3175" cap="flat" cmpd="sng" algn="ctr">
                      <a:solidFill>
                        <a:schemeClr val="tx1"/>
                      </a:solidFill>
                      <a:prstDash val="solid"/>
                      <a:round/>
                      <a:headEnd type="none" w="med" len="med"/>
                      <a:tailEnd type="none" w="med" len="med"/>
                    </a:lnT>
                  </a:tcPr>
                </a:tc>
              </a:tr>
              <a:tr h="370840">
                <a:tc>
                  <a:txBody>
                    <a:bodyPr/>
                    <a:lstStyle/>
                    <a:p>
                      <a:pPr algn="l"/>
                      <a:r>
                        <a:rPr kumimoji="0" lang="en-US" sz="18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Net annual income</a:t>
                      </a:r>
                      <a:endPar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tc>
                <a:tc>
                  <a:txBody>
                    <a:bodyPr/>
                    <a:lstStyle/>
                    <a:p>
                      <a:pPr algn="ctr">
                        <a:tabLst>
                          <a:tab pos="1200150" algn="dec"/>
                        </a:tabLst>
                      </a:pP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$2,500</a:t>
                      </a:r>
                    </a:p>
                  </a:txBody>
                  <a:tcPr marT="45710" marB="45710"/>
                </a:tc>
                <a:tc>
                  <a:txBody>
                    <a:bodyPr/>
                    <a:lstStyle/>
                    <a:p>
                      <a:pPr algn="ct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$2,520</a:t>
                      </a:r>
                    </a:p>
                  </a:txBody>
                  <a:tcPr marT="45710" marB="45710"/>
                </a:tc>
                <a:tc>
                  <a:txBody>
                    <a:bodyPr/>
                    <a:lstStyle/>
                    <a:p>
                      <a:pPr algn="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$20</a:t>
                      </a:r>
                    </a:p>
                  </a:txBody>
                  <a:tcPr marT="45710" marB="45710"/>
                </a:tc>
              </a:tr>
              <a:tr h="370840">
                <a:tc>
                  <a:txBody>
                    <a:bodyPr/>
                    <a:lstStyle/>
                    <a:p>
                      <a:pPr algn="l"/>
                      <a:r>
                        <a:rPr kumimoji="0" lang="en-US" sz="18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IRR</a:t>
                      </a:r>
                      <a:endPar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lnB w="3175" cap="flat" cmpd="sng" algn="ctr">
                      <a:solidFill>
                        <a:schemeClr val="tx1"/>
                      </a:solidFill>
                      <a:prstDash val="solid"/>
                      <a:round/>
                      <a:headEnd type="none" w="med" len="med"/>
                      <a:tailEnd type="none" w="med" len="med"/>
                    </a:lnB>
                  </a:tcPr>
                </a:tc>
                <a:tc>
                  <a:txBody>
                    <a:bodyPr/>
                    <a:lstStyle/>
                    <a:p>
                      <a:pPr algn="ct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12.99%</a:t>
                      </a:r>
                    </a:p>
                  </a:txBody>
                  <a:tcPr marT="45710" marB="45710">
                    <a:lnB w="3175" cap="flat" cmpd="sng" algn="ctr">
                      <a:solidFill>
                        <a:schemeClr val="tx1"/>
                      </a:solidFill>
                      <a:prstDash val="solid"/>
                      <a:round/>
                      <a:headEnd type="none" w="med" len="med"/>
                      <a:tailEnd type="none" w="med" len="med"/>
                    </a:lnB>
                  </a:tcPr>
                </a:tc>
                <a:tc>
                  <a:txBody>
                    <a:bodyPr/>
                    <a:lstStyle/>
                    <a:p>
                      <a:pPr algn="ct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12.04%</a:t>
                      </a:r>
                    </a:p>
                  </a:txBody>
                  <a:tcPr marT="45710" marB="45710">
                    <a:lnB w="3175" cap="flat" cmpd="sng" algn="ctr">
                      <a:solidFill>
                        <a:schemeClr val="tx1"/>
                      </a:solidFill>
                      <a:prstDash val="solid"/>
                      <a:round/>
                      <a:headEnd type="none" w="med" len="med"/>
                      <a:tailEnd type="none" w="med" len="med"/>
                    </a:lnB>
                  </a:tcPr>
                </a:tc>
                <a:tc>
                  <a:txBody>
                    <a:bodyPr/>
                    <a:lstStyle/>
                    <a:p>
                      <a:pPr algn="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-20.11%</a:t>
                      </a:r>
                    </a:p>
                  </a:txBody>
                  <a:tcPr marT="45710" marB="45710">
                    <a:lnB w="3175" cap="flat" cmpd="sng" algn="ctr">
                      <a:solidFill>
                        <a:schemeClr val="tx1"/>
                      </a:solidFill>
                      <a:prstDash val="solid"/>
                      <a:round/>
                      <a:headEnd type="none" w="med" len="med"/>
                      <a:tailEnd type="none" w="med" len="med"/>
                    </a:lnB>
                  </a:tcPr>
                </a:tc>
              </a:tr>
            </a:tbl>
          </a:graphicData>
        </a:graphic>
      </p:graphicFrame>
      <p:sp>
        <p:nvSpPr>
          <p:cNvPr id="2" name="Content Placeholder 1"/>
          <p:cNvSpPr>
            <a:spLocks noGrp="1"/>
          </p:cNvSpPr>
          <p:nvPr>
            <p:ph sz="half" idx="10"/>
          </p:nvPr>
        </p:nvSpPr>
        <p:spPr>
          <a:xfrm>
            <a:off x="457200" y="5638800"/>
            <a:ext cx="8229600" cy="307777"/>
          </a:xfrm>
        </p:spPr>
        <p:txBody>
          <a:bodyPr>
            <a:spAutoFit/>
          </a:bodyPr>
          <a:lstStyle/>
          <a:p>
            <a:r>
              <a:rPr lang="en-US" altLang="en-US" sz="2000" dirty="0"/>
              <a:t>Alternative B is not better than A—A “wins.”</a:t>
            </a:r>
          </a:p>
        </p:txBody>
      </p:sp>
    </p:spTree>
    <p:extLst>
      <p:ext uri="{BB962C8B-B14F-4D97-AF65-F5344CB8AC3E}">
        <p14:creationId xmlns:p14="http://schemas.microsoft.com/office/powerpoint/2010/main" val="8187914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Solution </a:t>
            </a:r>
            <a:r>
              <a:rPr lang="en-US" altLang="en-US" dirty="0" smtClean="0"/>
              <a:t>(Stage </a:t>
            </a:r>
            <a:r>
              <a:rPr lang="en-US" altLang="en-US" dirty="0"/>
              <a:t>2)</a:t>
            </a:r>
            <a:endParaRPr lang="en-US" dirty="0"/>
          </a:p>
        </p:txBody>
      </p:sp>
      <p:sp>
        <p:nvSpPr>
          <p:cNvPr id="7" name="Content Placeholder 6"/>
          <p:cNvSpPr>
            <a:spLocks noGrp="1"/>
          </p:cNvSpPr>
          <p:nvPr>
            <p:ph sz="half" idx="2"/>
          </p:nvPr>
        </p:nvSpPr>
        <p:spPr>
          <a:xfrm>
            <a:off x="457200" y="1641600"/>
            <a:ext cx="8229600" cy="923330"/>
          </a:xfrm>
        </p:spPr>
        <p:txBody>
          <a:bodyPr>
            <a:spAutoFit/>
          </a:bodyPr>
          <a:lstStyle/>
          <a:p>
            <a:r>
              <a:rPr lang="en-US" altLang="ja-JP" sz="2000" dirty="0"/>
              <a:t>The next largest investment is in Alternative C, so examine the incremental investment of C over A</a:t>
            </a:r>
            <a:r>
              <a:rPr lang="en-US" altLang="ja-JP" sz="2000" dirty="0" smtClean="0"/>
              <a:t>. In </a:t>
            </a:r>
            <a:r>
              <a:rPr lang="en-US" altLang="ja-JP" sz="2000" dirty="0"/>
              <a:t>the table below the IRR of C – A is shown.</a:t>
            </a:r>
          </a:p>
        </p:txBody>
      </p:sp>
      <p:graphicFrame>
        <p:nvGraphicFramePr>
          <p:cNvPr id="9" name="Table 8"/>
          <p:cNvGraphicFramePr>
            <a:graphicFrameLocks noGrp="1"/>
          </p:cNvGraphicFramePr>
          <p:nvPr>
            <p:extLst>
              <p:ext uri="{D42A27DB-BD31-4B8C-83A1-F6EECF244321}">
                <p14:modId xmlns:p14="http://schemas.microsoft.com/office/powerpoint/2010/main" val="1596791337"/>
              </p:ext>
            </p:extLst>
          </p:nvPr>
        </p:nvGraphicFramePr>
        <p:xfrm>
          <a:off x="1905000" y="2819400"/>
          <a:ext cx="5334000" cy="2443480"/>
        </p:xfrm>
        <a:graphic>
          <a:graphicData uri="http://schemas.openxmlformats.org/drawingml/2006/table">
            <a:tbl>
              <a:tblPr firstRow="1" bandRow="1">
                <a:tableStyleId>{2D5ABB26-0587-4C30-8999-92F81FD0307C}</a:tableStyleId>
              </a:tblPr>
              <a:tblGrid>
                <a:gridCol w="1333500"/>
                <a:gridCol w="1333500"/>
                <a:gridCol w="1333500"/>
                <a:gridCol w="1333500"/>
              </a:tblGrid>
              <a:tr h="370840">
                <a:tc>
                  <a:txBody>
                    <a:bodyPr/>
                    <a:lstStyle/>
                    <a:p>
                      <a:pPr marL="0" algn="l" defTabSz="457200" rtl="0" eaLnBrk="1" latinLnBrk="0" hangingPunct="1">
                        <a:tabLst>
                          <a:tab pos="1031875" algn="dec"/>
                        </a:tabLst>
                      </a:pPr>
                      <a:endPar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tc>
                <a:tc gridSpan="3">
                  <a:txBody>
                    <a:bodyPr/>
                    <a:lstStyle/>
                    <a:p>
                      <a:pPr marL="0" algn="ctr" defTabSz="457200" rtl="0" eaLnBrk="1" latinLnBrk="0" hangingPunct="1">
                        <a:tabLst>
                          <a:tab pos="1031875" algn="dec"/>
                        </a:tabLst>
                      </a:pPr>
                      <a:r>
                        <a:rPr kumimoji="0" lang="en-US" sz="18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Alternative</a:t>
                      </a:r>
                      <a:endPar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lnB w="3175" cap="flat" cmpd="sng" algn="ctr">
                      <a:solidFill>
                        <a:schemeClr val="tx1"/>
                      </a:solidFill>
                      <a:prstDash val="solid"/>
                      <a:round/>
                      <a:headEnd type="none" w="med" len="med"/>
                      <a:tailEnd type="none" w="med" len="med"/>
                    </a:lnB>
                  </a:tcPr>
                </a:tc>
                <a:tc hMerge="1">
                  <a:txBody>
                    <a:bodyPr/>
                    <a:lstStyle/>
                    <a:p>
                      <a:endParaRPr lang="en-US" dirty="0"/>
                    </a:p>
                  </a:txBody>
                  <a:tcPr/>
                </a:tc>
                <a:tc hMerge="1">
                  <a:txBody>
                    <a:bodyPr/>
                    <a:lstStyle/>
                    <a:p>
                      <a:endParaRPr lang="en-US" dirty="0"/>
                    </a:p>
                  </a:txBody>
                  <a:tcPr/>
                </a:tc>
              </a:tr>
              <a:tr h="370840">
                <a:tc>
                  <a:txBody>
                    <a:bodyPr/>
                    <a:lstStyle/>
                    <a:p>
                      <a:pPr marL="0" algn="l" defTabSz="457200" rtl="0" eaLnBrk="1" latinLnBrk="0" hangingPunct="1">
                        <a:tabLst>
                          <a:tab pos="1031875" algn="dec"/>
                        </a:tabLst>
                      </a:pPr>
                      <a:endPar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lnB w="3175" cap="flat" cmpd="sng" algn="ctr">
                      <a:solidFill>
                        <a:schemeClr val="tx1"/>
                      </a:solidFill>
                      <a:prstDash val="solid"/>
                      <a:round/>
                      <a:headEnd type="none" w="med" len="med"/>
                      <a:tailEnd type="none" w="med" len="med"/>
                    </a:lnB>
                  </a:tcPr>
                </a:tc>
                <a:tc>
                  <a:txBody>
                    <a:bodyPr/>
                    <a:lstStyle/>
                    <a:p>
                      <a:pPr marL="0" algn="ctr" defTabSz="457200" rtl="0" eaLnBrk="1" latinLnBrk="0" hangingPunct="1">
                        <a:tabLst>
                          <a:tab pos="1031875" algn="dec"/>
                        </a:tabLst>
                      </a:pPr>
                      <a:r>
                        <a:rPr kumimoji="0" lang="en-US" sz="18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A</a:t>
                      </a:r>
                      <a:endPar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algn="ctr" defTabSz="457200" rtl="0" eaLnBrk="1" latinLnBrk="0" hangingPunct="1">
                        <a:tabLst>
                          <a:tab pos="1031875" algn="dec"/>
                        </a:tabLst>
                      </a:pPr>
                      <a:r>
                        <a:rPr kumimoji="0" lang="en-US" sz="18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C</a:t>
                      </a:r>
                      <a:endPar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algn="ctr" defTabSz="457200" rtl="0" eaLnBrk="1" latinLnBrk="0" hangingPunct="1">
                        <a:tabLst>
                          <a:tab pos="1031875" algn="dec"/>
                        </a:tabLst>
                      </a:pPr>
                      <a:r>
                        <a:rPr kumimoji="0" lang="en-US" sz="18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C-A</a:t>
                      </a:r>
                      <a:endPar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r h="370840">
                <a:tc>
                  <a:txBody>
                    <a:bodyPr/>
                    <a:lstStyle/>
                    <a:p>
                      <a:pPr algn="l"/>
                      <a:r>
                        <a:rPr kumimoji="0" lang="en-US" sz="18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Capital investment</a:t>
                      </a:r>
                      <a:endPar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lnT w="3175" cap="flat" cmpd="sng" algn="ctr">
                      <a:solidFill>
                        <a:schemeClr val="tx1"/>
                      </a:solidFill>
                      <a:prstDash val="solid"/>
                      <a:round/>
                      <a:headEnd type="none" w="med" len="med"/>
                      <a:tailEnd type="none" w="med" len="med"/>
                    </a:lnT>
                  </a:tcPr>
                </a:tc>
                <a:tc>
                  <a:txBody>
                    <a:bodyPr/>
                    <a:lstStyle/>
                    <a:p>
                      <a:pPr algn="r">
                        <a:tabLst>
                          <a:tab pos="1252538" algn="dec"/>
                        </a:tabLst>
                      </a:pP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$12,000</a:t>
                      </a:r>
                    </a:p>
                  </a:txBody>
                  <a:tcPr marT="45710" marB="45710">
                    <a:lnT w="3175" cap="flat" cmpd="sng" algn="ctr">
                      <a:solidFill>
                        <a:schemeClr val="tx1"/>
                      </a:solidFill>
                      <a:prstDash val="solid"/>
                      <a:round/>
                      <a:headEnd type="none" w="med" len="med"/>
                      <a:tailEnd type="none" w="med" len="med"/>
                    </a:lnT>
                  </a:tcPr>
                </a:tc>
                <a:tc>
                  <a:txBody>
                    <a:bodyPr/>
                    <a:lstStyle/>
                    <a:p>
                      <a:pPr algn="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$14,400</a:t>
                      </a:r>
                    </a:p>
                  </a:txBody>
                  <a:tcPr marT="45710" marB="45710">
                    <a:lnT w="3175" cap="flat" cmpd="sng" algn="ctr">
                      <a:solidFill>
                        <a:schemeClr val="tx1"/>
                      </a:solidFill>
                      <a:prstDash val="solid"/>
                      <a:round/>
                      <a:headEnd type="none" w="med" len="med"/>
                      <a:tailEnd type="none" w="med" len="med"/>
                    </a:lnT>
                  </a:tcPr>
                </a:tc>
                <a:tc>
                  <a:txBody>
                    <a:bodyPr/>
                    <a:lstStyle/>
                    <a:p>
                      <a:pPr algn="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$2,400</a:t>
                      </a:r>
                    </a:p>
                  </a:txBody>
                  <a:tcPr marT="45710" marB="45710">
                    <a:lnT w="3175" cap="flat" cmpd="sng" algn="ctr">
                      <a:solidFill>
                        <a:schemeClr val="tx1"/>
                      </a:solidFill>
                      <a:prstDash val="solid"/>
                      <a:round/>
                      <a:headEnd type="none" w="med" len="med"/>
                      <a:tailEnd type="none" w="med" len="med"/>
                    </a:lnT>
                  </a:tcPr>
                </a:tc>
              </a:tr>
              <a:tr h="370840">
                <a:tc>
                  <a:txBody>
                    <a:bodyPr/>
                    <a:lstStyle/>
                    <a:p>
                      <a:pPr algn="l"/>
                      <a:r>
                        <a:rPr kumimoji="0" lang="en-US" sz="18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Net annual income</a:t>
                      </a:r>
                      <a:endPar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tc>
                <a:tc>
                  <a:txBody>
                    <a:bodyPr/>
                    <a:lstStyle/>
                    <a:p>
                      <a:pPr algn="r">
                        <a:tabLst>
                          <a:tab pos="1200150" algn="dec"/>
                        </a:tabLst>
                      </a:pP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$2,500</a:t>
                      </a:r>
                    </a:p>
                  </a:txBody>
                  <a:tcPr marT="45710" marB="45710"/>
                </a:tc>
                <a:tc>
                  <a:txBody>
                    <a:bodyPr/>
                    <a:lstStyle/>
                    <a:p>
                      <a:pPr algn="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$3,050</a:t>
                      </a:r>
                    </a:p>
                  </a:txBody>
                  <a:tcPr marT="45710" marB="45710"/>
                </a:tc>
                <a:tc>
                  <a:txBody>
                    <a:bodyPr/>
                    <a:lstStyle/>
                    <a:p>
                      <a:pPr algn="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$550</a:t>
                      </a:r>
                    </a:p>
                  </a:txBody>
                  <a:tcPr marT="45710" marB="45710"/>
                </a:tc>
              </a:tr>
              <a:tr h="370840">
                <a:tc>
                  <a:txBody>
                    <a:bodyPr/>
                    <a:lstStyle/>
                    <a:p>
                      <a:pPr algn="l"/>
                      <a:r>
                        <a:rPr kumimoji="0" lang="en-US" sz="18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IRR</a:t>
                      </a:r>
                      <a:endPar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lnB w="3175" cap="flat" cmpd="sng" algn="ctr">
                      <a:solidFill>
                        <a:schemeClr val="tx1"/>
                      </a:solidFill>
                      <a:prstDash val="solid"/>
                      <a:round/>
                      <a:headEnd type="none" w="med" len="med"/>
                      <a:tailEnd type="none" w="med" len="med"/>
                    </a:lnB>
                  </a:tcPr>
                </a:tc>
                <a:tc>
                  <a:txBody>
                    <a:bodyPr/>
                    <a:lstStyle/>
                    <a:p>
                      <a:pPr algn="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12.99%</a:t>
                      </a:r>
                    </a:p>
                  </a:txBody>
                  <a:tcPr marT="45710" marB="45710">
                    <a:lnB w="3175" cap="flat" cmpd="sng" algn="ctr">
                      <a:solidFill>
                        <a:schemeClr val="tx1"/>
                      </a:solidFill>
                      <a:prstDash val="solid"/>
                      <a:round/>
                      <a:headEnd type="none" w="med" len="med"/>
                      <a:tailEnd type="none" w="med" len="med"/>
                    </a:lnB>
                  </a:tcPr>
                </a:tc>
                <a:tc>
                  <a:txBody>
                    <a:bodyPr/>
                    <a:lstStyle/>
                    <a:p>
                      <a:pPr algn="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13.48%</a:t>
                      </a:r>
                    </a:p>
                  </a:txBody>
                  <a:tcPr marT="45710" marB="45710">
                    <a:lnB w="3175" cap="flat" cmpd="sng" algn="ctr">
                      <a:solidFill>
                        <a:schemeClr val="tx1"/>
                      </a:solidFill>
                      <a:prstDash val="solid"/>
                      <a:round/>
                      <a:headEnd type="none" w="med" len="med"/>
                      <a:tailEnd type="none" w="med" len="med"/>
                    </a:lnB>
                  </a:tcPr>
                </a:tc>
                <a:tc>
                  <a:txBody>
                    <a:bodyPr/>
                    <a:lstStyle/>
                    <a:p>
                      <a:pPr algn="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15.86%</a:t>
                      </a:r>
                    </a:p>
                  </a:txBody>
                  <a:tcPr marT="45710" marB="45710">
                    <a:lnB w="3175" cap="flat" cmpd="sng" algn="ctr">
                      <a:solidFill>
                        <a:schemeClr val="tx1"/>
                      </a:solidFill>
                      <a:prstDash val="solid"/>
                      <a:round/>
                      <a:headEnd type="none" w="med" len="med"/>
                      <a:tailEnd type="none" w="med" len="med"/>
                    </a:lnB>
                  </a:tcPr>
                </a:tc>
              </a:tr>
            </a:tbl>
          </a:graphicData>
        </a:graphic>
      </p:graphicFrame>
      <p:sp>
        <p:nvSpPr>
          <p:cNvPr id="2" name="Content Placeholder 1"/>
          <p:cNvSpPr>
            <a:spLocks noGrp="1"/>
          </p:cNvSpPr>
          <p:nvPr>
            <p:ph sz="half" idx="10"/>
          </p:nvPr>
        </p:nvSpPr>
        <p:spPr>
          <a:xfrm>
            <a:off x="457200" y="5638800"/>
            <a:ext cx="8229600" cy="307777"/>
          </a:xfrm>
        </p:spPr>
        <p:txBody>
          <a:bodyPr>
            <a:spAutoFit/>
          </a:bodyPr>
          <a:lstStyle/>
          <a:p>
            <a:r>
              <a:rPr lang="en-US" altLang="en-US" sz="2000" dirty="0"/>
              <a:t>15.86% &gt; MARR, so Alternative C “wins.”</a:t>
            </a:r>
          </a:p>
        </p:txBody>
      </p:sp>
    </p:spTree>
    <p:extLst>
      <p:ext uri="{BB962C8B-B14F-4D97-AF65-F5344CB8AC3E}">
        <p14:creationId xmlns:p14="http://schemas.microsoft.com/office/powerpoint/2010/main" val="18155307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Solution </a:t>
            </a:r>
            <a:r>
              <a:rPr lang="en-US" altLang="en-US" dirty="0" smtClean="0"/>
              <a:t>(Stage </a:t>
            </a:r>
            <a:r>
              <a:rPr lang="en-US" altLang="en-US" dirty="0"/>
              <a:t>3)</a:t>
            </a:r>
            <a:endParaRPr lang="en-US" dirty="0"/>
          </a:p>
        </p:txBody>
      </p:sp>
      <p:sp>
        <p:nvSpPr>
          <p:cNvPr id="7" name="Content Placeholder 6"/>
          <p:cNvSpPr>
            <a:spLocks noGrp="1"/>
          </p:cNvSpPr>
          <p:nvPr>
            <p:ph sz="half" idx="2"/>
          </p:nvPr>
        </p:nvSpPr>
        <p:spPr>
          <a:xfrm>
            <a:off x="457200" y="1641600"/>
            <a:ext cx="7543800" cy="923330"/>
          </a:xfrm>
        </p:spPr>
        <p:txBody>
          <a:bodyPr wrap="square">
            <a:spAutoFit/>
          </a:bodyPr>
          <a:lstStyle/>
          <a:p>
            <a:r>
              <a:rPr lang="en-US" altLang="ja-JP" sz="2000" dirty="0"/>
              <a:t>The next largest investment is in Alternative D, so examine the incremental investment of D over C</a:t>
            </a:r>
            <a:r>
              <a:rPr lang="en-US" altLang="ja-JP" sz="2000" dirty="0" smtClean="0"/>
              <a:t>. In </a:t>
            </a:r>
            <a:r>
              <a:rPr lang="en-US" altLang="ja-JP" sz="2000" dirty="0"/>
              <a:t>the table below the IRR of D – C is shown.</a:t>
            </a:r>
          </a:p>
        </p:txBody>
      </p:sp>
      <p:graphicFrame>
        <p:nvGraphicFramePr>
          <p:cNvPr id="8" name="Table 7"/>
          <p:cNvGraphicFramePr>
            <a:graphicFrameLocks noGrp="1"/>
          </p:cNvGraphicFramePr>
          <p:nvPr>
            <p:extLst>
              <p:ext uri="{D42A27DB-BD31-4B8C-83A1-F6EECF244321}">
                <p14:modId xmlns:p14="http://schemas.microsoft.com/office/powerpoint/2010/main" val="3742982013"/>
              </p:ext>
            </p:extLst>
          </p:nvPr>
        </p:nvGraphicFramePr>
        <p:xfrm>
          <a:off x="1905000" y="2819400"/>
          <a:ext cx="5334000" cy="2443480"/>
        </p:xfrm>
        <a:graphic>
          <a:graphicData uri="http://schemas.openxmlformats.org/drawingml/2006/table">
            <a:tbl>
              <a:tblPr firstRow="1" bandRow="1">
                <a:tableStyleId>{2D5ABB26-0587-4C30-8999-92F81FD0307C}</a:tableStyleId>
              </a:tblPr>
              <a:tblGrid>
                <a:gridCol w="1333500"/>
                <a:gridCol w="1333500"/>
                <a:gridCol w="1333500"/>
                <a:gridCol w="1333500"/>
              </a:tblGrid>
              <a:tr h="370840">
                <a:tc>
                  <a:txBody>
                    <a:bodyPr/>
                    <a:lstStyle/>
                    <a:p>
                      <a:pPr marL="0" algn="l" defTabSz="457200" rtl="0" eaLnBrk="1" latinLnBrk="0" hangingPunct="1">
                        <a:tabLst>
                          <a:tab pos="1031875" algn="dec"/>
                        </a:tabLst>
                      </a:pPr>
                      <a:endPar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tc>
                <a:tc gridSpan="3">
                  <a:txBody>
                    <a:bodyPr/>
                    <a:lstStyle/>
                    <a:p>
                      <a:pPr marL="0" algn="ctr" defTabSz="457200" rtl="0" eaLnBrk="1" latinLnBrk="0" hangingPunct="1">
                        <a:tabLst>
                          <a:tab pos="1031875" algn="dec"/>
                        </a:tabLst>
                      </a:pPr>
                      <a:r>
                        <a:rPr kumimoji="0" lang="en-US" sz="18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Alternative</a:t>
                      </a:r>
                      <a:endPar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lnB w="3175" cap="flat" cmpd="sng" algn="ctr">
                      <a:solidFill>
                        <a:schemeClr val="tx1"/>
                      </a:solidFill>
                      <a:prstDash val="solid"/>
                      <a:round/>
                      <a:headEnd type="none" w="med" len="med"/>
                      <a:tailEnd type="none" w="med" len="med"/>
                    </a:lnB>
                  </a:tcPr>
                </a:tc>
                <a:tc hMerge="1">
                  <a:txBody>
                    <a:bodyPr/>
                    <a:lstStyle/>
                    <a:p>
                      <a:endParaRPr lang="en-US" dirty="0"/>
                    </a:p>
                  </a:txBody>
                  <a:tcPr/>
                </a:tc>
                <a:tc hMerge="1">
                  <a:txBody>
                    <a:bodyPr/>
                    <a:lstStyle/>
                    <a:p>
                      <a:endParaRPr lang="en-US" dirty="0"/>
                    </a:p>
                  </a:txBody>
                  <a:tcPr/>
                </a:tc>
              </a:tr>
              <a:tr h="370840">
                <a:tc>
                  <a:txBody>
                    <a:bodyPr/>
                    <a:lstStyle/>
                    <a:p>
                      <a:pPr marL="0" algn="l" defTabSz="457200" rtl="0" eaLnBrk="1" latinLnBrk="0" hangingPunct="1">
                        <a:tabLst>
                          <a:tab pos="1031875" algn="dec"/>
                        </a:tabLst>
                      </a:pPr>
                      <a:endPar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lnB w="3175" cap="flat" cmpd="sng" algn="ctr">
                      <a:solidFill>
                        <a:schemeClr val="tx1"/>
                      </a:solidFill>
                      <a:prstDash val="solid"/>
                      <a:round/>
                      <a:headEnd type="none" w="med" len="med"/>
                      <a:tailEnd type="none" w="med" len="med"/>
                    </a:lnB>
                  </a:tcPr>
                </a:tc>
                <a:tc>
                  <a:txBody>
                    <a:bodyPr/>
                    <a:lstStyle/>
                    <a:p>
                      <a:pPr algn="ct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C</a:t>
                      </a:r>
                    </a:p>
                  </a:txBody>
                  <a:tcPr marT="45710" marB="45710">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D</a:t>
                      </a:r>
                    </a:p>
                  </a:txBody>
                  <a:tcPr marT="45710" marB="45710">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D - C</a:t>
                      </a:r>
                    </a:p>
                  </a:txBody>
                  <a:tcPr marT="45710" marB="45710">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r h="370840">
                <a:tc>
                  <a:txBody>
                    <a:bodyPr/>
                    <a:lstStyle/>
                    <a:p>
                      <a:pPr algn="l"/>
                      <a:r>
                        <a:rPr kumimoji="0" lang="en-US" sz="18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Capital investment</a:t>
                      </a:r>
                      <a:endPar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lnT w="3175" cap="flat" cmpd="sng" algn="ctr">
                      <a:solidFill>
                        <a:schemeClr val="tx1"/>
                      </a:solidFill>
                      <a:prstDash val="solid"/>
                      <a:round/>
                      <a:headEnd type="none" w="med" len="med"/>
                      <a:tailEnd type="none" w="med" len="med"/>
                    </a:lnT>
                  </a:tcPr>
                </a:tc>
                <a:tc>
                  <a:txBody>
                    <a:bodyPr/>
                    <a:lstStyle/>
                    <a:p>
                      <a:pPr algn="r">
                        <a:tabLst>
                          <a:tab pos="1252538" algn="dec"/>
                        </a:tabLst>
                      </a:pP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$14,400</a:t>
                      </a:r>
                    </a:p>
                  </a:txBody>
                  <a:tcPr marT="45710" marB="45710">
                    <a:lnT w="3175" cap="flat" cmpd="sng" algn="ctr">
                      <a:solidFill>
                        <a:schemeClr val="tx1"/>
                      </a:solidFill>
                      <a:prstDash val="solid"/>
                      <a:round/>
                      <a:headEnd type="none" w="med" len="med"/>
                      <a:tailEnd type="none" w="med" len="med"/>
                    </a:lnT>
                  </a:tcPr>
                </a:tc>
                <a:tc>
                  <a:txBody>
                    <a:bodyPr/>
                    <a:lstStyle/>
                    <a:p>
                      <a:pPr algn="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$16,250</a:t>
                      </a:r>
                    </a:p>
                  </a:txBody>
                  <a:tcPr marT="45710" marB="45710">
                    <a:lnT w="3175" cap="flat" cmpd="sng" algn="ctr">
                      <a:solidFill>
                        <a:schemeClr val="tx1"/>
                      </a:solidFill>
                      <a:prstDash val="solid"/>
                      <a:round/>
                      <a:headEnd type="none" w="med" len="med"/>
                      <a:tailEnd type="none" w="med" len="med"/>
                    </a:lnT>
                  </a:tcPr>
                </a:tc>
                <a:tc>
                  <a:txBody>
                    <a:bodyPr/>
                    <a:lstStyle/>
                    <a:p>
                      <a:pPr algn="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$1,850</a:t>
                      </a:r>
                    </a:p>
                  </a:txBody>
                  <a:tcPr marT="45710" marB="45710">
                    <a:lnT w="3175" cap="flat" cmpd="sng" algn="ctr">
                      <a:solidFill>
                        <a:schemeClr val="tx1"/>
                      </a:solidFill>
                      <a:prstDash val="solid"/>
                      <a:round/>
                      <a:headEnd type="none" w="med" len="med"/>
                      <a:tailEnd type="none" w="med" len="med"/>
                    </a:lnT>
                  </a:tcPr>
                </a:tc>
              </a:tr>
              <a:tr h="370840">
                <a:tc>
                  <a:txBody>
                    <a:bodyPr/>
                    <a:lstStyle/>
                    <a:p>
                      <a:pPr algn="l"/>
                      <a:r>
                        <a:rPr kumimoji="0" lang="en-US" sz="18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Net annual income</a:t>
                      </a:r>
                      <a:endPar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tc>
                <a:tc>
                  <a:txBody>
                    <a:bodyPr/>
                    <a:lstStyle/>
                    <a:p>
                      <a:pPr algn="r">
                        <a:tabLst>
                          <a:tab pos="1200150" algn="dec"/>
                        </a:tabLst>
                      </a:pP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$3,050</a:t>
                      </a:r>
                    </a:p>
                  </a:txBody>
                  <a:tcPr marT="45710" marB="45710"/>
                </a:tc>
                <a:tc>
                  <a:txBody>
                    <a:bodyPr/>
                    <a:lstStyle/>
                    <a:p>
                      <a:pPr algn="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$3,620</a:t>
                      </a:r>
                    </a:p>
                  </a:txBody>
                  <a:tcPr marT="45710" marB="45710"/>
                </a:tc>
                <a:tc>
                  <a:txBody>
                    <a:bodyPr/>
                    <a:lstStyle/>
                    <a:p>
                      <a:pPr algn="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$570</a:t>
                      </a:r>
                    </a:p>
                  </a:txBody>
                  <a:tcPr marT="45710" marB="45710"/>
                </a:tc>
              </a:tr>
              <a:tr h="370840">
                <a:tc>
                  <a:txBody>
                    <a:bodyPr/>
                    <a:lstStyle/>
                    <a:p>
                      <a:pPr algn="l"/>
                      <a:r>
                        <a:rPr kumimoji="0" lang="en-US" sz="18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IRR</a:t>
                      </a:r>
                      <a:endPar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lnB w="3175" cap="flat" cmpd="sng" algn="ctr">
                      <a:solidFill>
                        <a:schemeClr val="tx1"/>
                      </a:solidFill>
                      <a:prstDash val="solid"/>
                      <a:round/>
                      <a:headEnd type="none" w="med" len="med"/>
                      <a:tailEnd type="none" w="med" len="med"/>
                    </a:lnB>
                  </a:tcPr>
                </a:tc>
                <a:tc>
                  <a:txBody>
                    <a:bodyPr/>
                    <a:lstStyle/>
                    <a:p>
                      <a:pPr algn="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13.48%</a:t>
                      </a:r>
                    </a:p>
                  </a:txBody>
                  <a:tcPr marT="45710" marB="45710">
                    <a:lnB w="3175" cap="flat" cmpd="sng" algn="ctr">
                      <a:solidFill>
                        <a:schemeClr val="tx1"/>
                      </a:solidFill>
                      <a:prstDash val="solid"/>
                      <a:round/>
                      <a:headEnd type="none" w="med" len="med"/>
                      <a:tailEnd type="none" w="med" len="med"/>
                    </a:lnB>
                  </a:tcPr>
                </a:tc>
                <a:tc>
                  <a:txBody>
                    <a:bodyPr/>
                    <a:lstStyle/>
                    <a:p>
                      <a:pPr algn="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14.99%</a:t>
                      </a:r>
                    </a:p>
                  </a:txBody>
                  <a:tcPr marT="45710" marB="45710">
                    <a:lnB w="3175" cap="flat" cmpd="sng" algn="ctr">
                      <a:solidFill>
                        <a:schemeClr val="tx1"/>
                      </a:solidFill>
                      <a:prstDash val="solid"/>
                      <a:round/>
                      <a:headEnd type="none" w="med" len="med"/>
                      <a:tailEnd type="none" w="med" len="med"/>
                    </a:lnB>
                  </a:tcPr>
                </a:tc>
                <a:tc>
                  <a:txBody>
                    <a:bodyPr/>
                    <a:lstStyle/>
                    <a:p>
                      <a:pPr algn="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25.94%</a:t>
                      </a:r>
                    </a:p>
                  </a:txBody>
                  <a:tcPr marT="45710" marB="45710">
                    <a:lnB w="3175" cap="flat" cmpd="sng" algn="ctr">
                      <a:solidFill>
                        <a:schemeClr val="tx1"/>
                      </a:solidFill>
                      <a:prstDash val="solid"/>
                      <a:round/>
                      <a:headEnd type="none" w="med" len="med"/>
                      <a:tailEnd type="none" w="med" len="med"/>
                    </a:lnB>
                  </a:tcPr>
                </a:tc>
              </a:tr>
            </a:tbl>
          </a:graphicData>
        </a:graphic>
      </p:graphicFrame>
      <p:sp>
        <p:nvSpPr>
          <p:cNvPr id="2" name="Content Placeholder 1"/>
          <p:cNvSpPr>
            <a:spLocks noGrp="1"/>
          </p:cNvSpPr>
          <p:nvPr>
            <p:ph sz="half" idx="10"/>
          </p:nvPr>
        </p:nvSpPr>
        <p:spPr>
          <a:xfrm>
            <a:off x="457200" y="5638800"/>
            <a:ext cx="8229600" cy="307777"/>
          </a:xfrm>
        </p:spPr>
        <p:txBody>
          <a:bodyPr>
            <a:spAutoFit/>
          </a:bodyPr>
          <a:lstStyle/>
          <a:p>
            <a:r>
              <a:rPr lang="en-US" altLang="en-US" sz="2000" dirty="0"/>
              <a:t>25.94% &gt; MARR, so Alternative D “wins.”</a:t>
            </a:r>
          </a:p>
        </p:txBody>
      </p:sp>
    </p:spTree>
    <p:extLst>
      <p:ext uri="{BB962C8B-B14F-4D97-AF65-F5344CB8AC3E}">
        <p14:creationId xmlns:p14="http://schemas.microsoft.com/office/powerpoint/2010/main" val="26902089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Solution </a:t>
            </a:r>
            <a:r>
              <a:rPr lang="en-US" altLang="en-US" dirty="0" smtClean="0"/>
              <a:t>(Final Stage</a:t>
            </a:r>
            <a:r>
              <a:rPr lang="en-US" altLang="en-US" dirty="0"/>
              <a:t>)</a:t>
            </a:r>
            <a:endParaRPr lang="en-US" dirty="0"/>
          </a:p>
        </p:txBody>
      </p:sp>
      <p:sp>
        <p:nvSpPr>
          <p:cNvPr id="7" name="Content Placeholder 6"/>
          <p:cNvSpPr>
            <a:spLocks noGrp="1"/>
          </p:cNvSpPr>
          <p:nvPr>
            <p:ph sz="half" idx="2"/>
          </p:nvPr>
        </p:nvSpPr>
        <p:spPr>
          <a:xfrm>
            <a:off x="457200" y="1641600"/>
            <a:ext cx="7543800" cy="307777"/>
          </a:xfrm>
        </p:spPr>
        <p:txBody>
          <a:bodyPr wrap="square">
            <a:spAutoFit/>
          </a:bodyPr>
          <a:lstStyle/>
          <a:p>
            <a:r>
              <a:rPr lang="en-US" altLang="ja-JP" sz="2000" dirty="0"/>
              <a:t>Finally, examine the incremental investment of E over D.</a:t>
            </a:r>
          </a:p>
        </p:txBody>
      </p:sp>
      <p:graphicFrame>
        <p:nvGraphicFramePr>
          <p:cNvPr id="9" name="Table 8"/>
          <p:cNvGraphicFramePr>
            <a:graphicFrameLocks noGrp="1"/>
          </p:cNvGraphicFramePr>
          <p:nvPr>
            <p:extLst>
              <p:ext uri="{D42A27DB-BD31-4B8C-83A1-F6EECF244321}">
                <p14:modId xmlns:p14="http://schemas.microsoft.com/office/powerpoint/2010/main" val="2831992837"/>
              </p:ext>
            </p:extLst>
          </p:nvPr>
        </p:nvGraphicFramePr>
        <p:xfrm>
          <a:off x="1905000" y="2514600"/>
          <a:ext cx="5334000" cy="2443480"/>
        </p:xfrm>
        <a:graphic>
          <a:graphicData uri="http://schemas.openxmlformats.org/drawingml/2006/table">
            <a:tbl>
              <a:tblPr firstRow="1" bandRow="1">
                <a:tableStyleId>{2D5ABB26-0587-4C30-8999-92F81FD0307C}</a:tableStyleId>
              </a:tblPr>
              <a:tblGrid>
                <a:gridCol w="1333500"/>
                <a:gridCol w="1333500"/>
                <a:gridCol w="1333500"/>
                <a:gridCol w="1333500"/>
              </a:tblGrid>
              <a:tr h="370840">
                <a:tc>
                  <a:txBody>
                    <a:bodyPr/>
                    <a:lstStyle/>
                    <a:p>
                      <a:pPr marL="0" algn="l" defTabSz="457200" rtl="0" eaLnBrk="1" latinLnBrk="0" hangingPunct="1">
                        <a:tabLst>
                          <a:tab pos="1031875" algn="dec"/>
                        </a:tabLst>
                      </a:pPr>
                      <a:endPar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tc>
                <a:tc gridSpan="3">
                  <a:txBody>
                    <a:bodyPr/>
                    <a:lstStyle/>
                    <a:p>
                      <a:pPr marL="0" algn="ctr" defTabSz="457200" rtl="0" eaLnBrk="1" latinLnBrk="0" hangingPunct="1">
                        <a:tabLst>
                          <a:tab pos="1031875" algn="dec"/>
                        </a:tabLst>
                      </a:pPr>
                      <a:r>
                        <a:rPr kumimoji="0" lang="en-US" sz="18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Alternative</a:t>
                      </a:r>
                      <a:endPar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lnB w="3175" cap="flat" cmpd="sng" algn="ctr">
                      <a:solidFill>
                        <a:schemeClr val="tx1"/>
                      </a:solidFill>
                      <a:prstDash val="solid"/>
                      <a:round/>
                      <a:headEnd type="none" w="med" len="med"/>
                      <a:tailEnd type="none" w="med" len="med"/>
                    </a:lnB>
                  </a:tcPr>
                </a:tc>
                <a:tc hMerge="1">
                  <a:txBody>
                    <a:bodyPr/>
                    <a:lstStyle/>
                    <a:p>
                      <a:endParaRPr lang="en-US" dirty="0"/>
                    </a:p>
                  </a:txBody>
                  <a:tcPr/>
                </a:tc>
                <a:tc hMerge="1">
                  <a:txBody>
                    <a:bodyPr/>
                    <a:lstStyle/>
                    <a:p>
                      <a:endParaRPr lang="en-US" dirty="0"/>
                    </a:p>
                  </a:txBody>
                  <a:tcPr/>
                </a:tc>
              </a:tr>
              <a:tr h="370840">
                <a:tc>
                  <a:txBody>
                    <a:bodyPr/>
                    <a:lstStyle/>
                    <a:p>
                      <a:pPr marL="0" algn="l" defTabSz="457200" rtl="0" eaLnBrk="1" latinLnBrk="0" hangingPunct="1">
                        <a:tabLst>
                          <a:tab pos="1031875" algn="dec"/>
                        </a:tabLst>
                      </a:pPr>
                      <a:endPar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lnB w="3175" cap="flat" cmpd="sng" algn="ctr">
                      <a:solidFill>
                        <a:schemeClr val="tx1"/>
                      </a:solidFill>
                      <a:prstDash val="solid"/>
                      <a:round/>
                      <a:headEnd type="none" w="med" len="med"/>
                      <a:tailEnd type="none" w="med" len="med"/>
                    </a:lnB>
                  </a:tcPr>
                </a:tc>
                <a:tc>
                  <a:txBody>
                    <a:bodyPr/>
                    <a:lstStyle/>
                    <a:p>
                      <a:pPr algn="ct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D</a:t>
                      </a:r>
                    </a:p>
                  </a:txBody>
                  <a:tcPr marT="45710" marB="45710">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E</a:t>
                      </a:r>
                    </a:p>
                  </a:txBody>
                  <a:tcPr marT="45710" marB="45710">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E - D</a:t>
                      </a:r>
                    </a:p>
                  </a:txBody>
                  <a:tcPr marT="45710" marB="45710">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r h="370840">
                <a:tc>
                  <a:txBody>
                    <a:bodyPr/>
                    <a:lstStyle/>
                    <a:p>
                      <a:pPr algn="l"/>
                      <a:r>
                        <a:rPr kumimoji="0" lang="en-US" sz="18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Capital investment</a:t>
                      </a:r>
                      <a:endPar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lnT w="3175" cap="flat" cmpd="sng" algn="ctr">
                      <a:solidFill>
                        <a:schemeClr val="tx1"/>
                      </a:solidFill>
                      <a:prstDash val="solid"/>
                      <a:round/>
                      <a:headEnd type="none" w="med" len="med"/>
                      <a:tailEnd type="none" w="med" len="med"/>
                    </a:lnT>
                  </a:tcPr>
                </a:tc>
                <a:tc>
                  <a:txBody>
                    <a:bodyPr/>
                    <a:lstStyle/>
                    <a:p>
                      <a:pPr algn="r">
                        <a:tabLst>
                          <a:tab pos="1252538" algn="dec"/>
                        </a:tabLst>
                      </a:pP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$16,250</a:t>
                      </a:r>
                    </a:p>
                  </a:txBody>
                  <a:tcPr marT="45710" marB="45710">
                    <a:lnT w="3175" cap="flat" cmpd="sng" algn="ctr">
                      <a:solidFill>
                        <a:schemeClr val="tx1"/>
                      </a:solidFill>
                      <a:prstDash val="solid"/>
                      <a:round/>
                      <a:headEnd type="none" w="med" len="med"/>
                      <a:tailEnd type="none" w="med" len="med"/>
                    </a:lnT>
                  </a:tcPr>
                </a:tc>
                <a:tc>
                  <a:txBody>
                    <a:bodyPr/>
                    <a:lstStyle/>
                    <a:p>
                      <a:pPr algn="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$20,000</a:t>
                      </a:r>
                    </a:p>
                  </a:txBody>
                  <a:tcPr marT="45710" marB="45710">
                    <a:lnT w="3175" cap="flat" cmpd="sng" algn="ctr">
                      <a:solidFill>
                        <a:schemeClr val="tx1"/>
                      </a:solidFill>
                      <a:prstDash val="solid"/>
                      <a:round/>
                      <a:headEnd type="none" w="med" len="med"/>
                      <a:tailEnd type="none" w="med" len="med"/>
                    </a:lnT>
                  </a:tcPr>
                </a:tc>
                <a:tc>
                  <a:txBody>
                    <a:bodyPr/>
                    <a:lstStyle/>
                    <a:p>
                      <a:pPr algn="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$3,750</a:t>
                      </a:r>
                    </a:p>
                  </a:txBody>
                  <a:tcPr marT="45710" marB="45710">
                    <a:lnT w="3175" cap="flat" cmpd="sng" algn="ctr">
                      <a:solidFill>
                        <a:schemeClr val="tx1"/>
                      </a:solidFill>
                      <a:prstDash val="solid"/>
                      <a:round/>
                      <a:headEnd type="none" w="med" len="med"/>
                      <a:tailEnd type="none" w="med" len="med"/>
                    </a:lnT>
                  </a:tcPr>
                </a:tc>
              </a:tr>
              <a:tr h="370840">
                <a:tc>
                  <a:txBody>
                    <a:bodyPr/>
                    <a:lstStyle/>
                    <a:p>
                      <a:pPr algn="l"/>
                      <a:r>
                        <a:rPr kumimoji="0" lang="en-US" sz="18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Net annual income</a:t>
                      </a:r>
                      <a:endPar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tc>
                <a:tc>
                  <a:txBody>
                    <a:bodyPr/>
                    <a:lstStyle/>
                    <a:p>
                      <a:pPr algn="r">
                        <a:tabLst>
                          <a:tab pos="1200150" algn="dec"/>
                        </a:tabLst>
                      </a:pP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$3,620</a:t>
                      </a:r>
                    </a:p>
                  </a:txBody>
                  <a:tcPr marT="45710" marB="45710"/>
                </a:tc>
                <a:tc>
                  <a:txBody>
                    <a:bodyPr/>
                    <a:lstStyle/>
                    <a:p>
                      <a:pPr algn="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$4,400</a:t>
                      </a:r>
                    </a:p>
                  </a:txBody>
                  <a:tcPr marT="45710" marB="45710"/>
                </a:tc>
                <a:tc>
                  <a:txBody>
                    <a:bodyPr/>
                    <a:lstStyle/>
                    <a:p>
                      <a:pPr algn="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$780</a:t>
                      </a:r>
                    </a:p>
                  </a:txBody>
                  <a:tcPr marT="45710" marB="45710"/>
                </a:tc>
              </a:tr>
              <a:tr h="370840">
                <a:tc>
                  <a:txBody>
                    <a:bodyPr/>
                    <a:lstStyle/>
                    <a:p>
                      <a:pPr algn="l"/>
                      <a:r>
                        <a:rPr kumimoji="0" lang="en-US" sz="18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IRR</a:t>
                      </a:r>
                      <a:endPar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lnB w="3175" cap="flat" cmpd="sng" algn="ctr">
                      <a:solidFill>
                        <a:schemeClr val="tx1"/>
                      </a:solidFill>
                      <a:prstDash val="solid"/>
                      <a:round/>
                      <a:headEnd type="none" w="med" len="med"/>
                      <a:tailEnd type="none" w="med" len="med"/>
                    </a:lnB>
                  </a:tcPr>
                </a:tc>
                <a:tc>
                  <a:txBody>
                    <a:bodyPr/>
                    <a:lstStyle/>
                    <a:p>
                      <a:pPr algn="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14.99%</a:t>
                      </a:r>
                    </a:p>
                  </a:txBody>
                  <a:tcPr marT="45710" marB="45710">
                    <a:lnB w="3175" cap="flat" cmpd="sng" algn="ctr">
                      <a:solidFill>
                        <a:schemeClr val="tx1"/>
                      </a:solidFill>
                      <a:prstDash val="solid"/>
                      <a:round/>
                      <a:headEnd type="none" w="med" len="med"/>
                      <a:tailEnd type="none" w="med" len="med"/>
                    </a:lnB>
                  </a:tcPr>
                </a:tc>
                <a:tc>
                  <a:txBody>
                    <a:bodyPr/>
                    <a:lstStyle/>
                    <a:p>
                      <a:pPr algn="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14.61%</a:t>
                      </a:r>
                    </a:p>
                  </a:txBody>
                  <a:tcPr marT="45710" marB="45710">
                    <a:lnB w="3175" cap="flat" cmpd="sng" algn="ctr">
                      <a:solidFill>
                        <a:schemeClr val="tx1"/>
                      </a:solidFill>
                      <a:prstDash val="solid"/>
                      <a:round/>
                      <a:headEnd type="none" w="med" len="med"/>
                      <a:tailEnd type="none" w="med" len="med"/>
                    </a:lnB>
                  </a:tcPr>
                </a:tc>
                <a:tc>
                  <a:txBody>
                    <a:bodyPr/>
                    <a:lstStyle/>
                    <a:p>
                      <a:pPr algn="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12.95%</a:t>
                      </a:r>
                    </a:p>
                  </a:txBody>
                  <a:tcPr marT="45710" marB="45710">
                    <a:lnB w="3175" cap="flat" cmpd="sng" algn="ctr">
                      <a:solidFill>
                        <a:schemeClr val="tx1"/>
                      </a:solidFill>
                      <a:prstDash val="solid"/>
                      <a:round/>
                      <a:headEnd type="none" w="med" len="med"/>
                      <a:tailEnd type="none" w="med" len="med"/>
                    </a:lnB>
                  </a:tcPr>
                </a:tc>
              </a:tr>
            </a:tbl>
          </a:graphicData>
        </a:graphic>
      </p:graphicFrame>
      <p:sp>
        <p:nvSpPr>
          <p:cNvPr id="2" name="Content Placeholder 1"/>
          <p:cNvSpPr>
            <a:spLocks noGrp="1"/>
          </p:cNvSpPr>
          <p:nvPr>
            <p:ph sz="half" idx="10"/>
          </p:nvPr>
        </p:nvSpPr>
        <p:spPr>
          <a:xfrm>
            <a:off x="457200" y="5486400"/>
            <a:ext cx="8229600" cy="615553"/>
          </a:xfrm>
        </p:spPr>
        <p:txBody>
          <a:bodyPr>
            <a:spAutoFit/>
          </a:bodyPr>
          <a:lstStyle/>
          <a:p>
            <a:r>
              <a:rPr lang="en-US" altLang="en-US" sz="2000" dirty="0"/>
              <a:t>12.95% &gt; MARR, so Alternative E “wins,” and we would select Alternative E as the best of these five alternatives.</a:t>
            </a:r>
          </a:p>
        </p:txBody>
      </p:sp>
    </p:spTree>
    <p:extLst>
      <p:ext uri="{BB962C8B-B14F-4D97-AF65-F5344CB8AC3E}">
        <p14:creationId xmlns:p14="http://schemas.microsoft.com/office/powerpoint/2010/main" val="40345782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749808"/>
            <a:ext cx="8229600" cy="523220"/>
          </a:xfrm>
        </p:spPr>
        <p:txBody>
          <a:bodyPr>
            <a:spAutoFit/>
          </a:bodyPr>
          <a:lstStyle/>
          <a:p>
            <a:r>
              <a:rPr lang="en-US" altLang="en-US" dirty="0"/>
              <a:t>Comparing MEAs with </a:t>
            </a:r>
            <a:r>
              <a:rPr lang="en-US" altLang="en-US" dirty="0" smtClean="0"/>
              <a:t>Unequal Lives</a:t>
            </a:r>
            <a:endParaRPr lang="en-US" dirty="0"/>
          </a:p>
        </p:txBody>
      </p:sp>
      <p:sp>
        <p:nvSpPr>
          <p:cNvPr id="5" name="Content Placeholder 2"/>
          <p:cNvSpPr>
            <a:spLocks noGrp="1"/>
          </p:cNvSpPr>
          <p:nvPr>
            <p:ph type="body" idx="1"/>
          </p:nvPr>
        </p:nvSpPr>
        <p:spPr>
          <a:xfrm>
            <a:off x="457200" y="1641600"/>
            <a:ext cx="8229600" cy="2289858"/>
          </a:xfrm>
        </p:spPr>
        <p:txBody>
          <a:bodyPr bIns="0">
            <a:spAutoFit/>
          </a:bodyPr>
          <a:lstStyle/>
          <a:p>
            <a:r>
              <a:rPr lang="en-US" altLang="en-US" dirty="0"/>
              <a:t>The repeatability assumption, when applicable, simplified comparison of alternatives.</a:t>
            </a:r>
          </a:p>
          <a:p>
            <a:r>
              <a:rPr lang="en-US" altLang="en-US" dirty="0"/>
              <a:t>If repeatability cannot be used, an appropriate study period must be selected (the coterminated assumption</a:t>
            </a:r>
            <a:r>
              <a:rPr lang="en-US" altLang="en-US" dirty="0" smtClean="0"/>
              <a:t>). This </a:t>
            </a:r>
            <a:r>
              <a:rPr lang="en-US" altLang="en-US" dirty="0"/>
              <a:t>is most often used in engineering practice because product life cycles are becoming shorter.</a:t>
            </a:r>
          </a:p>
        </p:txBody>
      </p:sp>
    </p:spTree>
    <p:extLst>
      <p:ext uri="{BB962C8B-B14F-4D97-AF65-F5344CB8AC3E}">
        <p14:creationId xmlns:p14="http://schemas.microsoft.com/office/powerpoint/2010/main" val="10307121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01168"/>
            <a:ext cx="8229600" cy="1046440"/>
          </a:xfrm>
        </p:spPr>
        <p:txBody>
          <a:bodyPr>
            <a:spAutoFit/>
          </a:bodyPr>
          <a:lstStyle/>
          <a:p>
            <a:r>
              <a:rPr lang="en-US" altLang="en-US" dirty="0"/>
              <a:t>The </a:t>
            </a:r>
            <a:r>
              <a:rPr lang="en-US" altLang="en-US" dirty="0" smtClean="0"/>
              <a:t>Useful Life </a:t>
            </a:r>
            <a:r>
              <a:rPr lang="en-US" altLang="en-US" dirty="0"/>
              <a:t>of an </a:t>
            </a:r>
            <a:r>
              <a:rPr lang="en-US" altLang="en-US" dirty="0" smtClean="0"/>
              <a:t>Alternative </a:t>
            </a:r>
            <a:r>
              <a:rPr lang="en-US" altLang="en-US" dirty="0"/>
              <a:t>is </a:t>
            </a:r>
            <a:r>
              <a:rPr lang="en-US" altLang="en-US" dirty="0" smtClean="0"/>
              <a:t>Less </a:t>
            </a:r>
            <a:r>
              <a:rPr lang="en-US" altLang="en-US" dirty="0"/>
              <a:t>than the </a:t>
            </a:r>
            <a:r>
              <a:rPr lang="en-US" altLang="en-US" dirty="0" smtClean="0"/>
              <a:t>Study Period </a:t>
            </a:r>
            <a:r>
              <a:rPr lang="en-US" altLang="en-US" sz="2800" dirty="0" smtClean="0"/>
              <a:t>(1 </a:t>
            </a:r>
            <a:r>
              <a:rPr lang="en-US" altLang="en-US" sz="2800" dirty="0"/>
              <a:t>of 2)</a:t>
            </a:r>
            <a:endParaRPr lang="en-US" sz="2800" dirty="0"/>
          </a:p>
        </p:txBody>
      </p:sp>
      <p:sp>
        <p:nvSpPr>
          <p:cNvPr id="5" name="Content Placeholder 2"/>
          <p:cNvSpPr>
            <a:spLocks noGrp="1"/>
          </p:cNvSpPr>
          <p:nvPr>
            <p:ph type="body" idx="1"/>
          </p:nvPr>
        </p:nvSpPr>
        <p:spPr>
          <a:xfrm>
            <a:off x="457200" y="1641600"/>
            <a:ext cx="8229600" cy="2966966"/>
          </a:xfrm>
        </p:spPr>
        <p:txBody>
          <a:bodyPr bIns="0">
            <a:spAutoFit/>
          </a:bodyPr>
          <a:lstStyle/>
          <a:p>
            <a:r>
              <a:rPr lang="en-US" altLang="en-US" dirty="0"/>
              <a:t>Cost alternatives</a:t>
            </a:r>
          </a:p>
          <a:p>
            <a:pPr lvl="1"/>
            <a:r>
              <a:rPr lang="en-US" altLang="en-US" sz="2000" dirty="0"/>
              <a:t>Contracting or leasing for remaining years may be appropriate</a:t>
            </a:r>
          </a:p>
          <a:p>
            <a:pPr lvl="1"/>
            <a:r>
              <a:rPr lang="en-US" altLang="en-US" sz="2000" dirty="0"/>
              <a:t>Repeat part of the useful life and use an estimated market value to truncate</a:t>
            </a:r>
          </a:p>
          <a:p>
            <a:r>
              <a:rPr lang="en-US" altLang="en-US" dirty="0"/>
              <a:t>Investment alternatives</a:t>
            </a:r>
          </a:p>
          <a:p>
            <a:pPr lvl="1"/>
            <a:r>
              <a:rPr lang="en-US" altLang="en-US" sz="2000" dirty="0"/>
              <a:t>Cash flows reinvested at the MARR at the end of the study period</a:t>
            </a:r>
          </a:p>
          <a:p>
            <a:pPr lvl="1"/>
            <a:r>
              <a:rPr lang="en-US" altLang="en-US" sz="2000" dirty="0"/>
              <a:t>Replace with another asset, with possibly different cash flows, after the study period</a:t>
            </a:r>
          </a:p>
        </p:txBody>
      </p:sp>
    </p:spTree>
    <p:extLst>
      <p:ext uri="{BB962C8B-B14F-4D97-AF65-F5344CB8AC3E}">
        <p14:creationId xmlns:p14="http://schemas.microsoft.com/office/powerpoint/2010/main" val="23304178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01168"/>
            <a:ext cx="8229600" cy="1046440"/>
          </a:xfrm>
        </p:spPr>
        <p:txBody>
          <a:bodyPr>
            <a:spAutoFit/>
          </a:bodyPr>
          <a:lstStyle/>
          <a:p>
            <a:r>
              <a:rPr lang="en-US" altLang="en-US" dirty="0"/>
              <a:t>The Useful Life of an Alternative is Less than the Study </a:t>
            </a:r>
            <a:r>
              <a:rPr lang="en-US" altLang="en-US" dirty="0" smtClean="0"/>
              <a:t>Period </a:t>
            </a:r>
            <a:r>
              <a:rPr lang="en-US" altLang="en-US" sz="2800" dirty="0" smtClean="0"/>
              <a:t>(2 of 2)</a:t>
            </a:r>
            <a:endParaRPr lang="en-US" sz="2800" dirty="0"/>
          </a:p>
        </p:txBody>
      </p:sp>
      <p:sp>
        <p:nvSpPr>
          <p:cNvPr id="5" name="Content Placeholder 2"/>
          <p:cNvSpPr>
            <a:spLocks noGrp="1"/>
          </p:cNvSpPr>
          <p:nvPr>
            <p:ph type="body" idx="1"/>
          </p:nvPr>
        </p:nvSpPr>
        <p:spPr>
          <a:xfrm>
            <a:off x="457200" y="1641600"/>
            <a:ext cx="8229600" cy="1920526"/>
          </a:xfrm>
        </p:spPr>
        <p:txBody>
          <a:bodyPr bIns="0">
            <a:spAutoFit/>
          </a:bodyPr>
          <a:lstStyle/>
          <a:p>
            <a:r>
              <a:rPr lang="en-US" altLang="en-US" dirty="0"/>
              <a:t>Truncate the alternative at the end of the study period, using an estimated market value.</a:t>
            </a:r>
          </a:p>
          <a:p>
            <a:r>
              <a:rPr lang="en-US" altLang="en-US" dirty="0"/>
              <a:t>The underlying principle in all such analysis is to compare the MEAs in a decision situation over the same study (analysis) period.</a:t>
            </a:r>
          </a:p>
        </p:txBody>
      </p:sp>
    </p:spTree>
    <p:extLst>
      <p:ext uri="{BB962C8B-B14F-4D97-AF65-F5344CB8AC3E}">
        <p14:creationId xmlns:p14="http://schemas.microsoft.com/office/powerpoint/2010/main" val="25487885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01168"/>
            <a:ext cx="8229600" cy="1046440"/>
          </a:xfrm>
        </p:spPr>
        <p:txBody>
          <a:bodyPr>
            <a:spAutoFit/>
          </a:bodyPr>
          <a:lstStyle/>
          <a:p>
            <a:r>
              <a:rPr lang="en-US" altLang="en-US" dirty="0" smtClean="0"/>
              <a:t>Equivalent Worth Methods can be Used for MEAs with Unequal Lives</a:t>
            </a:r>
            <a:endParaRPr lang="en-US" dirty="0"/>
          </a:p>
        </p:txBody>
      </p:sp>
      <p:sp>
        <p:nvSpPr>
          <p:cNvPr id="5" name="Content Placeholder 2"/>
          <p:cNvSpPr>
            <a:spLocks noGrp="1"/>
          </p:cNvSpPr>
          <p:nvPr>
            <p:ph type="body" idx="1"/>
          </p:nvPr>
        </p:nvSpPr>
        <p:spPr>
          <a:xfrm>
            <a:off x="457200" y="1641600"/>
            <a:ext cx="8229600" cy="2289858"/>
          </a:xfrm>
        </p:spPr>
        <p:txBody>
          <a:bodyPr bIns="0">
            <a:spAutoFit/>
          </a:bodyPr>
          <a:lstStyle/>
          <a:p>
            <a:r>
              <a:rPr lang="en-US" altLang="en-US" dirty="0"/>
              <a:t>If repeatability can be assumed, the MEAs are most easily compared by finding the annual worth (AW) of each alternative over its own useful life, and recommending the one having the most economical value.</a:t>
            </a:r>
          </a:p>
          <a:p>
            <a:r>
              <a:rPr lang="en-US" altLang="en-US" dirty="0"/>
              <a:t>For cotermination, use any equivalent worth method using the cash flows available for the study period.</a:t>
            </a:r>
          </a:p>
        </p:txBody>
      </p:sp>
    </p:spTree>
    <p:extLst>
      <p:ext uri="{BB962C8B-B14F-4D97-AF65-F5344CB8AC3E}">
        <p14:creationId xmlns:p14="http://schemas.microsoft.com/office/powerpoint/2010/main" val="4073549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01168"/>
            <a:ext cx="8229600" cy="1046440"/>
          </a:xfrm>
        </p:spPr>
        <p:txBody>
          <a:bodyPr/>
          <a:lstStyle/>
          <a:p>
            <a:r>
              <a:rPr lang="en-US" altLang="en-US" dirty="0"/>
              <a:t>Making </a:t>
            </a:r>
            <a:r>
              <a:rPr lang="en-US" altLang="en-US" dirty="0" smtClean="0"/>
              <a:t>Decisions Means Comparing Alternatives</a:t>
            </a:r>
            <a:endParaRPr lang="en-US" dirty="0"/>
          </a:p>
        </p:txBody>
      </p:sp>
      <p:sp>
        <p:nvSpPr>
          <p:cNvPr id="5" name="Content Placeholder 2"/>
          <p:cNvSpPr>
            <a:spLocks noGrp="1"/>
          </p:cNvSpPr>
          <p:nvPr>
            <p:ph sz="half" idx="2"/>
          </p:nvPr>
        </p:nvSpPr>
        <p:spPr>
          <a:xfrm>
            <a:off x="457200" y="1641600"/>
            <a:ext cx="8229600" cy="1554272"/>
          </a:xfrm>
        </p:spPr>
        <p:txBody>
          <a:bodyPr bIns="0">
            <a:spAutoFit/>
          </a:bodyPr>
          <a:lstStyle/>
          <a:p>
            <a:pPr marL="255600" indent="-255600">
              <a:spcBef>
                <a:spcPts val="600"/>
              </a:spcBef>
              <a:buClr>
                <a:srgbClr val="007FA3"/>
              </a:buClr>
              <a:buFont typeface="Arial" panose="020B0604020202020204" pitchFamily="34" charset="0"/>
              <a:buChar char="•"/>
            </a:pPr>
            <a:r>
              <a:rPr lang="en-US" dirty="0"/>
              <a:t>In this chapter we examine feasible design alternatives.</a:t>
            </a:r>
          </a:p>
          <a:p>
            <a:pPr marL="255600" indent="-255600">
              <a:spcBef>
                <a:spcPts val="600"/>
              </a:spcBef>
              <a:buClr>
                <a:srgbClr val="007FA3"/>
              </a:buClr>
              <a:buFont typeface="Arial" panose="020B0604020202020204" pitchFamily="34" charset="0"/>
              <a:buChar char="•"/>
            </a:pPr>
            <a:r>
              <a:rPr lang="en-US" dirty="0"/>
              <a:t>The decisions considered are those selecting from among a set of mutually exclusive alternatives—when selecting one excludes the choice of any of the others.</a:t>
            </a:r>
          </a:p>
        </p:txBody>
      </p:sp>
    </p:spTree>
    <p:extLst>
      <p:ext uri="{BB962C8B-B14F-4D97-AF65-F5344CB8AC3E}">
        <p14:creationId xmlns:p14="http://schemas.microsoft.com/office/powerpoint/2010/main" val="39179738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01168"/>
            <a:ext cx="8229600" cy="1046440"/>
          </a:xfrm>
        </p:spPr>
        <p:txBody>
          <a:bodyPr/>
          <a:lstStyle/>
          <a:p>
            <a:r>
              <a:rPr lang="en-US" altLang="en-US" dirty="0"/>
              <a:t>We can </a:t>
            </a:r>
            <a:r>
              <a:rPr lang="en-US" altLang="en-US" dirty="0" smtClean="0"/>
              <a:t>Use Incremental Rate </a:t>
            </a:r>
            <a:r>
              <a:rPr lang="en-US" altLang="en-US" dirty="0"/>
              <a:t>of </a:t>
            </a:r>
            <a:r>
              <a:rPr lang="en-US" altLang="en-US" dirty="0" smtClean="0"/>
              <a:t>Return Analysis </a:t>
            </a:r>
            <a:r>
              <a:rPr lang="en-US" altLang="en-US" dirty="0"/>
              <a:t>on MEAs with </a:t>
            </a:r>
            <a:r>
              <a:rPr lang="en-US" altLang="en-US" dirty="0" smtClean="0"/>
              <a:t>Unequal Lives</a:t>
            </a:r>
            <a:endParaRPr lang="en-US" dirty="0"/>
          </a:p>
        </p:txBody>
      </p:sp>
      <p:sp>
        <p:nvSpPr>
          <p:cNvPr id="7" name="Content Placeholder 6"/>
          <p:cNvSpPr>
            <a:spLocks noGrp="1"/>
          </p:cNvSpPr>
          <p:nvPr>
            <p:ph sz="half" idx="2"/>
          </p:nvPr>
        </p:nvSpPr>
        <p:spPr>
          <a:xfrm>
            <a:off x="457200" y="1641600"/>
            <a:ext cx="8077200" cy="738664"/>
          </a:xfrm>
        </p:spPr>
        <p:txBody>
          <a:bodyPr wrap="square">
            <a:spAutoFit/>
          </a:bodyPr>
          <a:lstStyle/>
          <a:p>
            <a:r>
              <a:rPr lang="en-US" altLang="en-US" dirty="0"/>
              <a:t>Equate the MEAs annual worths (AW) over their respective lives.</a:t>
            </a:r>
          </a:p>
        </p:txBody>
      </p:sp>
      <p:graphicFrame>
        <p:nvGraphicFramePr>
          <p:cNvPr id="8" name="Table 7" descr="A table shows the details for Alternative A and Alternative B as follows: Capital investment: A: $3,500; B: $5,000; Annual cash flow: A: 1,255; B: 1,480; Useful life (years): A: 4; B: 6."/>
          <p:cNvGraphicFramePr>
            <a:graphicFrameLocks noGrp="1"/>
          </p:cNvGraphicFramePr>
          <p:nvPr>
            <p:extLst>
              <p:ext uri="{D42A27DB-BD31-4B8C-83A1-F6EECF244321}">
                <p14:modId xmlns:p14="http://schemas.microsoft.com/office/powerpoint/2010/main" val="1453269901"/>
              </p:ext>
            </p:extLst>
          </p:nvPr>
        </p:nvGraphicFramePr>
        <p:xfrm>
          <a:off x="838200" y="2682240"/>
          <a:ext cx="7391400" cy="1508760"/>
        </p:xfrm>
        <a:graphic>
          <a:graphicData uri="http://schemas.openxmlformats.org/drawingml/2006/table">
            <a:tbl>
              <a:tblPr firstRow="1" bandRow="1">
                <a:tableStyleId>{2D5ABB26-0587-4C30-8999-92F81FD0307C}</a:tableStyleId>
              </a:tblPr>
              <a:tblGrid>
                <a:gridCol w="2463800"/>
                <a:gridCol w="2463800"/>
                <a:gridCol w="2463800"/>
              </a:tblGrid>
              <a:tr h="37084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A</a:t>
                      </a: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B</a:t>
                      </a:r>
                    </a:p>
                  </a:txBody>
                  <a:tcPr horzOverflow="overflow"/>
                </a:tc>
              </a:tr>
              <a:tr h="37084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Capital Investment</a:t>
                      </a: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$3,500</a:t>
                      </a: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$5,000</a:t>
                      </a:r>
                    </a:p>
                  </a:txBody>
                  <a:tcPr horzOverflow="overflow"/>
                </a:tc>
              </a:tr>
              <a:tr h="37084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Annual Cash Flow</a:t>
                      </a: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$1,255</a:t>
                      </a: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$1,480</a:t>
                      </a:r>
                    </a:p>
                  </a:txBody>
                  <a:tcPr horzOverflow="overflow"/>
                </a:tc>
              </a:tr>
              <a:tr h="37084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Useful Live (years)</a:t>
                      </a: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4</a:t>
                      </a: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rPr>
                        <a:t>6</a:t>
                      </a:r>
                    </a:p>
                  </a:txBody>
                  <a:tcPr horzOverflow="overflow"/>
                </a:tc>
              </a:tr>
            </a:tbl>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3616963326"/>
              </p:ext>
            </p:extLst>
          </p:nvPr>
        </p:nvGraphicFramePr>
        <p:xfrm>
          <a:off x="609600" y="4666130"/>
          <a:ext cx="7937500" cy="508000"/>
        </p:xfrm>
        <a:graphic>
          <a:graphicData uri="http://schemas.openxmlformats.org/presentationml/2006/ole">
            <mc:AlternateContent xmlns:mc="http://schemas.openxmlformats.org/markup-compatibility/2006">
              <mc:Choice xmlns:v="urn:schemas-microsoft-com:vml" Requires="v">
                <p:oleObj spid="_x0000_s5172" name="Equation" r:id="rId3" imgW="7937280" imgH="507960" progId="Equation.DSMT4">
                  <p:embed/>
                </p:oleObj>
              </mc:Choice>
              <mc:Fallback>
                <p:oleObj name="Equation" r:id="rId3" imgW="7937280" imgH="507960" progId="Equation.DSMT4">
                  <p:embed/>
                  <p:pic>
                    <p:nvPicPr>
                      <p:cNvPr id="0" name=""/>
                      <p:cNvPicPr/>
                      <p:nvPr/>
                    </p:nvPicPr>
                    <p:blipFill>
                      <a:blip r:embed="rId4"/>
                      <a:stretch>
                        <a:fillRect/>
                      </a:stretch>
                    </p:blipFill>
                    <p:spPr>
                      <a:xfrm>
                        <a:off x="609600" y="4666130"/>
                        <a:ext cx="7937500" cy="508000"/>
                      </a:xfrm>
                      <a:prstGeom prst="rect">
                        <a:avLst/>
                      </a:prstGeom>
                    </p:spPr>
                  </p:pic>
                </p:oleObj>
              </mc:Fallback>
            </mc:AlternateContent>
          </a:graphicData>
        </a:graphic>
      </p:graphicFrame>
      <p:sp>
        <p:nvSpPr>
          <p:cNvPr id="2" name="Content Placeholder 1"/>
          <p:cNvSpPr>
            <a:spLocks noGrp="1"/>
          </p:cNvSpPr>
          <p:nvPr>
            <p:ph sz="half" idx="10"/>
          </p:nvPr>
        </p:nvSpPr>
        <p:spPr>
          <a:xfrm>
            <a:off x="457200" y="5486400"/>
            <a:ext cx="8229600" cy="369332"/>
          </a:xfrm>
        </p:spPr>
        <p:txBody>
          <a:bodyPr>
            <a:spAutoFit/>
          </a:bodyPr>
          <a:lstStyle/>
          <a:p>
            <a:r>
              <a:rPr lang="en-US" altLang="en-US" dirty="0"/>
              <a:t>Solving, we find i*=26%, so Alt B is preferred.</a:t>
            </a:r>
          </a:p>
        </p:txBody>
      </p:sp>
    </p:spTree>
    <p:extLst>
      <p:ext uri="{BB962C8B-B14F-4D97-AF65-F5344CB8AC3E}">
        <p14:creationId xmlns:p14="http://schemas.microsoft.com/office/powerpoint/2010/main" val="5983482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752400"/>
            <a:ext cx="8229600" cy="523220"/>
          </a:xfrm>
        </p:spPr>
        <p:txBody>
          <a:bodyPr/>
          <a:lstStyle/>
          <a:p>
            <a:r>
              <a:rPr lang="en-US" dirty="0" smtClean="0"/>
              <a:t>Copyright</a:t>
            </a:r>
            <a:endParaRPr lang="en-US" dirty="0"/>
          </a:p>
        </p:txBody>
      </p:sp>
      <p:pic>
        <p:nvPicPr>
          <p:cNvPr id="7" name="Picture 6" descr="This work is protected by United States copyright laws and is provided solely for the use of instructors teaching their courses and assessing student learning. Dissemination or sale of any part of this work (including on the World Wide Web) will destroy the integrity of the work and is not permitted. The work and materials from it should never be made available to students except by instructors using the accompanying text in their classes. All recipients of this work are expected to abide by these restrictions and honor the intended pedagogical purposes and the needs of other instructors who rely on these material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6088" y="2134080"/>
            <a:ext cx="8051824" cy="2589840"/>
          </a:xfrm>
          <a:prstGeom prst="rect">
            <a:avLst/>
          </a:prstGeom>
        </p:spPr>
      </p:pic>
    </p:spTree>
    <p:extLst>
      <p:ext uri="{BB962C8B-B14F-4D97-AF65-F5344CB8AC3E}">
        <p14:creationId xmlns:p14="http://schemas.microsoft.com/office/powerpoint/2010/main" val="179295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752400"/>
            <a:ext cx="8229600" cy="523220"/>
          </a:xfrm>
        </p:spPr>
        <p:txBody>
          <a:bodyPr/>
          <a:lstStyle/>
          <a:p>
            <a:r>
              <a:rPr lang="en-US" altLang="en-US" dirty="0"/>
              <a:t>Mutually </a:t>
            </a:r>
            <a:r>
              <a:rPr lang="en-US" altLang="en-US" dirty="0" smtClean="0"/>
              <a:t>Exclusive Alternatives </a:t>
            </a:r>
            <a:r>
              <a:rPr lang="en-US" altLang="en-US" dirty="0"/>
              <a:t>(MEAs)</a:t>
            </a:r>
            <a:endParaRPr lang="en-US" dirty="0"/>
          </a:p>
        </p:txBody>
      </p:sp>
      <p:sp>
        <p:nvSpPr>
          <p:cNvPr id="5" name="Content Placeholder 2"/>
          <p:cNvSpPr>
            <a:spLocks noGrp="1"/>
          </p:cNvSpPr>
          <p:nvPr>
            <p:ph sz="half" idx="2"/>
          </p:nvPr>
        </p:nvSpPr>
        <p:spPr>
          <a:xfrm>
            <a:off x="457200" y="1641600"/>
            <a:ext cx="8229600" cy="3308598"/>
          </a:xfrm>
        </p:spPr>
        <p:txBody>
          <a:bodyPr bIns="0">
            <a:spAutoFit/>
          </a:bodyPr>
          <a:lstStyle/>
          <a:p>
            <a:pPr marL="255600" indent="-255600">
              <a:spcBef>
                <a:spcPts val="600"/>
              </a:spcBef>
              <a:buClr>
                <a:srgbClr val="007FA3"/>
              </a:buClr>
              <a:buFont typeface="Arial" panose="020B0604020202020204" pitchFamily="34" charset="0"/>
              <a:buChar char="•"/>
            </a:pPr>
            <a:r>
              <a:rPr lang="en-US" dirty="0"/>
              <a:t>We examine these on the basis of economic considerations alone.</a:t>
            </a:r>
          </a:p>
          <a:p>
            <a:pPr marL="255600" indent="-255600">
              <a:spcBef>
                <a:spcPts val="600"/>
              </a:spcBef>
              <a:buClr>
                <a:srgbClr val="007FA3"/>
              </a:buClr>
              <a:buFont typeface="Arial" panose="020B0604020202020204" pitchFamily="34" charset="0"/>
              <a:buChar char="•"/>
            </a:pPr>
            <a:r>
              <a:rPr lang="en-US" dirty="0"/>
              <a:t>The alternatives may have different initial investments and their annual revenues and costs may vary.</a:t>
            </a:r>
          </a:p>
          <a:p>
            <a:pPr marL="255600" indent="-255600">
              <a:spcBef>
                <a:spcPts val="600"/>
              </a:spcBef>
              <a:buClr>
                <a:srgbClr val="007FA3"/>
              </a:buClr>
              <a:buFont typeface="Arial" panose="020B0604020202020204" pitchFamily="34" charset="0"/>
              <a:buChar char="•"/>
            </a:pPr>
            <a:r>
              <a:rPr lang="en-US" dirty="0"/>
              <a:t>The alternatives must provide comparable “usefulness”: performance, quality, etc.</a:t>
            </a:r>
          </a:p>
          <a:p>
            <a:pPr marL="255600" indent="-255600">
              <a:spcBef>
                <a:spcPts val="600"/>
              </a:spcBef>
              <a:buClr>
                <a:srgbClr val="007FA3"/>
              </a:buClr>
              <a:buFont typeface="Arial" panose="020B0604020202020204" pitchFamily="34" charset="0"/>
              <a:buChar char="•"/>
            </a:pPr>
            <a:r>
              <a:rPr lang="en-US" dirty="0"/>
              <a:t>The basic methods from chapter 5 provide the basis for economic comparison of the alternatives.</a:t>
            </a:r>
          </a:p>
        </p:txBody>
      </p:sp>
    </p:spTree>
    <p:extLst>
      <p:ext uri="{BB962C8B-B14F-4D97-AF65-F5344CB8AC3E}">
        <p14:creationId xmlns:p14="http://schemas.microsoft.com/office/powerpoint/2010/main" val="3156417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98000"/>
            <a:ext cx="8229600" cy="1046440"/>
          </a:xfrm>
        </p:spPr>
        <p:txBody>
          <a:bodyPr/>
          <a:lstStyle/>
          <a:p>
            <a:r>
              <a:rPr lang="en-US" altLang="en-US" dirty="0"/>
              <a:t>Apply this </a:t>
            </a:r>
            <a:r>
              <a:rPr lang="en-US" altLang="en-US" dirty="0" smtClean="0"/>
              <a:t>Rule</a:t>
            </a:r>
            <a:r>
              <a:rPr lang="en-US" altLang="en-US" dirty="0"/>
              <a:t>, </a:t>
            </a:r>
            <a:r>
              <a:rPr lang="en-US" altLang="en-US" dirty="0" smtClean="0"/>
              <a:t>Based </a:t>
            </a:r>
            <a:r>
              <a:rPr lang="en-US" altLang="en-US" dirty="0"/>
              <a:t>on </a:t>
            </a:r>
            <a:r>
              <a:rPr lang="en-US" altLang="en-US" dirty="0" smtClean="0"/>
              <a:t>Principle </a:t>
            </a:r>
            <a:r>
              <a:rPr lang="en-US" altLang="en-US" dirty="0"/>
              <a:t>2 from Chapter </a:t>
            </a:r>
            <a:r>
              <a:rPr lang="en-US" altLang="en-US" dirty="0" smtClean="0"/>
              <a:t>1</a:t>
            </a:r>
            <a:endParaRPr lang="en-US" dirty="0"/>
          </a:p>
        </p:txBody>
      </p:sp>
      <p:sp>
        <p:nvSpPr>
          <p:cNvPr id="7" name="Content Placeholder 6"/>
          <p:cNvSpPr>
            <a:spLocks noGrp="1"/>
          </p:cNvSpPr>
          <p:nvPr>
            <p:ph sz="half" idx="2"/>
          </p:nvPr>
        </p:nvSpPr>
        <p:spPr>
          <a:xfrm>
            <a:off x="457200" y="1641600"/>
            <a:ext cx="8229600" cy="2289858"/>
          </a:xfrm>
        </p:spPr>
        <p:txBody>
          <a:bodyPr/>
          <a:lstStyle/>
          <a:p>
            <a:r>
              <a:rPr lang="en-US" altLang="en-US" dirty="0"/>
              <a:t>The alternative that requires the minimum investment of capital and produces satisfactory functional results will be chosen unless the incremental capital associated with an alternative having a larger investment can be justified with respect to its incremental benefits</a:t>
            </a:r>
            <a:r>
              <a:rPr lang="en-US" altLang="en-US" dirty="0" smtClean="0"/>
              <a:t>. This </a:t>
            </a:r>
            <a:r>
              <a:rPr lang="en-US" altLang="en-US" dirty="0"/>
              <a:t>alternative is the base alternative.</a:t>
            </a:r>
          </a:p>
        </p:txBody>
      </p:sp>
    </p:spTree>
    <p:extLst>
      <p:ext uri="{BB962C8B-B14F-4D97-AF65-F5344CB8AC3E}">
        <p14:creationId xmlns:p14="http://schemas.microsoft.com/office/powerpoint/2010/main" val="28710279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98000"/>
            <a:ext cx="8229600" cy="1046440"/>
          </a:xfrm>
        </p:spPr>
        <p:txBody>
          <a:bodyPr/>
          <a:lstStyle/>
          <a:p>
            <a:r>
              <a:rPr lang="en-US" altLang="en-US" dirty="0"/>
              <a:t>For </a:t>
            </a:r>
            <a:r>
              <a:rPr lang="en-US" altLang="en-US" dirty="0" smtClean="0"/>
              <a:t>Alternatives </a:t>
            </a:r>
            <a:r>
              <a:rPr lang="en-US" altLang="en-US" dirty="0"/>
              <a:t>that have a </a:t>
            </a:r>
            <a:r>
              <a:rPr lang="en-US" altLang="en-US" dirty="0" smtClean="0"/>
              <a:t>Larger Investment </a:t>
            </a:r>
            <a:r>
              <a:rPr lang="en-US" altLang="en-US" dirty="0"/>
              <a:t>than the </a:t>
            </a:r>
            <a:r>
              <a:rPr lang="en-US" altLang="en-US" dirty="0" smtClean="0"/>
              <a:t>Base</a:t>
            </a:r>
            <a:r>
              <a:rPr lang="en-US" altLang="en-US" dirty="0"/>
              <a:t>…</a:t>
            </a:r>
            <a:endParaRPr lang="en-US" dirty="0"/>
          </a:p>
        </p:txBody>
      </p:sp>
      <p:sp>
        <p:nvSpPr>
          <p:cNvPr id="7" name="Content Placeholder 6"/>
          <p:cNvSpPr>
            <a:spLocks noGrp="1"/>
          </p:cNvSpPr>
          <p:nvPr>
            <p:ph sz="half" idx="2"/>
          </p:nvPr>
        </p:nvSpPr>
        <p:spPr>
          <a:xfrm>
            <a:off x="457200" y="1641600"/>
            <a:ext cx="8229600" cy="2086725"/>
          </a:xfrm>
        </p:spPr>
        <p:txBody>
          <a:bodyPr/>
          <a:lstStyle/>
          <a:p>
            <a:r>
              <a:rPr lang="en-US" altLang="en-US" dirty="0"/>
              <a:t>If the extra benefits obtained by investing additional capital are better than those that could be obtained from investment of the same capital elsewhere in the company at the MARR, the investment should be made.</a:t>
            </a:r>
          </a:p>
          <a:p>
            <a:r>
              <a:rPr lang="en-US" altLang="en-US" sz="1800" dirty="0"/>
              <a:t>(Please note that there are some cautions when considering more than two alternatives, which will be examined later.)</a:t>
            </a:r>
          </a:p>
        </p:txBody>
      </p:sp>
    </p:spTree>
    <p:extLst>
      <p:ext uri="{BB962C8B-B14F-4D97-AF65-F5344CB8AC3E}">
        <p14:creationId xmlns:p14="http://schemas.microsoft.com/office/powerpoint/2010/main" val="3977046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01168"/>
            <a:ext cx="8305800" cy="1046440"/>
          </a:xfrm>
        </p:spPr>
        <p:txBody>
          <a:bodyPr/>
          <a:lstStyle/>
          <a:p>
            <a:r>
              <a:rPr lang="en-US" altLang="en-US" dirty="0"/>
              <a:t>There are </a:t>
            </a:r>
            <a:r>
              <a:rPr lang="en-US" altLang="en-US" dirty="0" smtClean="0"/>
              <a:t>Two Basic Types </a:t>
            </a:r>
            <a:r>
              <a:rPr lang="en-US" altLang="en-US" dirty="0"/>
              <a:t>of </a:t>
            </a:r>
            <a:r>
              <a:rPr lang="en-US" altLang="en-US" dirty="0" smtClean="0"/>
              <a:t>Alternatives</a:t>
            </a:r>
            <a:endParaRPr lang="en-US" dirty="0"/>
          </a:p>
        </p:txBody>
      </p:sp>
      <p:sp>
        <p:nvSpPr>
          <p:cNvPr id="5" name="Content Placeholder 2"/>
          <p:cNvSpPr>
            <a:spLocks noGrp="1"/>
          </p:cNvSpPr>
          <p:nvPr>
            <p:ph sz="half" idx="2"/>
          </p:nvPr>
        </p:nvSpPr>
        <p:spPr>
          <a:xfrm>
            <a:off x="457200" y="1641600"/>
            <a:ext cx="8229600" cy="3930307"/>
          </a:xfrm>
        </p:spPr>
        <p:txBody>
          <a:bodyPr bIns="0">
            <a:spAutoFit/>
          </a:bodyPr>
          <a:lstStyle/>
          <a:p>
            <a:pPr>
              <a:spcBef>
                <a:spcPts val="600"/>
              </a:spcBef>
              <a:buClr>
                <a:srgbClr val="007FA3"/>
              </a:buClr>
            </a:pPr>
            <a:r>
              <a:rPr lang="en-US" b="1" u="sng" dirty="0"/>
              <a:t>Investment Alternatives</a:t>
            </a:r>
          </a:p>
          <a:p>
            <a:pPr>
              <a:spcAft>
                <a:spcPts val="1200"/>
              </a:spcAft>
            </a:pPr>
            <a:r>
              <a:rPr lang="en-US" altLang="en-US" dirty="0"/>
              <a:t>Those with initial (or front-end) capital investment that produces positive cash flows from increased revenue, savings through reduced costs, or both</a:t>
            </a:r>
            <a:r>
              <a:rPr lang="en-US" altLang="en-US" dirty="0" smtClean="0"/>
              <a:t>.</a:t>
            </a:r>
          </a:p>
          <a:p>
            <a:pPr>
              <a:spcAft>
                <a:spcPts val="1200"/>
              </a:spcAft>
            </a:pPr>
            <a:endParaRPr lang="en-US" altLang="en-US" dirty="0" smtClean="0"/>
          </a:p>
          <a:p>
            <a:pPr>
              <a:spcBef>
                <a:spcPts val="600"/>
              </a:spcBef>
              <a:buClr>
                <a:srgbClr val="007FA3"/>
              </a:buClr>
            </a:pPr>
            <a:r>
              <a:rPr lang="en-US" b="1" u="sng" dirty="0"/>
              <a:t>Cost Alternatives</a:t>
            </a:r>
          </a:p>
          <a:p>
            <a:pPr>
              <a:spcAft>
                <a:spcPts val="1200"/>
              </a:spcAft>
            </a:pPr>
            <a:r>
              <a:rPr lang="en-US" altLang="en-US" dirty="0"/>
              <a:t>Those with all negative cash flows, except for a possible positive cash flow from disposal of assets at the end of the project’s useful life.</a:t>
            </a:r>
          </a:p>
        </p:txBody>
      </p:sp>
    </p:spTree>
    <p:extLst>
      <p:ext uri="{BB962C8B-B14F-4D97-AF65-F5344CB8AC3E}">
        <p14:creationId xmlns:p14="http://schemas.microsoft.com/office/powerpoint/2010/main" val="17673537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01168"/>
            <a:ext cx="8229600" cy="1046440"/>
          </a:xfrm>
        </p:spPr>
        <p:txBody>
          <a:bodyPr/>
          <a:lstStyle/>
          <a:p>
            <a:r>
              <a:rPr lang="en-US" altLang="en-US" dirty="0"/>
              <a:t>Select the </a:t>
            </a:r>
            <a:r>
              <a:rPr lang="en-US" altLang="en-US" dirty="0" smtClean="0"/>
              <a:t>Alternative </a:t>
            </a:r>
            <a:r>
              <a:rPr lang="en-US" altLang="en-US" dirty="0"/>
              <a:t>that </a:t>
            </a:r>
            <a:r>
              <a:rPr lang="en-US" altLang="en-US" dirty="0" smtClean="0"/>
              <a:t>Gives </a:t>
            </a:r>
            <a:r>
              <a:rPr lang="en-US" altLang="en-US" dirty="0"/>
              <a:t>you the </a:t>
            </a:r>
            <a:r>
              <a:rPr lang="en-US" altLang="en-US" dirty="0" smtClean="0"/>
              <a:t>Most Money</a:t>
            </a:r>
            <a:r>
              <a:rPr lang="en-US" altLang="en-US" dirty="0"/>
              <a:t>!</a:t>
            </a:r>
            <a:endParaRPr lang="en-US" dirty="0"/>
          </a:p>
        </p:txBody>
      </p:sp>
      <p:sp>
        <p:nvSpPr>
          <p:cNvPr id="5" name="Content Placeholder 2"/>
          <p:cNvSpPr>
            <a:spLocks noGrp="1"/>
          </p:cNvSpPr>
          <p:nvPr>
            <p:ph sz="half" idx="2"/>
          </p:nvPr>
        </p:nvSpPr>
        <p:spPr>
          <a:xfrm>
            <a:off x="457200" y="1641600"/>
            <a:ext cx="8229600" cy="2292935"/>
          </a:xfrm>
        </p:spPr>
        <p:txBody>
          <a:bodyPr bIns="0">
            <a:spAutoFit/>
          </a:bodyPr>
          <a:lstStyle/>
          <a:p>
            <a:pPr marL="255600" indent="-255600">
              <a:spcBef>
                <a:spcPts val="600"/>
              </a:spcBef>
              <a:buClr>
                <a:srgbClr val="007FA3"/>
              </a:buClr>
              <a:buFont typeface="Arial" panose="020B0604020202020204" pitchFamily="34" charset="0"/>
              <a:buChar char="•"/>
            </a:pPr>
            <a:r>
              <a:rPr lang="en-US" dirty="0"/>
              <a:t>For investment alternatives the PW of all cash flows must be positive, at the MARR, to be attractive</a:t>
            </a:r>
            <a:r>
              <a:rPr lang="en-US" dirty="0" smtClean="0"/>
              <a:t>. Select </a:t>
            </a:r>
            <a:r>
              <a:rPr lang="en-US" dirty="0"/>
              <a:t>the alternative with the largest PW.</a:t>
            </a:r>
          </a:p>
          <a:p>
            <a:pPr marL="255600" indent="-255600">
              <a:spcBef>
                <a:spcPts val="600"/>
              </a:spcBef>
              <a:buClr>
                <a:srgbClr val="007FA3"/>
              </a:buClr>
              <a:buFont typeface="Arial" panose="020B0604020202020204" pitchFamily="34" charset="0"/>
              <a:buChar char="•"/>
            </a:pPr>
            <a:r>
              <a:rPr lang="en-US" dirty="0"/>
              <a:t>For cost alternatives the PW of all cash flows will be negative</a:t>
            </a:r>
            <a:r>
              <a:rPr lang="en-US" dirty="0" smtClean="0"/>
              <a:t>. Select </a:t>
            </a:r>
            <a:r>
              <a:rPr lang="en-US" dirty="0"/>
              <a:t>the alternative with the largest (smallest in absolute value) PW.</a:t>
            </a:r>
          </a:p>
        </p:txBody>
      </p:sp>
    </p:spTree>
    <p:extLst>
      <p:ext uri="{BB962C8B-B14F-4D97-AF65-F5344CB8AC3E}">
        <p14:creationId xmlns:p14="http://schemas.microsoft.com/office/powerpoint/2010/main" val="4650042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Investment </a:t>
            </a:r>
            <a:r>
              <a:rPr lang="en-US" altLang="en-US" dirty="0" smtClean="0"/>
              <a:t>Alternative Example</a:t>
            </a:r>
            <a:endParaRPr lang="en-US" dirty="0"/>
          </a:p>
        </p:txBody>
      </p:sp>
      <p:sp>
        <p:nvSpPr>
          <p:cNvPr id="7" name="Content Placeholder 6"/>
          <p:cNvSpPr>
            <a:spLocks noGrp="1"/>
          </p:cNvSpPr>
          <p:nvPr>
            <p:ph sz="half" idx="2"/>
          </p:nvPr>
        </p:nvSpPr>
        <p:spPr>
          <a:xfrm>
            <a:off x="457200" y="1641600"/>
            <a:ext cx="8229600" cy="615553"/>
          </a:xfrm>
        </p:spPr>
        <p:txBody>
          <a:bodyPr>
            <a:spAutoFit/>
          </a:bodyPr>
          <a:lstStyle/>
          <a:p>
            <a:pPr>
              <a:spcBef>
                <a:spcPct val="0"/>
              </a:spcBef>
            </a:pPr>
            <a:r>
              <a:rPr lang="en-US" altLang="en-US" sz="2000" dirty="0">
                <a:latin typeface="Arial Regular"/>
              </a:rPr>
              <a:t>Use a MARR of 10% and useful life of 5 years to select between the investment alternatives below.</a:t>
            </a:r>
          </a:p>
        </p:txBody>
      </p:sp>
      <p:graphicFrame>
        <p:nvGraphicFramePr>
          <p:cNvPr id="3" name="Table 2"/>
          <p:cNvGraphicFramePr>
            <a:graphicFrameLocks noGrp="1"/>
          </p:cNvGraphicFramePr>
          <p:nvPr>
            <p:extLst>
              <p:ext uri="{D42A27DB-BD31-4B8C-83A1-F6EECF244321}">
                <p14:modId xmlns:p14="http://schemas.microsoft.com/office/powerpoint/2010/main" val="3448313372"/>
              </p:ext>
            </p:extLst>
          </p:nvPr>
        </p:nvGraphicFramePr>
        <p:xfrm>
          <a:off x="762000" y="2438400"/>
          <a:ext cx="7620000" cy="1584960"/>
        </p:xfrm>
        <a:graphic>
          <a:graphicData uri="http://schemas.openxmlformats.org/drawingml/2006/table">
            <a:tbl>
              <a:tblPr firstRow="1" bandRow="1">
                <a:tableStyleId>{2D5ABB26-0587-4C30-8999-92F81FD0307C}</a:tableStyleId>
              </a:tblPr>
              <a:tblGrid>
                <a:gridCol w="2514600"/>
                <a:gridCol w="1295400"/>
                <a:gridCol w="1905000"/>
                <a:gridCol w="1905000"/>
              </a:tblGrid>
              <a:tr h="37084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tc>
                <a:tc gridSpan="2">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Alternative</a:t>
                      </a:r>
                      <a:endPar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tc>
                <a:tc hMerge="1">
                  <a:txBody>
                    <a:bodyPr/>
                    <a:lstStyle/>
                    <a:p>
                      <a:endParaRPr lang="en-US" dirty="0"/>
                    </a:p>
                  </a:txBody>
                  <a:tcPr/>
                </a:tc>
              </a:tr>
              <a:tr h="37084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A</a:t>
                      </a:r>
                      <a:endPar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B</a:t>
                      </a:r>
                      <a:endPar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tc>
              </a:tr>
              <a:tr h="370840">
                <a:tc gridSpan="2">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20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Capital investment</a:t>
                      </a:r>
                    </a:p>
                  </a:txBody>
                  <a:tcPr/>
                </a:tc>
                <a:tc hMerge="1">
                  <a:txBody>
                    <a:bodyPr/>
                    <a:lstStyle/>
                    <a:p>
                      <a:endParaRPr lang="en-US" dirty="0"/>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-$100,000</a:t>
                      </a:r>
                      <a:endPar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-$125,000</a:t>
                      </a:r>
                      <a:endPar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tc>
              </a:tr>
              <a:tr h="370840">
                <a:tc gridSpan="2">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Annual revenues less expenses</a:t>
                      </a:r>
                      <a:endPar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tc>
                <a:tc hMerge="1">
                  <a:txBody>
                    <a:bodyPr/>
                    <a:lstStyle/>
                    <a:p>
                      <a:endParaRPr lang="en-US" dirty="0"/>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$34,000</a:t>
                      </a:r>
                      <a:endPar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kern="1200" cap="none" normalizeH="0" baseline="0" dirty="0" smtClean="0">
                          <a:ln>
                            <a:noFill/>
                          </a:ln>
                          <a:solidFill>
                            <a:schemeClr val="tx1"/>
                          </a:solidFill>
                          <a:effectLst/>
                          <a:latin typeface="Arial Regular"/>
                          <a:ea typeface="ＭＳ Ｐゴシック" pitchFamily="19" charset="-128"/>
                          <a:cs typeface="Times New Roman" pitchFamily="18" charset="0"/>
                        </a:rPr>
                        <a:t>$41,000</a:t>
                      </a:r>
                      <a:endParaRPr kumimoji="0" lang="en-US" sz="2000" b="0" i="0" u="none" strike="noStrike" kern="1200" cap="none" normalizeH="0" baseline="0" dirty="0">
                        <a:ln>
                          <a:noFill/>
                        </a:ln>
                        <a:solidFill>
                          <a:schemeClr val="tx1"/>
                        </a:solidFill>
                        <a:effectLst/>
                        <a:latin typeface="Arial Regular"/>
                        <a:ea typeface="ＭＳ Ｐゴシック" pitchFamily="19" charset="-128"/>
                        <a:cs typeface="Times New Roman" pitchFamily="18" charset="0"/>
                      </a:endParaRPr>
                    </a:p>
                  </a:txBody>
                  <a:tcPr/>
                </a:tc>
              </a:tr>
            </a:tbl>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2438295201"/>
              </p:ext>
            </p:extLst>
          </p:nvPr>
        </p:nvGraphicFramePr>
        <p:xfrm>
          <a:off x="1673225" y="4343400"/>
          <a:ext cx="5516563" cy="382588"/>
        </p:xfrm>
        <a:graphic>
          <a:graphicData uri="http://schemas.openxmlformats.org/presentationml/2006/ole">
            <mc:AlternateContent xmlns:mc="http://schemas.openxmlformats.org/markup-compatibility/2006">
              <mc:Choice xmlns:v="urn:schemas-microsoft-com:vml" Requires="v">
                <p:oleObj spid="_x0000_s1202" name="Equation" r:id="rId3" imgW="5117760" imgH="355320" progId="Equation.DSMT4">
                  <p:embed/>
                </p:oleObj>
              </mc:Choice>
              <mc:Fallback>
                <p:oleObj name="Equation" r:id="rId3" imgW="5117760" imgH="355320" progId="Equation.DSMT4">
                  <p:embed/>
                  <p:pic>
                    <p:nvPicPr>
                      <p:cNvPr id="0" name=""/>
                      <p:cNvPicPr/>
                      <p:nvPr/>
                    </p:nvPicPr>
                    <p:blipFill>
                      <a:blip r:embed="rId4"/>
                      <a:stretch>
                        <a:fillRect/>
                      </a:stretch>
                    </p:blipFill>
                    <p:spPr>
                      <a:xfrm>
                        <a:off x="1673225" y="4343400"/>
                        <a:ext cx="5516563" cy="382588"/>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449427013"/>
              </p:ext>
            </p:extLst>
          </p:nvPr>
        </p:nvGraphicFramePr>
        <p:xfrm>
          <a:off x="1657350" y="4948238"/>
          <a:ext cx="5540375" cy="385762"/>
        </p:xfrm>
        <a:graphic>
          <a:graphicData uri="http://schemas.openxmlformats.org/presentationml/2006/ole">
            <mc:AlternateContent xmlns:mc="http://schemas.openxmlformats.org/markup-compatibility/2006">
              <mc:Choice xmlns:v="urn:schemas-microsoft-com:vml" Requires="v">
                <p:oleObj spid="_x0000_s1203" name="Equation" r:id="rId5" imgW="5105160" imgH="355320" progId="Equation.DSMT4">
                  <p:embed/>
                </p:oleObj>
              </mc:Choice>
              <mc:Fallback>
                <p:oleObj name="Equation" r:id="rId5" imgW="5105160" imgH="355320" progId="Equation.DSMT4">
                  <p:embed/>
                  <p:pic>
                    <p:nvPicPr>
                      <p:cNvPr id="0" name=""/>
                      <p:cNvPicPr/>
                      <p:nvPr/>
                    </p:nvPicPr>
                    <p:blipFill>
                      <a:blip r:embed="rId6"/>
                      <a:stretch>
                        <a:fillRect/>
                      </a:stretch>
                    </p:blipFill>
                    <p:spPr>
                      <a:xfrm>
                        <a:off x="1657350" y="4948238"/>
                        <a:ext cx="5540375" cy="385762"/>
                      </a:xfrm>
                      <a:prstGeom prst="rect">
                        <a:avLst/>
                      </a:prstGeom>
                    </p:spPr>
                  </p:pic>
                </p:oleObj>
              </mc:Fallback>
            </mc:AlternateContent>
          </a:graphicData>
        </a:graphic>
      </p:graphicFrame>
      <p:sp>
        <p:nvSpPr>
          <p:cNvPr id="2" name="Content Placeholder 1"/>
          <p:cNvSpPr>
            <a:spLocks noGrp="1"/>
          </p:cNvSpPr>
          <p:nvPr>
            <p:ph sz="half" idx="10"/>
          </p:nvPr>
        </p:nvSpPr>
        <p:spPr>
          <a:xfrm>
            <a:off x="457200" y="5632847"/>
            <a:ext cx="8229600" cy="615553"/>
          </a:xfrm>
        </p:spPr>
        <p:txBody>
          <a:bodyPr>
            <a:spAutoFit/>
          </a:bodyPr>
          <a:lstStyle/>
          <a:p>
            <a:pPr>
              <a:spcBef>
                <a:spcPct val="0"/>
              </a:spcBef>
            </a:pPr>
            <a:r>
              <a:rPr lang="en-US" altLang="en-US" sz="2000" dirty="0">
                <a:latin typeface="Arial Regular"/>
              </a:rPr>
              <a:t>Both alternatives are attractive, but Alternative B provides a greater present worth, so is better economically.</a:t>
            </a:r>
          </a:p>
        </p:txBody>
      </p:sp>
    </p:spTree>
    <p:extLst>
      <p:ext uri="{BB962C8B-B14F-4D97-AF65-F5344CB8AC3E}">
        <p14:creationId xmlns:p14="http://schemas.microsoft.com/office/powerpoint/2010/main" val="3164661661"/>
      </p:ext>
    </p:extLst>
  </p:cSld>
  <p:clrMapOvr>
    <a:masterClrMapping/>
  </p:clrMapOvr>
</p:sld>
</file>

<file path=ppt/theme/theme1.xml><?xml version="1.0" encoding="utf-8"?>
<a:theme xmlns:a="http://schemas.openxmlformats.org/drawingml/2006/main" name="viessman">
  <a:themeElements>
    <a:clrScheme name="viessma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iessman">
      <a:majorFont>
        <a:latin typeface="Arial"/>
        <a:ea typeface="ＭＳ Ｐゴシック"/>
        <a:cs typeface="ＭＳ Ｐゴシック"/>
      </a:majorFont>
      <a:minorFont>
        <a:latin typeface="Times"/>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a:ln>
              <a:noFill/>
            </a:ln>
            <a:solidFill>
              <a:schemeClr val="tx1"/>
            </a:solidFill>
            <a:effectLst/>
            <a:latin typeface="Times" pitchFamily="16" charset="0"/>
            <a:ea typeface="ＭＳ Ｐゴシック" pitchFamily="16" charset="-128"/>
            <a:cs typeface="ＭＳ Ｐゴシック" pitchFamily="16"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a:ln>
              <a:noFill/>
            </a:ln>
            <a:solidFill>
              <a:schemeClr val="tx1"/>
            </a:solidFill>
            <a:effectLst/>
            <a:latin typeface="Times" pitchFamily="16" charset="0"/>
            <a:ea typeface="ＭＳ Ｐゴシック" pitchFamily="16" charset="-128"/>
            <a:cs typeface="ＭＳ Ｐゴシック" pitchFamily="16" charset="-128"/>
          </a:defRPr>
        </a:defPPr>
      </a:lstStyle>
    </a:lnDef>
  </a:objectDefaults>
  <a:extraClrSchemeLst>
    <a:extraClrScheme>
      <a:clrScheme name="viessma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iessma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iessma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iessma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iessma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iessma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iessma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iessma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iessma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iessma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iessma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iessma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Macintosh HD:Thomas:work:PPT:ESM:Viessman_PPT:viessman.pot</Template>
  <TotalTime>1430</TotalTime>
  <Words>2118</Words>
  <Application>Microsoft Office PowerPoint</Application>
  <PresentationFormat>On-screen Show (4:3)</PresentationFormat>
  <Paragraphs>301</Paragraphs>
  <Slides>31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3" baseType="lpstr">
      <vt:lpstr>viessman</vt:lpstr>
      <vt:lpstr>Equation</vt:lpstr>
      <vt:lpstr>Engineering Economy</vt:lpstr>
      <vt:lpstr>Objective</vt:lpstr>
      <vt:lpstr>Making Decisions Means Comparing Alternatives</vt:lpstr>
      <vt:lpstr>Mutually Exclusive Alternatives (MEAs)</vt:lpstr>
      <vt:lpstr>Apply this Rule, Based on Principle 2 from Chapter 1</vt:lpstr>
      <vt:lpstr>For Alternatives that have a Larger Investment than the Base…</vt:lpstr>
      <vt:lpstr>There are Two Basic Types of Alternatives</vt:lpstr>
      <vt:lpstr>Select the Alternative that Gives you the Most Money!</vt:lpstr>
      <vt:lpstr>Investment Alternative Example</vt:lpstr>
      <vt:lpstr>Cost Alternative Example</vt:lpstr>
      <vt:lpstr>Pause and Solve (1 of 2)</vt:lpstr>
      <vt:lpstr>Solution (1 of 2)</vt:lpstr>
      <vt:lpstr>Determining the Study Period</vt:lpstr>
      <vt:lpstr>Unequal lives are handled in one of two ways</vt:lpstr>
      <vt:lpstr>Comparing MEAs with Equal Lives</vt:lpstr>
      <vt:lpstr>Selecting the Best Alternative</vt:lpstr>
      <vt:lpstr>Using Rates of Return is Another Way to Compare Alternatives</vt:lpstr>
      <vt:lpstr>Use the Incremental Investment Analysis Procedure</vt:lpstr>
      <vt:lpstr>Evaluating Incremental Cash Flows</vt:lpstr>
      <vt:lpstr>Incremental Analysis</vt:lpstr>
      <vt:lpstr>Pause and Solve (2 of 2)</vt:lpstr>
      <vt:lpstr>Solution (2 of 2)</vt:lpstr>
      <vt:lpstr>Solution (Stage 2)</vt:lpstr>
      <vt:lpstr>Solution (Stage 3)</vt:lpstr>
      <vt:lpstr>Solution (Final Stage)</vt:lpstr>
      <vt:lpstr>Comparing MEAs with Unequal Lives</vt:lpstr>
      <vt:lpstr>The Useful Life of an Alternative is Less than the Study Period (1 of 2)</vt:lpstr>
      <vt:lpstr>The Useful Life of an Alternative is Less than the Study Period (2 of 2)</vt:lpstr>
      <vt:lpstr>Equivalent Worth Methods can be Used for MEAs with Unequal Lives</vt:lpstr>
      <vt:lpstr>We can Use Incremental Rate of Return Analysis on MEAs with Unequal Lives</vt:lpstr>
      <vt:lpstr>Copyright</vt:lpstr>
    </vt:vector>
  </TitlesOfParts>
  <Company>Integra Software Services Pvt 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Engineering Economy Seventeenth Edition</dc:title>
  <dc:subject>Economy</dc:subject>
  <dc:creator>William G. Sullivan;Elin M. Wicks and C. Patrick Koelling</dc:creator>
  <cp:keywords>Economy</cp:keywords>
  <cp:lastModifiedBy>Tamilmani Sandirasegaran</cp:lastModifiedBy>
  <cp:revision>231</cp:revision>
  <dcterms:created xsi:type="dcterms:W3CDTF">2008-06-16T21:06:20Z</dcterms:created>
  <dcterms:modified xsi:type="dcterms:W3CDTF">2018-06-29T13:36:08Z</dcterms:modified>
</cp:coreProperties>
</file>