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35"/>
  </p:notesMasterIdLst>
  <p:handoutMasterIdLst>
    <p:handoutMasterId r:id="rId36"/>
  </p:handoutMasterIdLst>
  <p:sldIdLst>
    <p:sldId id="413" r:id="rId2"/>
    <p:sldId id="271" r:id="rId3"/>
    <p:sldId id="314" r:id="rId4"/>
    <p:sldId id="398" r:id="rId5"/>
    <p:sldId id="399" r:id="rId6"/>
    <p:sldId id="400" r:id="rId7"/>
    <p:sldId id="316" r:id="rId8"/>
    <p:sldId id="401" r:id="rId9"/>
    <p:sldId id="356" r:id="rId10"/>
    <p:sldId id="402" r:id="rId11"/>
    <p:sldId id="403" r:id="rId12"/>
    <p:sldId id="404" r:id="rId13"/>
    <p:sldId id="405" r:id="rId14"/>
    <p:sldId id="406" r:id="rId15"/>
    <p:sldId id="407" r:id="rId16"/>
    <p:sldId id="408" r:id="rId17"/>
    <p:sldId id="409" r:id="rId18"/>
    <p:sldId id="410" r:id="rId19"/>
    <p:sldId id="411" r:id="rId20"/>
    <p:sldId id="412" r:id="rId21"/>
    <p:sldId id="414" r:id="rId22"/>
    <p:sldId id="415" r:id="rId23"/>
    <p:sldId id="416" r:id="rId24"/>
    <p:sldId id="417" r:id="rId25"/>
    <p:sldId id="418" r:id="rId26"/>
    <p:sldId id="419" r:id="rId27"/>
    <p:sldId id="420" r:id="rId28"/>
    <p:sldId id="421" r:id="rId29"/>
    <p:sldId id="422" r:id="rId30"/>
    <p:sldId id="423" r:id="rId31"/>
    <p:sldId id="424" r:id="rId32"/>
    <p:sldId id="425" r:id="rId33"/>
    <p:sldId id="298" r:id="rId3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047" autoAdjust="0"/>
    <p:restoredTop sz="86358" autoAdjust="0"/>
  </p:normalViewPr>
  <p:slideViewPr>
    <p:cSldViewPr snapToGrid="0" snapToObjects="1">
      <p:cViewPr varScale="1">
        <p:scale>
          <a:sx n="113" d="100"/>
          <a:sy n="113" d="100"/>
        </p:scale>
        <p:origin x="-1488" y="-108"/>
      </p:cViewPr>
      <p:guideLst>
        <p:guide orient="horz" pos="2160"/>
        <p:guide orient="horz" pos="3895"/>
        <p:guide orient="horz" pos="752"/>
        <p:guide orient="horz" pos="390"/>
        <p:guide orient="horz" pos="1227"/>
        <p:guide orient="horz" pos="4146"/>
        <p:guide pos="2886"/>
        <p:guide pos="289"/>
        <p:guide pos="5461"/>
        <p:guide pos="3023"/>
      </p:guideLst>
    </p:cSldViewPr>
  </p:slideViewPr>
  <p:outlineViewPr>
    <p:cViewPr>
      <p:scale>
        <a:sx n="33" d="100"/>
        <a:sy n="33" d="100"/>
      </p:scale>
      <p:origin x="0" y="1570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4" Type="http://schemas.openxmlformats.org/officeDocument/2006/relationships/image" Target="../media/image25.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6/13/2018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a:t>If this slide</a:t>
            </a:r>
            <a:r>
              <a:rPr lang="en-US" baseline="0" dirty="0"/>
              <a:t> was not included in the original PPT, it should be added.</a:t>
            </a: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33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6/13/2018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584200"/>
            <a:ext cx="8229600" cy="636173"/>
          </a:xfrm>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6/13/2018</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sp>
        <p:nvSpPr>
          <p:cNvPr id="7" name="Picture Placeholder 6"/>
          <p:cNvSpPr>
            <a:spLocks noGrp="1"/>
          </p:cNvSpPr>
          <p:nvPr>
            <p:ph type="pic" sz="quarter" idx="13"/>
          </p:nvPr>
        </p:nvSpPr>
        <p:spPr>
          <a:xfrm>
            <a:off x="457200" y="1752600"/>
            <a:ext cx="8229600" cy="3505200"/>
          </a:xfrm>
        </p:spPr>
        <p:txBody>
          <a:bodyPr/>
          <a:lstStyle/>
          <a:p>
            <a:endParaRPr lang="en-US" dirty="0"/>
          </a:p>
        </p:txBody>
      </p:sp>
    </p:spTree>
    <p:extLst>
      <p:ext uri="{BB962C8B-B14F-4D97-AF65-F5344CB8AC3E}">
        <p14:creationId xmlns:p14="http://schemas.microsoft.com/office/powerpoint/2010/main" val="18217849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7" name="Shape 27"/>
          <p:cNvSpPr txBox="1">
            <a:spLocks noGrp="1"/>
          </p:cNvSpPr>
          <p:nvPr>
            <p:ph type="ftr" idx="11"/>
          </p:nvPr>
        </p:nvSpPr>
        <p:spPr>
          <a:xfrm>
            <a:off x="566738" y="6172200"/>
            <a:ext cx="8102600"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8" name="Shape 28"/>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9" name="Shape 29"/>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00F45AE3-EB76-41DE-97B2-CFE79B73D3C6}"/>
              </a:ext>
            </a:extLst>
          </p:cNvPr>
          <p:cNvSpPr>
            <a:spLocks noGrp="1"/>
          </p:cNvSpPr>
          <p:nvPr>
            <p:ph sz="quarter" idx="13"/>
          </p:nvPr>
        </p:nvSpPr>
        <p:spPr>
          <a:xfrm>
            <a:off x="458788" y="1441450"/>
            <a:ext cx="8102600" cy="4598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584200"/>
            <a:ext cx="8229600" cy="728450"/>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211BB07C-705F-4113-A2C5-779D6EA64D97}"/>
              </a:ext>
            </a:extLst>
          </p:cNvPr>
          <p:cNvSpPr>
            <a:spLocks noGrp="1"/>
          </p:cNvSpPr>
          <p:nvPr>
            <p:ph sz="quarter" idx="13"/>
          </p:nvPr>
        </p:nvSpPr>
        <p:spPr>
          <a:xfrm>
            <a:off x="458788" y="1646524"/>
            <a:ext cx="8120062" cy="1782476"/>
          </a:xfrm>
        </p:spPr>
        <p:txBody>
          <a:bodyPr/>
          <a:lstStyle/>
          <a:p>
            <a:pPr lvl="0"/>
            <a:r>
              <a:rPr lang="en-US" dirty="0"/>
              <a:t>Edit Master text styles</a:t>
            </a:r>
          </a:p>
        </p:txBody>
      </p:sp>
      <p:sp>
        <p:nvSpPr>
          <p:cNvPr id="7" name="Content Placeholder 6">
            <a:extLst>
              <a:ext uri="{FF2B5EF4-FFF2-40B4-BE49-F238E27FC236}">
                <a16:creationId xmlns="" xmlns:a16="http://schemas.microsoft.com/office/drawing/2014/main" id="{820D01C0-4FD2-4065-9EC3-96A308398288}"/>
              </a:ext>
            </a:extLst>
          </p:cNvPr>
          <p:cNvSpPr>
            <a:spLocks noGrp="1"/>
          </p:cNvSpPr>
          <p:nvPr>
            <p:ph sz="quarter" idx="14"/>
          </p:nvPr>
        </p:nvSpPr>
        <p:spPr>
          <a:xfrm>
            <a:off x="458788" y="3971925"/>
            <a:ext cx="8120062" cy="2105025"/>
          </a:xfrm>
        </p:spPr>
        <p:txBody>
          <a:bodyPr/>
          <a:lstStyle/>
          <a:p>
            <a:pPr lvl="0"/>
            <a:r>
              <a:rPr lang="en-US" dirty="0"/>
              <a:t>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584200"/>
            <a:ext cx="8229600" cy="728450"/>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 xmlns:a16="http://schemas.microsoft.com/office/drawing/2014/main" id="{211BB07C-705F-4113-A2C5-779D6EA64D97}"/>
              </a:ext>
            </a:extLst>
          </p:cNvPr>
          <p:cNvSpPr>
            <a:spLocks noGrp="1"/>
          </p:cNvSpPr>
          <p:nvPr>
            <p:ph sz="quarter" idx="13"/>
          </p:nvPr>
        </p:nvSpPr>
        <p:spPr>
          <a:xfrm>
            <a:off x="458788" y="1646524"/>
            <a:ext cx="8120062" cy="1331568"/>
          </a:xfrm>
        </p:spPr>
        <p:txBody>
          <a:bodyPr/>
          <a:lstStyle/>
          <a:p>
            <a:pPr lvl="0"/>
            <a:r>
              <a:rPr lang="en-US" dirty="0"/>
              <a:t>Edit Master text styles</a:t>
            </a:r>
          </a:p>
        </p:txBody>
      </p:sp>
      <p:sp>
        <p:nvSpPr>
          <p:cNvPr id="7" name="Content Placeholder 6">
            <a:extLst>
              <a:ext uri="{FF2B5EF4-FFF2-40B4-BE49-F238E27FC236}">
                <a16:creationId xmlns="" xmlns:a16="http://schemas.microsoft.com/office/drawing/2014/main" id="{820D01C0-4FD2-4065-9EC3-96A308398288}"/>
              </a:ext>
            </a:extLst>
          </p:cNvPr>
          <p:cNvSpPr>
            <a:spLocks noGrp="1"/>
          </p:cNvSpPr>
          <p:nvPr>
            <p:ph sz="quarter" idx="14"/>
          </p:nvPr>
        </p:nvSpPr>
        <p:spPr>
          <a:xfrm>
            <a:off x="458788" y="3200401"/>
            <a:ext cx="8120062" cy="1505824"/>
          </a:xfrm>
        </p:spPr>
        <p:txBody>
          <a:bodyPr/>
          <a:lstStyle/>
          <a:p>
            <a:pPr lvl="0"/>
            <a:r>
              <a:rPr lang="en-US" dirty="0"/>
              <a:t>Edit Master text styles</a:t>
            </a:r>
          </a:p>
        </p:txBody>
      </p:sp>
      <p:sp>
        <p:nvSpPr>
          <p:cNvPr id="8" name="Content Placeholder 6">
            <a:extLst>
              <a:ext uri="{FF2B5EF4-FFF2-40B4-BE49-F238E27FC236}">
                <a16:creationId xmlns="" xmlns:a16="http://schemas.microsoft.com/office/drawing/2014/main" id="{820D01C0-4FD2-4065-9EC3-96A308398288}"/>
              </a:ext>
            </a:extLst>
          </p:cNvPr>
          <p:cNvSpPr>
            <a:spLocks noGrp="1"/>
          </p:cNvSpPr>
          <p:nvPr>
            <p:ph sz="quarter" idx="15"/>
          </p:nvPr>
        </p:nvSpPr>
        <p:spPr>
          <a:xfrm>
            <a:off x="458788" y="4907560"/>
            <a:ext cx="8120062" cy="1186430"/>
          </a:xfrm>
        </p:spPr>
        <p:txBody>
          <a:bodyPr/>
          <a:lstStyle/>
          <a:p>
            <a:pPr lvl="0"/>
            <a:r>
              <a:rPr lang="en-US" dirty="0"/>
              <a:t>Edit Master text styles</a:t>
            </a:r>
          </a:p>
        </p:txBody>
      </p:sp>
    </p:spTree>
    <p:extLst>
      <p:ext uri="{BB962C8B-B14F-4D97-AF65-F5344CB8AC3E}">
        <p14:creationId xmlns:p14="http://schemas.microsoft.com/office/powerpoint/2010/main" val="1367228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Figure + Caption">
    <p:spTree>
      <p:nvGrpSpPr>
        <p:cNvPr id="1" name="Shape 53"/>
        <p:cNvGrpSpPr/>
        <p:nvPr/>
      </p:nvGrpSpPr>
      <p:grpSpPr>
        <a:xfrm>
          <a:off x="0" y="0"/>
          <a:ext cx="0" cy="0"/>
          <a:chOff x="0" y="0"/>
          <a:chExt cx="0" cy="0"/>
        </a:xfrm>
      </p:grpSpPr>
      <p:sp>
        <p:nvSpPr>
          <p:cNvPr id="54" name="Shape 54"/>
          <p:cNvSpPr txBox="1">
            <a:spLocks noGrp="1"/>
          </p:cNvSpPr>
          <p:nvPr>
            <p:ph type="title" hasCustomPrompt="1"/>
          </p:nvPr>
        </p:nvSpPr>
        <p:spPr>
          <a:xfrm>
            <a:off x="457200" y="228600"/>
            <a:ext cx="8229600" cy="106679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dirty="0"/>
              <a:t>Click to add figure number and title</a:t>
            </a:r>
            <a:endParaRPr dirty="0"/>
          </a:p>
        </p:txBody>
      </p:sp>
      <p:sp>
        <p:nvSpPr>
          <p:cNvPr id="55" name="Shape 55"/>
          <p:cNvSpPr txBox="1">
            <a:spLocks noGrp="1"/>
          </p:cNvSpPr>
          <p:nvPr>
            <p:ph type="body" idx="1" hasCustomPrompt="1"/>
          </p:nvPr>
        </p:nvSpPr>
        <p:spPr>
          <a:xfrm>
            <a:off x="458788" y="5050971"/>
            <a:ext cx="8120062" cy="1018367"/>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1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r>
              <a:rPr lang="en-US" dirty="0"/>
              <a:t>Click to add caption</a:t>
            </a:r>
            <a:endParaRPr dirty="0"/>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
        <p:nvSpPr>
          <p:cNvPr id="3" name="Picture Placeholder 2">
            <a:extLst>
              <a:ext uri="{FF2B5EF4-FFF2-40B4-BE49-F238E27FC236}">
                <a16:creationId xmlns="" xmlns:a16="http://schemas.microsoft.com/office/drawing/2014/main" id="{AD3CB993-AC2C-41C5-BFB7-F2499EC1A14C}"/>
              </a:ext>
            </a:extLst>
          </p:cNvPr>
          <p:cNvSpPr>
            <a:spLocks noGrp="1"/>
          </p:cNvSpPr>
          <p:nvPr>
            <p:ph type="pic" sz="quarter" idx="13"/>
          </p:nvPr>
        </p:nvSpPr>
        <p:spPr>
          <a:xfrm>
            <a:off x="458788" y="1512888"/>
            <a:ext cx="8123237" cy="3417887"/>
          </a:xfrm>
        </p:spPr>
        <p:txBody>
          <a:bodyPr/>
          <a:lstStyle/>
          <a:p>
            <a:endParaRPr lang="en-US" dirty="0"/>
          </a:p>
        </p:txBody>
      </p:sp>
    </p:spTree>
    <p:extLst>
      <p:ext uri="{BB962C8B-B14F-4D97-AF65-F5344CB8AC3E}">
        <p14:creationId xmlns:p14="http://schemas.microsoft.com/office/powerpoint/2010/main" val="18850975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p>
            <a:pPr lvl="0"/>
            <a:r>
              <a:rPr lang="en-US" dirty="0"/>
              <a:t>Edit Master text styles</a:t>
            </a:r>
          </a:p>
        </p:txBody>
      </p:sp>
      <p:sp>
        <p:nvSpPr>
          <p:cNvPr id="9" name="Picture Placeholder 8">
            <a:extLst>
              <a:ext uri="{FF2B5EF4-FFF2-40B4-BE49-F238E27FC236}">
                <a16:creationId xmlns=""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p>
            <a:endParaRPr lang="en-US" dirty="0"/>
          </a:p>
        </p:txBody>
      </p:sp>
      <p:sp>
        <p:nvSpPr>
          <p:cNvPr id="11" name="Text Placeholder 10">
            <a:extLst>
              <a:ext uri="{FF2B5EF4-FFF2-40B4-BE49-F238E27FC236}">
                <a16:creationId xmlns=""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 xmlns:a16="http://schemas.microsoft.com/office/drawing/2014/main"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 xmlns:a16="http://schemas.microsoft.com/office/drawing/2014/main"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40920467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6/13/2018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6/13/2018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458788"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6/13/2018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4037673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6/13/2018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118872" indent="-118872">
              <a:buClr>
                <a:srgbClr val="007FA3"/>
              </a:buClr>
              <a:buSzPct val="25000"/>
              <a:defRPr sz="2400"/>
            </a:lvl1pPr>
            <a:lvl2pPr marL="569913" indent="-285750">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6/13/2018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7899452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6/13/2018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619018"/>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p:txBody>
      </p:sp>
      <p:sp>
        <p:nvSpPr>
          <p:cNvPr id="7" name="Content Placeholder 2"/>
          <p:cNvSpPr>
            <a:spLocks noGrp="1"/>
          </p:cNvSpPr>
          <p:nvPr>
            <p:ph idx="13"/>
          </p:nvPr>
        </p:nvSpPr>
        <p:spPr>
          <a:xfrm>
            <a:off x="439738" y="2606212"/>
            <a:ext cx="8229600" cy="743164"/>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smtClean="0"/>
              <a:t>Click to edit Master text styles</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6/13/2018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5" name="Content Placeholder 4"/>
          <p:cNvSpPr>
            <a:spLocks noGrp="1"/>
          </p:cNvSpPr>
          <p:nvPr>
            <p:ph sz="quarter" idx="14"/>
          </p:nvPr>
        </p:nvSpPr>
        <p:spPr>
          <a:xfrm>
            <a:off x="457199" y="3637587"/>
            <a:ext cx="8111447" cy="625475"/>
          </a:xfrm>
        </p:spPr>
        <p:txBody>
          <a:bodyPr/>
          <a:lstStyle/>
          <a:p>
            <a:pPr lvl="0"/>
            <a:r>
              <a:rPr lang="en-US" dirty="0" smtClean="0"/>
              <a:t>Click to edit Master text styles</a:t>
            </a:r>
          </a:p>
        </p:txBody>
      </p:sp>
      <p:sp>
        <p:nvSpPr>
          <p:cNvPr id="10" name="Content Placeholder 9"/>
          <p:cNvSpPr>
            <a:spLocks noGrp="1"/>
          </p:cNvSpPr>
          <p:nvPr>
            <p:ph sz="quarter" idx="15"/>
          </p:nvPr>
        </p:nvSpPr>
        <p:spPr>
          <a:xfrm>
            <a:off x="499884" y="4562779"/>
            <a:ext cx="8169453" cy="461284"/>
          </a:xfrm>
        </p:spPr>
        <p:txBody>
          <a:bodyPr/>
          <a:lstStyle/>
          <a:p>
            <a:pPr lvl="0"/>
            <a:r>
              <a:rPr lang="en-US" dirty="0" smtClean="0"/>
              <a:t>Click to edit Master text styles</a:t>
            </a:r>
          </a:p>
        </p:txBody>
      </p:sp>
    </p:spTree>
    <p:extLst>
      <p:ext uri="{BB962C8B-B14F-4D97-AF65-F5344CB8AC3E}">
        <p14:creationId xmlns:p14="http://schemas.microsoft.com/office/powerpoint/2010/main" val="4789631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6/13/2018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2019, 2016, 2013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92" r:id="rId5"/>
    <p:sldLayoutId id="2147483679" r:id="rId6"/>
    <p:sldLayoutId id="2147483680" r:id="rId7"/>
    <p:sldLayoutId id="2147483682" r:id="rId8"/>
    <p:sldLayoutId id="2147483695" r:id="rId9"/>
    <p:sldLayoutId id="2147483686" r:id="rId10"/>
    <p:sldLayoutId id="2147483689" r:id="rId11"/>
    <p:sldLayoutId id="2147483649" r:id="rId12"/>
    <p:sldLayoutId id="2147483650" r:id="rId13"/>
    <p:sldLayoutId id="2147483694" r:id="rId14"/>
    <p:sldLayoutId id="2147483671" r:id="rId15"/>
    <p:sldLayoutId id="2147483673" r:id="rId16"/>
    <p:sldLayoutId id="2147483693" r:id="rId17"/>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11.xml"/><Relationship Id="rId7" Type="http://schemas.openxmlformats.org/officeDocument/2006/relationships/image" Target="../media/image8.wmf"/><Relationship Id="rId2" Type="http://schemas.openxmlformats.org/officeDocument/2006/relationships/slideLayout" Target="../slideLayouts/slideLayout8.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7.wmf"/><Relationship Id="rId4" Type="http://schemas.openxmlformats.org/officeDocument/2006/relationships/oleObject" Target="../embeddings/oleObject5.bin"/><Relationship Id="rId9" Type="http://schemas.openxmlformats.org/officeDocument/2006/relationships/image" Target="../media/image9.w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11.wmf"/><Relationship Id="rId2" Type="http://schemas.openxmlformats.org/officeDocument/2006/relationships/slideLayout" Target="../slideLayouts/slideLayout8.xml"/><Relationship Id="rId1" Type="http://schemas.openxmlformats.org/officeDocument/2006/relationships/vmlDrawing" Target="../drawings/vmlDrawing4.vml"/><Relationship Id="rId6" Type="http://schemas.openxmlformats.org/officeDocument/2006/relationships/oleObject" Target="../embeddings/oleObject9.bin"/><Relationship Id="rId5" Type="http://schemas.openxmlformats.org/officeDocument/2006/relationships/image" Target="../media/image10.wmf"/><Relationship Id="rId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notesSlide" Target="../notesSlides/notesSlide17.xml"/><Relationship Id="rId7" Type="http://schemas.openxmlformats.org/officeDocument/2006/relationships/image" Target="../media/image13.wmf"/><Relationship Id="rId2" Type="http://schemas.openxmlformats.org/officeDocument/2006/relationships/slideLayout" Target="../slideLayouts/slideLayout5.xml"/><Relationship Id="rId1" Type="http://schemas.openxmlformats.org/officeDocument/2006/relationships/vmlDrawing" Target="../drawings/vmlDrawing5.vml"/><Relationship Id="rId6" Type="http://schemas.openxmlformats.org/officeDocument/2006/relationships/oleObject" Target="../embeddings/oleObject11.bin"/><Relationship Id="rId5" Type="http://schemas.openxmlformats.org/officeDocument/2006/relationships/image" Target="../media/image12.wmf"/><Relationship Id="rId4" Type="http://schemas.openxmlformats.org/officeDocument/2006/relationships/oleObject" Target="../embeddings/oleObject10.bin"/><Relationship Id="rId9" Type="http://schemas.openxmlformats.org/officeDocument/2006/relationships/image" Target="../media/image14.wmf"/></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5.xml"/><Relationship Id="rId1" Type="http://schemas.openxmlformats.org/officeDocument/2006/relationships/vmlDrawing" Target="../drawings/vmlDrawing6.vml"/><Relationship Id="rId5" Type="http://schemas.openxmlformats.org/officeDocument/2006/relationships/image" Target="../media/image15.wmf"/><Relationship Id="rId4" Type="http://schemas.openxmlformats.org/officeDocument/2006/relationships/oleObject" Target="../embeddings/oleObject13.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5.xml"/><Relationship Id="rId1" Type="http://schemas.openxmlformats.org/officeDocument/2006/relationships/vmlDrawing" Target="../drawings/vmlDrawing7.vml"/><Relationship Id="rId5" Type="http://schemas.openxmlformats.org/officeDocument/2006/relationships/image" Target="../media/image16.wmf"/><Relationship Id="rId4" Type="http://schemas.openxmlformats.org/officeDocument/2006/relationships/oleObject" Target="../embeddings/oleObject14.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notesSlide" Target="../notesSlides/notesSlide20.xml"/><Relationship Id="rId7" Type="http://schemas.openxmlformats.org/officeDocument/2006/relationships/image" Target="../media/image18.wmf"/><Relationship Id="rId2" Type="http://schemas.openxmlformats.org/officeDocument/2006/relationships/slideLayout" Target="../slideLayouts/slideLayout8.xml"/><Relationship Id="rId1" Type="http://schemas.openxmlformats.org/officeDocument/2006/relationships/vmlDrawing" Target="../drawings/vmlDrawing8.vml"/><Relationship Id="rId6" Type="http://schemas.openxmlformats.org/officeDocument/2006/relationships/oleObject" Target="../embeddings/oleObject16.bin"/><Relationship Id="rId11" Type="http://schemas.openxmlformats.org/officeDocument/2006/relationships/image" Target="../media/image20.wmf"/><Relationship Id="rId5" Type="http://schemas.openxmlformats.org/officeDocument/2006/relationships/image" Target="../media/image17.wmf"/><Relationship Id="rId10" Type="http://schemas.openxmlformats.org/officeDocument/2006/relationships/oleObject" Target="../embeddings/oleObject18.bin"/><Relationship Id="rId4" Type="http://schemas.openxmlformats.org/officeDocument/2006/relationships/oleObject" Target="../embeddings/oleObject15.bin"/><Relationship Id="rId9" Type="http://schemas.openxmlformats.org/officeDocument/2006/relationships/image" Target="../media/image19.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8.xml"/><Relationship Id="rId1" Type="http://schemas.openxmlformats.org/officeDocument/2006/relationships/vmlDrawing" Target="../drawings/vmlDrawing9.vml"/><Relationship Id="rId5" Type="http://schemas.openxmlformats.org/officeDocument/2006/relationships/image" Target="../media/image21.wmf"/><Relationship Id="rId4" Type="http://schemas.openxmlformats.org/officeDocument/2006/relationships/oleObject" Target="../embeddings/oleObject19.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8.xml"/><Relationship Id="rId1" Type="http://schemas.openxmlformats.org/officeDocument/2006/relationships/vmlDrawing" Target="../drawings/vmlDrawing10.vml"/><Relationship Id="rId5" Type="http://schemas.openxmlformats.org/officeDocument/2006/relationships/image" Target="../media/image21.wmf"/><Relationship Id="rId4" Type="http://schemas.openxmlformats.org/officeDocument/2006/relationships/oleObject" Target="../embeddings/oleObject20.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28.xml"/><Relationship Id="rId7" Type="http://schemas.openxmlformats.org/officeDocument/2006/relationships/image" Target="../media/image23.wmf"/><Relationship Id="rId2" Type="http://schemas.openxmlformats.org/officeDocument/2006/relationships/slideLayout" Target="../slideLayouts/slideLayout9.xml"/><Relationship Id="rId1" Type="http://schemas.openxmlformats.org/officeDocument/2006/relationships/vmlDrawing" Target="../drawings/vmlDrawing11.vml"/><Relationship Id="rId6" Type="http://schemas.openxmlformats.org/officeDocument/2006/relationships/oleObject" Target="../embeddings/oleObject22.bin"/><Relationship Id="rId11" Type="http://schemas.openxmlformats.org/officeDocument/2006/relationships/image" Target="../media/image25.wmf"/><Relationship Id="rId5" Type="http://schemas.openxmlformats.org/officeDocument/2006/relationships/image" Target="../media/image22.wmf"/><Relationship Id="rId10" Type="http://schemas.openxmlformats.org/officeDocument/2006/relationships/oleObject" Target="../embeddings/oleObject24.bin"/><Relationship Id="rId4" Type="http://schemas.openxmlformats.org/officeDocument/2006/relationships/oleObject" Target="../embeddings/oleObject21.bin"/><Relationship Id="rId9" Type="http://schemas.openxmlformats.org/officeDocument/2006/relationships/image" Target="../media/image24.wmf"/></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7" Type="http://schemas.openxmlformats.org/officeDocument/2006/relationships/image" Target="../media/image27.wmf"/><Relationship Id="rId2" Type="http://schemas.openxmlformats.org/officeDocument/2006/relationships/slideLayout" Target="../slideLayouts/slideLayout8.xml"/><Relationship Id="rId1" Type="http://schemas.openxmlformats.org/officeDocument/2006/relationships/vmlDrawing" Target="../drawings/vmlDrawing12.vml"/><Relationship Id="rId6" Type="http://schemas.openxmlformats.org/officeDocument/2006/relationships/oleObject" Target="../embeddings/oleObject26.bin"/><Relationship Id="rId5" Type="http://schemas.openxmlformats.org/officeDocument/2006/relationships/image" Target="../media/image26.wmf"/><Relationship Id="rId4" Type="http://schemas.openxmlformats.org/officeDocument/2006/relationships/oleObject" Target="../embeddings/oleObject25.bin"/></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9.xml"/><Relationship Id="rId7" Type="http://schemas.openxmlformats.org/officeDocument/2006/relationships/image" Target="../media/image5.wmf"/><Relationship Id="rId2" Type="http://schemas.openxmlformats.org/officeDocument/2006/relationships/slideLayout" Target="../slideLayouts/slideLayout5.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4.wmf"/><Relationship Id="rId4" Type="http://schemas.openxmlformats.org/officeDocument/2006/relationships/oleObject" Target="../embeddings/oleObject2.bin"/><Relationship Id="rId9"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92912"/>
            <a:ext cx="8613775" cy="553998"/>
          </a:xfrm>
        </p:spPr>
        <p:txBody>
          <a:bodyPr vert="horz" wrap="square" lIns="0" tIns="0" rIns="0" bIns="0" rtlCol="0" anchor="t">
            <a:spAutoFit/>
          </a:bodyPr>
          <a:lstStyle/>
          <a:p>
            <a:r>
              <a:rPr lang="en-US" dirty="0">
                <a:latin typeface="+mj-lt"/>
              </a:rPr>
              <a:t>Engineering Economy</a:t>
            </a:r>
            <a:endParaRPr lang="en-US" dirty="0">
              <a:latin typeface="+mj-lt"/>
              <a:ea typeface="ＭＳ Ｐゴシック" pitchFamily="-108" charset="-128"/>
              <a:cs typeface="ＭＳ Ｐゴシック" pitchFamily="-108" charset="-128"/>
            </a:endParaRPr>
          </a:p>
        </p:txBody>
      </p:sp>
      <p:sp>
        <p:nvSpPr>
          <p:cNvPr id="8" name="Text Placeholder 7"/>
          <p:cNvSpPr>
            <a:spLocks noGrp="1"/>
          </p:cNvSpPr>
          <p:nvPr>
            <p:ph type="body" sz="quarter" idx="13"/>
          </p:nvPr>
        </p:nvSpPr>
        <p:spPr>
          <a:xfrm>
            <a:off x="454475" y="750554"/>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Seventeenth Edition</a:t>
            </a:r>
          </a:p>
        </p:txBody>
      </p:sp>
      <p:sp>
        <p:nvSpPr>
          <p:cNvPr id="4" name="Content Placeholder 3"/>
          <p:cNvSpPr>
            <a:spLocks noGrp="1"/>
          </p:cNvSpPr>
          <p:nvPr>
            <p:ph type="body" sz="quarter" idx="14"/>
          </p:nvPr>
        </p:nvSpPr>
        <p:spPr>
          <a:xfrm>
            <a:off x="5029200" y="2487815"/>
            <a:ext cx="3657600" cy="492443"/>
          </a:xfrm>
        </p:spPr>
        <p:txBody>
          <a:bodyPr vert="horz" lIns="0" tIns="0" rIns="0" bIns="0" rtlCol="0" anchor="b">
            <a:spAutoFit/>
          </a:bodyPr>
          <a:lstStyle/>
          <a:p>
            <a:r>
              <a:rPr lang="en-US" sz="3200" dirty="0">
                <a:latin typeface="+mj-lt"/>
                <a:ea typeface="+mj-ea"/>
                <a:cs typeface="Calibri" panose="020F0502020204030204" pitchFamily="34" charset="0"/>
              </a:rPr>
              <a:t>Chapter </a:t>
            </a:r>
            <a:r>
              <a:rPr lang="en-US" sz="3200" dirty="0" smtClean="0">
                <a:latin typeface="+mj-lt"/>
                <a:ea typeface="+mj-ea"/>
                <a:cs typeface="Calibri" panose="020F0502020204030204" pitchFamily="34" charset="0"/>
              </a:rPr>
              <a:t>05</a:t>
            </a:r>
            <a:endParaRPr lang="en-US" sz="3200" dirty="0">
              <a:latin typeface="+mj-lt"/>
              <a:ea typeface="+mj-ea"/>
              <a:cs typeface="Calibri" panose="020F0502020204030204" pitchFamily="34" charset="0"/>
            </a:endParaRPr>
          </a:p>
        </p:txBody>
      </p:sp>
      <p:sp>
        <p:nvSpPr>
          <p:cNvPr id="9" name="Content Placeholder 4"/>
          <p:cNvSpPr>
            <a:spLocks noGrp="1"/>
          </p:cNvSpPr>
          <p:nvPr>
            <p:ph type="body" sz="quarter" idx="15"/>
          </p:nvPr>
        </p:nvSpPr>
        <p:spPr>
          <a:xfrm>
            <a:off x="5037664" y="3187088"/>
            <a:ext cx="3657600" cy="307777"/>
          </a:xfrm>
        </p:spPr>
        <p:txBody>
          <a:bodyPr vert="horz" wrap="square" lIns="0" tIns="0" rIns="0" bIns="0" rtlCol="0" anchor="b">
            <a:spAutoFit/>
          </a:bodyPr>
          <a:lstStyle/>
          <a:p>
            <a:pPr>
              <a:spcBef>
                <a:spcPct val="0"/>
              </a:spcBef>
            </a:pPr>
            <a:r>
              <a:rPr lang="en-US" altLang="en-US" sz="2000" dirty="0">
                <a:latin typeface="+mj-lt"/>
                <a:cs typeface="Arial" panose="020B0604020202020204" pitchFamily="34" charset="0"/>
              </a:rPr>
              <a:t>Evaluating a Single </a:t>
            </a:r>
            <a:r>
              <a:rPr lang="en-US" altLang="en-US" sz="2000" dirty="0" smtClean="0">
                <a:latin typeface="+mj-lt"/>
                <a:cs typeface="Arial" panose="020B0604020202020204" pitchFamily="34" charset="0"/>
              </a:rPr>
              <a:t>Project</a:t>
            </a:r>
            <a:endParaRPr lang="en-US" altLang="en-US" sz="2000" dirty="0">
              <a:latin typeface="+mj-lt"/>
              <a:cs typeface="Arial" panose="020B0604020202020204" pitchFamily="34" charset="0"/>
            </a:endParaRPr>
          </a:p>
        </p:txBody>
      </p:sp>
      <p:pic>
        <p:nvPicPr>
          <p:cNvPr id="10" name="Picture Placeholder 16" descr="Front Cover: Engineering Economy Seventeenth Edition by Sullivan, Wicks and Koelling."/>
          <p:cNvPicPr>
            <a:picLocks noChangeAspect="1"/>
          </p:cNvPicPr>
          <p:nvPr/>
        </p:nvPicPr>
        <p:blipFill rotWithShape="1">
          <a:blip r:embed="rId3">
            <a:alphaModFix/>
            <a:extLst>
              <a:ext uri="{28A0092B-C50C-407E-A947-70E740481C1C}">
                <a14:useLocalDpi xmlns:a14="http://schemas.microsoft.com/office/drawing/2010/main" val="0"/>
              </a:ext>
            </a:extLst>
          </a:blip>
          <a:srcRect t="7909"/>
          <a:stretch/>
        </p:blipFill>
        <p:spPr>
          <a:xfrm>
            <a:off x="619200" y="1602000"/>
            <a:ext cx="3736848" cy="4317091"/>
          </a:xfrm>
          <a:prstGeom prst="rect">
            <a:avLst/>
          </a:prstGeom>
          <a:noFill/>
          <a:ln w="9525" cap="flat" cmpd="sng">
            <a:solidFill>
              <a:srgbClr val="7F7F7F"/>
            </a:solidFill>
            <a:prstDash val="solid"/>
            <a:round/>
            <a:headEnd type="none" w="med" len="med"/>
            <a:tailEnd type="none" w="med" len="med"/>
          </a:ln>
          <a:effectLst>
            <a:outerShdw blurRad="50799" dist="76200" dir="2700000" algn="tl" rotWithShape="0">
              <a:srgbClr val="000000">
                <a:alpha val="55686"/>
              </a:srgbClr>
            </a:outerShdw>
          </a:effectLst>
        </p:spPr>
      </p:pic>
      <p:sp>
        <p:nvSpPr>
          <p:cNvPr id="3" name="Content Placeholder 2"/>
          <p:cNvSpPr>
            <a:spLocks noGrp="1"/>
          </p:cNvSpPr>
          <p:nvPr>
            <p:ph sz="quarter" idx="18"/>
          </p:nvPr>
        </p:nvSpPr>
        <p:spPr>
          <a:xfrm>
            <a:off x="1725568" y="6427935"/>
            <a:ext cx="6934200" cy="328612"/>
          </a:xfrm>
        </p:spPr>
        <p:txBody>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2517406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49276"/>
            <a:ext cx="8212138" cy="523220"/>
          </a:xfrm>
        </p:spPr>
        <p:txBody>
          <a:bodyPr lIns="0" tIns="0" rIns="0" bIns="0">
            <a:spAutoFit/>
          </a:bodyPr>
          <a:lstStyle/>
          <a:p>
            <a:r>
              <a:rPr lang="en-US" altLang="en-US" sz="3400" dirty="0">
                <a:latin typeface="Arial" panose="020B0604020202020204" pitchFamily="34" charset="0"/>
                <a:cs typeface="Arial" panose="020B0604020202020204" pitchFamily="34" charset="0"/>
              </a:rPr>
              <a:t>Pause and </a:t>
            </a:r>
            <a:r>
              <a:rPr lang="en-US" altLang="en-US" sz="3400" dirty="0" smtClean="0">
                <a:latin typeface="Arial" panose="020B0604020202020204" pitchFamily="34" charset="0"/>
                <a:cs typeface="Arial" panose="020B0604020202020204" pitchFamily="34" charset="0"/>
              </a:rPr>
              <a:t>Solve </a:t>
            </a:r>
            <a:r>
              <a:rPr lang="en-US" altLang="en-US" sz="2800" dirty="0" smtClean="0">
                <a:latin typeface="Arial" panose="020B0604020202020204" pitchFamily="34" charset="0"/>
                <a:cs typeface="Arial" panose="020B0604020202020204" pitchFamily="34" charset="0"/>
              </a:rPr>
              <a:t>(1 of 2)</a:t>
            </a:r>
            <a:endParaRPr lang="en-US" sz="2800" b="0" dirty="0"/>
          </a:p>
        </p:txBody>
      </p:sp>
      <p:sp>
        <p:nvSpPr>
          <p:cNvPr id="6" name="Content Placeholder 5"/>
          <p:cNvSpPr>
            <a:spLocks noGrp="1"/>
          </p:cNvSpPr>
          <p:nvPr>
            <p:ph idx="1"/>
          </p:nvPr>
        </p:nvSpPr>
        <p:spPr>
          <a:xfrm>
            <a:off x="457200" y="1645404"/>
            <a:ext cx="8212138" cy="1846659"/>
          </a:xfrm>
        </p:spPr>
        <p:txBody>
          <a:bodyPr vert="horz" lIns="0" tIns="0" rIns="0" bIns="0" rtlCol="0">
            <a:spAutoFit/>
          </a:bodyPr>
          <a:lstStyle/>
          <a:p>
            <a:pPr marL="0" indent="0">
              <a:buNone/>
            </a:pPr>
            <a:r>
              <a:rPr lang="en-US" altLang="en-US" dirty="0">
                <a:latin typeface="Arial" panose="020B0604020202020204" pitchFamily="34" charset="0"/>
                <a:cs typeface="Arial" panose="020B0604020202020204" pitchFamily="34" charset="0"/>
              </a:rPr>
              <a:t>Bill </a:t>
            </a:r>
            <a:r>
              <a:rPr lang="en-US" altLang="en-US" dirty="0" err="1">
                <a:latin typeface="Arial" panose="020B0604020202020204" pitchFamily="34" charset="0"/>
                <a:cs typeface="Arial" panose="020B0604020202020204" pitchFamily="34" charset="0"/>
              </a:rPr>
              <a:t>Mitselfik</a:t>
            </a:r>
            <a:r>
              <a:rPr lang="en-US" altLang="en-US" dirty="0">
                <a:latin typeface="Arial" panose="020B0604020202020204" pitchFamily="34" charset="0"/>
                <a:cs typeface="Arial" panose="020B0604020202020204" pitchFamily="34" charset="0"/>
              </a:rPr>
              <a:t> wants to buy a bond.  It has a face value of $50,000, a bond rate of 6% (nominal), payable semi-annually, and matures in 10 years.  Bill wants to earn a nominal interest of 8%.  How much should Bill pay for the bond?</a:t>
            </a:r>
          </a:p>
        </p:txBody>
      </p:sp>
    </p:spTree>
    <p:extLst>
      <p:ext uri="{BB962C8B-B14F-4D97-AF65-F5344CB8AC3E}">
        <p14:creationId xmlns:p14="http://schemas.microsoft.com/office/powerpoint/2010/main" val="1210549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58258"/>
            <a:ext cx="8229600" cy="523220"/>
          </a:xfrm>
        </p:spPr>
        <p:txBody>
          <a:bodyPr lIns="0" tIns="0" rIns="0" bIns="0">
            <a:spAutoFit/>
          </a:bodyPr>
          <a:lstStyle/>
          <a:p>
            <a:r>
              <a:rPr lang="en-US" altLang="en-US" sz="3400" dirty="0" smtClean="0">
                <a:latin typeface="Arial" panose="020B0604020202020204" pitchFamily="34" charset="0"/>
                <a:cs typeface="Arial" panose="020B0604020202020204" pitchFamily="34" charset="0"/>
              </a:rPr>
              <a:t>Solution </a:t>
            </a:r>
            <a:r>
              <a:rPr lang="en-US" altLang="en-US" sz="2800" dirty="0" smtClean="0">
                <a:latin typeface="Arial" panose="020B0604020202020204" pitchFamily="34" charset="0"/>
                <a:cs typeface="Arial" panose="020B0604020202020204" pitchFamily="34" charset="0"/>
              </a:rPr>
              <a:t>(1 of 2)</a:t>
            </a:r>
            <a:endParaRPr lang="en-US" sz="2800" b="0" dirty="0"/>
          </a:p>
        </p:txBody>
      </p:sp>
      <p:sp>
        <p:nvSpPr>
          <p:cNvPr id="6" name="Content Placeholder 5"/>
          <p:cNvSpPr>
            <a:spLocks noGrp="1"/>
          </p:cNvSpPr>
          <p:nvPr>
            <p:ph idx="1"/>
          </p:nvPr>
        </p:nvSpPr>
        <p:spPr>
          <a:xfrm>
            <a:off x="457200" y="1641764"/>
            <a:ext cx="8229600" cy="369332"/>
          </a:xfrm>
        </p:spPr>
        <p:txBody>
          <a:bodyPr vert="horz" lIns="0" tIns="0" rIns="0" bIns="0" rtlCol="0">
            <a:spAutoFit/>
          </a:bodyPr>
          <a:lstStyle/>
          <a:p>
            <a:pPr>
              <a:spcBef>
                <a:spcPct val="0"/>
              </a:spcBef>
              <a:buFontTx/>
              <a:buNone/>
            </a:pPr>
            <a:r>
              <a:rPr lang="en-US" altLang="en-US" dirty="0">
                <a:latin typeface="Arial" panose="020B0604020202020204" pitchFamily="34" charset="0"/>
                <a:cs typeface="Arial" panose="020B0604020202020204" pitchFamily="34" charset="0"/>
              </a:rPr>
              <a:t>Bond value </a:t>
            </a:r>
            <a:r>
              <a:rPr lang="en-US" altLang="en-US" dirty="0" smtClean="0">
                <a:latin typeface="Arial" panose="020B0604020202020204" pitchFamily="34" charset="0"/>
                <a:cs typeface="Arial" panose="020B0604020202020204" pitchFamily="34" charset="0"/>
              </a:rPr>
              <a:t>equation</a:t>
            </a:r>
            <a:endParaRPr lang="en-US" dirty="0">
              <a:latin typeface="Arial" panose="020B0604020202020204" pitchFamily="34" charset="0"/>
              <a:cs typeface="Arial" panose="020B0604020202020204" pitchFamily="34"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3221323383"/>
              </p:ext>
            </p:extLst>
          </p:nvPr>
        </p:nvGraphicFramePr>
        <p:xfrm>
          <a:off x="2266950" y="2343572"/>
          <a:ext cx="4610100" cy="381000"/>
        </p:xfrm>
        <a:graphic>
          <a:graphicData uri="http://schemas.openxmlformats.org/presentationml/2006/ole">
            <mc:AlternateContent xmlns:mc="http://schemas.openxmlformats.org/markup-compatibility/2006">
              <mc:Choice xmlns:v="urn:schemas-microsoft-com:vml" Requires="v">
                <p:oleObj spid="_x0000_s42472" name="Equation" r:id="rId4" imgW="4609800" imgH="380880" progId="Equation.DSMT4">
                  <p:embed/>
                </p:oleObj>
              </mc:Choice>
              <mc:Fallback>
                <p:oleObj name="Equation" r:id="rId4" imgW="4609800" imgH="38088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6950" y="2343572"/>
                        <a:ext cx="46101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322339051"/>
              </p:ext>
            </p:extLst>
          </p:nvPr>
        </p:nvGraphicFramePr>
        <p:xfrm>
          <a:off x="1092200" y="3491441"/>
          <a:ext cx="6959600" cy="431800"/>
        </p:xfrm>
        <a:graphic>
          <a:graphicData uri="http://schemas.openxmlformats.org/presentationml/2006/ole">
            <mc:AlternateContent xmlns:mc="http://schemas.openxmlformats.org/markup-compatibility/2006">
              <mc:Choice xmlns:v="urn:schemas-microsoft-com:vml" Requires="v">
                <p:oleObj spid="_x0000_s42473" name="Equation" r:id="rId6" imgW="6959520" imgH="431640" progId="Equation.DSMT4">
                  <p:embed/>
                </p:oleObj>
              </mc:Choice>
              <mc:Fallback>
                <p:oleObj name="Equation" r:id="rId6" imgW="6959520" imgH="431640" progId="Equation.DSMT4">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92200" y="3491441"/>
                        <a:ext cx="69596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Content Placeholder 6"/>
          <p:cNvSpPr>
            <a:spLocks noGrp="1"/>
          </p:cNvSpPr>
          <p:nvPr>
            <p:ph idx="13"/>
          </p:nvPr>
        </p:nvSpPr>
        <p:spPr>
          <a:xfrm>
            <a:off x="457200" y="4118265"/>
            <a:ext cx="8229600" cy="432955"/>
          </a:xfrm>
        </p:spPr>
        <p:txBody>
          <a:bodyPr/>
          <a:lstStyle/>
          <a:p>
            <a:pPr marL="0" indent="0">
              <a:buNone/>
            </a:pPr>
            <a:r>
              <a:rPr lang="en-US" altLang="en-US" dirty="0">
                <a:latin typeface="Arial" panose="020B0604020202020204" pitchFamily="34" charset="0"/>
                <a:cs typeface="Arial" panose="020B0604020202020204" pitchFamily="34" charset="0"/>
              </a:rPr>
              <a:t>where</a:t>
            </a:r>
            <a:endParaRPr lang="en-IN" dirty="0"/>
          </a:p>
        </p:txBody>
      </p:sp>
      <p:graphicFrame>
        <p:nvGraphicFramePr>
          <p:cNvPr id="5" name="Object 4"/>
          <p:cNvGraphicFramePr>
            <a:graphicFrameLocks noChangeAspect="1"/>
          </p:cNvGraphicFramePr>
          <p:nvPr>
            <p:extLst>
              <p:ext uri="{D42A27DB-BD31-4B8C-83A1-F6EECF244321}">
                <p14:modId xmlns:p14="http://schemas.microsoft.com/office/powerpoint/2010/main" val="519055442"/>
              </p:ext>
            </p:extLst>
          </p:nvPr>
        </p:nvGraphicFramePr>
        <p:xfrm>
          <a:off x="720725" y="4757984"/>
          <a:ext cx="7645400" cy="431800"/>
        </p:xfrm>
        <a:graphic>
          <a:graphicData uri="http://schemas.openxmlformats.org/presentationml/2006/ole">
            <mc:AlternateContent xmlns:mc="http://schemas.openxmlformats.org/markup-compatibility/2006">
              <mc:Choice xmlns:v="urn:schemas-microsoft-com:vml" Requires="v">
                <p:oleObj spid="_x0000_s42474" name="Equation" r:id="rId8" imgW="7645320" imgH="431640" progId="Equation.DSMT4">
                  <p:embed/>
                </p:oleObj>
              </mc:Choice>
              <mc:Fallback>
                <p:oleObj name="Equation" r:id="rId8" imgW="7645320" imgH="431640" progId="Equation.DSMT4">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20725" y="4757984"/>
                        <a:ext cx="76454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77962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42239"/>
            <a:ext cx="8212138" cy="1077991"/>
          </a:xfrm>
        </p:spPr>
        <p:txBody>
          <a:bodyPr lIns="0" tIns="0" rIns="0" bIns="0">
            <a:spAutoFit/>
          </a:bodyPr>
          <a:lstStyle/>
          <a:p>
            <a:r>
              <a:rPr lang="en-US" altLang="en-US" sz="3400" dirty="0">
                <a:latin typeface="Arial" panose="020B0604020202020204" pitchFamily="34" charset="0"/>
                <a:cs typeface="Arial" panose="020B0604020202020204" pitchFamily="34" charset="0"/>
              </a:rPr>
              <a:t>Capitalized </a:t>
            </a:r>
            <a:r>
              <a:rPr lang="en-US" altLang="en-US" sz="3400" dirty="0" smtClean="0">
                <a:latin typeface="Arial" panose="020B0604020202020204" pitchFamily="34" charset="0"/>
                <a:cs typeface="Arial" panose="020B0604020202020204" pitchFamily="34" charset="0"/>
              </a:rPr>
              <a:t>Worth </a:t>
            </a:r>
            <a:r>
              <a:rPr lang="en-US" altLang="en-US" sz="3400" dirty="0">
                <a:latin typeface="Arial" panose="020B0604020202020204" pitchFamily="34" charset="0"/>
                <a:cs typeface="Arial" panose="020B0604020202020204" pitchFamily="34" charset="0"/>
              </a:rPr>
              <a:t>is a </a:t>
            </a:r>
            <a:r>
              <a:rPr lang="en-US" altLang="en-US" sz="3400" dirty="0" smtClean="0">
                <a:latin typeface="Arial" panose="020B0604020202020204" pitchFamily="34" charset="0"/>
                <a:cs typeface="Arial" panose="020B0604020202020204" pitchFamily="34" charset="0"/>
              </a:rPr>
              <a:t>Special Variation </a:t>
            </a:r>
            <a:r>
              <a:rPr lang="en-US" altLang="en-US" sz="3400" dirty="0">
                <a:latin typeface="Arial" panose="020B0604020202020204" pitchFamily="34" charset="0"/>
                <a:cs typeface="Arial" panose="020B0604020202020204" pitchFamily="34" charset="0"/>
              </a:rPr>
              <a:t>of </a:t>
            </a:r>
            <a:r>
              <a:rPr lang="en-US" altLang="en-US" sz="3400" dirty="0" smtClean="0">
                <a:latin typeface="Arial" panose="020B0604020202020204" pitchFamily="34" charset="0"/>
                <a:cs typeface="Arial" panose="020B0604020202020204" pitchFamily="34" charset="0"/>
              </a:rPr>
              <a:t>Present Worth</a:t>
            </a:r>
            <a:endParaRPr lang="en-US" sz="3400" b="0" dirty="0"/>
          </a:p>
        </p:txBody>
      </p:sp>
      <p:sp>
        <p:nvSpPr>
          <p:cNvPr id="6" name="Content Placeholder 5"/>
          <p:cNvSpPr>
            <a:spLocks noGrp="1"/>
          </p:cNvSpPr>
          <p:nvPr>
            <p:ph idx="1"/>
          </p:nvPr>
        </p:nvSpPr>
        <p:spPr>
          <a:xfrm>
            <a:off x="457200" y="1679272"/>
            <a:ext cx="8212138" cy="2764882"/>
          </a:xfrm>
        </p:spPr>
        <p:txBody>
          <a:bodyPr vert="horz" lIns="0" tIns="0" rIns="0" bIns="0" rtlCol="0">
            <a:spAutoFit/>
          </a:bodyPr>
          <a:lstStyle/>
          <a:p>
            <a:pPr>
              <a:lnSpc>
                <a:spcPct val="90000"/>
              </a:lnSpc>
            </a:pPr>
            <a:r>
              <a:rPr lang="en-US" altLang="en-US" dirty="0">
                <a:latin typeface="Arial" panose="020B0604020202020204" pitchFamily="34" charset="0"/>
                <a:cs typeface="Arial" panose="020B0604020202020204" pitchFamily="34" charset="0"/>
              </a:rPr>
              <a:t>Capitalized worth is the present worth of all revenues or expenses over an infinite length of time.</a:t>
            </a:r>
          </a:p>
          <a:p>
            <a:pPr>
              <a:lnSpc>
                <a:spcPct val="90000"/>
              </a:lnSpc>
            </a:pPr>
            <a:r>
              <a:rPr lang="en-US" altLang="en-US" dirty="0">
                <a:latin typeface="Arial" panose="020B0604020202020204" pitchFamily="34" charset="0"/>
                <a:cs typeface="Arial" panose="020B0604020202020204" pitchFamily="34" charset="0"/>
              </a:rPr>
              <a:t>If only expenses are considered this is sometimes referred to as </a:t>
            </a:r>
            <a:r>
              <a:rPr lang="en-US" altLang="en-US" i="1" dirty="0">
                <a:latin typeface="Arial" panose="020B0604020202020204" pitchFamily="34" charset="0"/>
                <a:cs typeface="Arial" panose="020B0604020202020204" pitchFamily="34" charset="0"/>
              </a:rPr>
              <a:t>capitalized cost</a:t>
            </a:r>
            <a:r>
              <a:rPr lang="en-US" altLang="en-US" dirty="0">
                <a:latin typeface="Arial" panose="020B0604020202020204" pitchFamily="34" charset="0"/>
                <a:cs typeface="Arial" panose="020B0604020202020204" pitchFamily="34" charset="0"/>
              </a:rPr>
              <a:t>.</a:t>
            </a:r>
          </a:p>
          <a:p>
            <a:pPr>
              <a:lnSpc>
                <a:spcPct val="90000"/>
              </a:lnSpc>
            </a:pPr>
            <a:r>
              <a:rPr lang="en-US" altLang="en-US" dirty="0">
                <a:latin typeface="Arial" panose="020B0604020202020204" pitchFamily="34" charset="0"/>
                <a:cs typeface="Arial" panose="020B0604020202020204" pitchFamily="34" charset="0"/>
              </a:rPr>
              <a:t>The capitalized worth method is especially useful in problems involving endowments and public projects with indefinite lives.</a:t>
            </a:r>
          </a:p>
        </p:txBody>
      </p:sp>
    </p:spTree>
    <p:extLst>
      <p:ext uri="{BB962C8B-B14F-4D97-AF65-F5344CB8AC3E}">
        <p14:creationId xmlns:p14="http://schemas.microsoft.com/office/powerpoint/2010/main" val="3514316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57973"/>
            <a:ext cx="8212138" cy="523220"/>
          </a:xfrm>
        </p:spPr>
        <p:txBody>
          <a:bodyPr lIns="0" tIns="0" rIns="0" bIns="0">
            <a:spAutoFit/>
          </a:bodyPr>
          <a:lstStyle/>
          <a:p>
            <a:r>
              <a:rPr lang="en-US" altLang="en-US" sz="3400" dirty="0">
                <a:latin typeface="Arial" panose="020B0604020202020204" pitchFamily="34" charset="0"/>
                <a:cs typeface="Arial" panose="020B0604020202020204" pitchFamily="34" charset="0"/>
              </a:rPr>
              <a:t>The </a:t>
            </a:r>
            <a:r>
              <a:rPr lang="en-US" altLang="en-US" sz="3400" dirty="0" smtClean="0">
                <a:latin typeface="Arial" panose="020B0604020202020204" pitchFamily="34" charset="0"/>
                <a:cs typeface="Arial" panose="020B0604020202020204" pitchFamily="34" charset="0"/>
              </a:rPr>
              <a:t>Application </a:t>
            </a:r>
            <a:r>
              <a:rPr lang="en-US" altLang="en-US" sz="3400" dirty="0">
                <a:latin typeface="Arial" panose="020B0604020202020204" pitchFamily="34" charset="0"/>
                <a:cs typeface="Arial" panose="020B0604020202020204" pitchFamily="34" charset="0"/>
              </a:rPr>
              <a:t>of CW </a:t>
            </a:r>
            <a:r>
              <a:rPr lang="en-US" altLang="en-US" sz="3400" dirty="0" smtClean="0">
                <a:latin typeface="Arial" panose="020B0604020202020204" pitchFamily="34" charset="0"/>
                <a:cs typeface="Arial" panose="020B0604020202020204" pitchFamily="34" charset="0"/>
              </a:rPr>
              <a:t>Concepts</a:t>
            </a:r>
            <a:endParaRPr lang="en-US" sz="3400" b="0" dirty="0"/>
          </a:p>
        </p:txBody>
      </p:sp>
      <p:sp>
        <p:nvSpPr>
          <p:cNvPr id="6" name="Content Placeholder 5"/>
          <p:cNvSpPr>
            <a:spLocks noGrp="1"/>
          </p:cNvSpPr>
          <p:nvPr>
            <p:ph idx="1"/>
          </p:nvPr>
        </p:nvSpPr>
        <p:spPr>
          <a:xfrm>
            <a:off x="457200" y="1645404"/>
            <a:ext cx="8212138" cy="1477328"/>
          </a:xfrm>
        </p:spPr>
        <p:txBody>
          <a:bodyPr vert="horz" lIns="0" tIns="0" rIns="0" bIns="0" rtlCol="0">
            <a:spAutoFit/>
          </a:bodyPr>
          <a:lstStyle/>
          <a:p>
            <a:pPr marL="0" indent="0">
              <a:buNone/>
            </a:pPr>
            <a:r>
              <a:rPr lang="en-US" altLang="en-US" dirty="0">
                <a:latin typeface="Arial" panose="020B0604020202020204" pitchFamily="34" charset="0"/>
                <a:cs typeface="Arial" panose="020B0604020202020204" pitchFamily="34" charset="0"/>
              </a:rPr>
              <a:t>The CW of a series of end-of-period uniform payments A, with interest at </a:t>
            </a:r>
            <a:r>
              <a:rPr lang="en-US" altLang="en-US" i="1" dirty="0" err="1">
                <a:latin typeface="Arial" panose="020B0604020202020204" pitchFamily="34" charset="0"/>
                <a:cs typeface="Arial" panose="020B0604020202020204" pitchFamily="34" charset="0"/>
              </a:rPr>
              <a:t>i</a:t>
            </a:r>
            <a:r>
              <a:rPr lang="en-US" altLang="en-US" i="1" dirty="0">
                <a:latin typeface="Arial" panose="020B0604020202020204" pitchFamily="34" charset="0"/>
                <a:cs typeface="Arial" panose="020B0604020202020204" pitchFamily="34" charset="0"/>
              </a:rPr>
              <a:t>%</a:t>
            </a:r>
            <a:r>
              <a:rPr lang="en-US" altLang="en-US" dirty="0">
                <a:latin typeface="Arial" panose="020B0604020202020204" pitchFamily="34" charset="0"/>
                <a:cs typeface="Arial" panose="020B0604020202020204" pitchFamily="34" charset="0"/>
              </a:rPr>
              <a:t> per period, is </a:t>
            </a:r>
            <a:r>
              <a:rPr lang="en-US" altLang="en-US" i="1" dirty="0">
                <a:latin typeface="Arial" panose="020B0604020202020204" pitchFamily="34" charset="0"/>
                <a:cs typeface="Arial" panose="020B0604020202020204" pitchFamily="34" charset="0"/>
              </a:rPr>
              <a:t>A(P/A, </a:t>
            </a:r>
            <a:r>
              <a:rPr lang="en-US" altLang="en-US" i="1" dirty="0" err="1">
                <a:latin typeface="Arial" panose="020B0604020202020204" pitchFamily="34" charset="0"/>
                <a:cs typeface="Arial" panose="020B0604020202020204" pitchFamily="34" charset="0"/>
              </a:rPr>
              <a:t>i</a:t>
            </a:r>
            <a:r>
              <a:rPr lang="en-US" altLang="en-US" i="1" dirty="0">
                <a:latin typeface="Arial" panose="020B0604020202020204" pitchFamily="34" charset="0"/>
                <a:cs typeface="Arial" panose="020B0604020202020204" pitchFamily="34" charset="0"/>
              </a:rPr>
              <a:t>%, N).</a:t>
            </a:r>
            <a:r>
              <a:rPr lang="en-US" altLang="en-US" dirty="0">
                <a:latin typeface="Arial" panose="020B0604020202020204" pitchFamily="34" charset="0"/>
                <a:cs typeface="Arial" panose="020B0604020202020204" pitchFamily="34" charset="0"/>
              </a:rPr>
              <a:t>  As </a:t>
            </a:r>
            <a:r>
              <a:rPr lang="en-US" altLang="en-US" i="1" dirty="0">
                <a:latin typeface="Arial" panose="020B0604020202020204" pitchFamily="34" charset="0"/>
                <a:cs typeface="Arial" panose="020B0604020202020204" pitchFamily="34" charset="0"/>
              </a:rPr>
              <a:t>N</a:t>
            </a:r>
            <a:r>
              <a:rPr lang="en-US" altLang="en-US" dirty="0">
                <a:latin typeface="Arial" panose="020B0604020202020204" pitchFamily="34" charset="0"/>
                <a:cs typeface="Arial" panose="020B0604020202020204" pitchFamily="34" charset="0"/>
              </a:rPr>
              <a:t> becomes very large (if the </a:t>
            </a:r>
            <a:r>
              <a:rPr lang="en-US" altLang="en-US" i="1" dirty="0">
                <a:latin typeface="Arial" panose="020B0604020202020204" pitchFamily="34" charset="0"/>
                <a:cs typeface="Arial" panose="020B0604020202020204" pitchFamily="34" charset="0"/>
              </a:rPr>
              <a:t>A</a:t>
            </a:r>
            <a:r>
              <a:rPr lang="en-US" altLang="en-US" dirty="0">
                <a:latin typeface="Arial" panose="020B0604020202020204" pitchFamily="34" charset="0"/>
                <a:cs typeface="Arial" panose="020B0604020202020204" pitchFamily="34" charset="0"/>
              </a:rPr>
              <a:t> are perpetual payments), the (P/A) term approaches </a:t>
            </a:r>
            <a:r>
              <a:rPr lang="en-US" altLang="en-US" i="1" dirty="0">
                <a:latin typeface="Arial" panose="020B0604020202020204" pitchFamily="34" charset="0"/>
                <a:cs typeface="Arial" panose="020B0604020202020204" pitchFamily="34" charset="0"/>
              </a:rPr>
              <a:t>1/</a:t>
            </a:r>
            <a:r>
              <a:rPr lang="en-US" altLang="en-US" i="1" dirty="0" err="1">
                <a:latin typeface="Arial" panose="020B0604020202020204" pitchFamily="34" charset="0"/>
                <a:cs typeface="Arial" panose="020B0604020202020204" pitchFamily="34" charset="0"/>
              </a:rPr>
              <a:t>i</a:t>
            </a:r>
            <a:r>
              <a:rPr lang="en-US" altLang="en-US" dirty="0">
                <a:latin typeface="Arial" panose="020B0604020202020204" pitchFamily="34" charset="0"/>
                <a:cs typeface="Arial" panose="020B0604020202020204" pitchFamily="34" charset="0"/>
              </a:rPr>
              <a:t>.  So, </a:t>
            </a:r>
            <a:r>
              <a:rPr lang="en-US" altLang="en-US" i="1" dirty="0">
                <a:latin typeface="Arial" panose="020B0604020202020204" pitchFamily="34" charset="0"/>
                <a:cs typeface="Arial" panose="020B0604020202020204" pitchFamily="34" charset="0"/>
              </a:rPr>
              <a:t>CW = A(1/</a:t>
            </a:r>
            <a:r>
              <a:rPr lang="en-US" altLang="en-US" i="1" dirty="0" err="1">
                <a:latin typeface="Arial" panose="020B0604020202020204" pitchFamily="34" charset="0"/>
                <a:cs typeface="Arial" panose="020B0604020202020204" pitchFamily="34" charset="0"/>
              </a:rPr>
              <a:t>i</a:t>
            </a:r>
            <a:r>
              <a:rPr lang="en-US" altLang="en-US" i="1" dirty="0">
                <a:latin typeface="Arial" panose="020B0604020202020204" pitchFamily="34" charset="0"/>
                <a:cs typeface="Arial" panose="020B0604020202020204" pitchFamily="34" charset="0"/>
              </a:rPr>
              <a:t>)</a:t>
            </a:r>
            <a:r>
              <a:rPr lang="en-US" alt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589120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49276"/>
            <a:ext cx="8212138" cy="523220"/>
          </a:xfrm>
        </p:spPr>
        <p:txBody>
          <a:bodyPr lIns="0" tIns="0" rIns="0" bIns="0">
            <a:spAutoFit/>
          </a:bodyPr>
          <a:lstStyle/>
          <a:p>
            <a:r>
              <a:rPr lang="en-US" altLang="en-US" sz="3400" dirty="0">
                <a:latin typeface="Arial" panose="020B0604020202020204" pitchFamily="34" charset="0"/>
                <a:cs typeface="Arial" panose="020B0604020202020204" pitchFamily="34" charset="0"/>
              </a:rPr>
              <a:t>Pause and </a:t>
            </a:r>
            <a:r>
              <a:rPr lang="en-US" altLang="en-US" sz="3400" dirty="0" smtClean="0">
                <a:latin typeface="Arial" panose="020B0604020202020204" pitchFamily="34" charset="0"/>
                <a:cs typeface="Arial" panose="020B0604020202020204" pitchFamily="34" charset="0"/>
              </a:rPr>
              <a:t>Solve </a:t>
            </a:r>
            <a:r>
              <a:rPr lang="en-US" altLang="en-US" sz="2800" dirty="0" smtClean="0">
                <a:latin typeface="Arial" panose="020B0604020202020204" pitchFamily="34" charset="0"/>
                <a:cs typeface="Arial" panose="020B0604020202020204" pitchFamily="34" charset="0"/>
              </a:rPr>
              <a:t>(2 </a:t>
            </a:r>
            <a:r>
              <a:rPr lang="en-US" altLang="en-US" sz="2800" dirty="0">
                <a:latin typeface="Arial" panose="020B0604020202020204" pitchFamily="34" charset="0"/>
                <a:cs typeface="Arial" panose="020B0604020202020204" pitchFamily="34" charset="0"/>
              </a:rPr>
              <a:t>of 2)</a:t>
            </a:r>
            <a:endParaRPr lang="en-US" sz="2800" b="0" dirty="0"/>
          </a:p>
        </p:txBody>
      </p:sp>
      <p:sp>
        <p:nvSpPr>
          <p:cNvPr id="6" name="Content Placeholder 5"/>
          <p:cNvSpPr>
            <a:spLocks noGrp="1"/>
          </p:cNvSpPr>
          <p:nvPr>
            <p:ph idx="1"/>
          </p:nvPr>
        </p:nvSpPr>
        <p:spPr>
          <a:xfrm>
            <a:off x="457200" y="1645404"/>
            <a:ext cx="8212138" cy="3008722"/>
          </a:xfrm>
        </p:spPr>
        <p:txBody>
          <a:bodyPr vert="horz" lIns="0" tIns="0" rIns="0" bIns="0" rtlCol="0">
            <a:spAutoFit/>
          </a:bodyPr>
          <a:lstStyle/>
          <a:p>
            <a:pPr marL="0" indent="0">
              <a:buNone/>
            </a:pPr>
            <a:r>
              <a:rPr lang="en-US" altLang="en-US" dirty="0">
                <a:latin typeface="Arial" panose="020B0604020202020204" pitchFamily="34" charset="0"/>
                <a:cs typeface="Arial" panose="020B0604020202020204" pitchFamily="34" charset="0"/>
              </a:rPr>
              <a:t>Betty has decided to donate some funds to her local community college.  Betty would like to fund an endowment that will provide a scholarship of $25,000 each year in perpetuity, and also a special award, </a:t>
            </a:r>
            <a:r>
              <a:rPr lang="ja-JP" altLang="en-US" dirty="0">
                <a:latin typeface="Arial" panose="020B0604020202020204" pitchFamily="34" charset="0"/>
                <a:cs typeface="Arial" panose="020B0604020202020204" pitchFamily="34" charset="0"/>
              </a:rPr>
              <a:t>“</a:t>
            </a:r>
            <a:r>
              <a:rPr lang="en-US" altLang="ja-JP" dirty="0">
                <a:latin typeface="Arial" panose="020B0604020202020204" pitchFamily="34" charset="0"/>
                <a:cs typeface="Arial" panose="020B0604020202020204" pitchFamily="34" charset="0"/>
              </a:rPr>
              <a:t>Student of the Decade,</a:t>
            </a:r>
            <a:r>
              <a:rPr lang="ja-JP" altLang="en-US" dirty="0">
                <a:latin typeface="Arial" panose="020B0604020202020204" pitchFamily="34" charset="0"/>
                <a:cs typeface="Arial" panose="020B0604020202020204" pitchFamily="34" charset="0"/>
              </a:rPr>
              <a:t>”</a:t>
            </a:r>
            <a:r>
              <a:rPr lang="en-US" altLang="ja-JP" dirty="0">
                <a:latin typeface="Arial" panose="020B0604020202020204" pitchFamily="34" charset="0"/>
                <a:cs typeface="Arial" panose="020B0604020202020204" pitchFamily="34" charset="0"/>
              </a:rPr>
              <a:t> each ten years (again, in perpetuity) in the amount of $50,000.  How much money does Betty need to donate today, in one lump sum, to fund the endowment?  Assume the fund will earn a return of 8% per year.</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3691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58259"/>
            <a:ext cx="8229600" cy="523220"/>
          </a:xfrm>
        </p:spPr>
        <p:txBody>
          <a:bodyPr lIns="0" tIns="0" rIns="0" bIns="0">
            <a:spAutoFit/>
          </a:bodyPr>
          <a:lstStyle/>
          <a:p>
            <a:r>
              <a:rPr lang="en-US" altLang="en-US" sz="3400" dirty="0" smtClean="0">
                <a:latin typeface="Arial" panose="020B0604020202020204" pitchFamily="34" charset="0"/>
                <a:cs typeface="Arial" panose="020B0604020202020204" pitchFamily="34" charset="0"/>
              </a:rPr>
              <a:t>Solution </a:t>
            </a:r>
            <a:r>
              <a:rPr lang="en-US" altLang="en-US" sz="2800" dirty="0" smtClean="0">
                <a:latin typeface="Arial" panose="020B0604020202020204" pitchFamily="34" charset="0"/>
                <a:cs typeface="Arial" panose="020B0604020202020204" pitchFamily="34" charset="0"/>
              </a:rPr>
              <a:t>(2 </a:t>
            </a:r>
            <a:r>
              <a:rPr lang="en-US" altLang="en-US" sz="2800" dirty="0">
                <a:latin typeface="Arial" panose="020B0604020202020204" pitchFamily="34" charset="0"/>
                <a:cs typeface="Arial" panose="020B0604020202020204" pitchFamily="34" charset="0"/>
              </a:rPr>
              <a:t>of 2)</a:t>
            </a:r>
            <a:endParaRPr lang="en-US" sz="2800" b="0" dirty="0"/>
          </a:p>
        </p:txBody>
      </p:sp>
      <p:sp>
        <p:nvSpPr>
          <p:cNvPr id="6" name="Content Placeholder 5"/>
          <p:cNvSpPr>
            <a:spLocks noGrp="1"/>
          </p:cNvSpPr>
          <p:nvPr>
            <p:ph idx="1"/>
          </p:nvPr>
        </p:nvSpPr>
        <p:spPr>
          <a:xfrm>
            <a:off x="457200" y="1641764"/>
            <a:ext cx="8229600" cy="831273"/>
          </a:xfrm>
        </p:spPr>
        <p:txBody>
          <a:bodyPr vert="horz" lIns="0" tIns="0" rIns="0" bIns="0" rtlCol="0">
            <a:noAutofit/>
          </a:bodyPr>
          <a:lstStyle/>
          <a:p>
            <a:pPr marL="0" indent="0">
              <a:buNone/>
            </a:pPr>
            <a:r>
              <a:rPr lang="en-US" altLang="en-US" dirty="0">
                <a:latin typeface="Arial" panose="020B0604020202020204" pitchFamily="34" charset="0"/>
                <a:cs typeface="Arial" panose="020B0604020202020204" pitchFamily="34" charset="0"/>
              </a:rPr>
              <a:t>First, convert “Student of the Decade” funds into an equivalent annual amount over the ten years.</a:t>
            </a:r>
          </a:p>
          <a:p>
            <a:pPr marL="0" indent="0">
              <a:buNone/>
            </a:pPr>
            <a:endParaRPr lang="en-US" altLang="en-US" dirty="0">
              <a:latin typeface="Arial" panose="020B0604020202020204" pitchFamily="34" charset="0"/>
              <a:cs typeface="Arial" panose="020B0604020202020204" pitchFamily="34" charset="0"/>
            </a:endParaRPr>
          </a:p>
          <a:p>
            <a:pPr marL="0" indent="0">
              <a:buNone/>
            </a:pPr>
            <a:endParaRPr lang="en-US" alt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293941760"/>
              </p:ext>
            </p:extLst>
          </p:nvPr>
        </p:nvGraphicFramePr>
        <p:xfrm>
          <a:off x="2044065" y="2761962"/>
          <a:ext cx="4800600" cy="431800"/>
        </p:xfrm>
        <a:graphic>
          <a:graphicData uri="http://schemas.openxmlformats.org/presentationml/2006/ole">
            <mc:AlternateContent xmlns:mc="http://schemas.openxmlformats.org/markup-compatibility/2006">
              <mc:Choice xmlns:v="urn:schemas-microsoft-com:vml" Requires="v">
                <p:oleObj spid="_x0000_s43330" name="Equation" r:id="rId4" imgW="4800600" imgH="431640" progId="Equation.DSMT4">
                  <p:embed/>
                </p:oleObj>
              </mc:Choice>
              <mc:Fallback>
                <p:oleObj name="Equation" r:id="rId4" imgW="4800600" imgH="43164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44065" y="2761962"/>
                        <a:ext cx="48006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Content Placeholder 3"/>
          <p:cNvSpPr>
            <a:spLocks noGrp="1"/>
          </p:cNvSpPr>
          <p:nvPr>
            <p:ph idx="13"/>
          </p:nvPr>
        </p:nvSpPr>
        <p:spPr>
          <a:xfrm>
            <a:off x="457200" y="3505196"/>
            <a:ext cx="8229600" cy="738664"/>
          </a:xfrm>
        </p:spPr>
        <p:txBody>
          <a:bodyPr>
            <a:spAutoFit/>
          </a:bodyPr>
          <a:lstStyle/>
          <a:p>
            <a:pPr marL="0" indent="0">
              <a:buNone/>
            </a:pPr>
            <a:r>
              <a:rPr lang="en-US" altLang="en-US" dirty="0">
                <a:latin typeface="Arial" panose="020B0604020202020204" pitchFamily="34" charset="0"/>
                <a:cs typeface="Arial" panose="020B0604020202020204" pitchFamily="34" charset="0"/>
              </a:rPr>
              <a:t>We can add this to the annual scholarship and then use capitalized worth to bring it all back to time zero.</a:t>
            </a:r>
            <a:endParaRPr lang="en-IN" dirty="0"/>
          </a:p>
        </p:txBody>
      </p:sp>
      <p:graphicFrame>
        <p:nvGraphicFramePr>
          <p:cNvPr id="8" name="Object 7"/>
          <p:cNvGraphicFramePr>
            <a:graphicFrameLocks noChangeAspect="1"/>
          </p:cNvGraphicFramePr>
          <p:nvPr>
            <p:extLst>
              <p:ext uri="{D42A27DB-BD31-4B8C-83A1-F6EECF244321}">
                <p14:modId xmlns:p14="http://schemas.microsoft.com/office/powerpoint/2010/main" val="4040599251"/>
              </p:ext>
            </p:extLst>
          </p:nvPr>
        </p:nvGraphicFramePr>
        <p:xfrm>
          <a:off x="1996440" y="4854575"/>
          <a:ext cx="5219700" cy="723900"/>
        </p:xfrm>
        <a:graphic>
          <a:graphicData uri="http://schemas.openxmlformats.org/presentationml/2006/ole">
            <mc:AlternateContent xmlns:mc="http://schemas.openxmlformats.org/markup-compatibility/2006">
              <mc:Choice xmlns:v="urn:schemas-microsoft-com:vml" Requires="v">
                <p:oleObj spid="_x0000_s43331" name="Equation" r:id="rId6" imgW="5219640" imgH="723600" progId="Equation.DSMT4">
                  <p:embed/>
                </p:oleObj>
              </mc:Choice>
              <mc:Fallback>
                <p:oleObj name="Equation" r:id="rId6" imgW="5219640" imgH="723600" progId="Equation.DSMT4">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96440" y="4854575"/>
                        <a:ext cx="52197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16399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85758"/>
            <a:ext cx="8212138" cy="1037839"/>
          </a:xfrm>
        </p:spPr>
        <p:txBody>
          <a:bodyPr lIns="0" tIns="0" rIns="0" bIns="0">
            <a:spAutoFit/>
          </a:bodyPr>
          <a:lstStyle/>
          <a:p>
            <a:r>
              <a:rPr lang="en-US" altLang="en-US" sz="3400" dirty="0">
                <a:latin typeface="Arial" panose="020B0604020202020204" pitchFamily="34" charset="0"/>
                <a:cs typeface="Arial" panose="020B0604020202020204" pitchFamily="34" charset="0"/>
              </a:rPr>
              <a:t>Future Worth (FW) </a:t>
            </a:r>
            <a:r>
              <a:rPr lang="en-US" altLang="en-US" sz="3400" dirty="0" smtClean="0">
                <a:latin typeface="Arial" panose="020B0604020202020204" pitchFamily="34" charset="0"/>
                <a:cs typeface="Arial" panose="020B0604020202020204" pitchFamily="34" charset="0"/>
              </a:rPr>
              <a:t>Method </a:t>
            </a:r>
            <a:r>
              <a:rPr lang="en-US" altLang="en-US" sz="3400" dirty="0">
                <a:latin typeface="Arial" panose="020B0604020202020204" pitchFamily="34" charset="0"/>
                <a:cs typeface="Arial" panose="020B0604020202020204" pitchFamily="34" charset="0"/>
              </a:rPr>
              <a:t>is an </a:t>
            </a:r>
            <a:r>
              <a:rPr lang="en-US" altLang="en-US" sz="3400" dirty="0" smtClean="0">
                <a:latin typeface="Arial" panose="020B0604020202020204" pitchFamily="34" charset="0"/>
                <a:cs typeface="Arial" panose="020B0604020202020204" pitchFamily="34" charset="0"/>
              </a:rPr>
              <a:t>Alternative </a:t>
            </a:r>
            <a:r>
              <a:rPr lang="en-US" altLang="en-US" sz="3400" dirty="0">
                <a:latin typeface="Arial" panose="020B0604020202020204" pitchFamily="34" charset="0"/>
                <a:cs typeface="Arial" panose="020B0604020202020204" pitchFamily="34" charset="0"/>
              </a:rPr>
              <a:t>to the PW </a:t>
            </a:r>
            <a:r>
              <a:rPr lang="en-US" altLang="en-US" sz="3400" dirty="0" smtClean="0">
                <a:latin typeface="Arial" panose="020B0604020202020204" pitchFamily="34" charset="0"/>
                <a:cs typeface="Arial" panose="020B0604020202020204" pitchFamily="34" charset="0"/>
              </a:rPr>
              <a:t>Method</a:t>
            </a:r>
            <a:endParaRPr lang="en-US" sz="3400" b="0" dirty="0"/>
          </a:p>
        </p:txBody>
      </p:sp>
      <p:sp>
        <p:nvSpPr>
          <p:cNvPr id="6" name="Content Placeholder 5"/>
          <p:cNvSpPr>
            <a:spLocks noGrp="1"/>
          </p:cNvSpPr>
          <p:nvPr>
            <p:ph idx="1"/>
          </p:nvPr>
        </p:nvSpPr>
        <p:spPr>
          <a:xfrm>
            <a:off x="457200" y="1679272"/>
            <a:ext cx="8212138" cy="2452462"/>
          </a:xfrm>
        </p:spPr>
        <p:txBody>
          <a:bodyPr vert="horz" lIns="0" tIns="0" rIns="0" bIns="0" rtlCol="0">
            <a:spAutoFit/>
          </a:bodyPr>
          <a:lstStyle/>
          <a:p>
            <a:pPr>
              <a:lnSpc>
                <a:spcPct val="90000"/>
              </a:lnSpc>
            </a:pPr>
            <a:r>
              <a:rPr lang="en-US" altLang="en-US" dirty="0">
                <a:latin typeface="Arial" panose="020B0604020202020204" pitchFamily="34" charset="0"/>
                <a:cs typeface="Arial" panose="020B0604020202020204" pitchFamily="34" charset="0"/>
              </a:rPr>
              <a:t>Looking at FW is appropriate since the primary objective is to maximize the future wealth of owners of the firm.</a:t>
            </a:r>
          </a:p>
          <a:p>
            <a:pPr>
              <a:lnSpc>
                <a:spcPct val="90000"/>
              </a:lnSpc>
            </a:pPr>
            <a:r>
              <a:rPr lang="en-US" altLang="en-US" dirty="0">
                <a:latin typeface="Arial" panose="020B0604020202020204" pitchFamily="34" charset="0"/>
                <a:cs typeface="Arial" panose="020B0604020202020204" pitchFamily="34" charset="0"/>
              </a:rPr>
              <a:t>FW is based on the equivalent worth of all cash inflows and outflows at the end of the study period at an interest rate that is generally the MARR.</a:t>
            </a:r>
          </a:p>
          <a:p>
            <a:pPr>
              <a:lnSpc>
                <a:spcPct val="90000"/>
              </a:lnSpc>
            </a:pPr>
            <a:r>
              <a:rPr lang="en-US" altLang="en-US" dirty="0">
                <a:latin typeface="Arial" panose="020B0604020202020204" pitchFamily="34" charset="0"/>
                <a:cs typeface="Arial" panose="020B0604020202020204" pitchFamily="34" charset="0"/>
              </a:rPr>
              <a:t>Decisions made using FW and PW will be the same.</a:t>
            </a:r>
          </a:p>
        </p:txBody>
      </p:sp>
    </p:spTree>
    <p:extLst>
      <p:ext uri="{BB962C8B-B14F-4D97-AF65-F5344CB8AC3E}">
        <p14:creationId xmlns:p14="http://schemas.microsoft.com/office/powerpoint/2010/main" val="601792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49276"/>
            <a:ext cx="8212138" cy="523220"/>
          </a:xfrm>
        </p:spPr>
        <p:txBody>
          <a:bodyPr lIns="0" tIns="0" rIns="0" bIns="0">
            <a:spAutoFit/>
          </a:bodyPr>
          <a:lstStyle/>
          <a:p>
            <a:r>
              <a:rPr lang="en-US" altLang="en-US" sz="3400" dirty="0">
                <a:latin typeface="Arial" panose="020B0604020202020204" pitchFamily="34" charset="0"/>
                <a:cs typeface="Arial" panose="020B0604020202020204" pitchFamily="34" charset="0"/>
              </a:rPr>
              <a:t>Future </a:t>
            </a:r>
            <a:r>
              <a:rPr lang="en-US" altLang="en-US" sz="3400" dirty="0" smtClean="0">
                <a:latin typeface="Arial" panose="020B0604020202020204" pitchFamily="34" charset="0"/>
                <a:cs typeface="Arial" panose="020B0604020202020204" pitchFamily="34" charset="0"/>
              </a:rPr>
              <a:t>Worth </a:t>
            </a:r>
            <a:r>
              <a:rPr lang="en-US" altLang="en-US" sz="3400" dirty="0">
                <a:latin typeface="Arial" panose="020B0604020202020204" pitchFamily="34" charset="0"/>
                <a:cs typeface="Arial" panose="020B0604020202020204" pitchFamily="34" charset="0"/>
              </a:rPr>
              <a:t>E</a:t>
            </a:r>
            <a:r>
              <a:rPr lang="en-US" altLang="en-US" sz="3400" dirty="0" smtClean="0">
                <a:latin typeface="Arial" panose="020B0604020202020204" pitchFamily="34" charset="0"/>
                <a:cs typeface="Arial" panose="020B0604020202020204" pitchFamily="34" charset="0"/>
              </a:rPr>
              <a:t>xample</a:t>
            </a:r>
            <a:endParaRPr lang="en-US" sz="3400" b="0" dirty="0"/>
          </a:p>
        </p:txBody>
      </p:sp>
      <p:sp>
        <p:nvSpPr>
          <p:cNvPr id="6" name="Content Placeholder 5"/>
          <p:cNvSpPr>
            <a:spLocks noGrp="1"/>
          </p:cNvSpPr>
          <p:nvPr>
            <p:ph idx="1"/>
          </p:nvPr>
        </p:nvSpPr>
        <p:spPr>
          <a:xfrm>
            <a:off x="457200" y="1641556"/>
            <a:ext cx="8212138" cy="1846659"/>
          </a:xfrm>
        </p:spPr>
        <p:txBody>
          <a:bodyPr vert="horz" lIns="0" tIns="0" rIns="0" bIns="0" rtlCol="0">
            <a:spAutoFit/>
          </a:bodyPr>
          <a:lstStyle/>
          <a:p>
            <a:pPr marL="0" indent="0">
              <a:buNone/>
            </a:pPr>
            <a:r>
              <a:rPr lang="en-US" altLang="en-US" dirty="0">
                <a:latin typeface="Arial" panose="020B0604020202020204" pitchFamily="34" charset="0"/>
                <a:cs typeface="Arial" panose="020B0604020202020204" pitchFamily="34" charset="0"/>
              </a:rPr>
              <a:t>A $45,000 investment in a new conveyor system is projected to improve throughput and increasing revenue by $14,000 per year for five years</a:t>
            </a:r>
            <a:r>
              <a:rPr lang="en-US" altLang="en-US" dirty="0" smtClean="0">
                <a:latin typeface="Arial" panose="020B0604020202020204" pitchFamily="34" charset="0"/>
                <a:cs typeface="Arial" panose="020B0604020202020204" pitchFamily="34" charset="0"/>
              </a:rPr>
              <a:t>. The </a:t>
            </a:r>
            <a:r>
              <a:rPr lang="en-US" altLang="en-US" dirty="0">
                <a:latin typeface="Arial" panose="020B0604020202020204" pitchFamily="34" charset="0"/>
                <a:cs typeface="Arial" panose="020B0604020202020204" pitchFamily="34" charset="0"/>
              </a:rPr>
              <a:t>conveyor will have an estimated market value of $4,000 at the end of five years</a:t>
            </a:r>
            <a:r>
              <a:rPr lang="en-US" altLang="en-US" dirty="0" smtClean="0">
                <a:latin typeface="Arial" panose="020B0604020202020204" pitchFamily="34" charset="0"/>
                <a:cs typeface="Arial" panose="020B0604020202020204" pitchFamily="34" charset="0"/>
              </a:rPr>
              <a:t>. Using </a:t>
            </a:r>
            <a:r>
              <a:rPr lang="en-US" altLang="en-US" dirty="0">
                <a:latin typeface="Arial" panose="020B0604020202020204" pitchFamily="34" charset="0"/>
                <a:cs typeface="Arial" panose="020B0604020202020204" pitchFamily="34" charset="0"/>
              </a:rPr>
              <a:t>FW and a MARR of 12%, is this a good investment?</a:t>
            </a:r>
          </a:p>
        </p:txBody>
      </p:sp>
      <p:graphicFrame>
        <p:nvGraphicFramePr>
          <p:cNvPr id="3" name="Object 2"/>
          <p:cNvGraphicFramePr>
            <a:graphicFrameLocks noChangeAspect="1"/>
          </p:cNvGraphicFramePr>
          <p:nvPr>
            <p:extLst>
              <p:ext uri="{D42A27DB-BD31-4B8C-83A1-F6EECF244321}">
                <p14:modId xmlns:p14="http://schemas.microsoft.com/office/powerpoint/2010/main" val="366677370"/>
              </p:ext>
            </p:extLst>
          </p:nvPr>
        </p:nvGraphicFramePr>
        <p:xfrm>
          <a:off x="822325" y="3941445"/>
          <a:ext cx="7315200" cy="355600"/>
        </p:xfrm>
        <a:graphic>
          <a:graphicData uri="http://schemas.openxmlformats.org/presentationml/2006/ole">
            <mc:AlternateContent xmlns:mc="http://schemas.openxmlformats.org/markup-compatibility/2006">
              <mc:Choice xmlns:v="urn:schemas-microsoft-com:vml" Requires="v">
                <p:oleObj spid="_x0000_s44496" name="Equation" r:id="rId4" imgW="7315200" imgH="355320" progId="Equation.DSMT4">
                  <p:embed/>
                </p:oleObj>
              </mc:Choice>
              <mc:Fallback>
                <p:oleObj name="Equation" r:id="rId4" imgW="7315200" imgH="3553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2325" y="3941445"/>
                        <a:ext cx="73152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3963011365"/>
              </p:ext>
            </p:extLst>
          </p:nvPr>
        </p:nvGraphicFramePr>
        <p:xfrm>
          <a:off x="822325" y="4511040"/>
          <a:ext cx="6261100" cy="355600"/>
        </p:xfrm>
        <a:graphic>
          <a:graphicData uri="http://schemas.openxmlformats.org/presentationml/2006/ole">
            <mc:AlternateContent xmlns:mc="http://schemas.openxmlformats.org/markup-compatibility/2006">
              <mc:Choice xmlns:v="urn:schemas-microsoft-com:vml" Requires="v">
                <p:oleObj spid="_x0000_s44497" name="Equation" r:id="rId6" imgW="6260760" imgH="355320" progId="Equation.DSMT4">
                  <p:embed/>
                </p:oleObj>
              </mc:Choice>
              <mc:Fallback>
                <p:oleObj name="Equation" r:id="rId6" imgW="6260760" imgH="35532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2325" y="4511040"/>
                        <a:ext cx="62611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43374478"/>
              </p:ext>
            </p:extLst>
          </p:nvPr>
        </p:nvGraphicFramePr>
        <p:xfrm>
          <a:off x="838200" y="5090478"/>
          <a:ext cx="5765800" cy="355600"/>
        </p:xfrm>
        <a:graphic>
          <a:graphicData uri="http://schemas.openxmlformats.org/presentationml/2006/ole">
            <mc:AlternateContent xmlns:mc="http://schemas.openxmlformats.org/markup-compatibility/2006">
              <mc:Choice xmlns:v="urn:schemas-microsoft-com:vml" Requires="v">
                <p:oleObj spid="_x0000_s44498" name="Equation" r:id="rId8" imgW="5765760" imgH="355320" progId="Equation.DSMT4">
                  <p:embed/>
                </p:oleObj>
              </mc:Choice>
              <mc:Fallback>
                <p:oleObj name="Equation" r:id="rId8" imgW="5765760" imgH="355320" progId="Equation.DSMT4">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8200" y="5090478"/>
                        <a:ext cx="57658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493262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85758"/>
            <a:ext cx="8212138" cy="1037839"/>
          </a:xfrm>
        </p:spPr>
        <p:txBody>
          <a:bodyPr lIns="0" tIns="0" rIns="0" bIns="0">
            <a:spAutoFit/>
          </a:bodyPr>
          <a:lstStyle/>
          <a:p>
            <a:r>
              <a:rPr lang="en-US" altLang="en-US" sz="3400" dirty="0">
                <a:latin typeface="Arial" panose="020B0604020202020204" pitchFamily="34" charset="0"/>
                <a:cs typeface="Arial" panose="020B0604020202020204" pitchFamily="34" charset="0"/>
              </a:rPr>
              <a:t>Annual Worth (AW) is </a:t>
            </a:r>
            <a:r>
              <a:rPr lang="en-US" altLang="en-US" sz="3400" dirty="0" smtClean="0">
                <a:latin typeface="Arial" panose="020B0604020202020204" pitchFamily="34" charset="0"/>
                <a:cs typeface="Arial" panose="020B0604020202020204" pitchFamily="34" charset="0"/>
              </a:rPr>
              <a:t>Another Way </a:t>
            </a:r>
            <a:r>
              <a:rPr lang="en-US" altLang="en-US" sz="3400" dirty="0">
                <a:latin typeface="Arial" panose="020B0604020202020204" pitchFamily="34" charset="0"/>
                <a:cs typeface="Arial" panose="020B0604020202020204" pitchFamily="34" charset="0"/>
              </a:rPr>
              <a:t>to </a:t>
            </a:r>
            <a:r>
              <a:rPr lang="en-US" altLang="en-US" sz="3400" dirty="0" smtClean="0">
                <a:latin typeface="Arial" panose="020B0604020202020204" pitchFamily="34" charset="0"/>
                <a:cs typeface="Arial" panose="020B0604020202020204" pitchFamily="34" charset="0"/>
              </a:rPr>
              <a:t>Assess Projects</a:t>
            </a:r>
            <a:endParaRPr lang="en-US" sz="3400" b="0" dirty="0"/>
          </a:p>
        </p:txBody>
      </p:sp>
      <p:sp>
        <p:nvSpPr>
          <p:cNvPr id="6" name="Content Placeholder 5"/>
          <p:cNvSpPr>
            <a:spLocks noGrp="1"/>
          </p:cNvSpPr>
          <p:nvPr>
            <p:ph idx="1"/>
          </p:nvPr>
        </p:nvSpPr>
        <p:spPr>
          <a:xfrm>
            <a:off x="457200" y="1631165"/>
            <a:ext cx="8212138" cy="2452462"/>
          </a:xfrm>
        </p:spPr>
        <p:txBody>
          <a:bodyPr vert="horz" lIns="0" tIns="0" rIns="0" bIns="0" rtlCol="0">
            <a:spAutoFit/>
          </a:bodyPr>
          <a:lstStyle/>
          <a:p>
            <a:r>
              <a:rPr lang="en-US" altLang="en-US" dirty="0">
                <a:latin typeface="Arial" panose="020B0604020202020204" pitchFamily="34" charset="0"/>
                <a:cs typeface="Arial" panose="020B0604020202020204" pitchFamily="34" charset="0"/>
              </a:rPr>
              <a:t>Annual worth is an equal periodic series of dollar amounts that is </a:t>
            </a:r>
            <a:r>
              <a:rPr lang="en-US" altLang="en-US" i="1" dirty="0">
                <a:latin typeface="Arial" panose="020B0604020202020204" pitchFamily="34" charset="0"/>
                <a:cs typeface="Arial" panose="020B0604020202020204" pitchFamily="34" charset="0"/>
              </a:rPr>
              <a:t>equivalent</a:t>
            </a:r>
            <a:r>
              <a:rPr lang="en-US" altLang="en-US" dirty="0">
                <a:latin typeface="Arial" panose="020B0604020202020204" pitchFamily="34" charset="0"/>
                <a:cs typeface="Arial" panose="020B0604020202020204" pitchFamily="34" charset="0"/>
              </a:rPr>
              <a:t> to the cash inflows and outflows, at an interest rate that is generally the MARR.</a:t>
            </a:r>
          </a:p>
          <a:p>
            <a:r>
              <a:rPr lang="en-US" altLang="en-US" dirty="0">
                <a:latin typeface="Arial" panose="020B0604020202020204" pitchFamily="34" charset="0"/>
                <a:cs typeface="Arial" panose="020B0604020202020204" pitchFamily="34" charset="0"/>
              </a:rPr>
              <a:t>The AW of a project is annual equivalent revenue or savings minus annual equivalent expenses, less its annual capital recovery (</a:t>
            </a:r>
            <a:r>
              <a:rPr lang="en-US" altLang="en-US" i="1" dirty="0">
                <a:latin typeface="Arial" panose="020B0604020202020204" pitchFamily="34" charset="0"/>
                <a:cs typeface="Arial" panose="020B0604020202020204" pitchFamily="34" charset="0"/>
              </a:rPr>
              <a:t>CR</a:t>
            </a:r>
            <a:r>
              <a:rPr lang="en-US" altLang="en-US" dirty="0">
                <a:latin typeface="Arial" panose="020B0604020202020204" pitchFamily="34" charset="0"/>
                <a:cs typeface="Arial" panose="020B0604020202020204" pitchFamily="34" charset="0"/>
              </a:rPr>
              <a:t>) amount.</a:t>
            </a:r>
          </a:p>
        </p:txBody>
      </p:sp>
      <p:graphicFrame>
        <p:nvGraphicFramePr>
          <p:cNvPr id="3" name="Object 2"/>
          <p:cNvGraphicFramePr>
            <a:graphicFrameLocks noChangeAspect="1"/>
          </p:cNvGraphicFramePr>
          <p:nvPr>
            <p:extLst>
              <p:ext uri="{D42A27DB-BD31-4B8C-83A1-F6EECF244321}">
                <p14:modId xmlns:p14="http://schemas.microsoft.com/office/powerpoint/2010/main" val="1932774279"/>
              </p:ext>
            </p:extLst>
          </p:nvPr>
        </p:nvGraphicFramePr>
        <p:xfrm>
          <a:off x="2986088" y="4478338"/>
          <a:ext cx="3441700" cy="419100"/>
        </p:xfrm>
        <a:graphic>
          <a:graphicData uri="http://schemas.openxmlformats.org/presentationml/2006/ole">
            <mc:AlternateContent xmlns:mc="http://schemas.openxmlformats.org/markup-compatibility/2006">
              <mc:Choice xmlns:v="urn:schemas-microsoft-com:vml" Requires="v">
                <p:oleObj spid="_x0000_s45210" name="Equation" r:id="rId4" imgW="3441600" imgH="419040" progId="Equation.DSMT4">
                  <p:embed/>
                </p:oleObj>
              </mc:Choice>
              <mc:Fallback>
                <p:oleObj name="Equation" r:id="rId4" imgW="3441600" imgH="419040" progId="Equation.DSMT4">
                  <p:embed/>
                  <p:pic>
                    <p:nvPicPr>
                      <p:cNvPr id="0" name="Object 1"/>
                      <p:cNvPicPr>
                        <a:picLocks noChangeAspect="1" noChangeArrowheads="1"/>
                      </p:cNvPicPr>
                      <p:nvPr/>
                    </p:nvPicPr>
                    <p:blipFill>
                      <a:blip r:embed="rId5"/>
                      <a:srcRect/>
                      <a:stretch>
                        <a:fillRect/>
                      </a:stretch>
                    </p:blipFill>
                    <p:spPr bwMode="auto">
                      <a:xfrm>
                        <a:off x="2986088" y="4478338"/>
                        <a:ext cx="34417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62345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83834"/>
            <a:ext cx="8212138" cy="1037839"/>
          </a:xfrm>
        </p:spPr>
        <p:txBody>
          <a:bodyPr lIns="0" tIns="0" rIns="0" bIns="0">
            <a:spAutoFit/>
          </a:bodyPr>
          <a:lstStyle/>
          <a:p>
            <a:r>
              <a:rPr lang="en-US" altLang="en-US" sz="3400" dirty="0" smtClean="0">
                <a:latin typeface="Arial" panose="020B0604020202020204" pitchFamily="34" charset="0"/>
                <a:cs typeface="Arial" panose="020B0604020202020204" pitchFamily="34" charset="0"/>
              </a:rPr>
              <a:t>Capital Recovery Reflects the Capital Cost of the Asset </a:t>
            </a:r>
            <a:r>
              <a:rPr lang="en-US" altLang="en-US" sz="2800" dirty="0" smtClean="0">
                <a:latin typeface="Arial" panose="020B0604020202020204" pitchFamily="34" charset="0"/>
                <a:cs typeface="Arial" panose="020B0604020202020204" pitchFamily="34" charset="0"/>
              </a:rPr>
              <a:t>(1 of 2)</a:t>
            </a:r>
            <a:endParaRPr lang="en-US" sz="2800" b="0" dirty="0"/>
          </a:p>
        </p:txBody>
      </p:sp>
      <p:sp>
        <p:nvSpPr>
          <p:cNvPr id="6" name="Content Placeholder 5"/>
          <p:cNvSpPr>
            <a:spLocks noGrp="1"/>
          </p:cNvSpPr>
          <p:nvPr>
            <p:ph idx="1"/>
          </p:nvPr>
        </p:nvSpPr>
        <p:spPr>
          <a:xfrm>
            <a:off x="457200" y="1641556"/>
            <a:ext cx="8212138" cy="2754600"/>
          </a:xfrm>
        </p:spPr>
        <p:txBody>
          <a:bodyPr vert="horz" lIns="0" tIns="0" rIns="0" bIns="0" rtlCol="0">
            <a:spAutoFit/>
          </a:bodyPr>
          <a:lstStyle/>
          <a:p>
            <a:r>
              <a:rPr lang="en-US" altLang="en-US" i="1" dirty="0">
                <a:latin typeface="Arial" panose="020B0604020202020204" pitchFamily="34" charset="0"/>
                <a:cs typeface="Arial" panose="020B0604020202020204" pitchFamily="34" charset="0"/>
              </a:rPr>
              <a:t>CR</a:t>
            </a:r>
            <a:r>
              <a:rPr lang="en-US" altLang="en-US" dirty="0">
                <a:latin typeface="Arial" panose="020B0604020202020204" pitchFamily="34" charset="0"/>
                <a:cs typeface="Arial" panose="020B0604020202020204" pitchFamily="34" charset="0"/>
              </a:rPr>
              <a:t> is the annual equivalent cost of the capital invested.</a:t>
            </a:r>
          </a:p>
          <a:p>
            <a:r>
              <a:rPr lang="en-US" altLang="en-US" dirty="0">
                <a:latin typeface="Arial" panose="020B0604020202020204" pitchFamily="34" charset="0"/>
                <a:cs typeface="Arial" panose="020B0604020202020204" pitchFamily="34" charset="0"/>
              </a:rPr>
              <a:t>The </a:t>
            </a:r>
            <a:r>
              <a:rPr lang="en-US" altLang="en-US" i="1" dirty="0">
                <a:latin typeface="Arial" panose="020B0604020202020204" pitchFamily="34" charset="0"/>
                <a:cs typeface="Arial" panose="020B0604020202020204" pitchFamily="34" charset="0"/>
              </a:rPr>
              <a:t>CR</a:t>
            </a:r>
            <a:r>
              <a:rPr lang="en-US" altLang="en-US" dirty="0">
                <a:latin typeface="Arial" panose="020B0604020202020204" pitchFamily="34" charset="0"/>
                <a:cs typeface="Arial" panose="020B0604020202020204" pitchFamily="34" charset="0"/>
              </a:rPr>
              <a:t> covers the following items.</a:t>
            </a:r>
          </a:p>
          <a:p>
            <a:pPr lvl="1"/>
            <a:r>
              <a:rPr lang="en-US" altLang="en-US" dirty="0">
                <a:latin typeface="Arial" panose="020B0604020202020204" pitchFamily="34" charset="0"/>
                <a:cs typeface="Arial" panose="020B0604020202020204" pitchFamily="34" charset="0"/>
              </a:rPr>
              <a:t>Loss in value of the asset.</a:t>
            </a:r>
          </a:p>
          <a:p>
            <a:pPr lvl="1"/>
            <a:r>
              <a:rPr lang="en-US" altLang="en-US" dirty="0">
                <a:latin typeface="Arial" panose="020B0604020202020204" pitchFamily="34" charset="0"/>
                <a:cs typeface="Arial" panose="020B0604020202020204" pitchFamily="34" charset="0"/>
              </a:rPr>
              <a:t>Interest on invested capital (at the MARR).</a:t>
            </a:r>
          </a:p>
          <a:p>
            <a:r>
              <a:rPr lang="en-US" altLang="en-US" dirty="0">
                <a:latin typeface="Arial" panose="020B0604020202020204" pitchFamily="34" charset="0"/>
                <a:cs typeface="Arial" panose="020B0604020202020204" pitchFamily="34" charset="0"/>
              </a:rPr>
              <a:t>The </a:t>
            </a:r>
            <a:r>
              <a:rPr lang="en-US" altLang="en-US" i="1" dirty="0">
                <a:latin typeface="Arial" panose="020B0604020202020204" pitchFamily="34" charset="0"/>
                <a:cs typeface="Arial" panose="020B0604020202020204" pitchFamily="34" charset="0"/>
              </a:rPr>
              <a:t>CR</a:t>
            </a:r>
            <a:r>
              <a:rPr lang="en-US" altLang="en-US" dirty="0">
                <a:latin typeface="Arial" panose="020B0604020202020204" pitchFamily="34" charset="0"/>
                <a:cs typeface="Arial" panose="020B0604020202020204" pitchFamily="34" charset="0"/>
              </a:rPr>
              <a:t> distributes the initial cost (</a:t>
            </a:r>
            <a:r>
              <a:rPr lang="en-US" altLang="en-US" i="1" dirty="0">
                <a:latin typeface="Arial" panose="020B0604020202020204" pitchFamily="34" charset="0"/>
                <a:cs typeface="Arial" panose="020B0604020202020204" pitchFamily="34" charset="0"/>
              </a:rPr>
              <a:t>I</a:t>
            </a:r>
            <a:r>
              <a:rPr lang="en-US" altLang="en-US" dirty="0">
                <a:latin typeface="Arial" panose="020B0604020202020204" pitchFamily="34" charset="0"/>
                <a:cs typeface="Arial" panose="020B0604020202020204" pitchFamily="34" charset="0"/>
              </a:rPr>
              <a:t>) and the salvage value (</a:t>
            </a:r>
            <a:r>
              <a:rPr lang="en-US" altLang="en-US" i="1" dirty="0">
                <a:latin typeface="Arial" panose="020B0604020202020204" pitchFamily="34" charset="0"/>
                <a:cs typeface="Arial" panose="020B0604020202020204" pitchFamily="34" charset="0"/>
              </a:rPr>
              <a:t>S</a:t>
            </a:r>
            <a:r>
              <a:rPr lang="en-US" altLang="en-US" dirty="0">
                <a:latin typeface="Arial" panose="020B0604020202020204" pitchFamily="34" charset="0"/>
                <a:cs typeface="Arial" panose="020B0604020202020204" pitchFamily="34" charset="0"/>
              </a:rPr>
              <a:t>) across the life of the asset. </a:t>
            </a:r>
          </a:p>
        </p:txBody>
      </p:sp>
      <p:graphicFrame>
        <p:nvGraphicFramePr>
          <p:cNvPr id="4" name="Object 3"/>
          <p:cNvGraphicFramePr>
            <a:graphicFrameLocks noChangeAspect="1"/>
          </p:cNvGraphicFramePr>
          <p:nvPr>
            <p:extLst>
              <p:ext uri="{D42A27DB-BD31-4B8C-83A1-F6EECF244321}">
                <p14:modId xmlns:p14="http://schemas.microsoft.com/office/powerpoint/2010/main" val="1105561487"/>
              </p:ext>
            </p:extLst>
          </p:nvPr>
        </p:nvGraphicFramePr>
        <p:xfrm>
          <a:off x="1993900" y="5036274"/>
          <a:ext cx="5156200" cy="419100"/>
        </p:xfrm>
        <a:graphic>
          <a:graphicData uri="http://schemas.openxmlformats.org/presentationml/2006/ole">
            <mc:AlternateContent xmlns:mc="http://schemas.openxmlformats.org/markup-compatibility/2006">
              <mc:Choice xmlns:v="urn:schemas-microsoft-com:vml" Requires="v">
                <p:oleObj spid="_x0000_s46233" name="Equation" r:id="rId4" imgW="5155920" imgH="419040" progId="Equation.DSMT4">
                  <p:embed/>
                </p:oleObj>
              </mc:Choice>
              <mc:Fallback>
                <p:oleObj name="Equation" r:id="rId4" imgW="5155920" imgH="419040" progId="Equation.DSMT4">
                  <p:embed/>
                  <p:pic>
                    <p:nvPicPr>
                      <p:cNvPr id="0" name="Object 1"/>
                      <p:cNvPicPr>
                        <a:picLocks noChangeAspect="1" noChangeArrowheads="1"/>
                      </p:cNvPicPr>
                      <p:nvPr/>
                    </p:nvPicPr>
                    <p:blipFill>
                      <a:blip r:embed="rId5"/>
                      <a:srcRect/>
                      <a:stretch>
                        <a:fillRect/>
                      </a:stretch>
                    </p:blipFill>
                    <p:spPr bwMode="auto">
                      <a:xfrm>
                        <a:off x="1993900" y="5036274"/>
                        <a:ext cx="51562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34116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3"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49276"/>
            <a:ext cx="8212138" cy="523220"/>
          </a:xfrm>
        </p:spPr>
        <p:txBody>
          <a:bodyPr lIns="0" tIns="0" rIns="0" bIns="0">
            <a:spAutoFit/>
          </a:bodyPr>
          <a:lstStyle/>
          <a:p>
            <a:r>
              <a:rPr lang="en-US" altLang="en-US" sz="3400" dirty="0" smtClean="0">
                <a:cs typeface="Arial" panose="020B0604020202020204" pitchFamily="34" charset="0"/>
              </a:rPr>
              <a:t>Objective</a:t>
            </a:r>
            <a:endParaRPr lang="en-US" sz="3400" b="0" dirty="0"/>
          </a:p>
        </p:txBody>
      </p:sp>
      <p:sp>
        <p:nvSpPr>
          <p:cNvPr id="6" name="Content Placeholder 5"/>
          <p:cNvSpPr>
            <a:spLocks noGrp="1"/>
          </p:cNvSpPr>
          <p:nvPr>
            <p:ph idx="1"/>
          </p:nvPr>
        </p:nvSpPr>
        <p:spPr>
          <a:xfrm>
            <a:off x="457200" y="1641989"/>
            <a:ext cx="8229600" cy="738664"/>
          </a:xfrm>
        </p:spPr>
        <p:txBody>
          <a:bodyPr>
            <a:spAutoFit/>
          </a:bodyPr>
          <a:lstStyle/>
          <a:p>
            <a:pPr marL="0" indent="0">
              <a:spcBef>
                <a:spcPct val="50000"/>
              </a:spcBef>
              <a:buFontTx/>
              <a:buNone/>
            </a:pPr>
            <a:r>
              <a:rPr lang="en-US" altLang="en-US" dirty="0" smtClean="0">
                <a:latin typeface="Arial" panose="020B0604020202020204" pitchFamily="34" charset="0"/>
                <a:cs typeface="Arial" panose="020B0604020202020204" pitchFamily="34" charset="0"/>
              </a:rPr>
              <a:t>The </a:t>
            </a:r>
            <a:r>
              <a:rPr lang="en-US" altLang="en-US" dirty="0">
                <a:latin typeface="Arial" panose="020B0604020202020204" pitchFamily="34" charset="0"/>
                <a:cs typeface="Arial" panose="020B0604020202020204" pitchFamily="34" charset="0"/>
              </a:rPr>
              <a:t>objective of Chapter 5 is to discuss and critique contemporary methods for determining project profitability.</a:t>
            </a:r>
            <a:endParaRPr lang="en-US" altLang="en-US" sz="1100" dirty="0">
              <a:latin typeface="Arial" panose="020B060402020202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81542"/>
            <a:ext cx="8229600" cy="1046440"/>
          </a:xfrm>
        </p:spPr>
        <p:txBody>
          <a:bodyPr lIns="0" tIns="0" rIns="0" bIns="0">
            <a:spAutoFit/>
          </a:bodyPr>
          <a:lstStyle/>
          <a:p>
            <a:r>
              <a:rPr lang="en-US" altLang="en-US" sz="3400" dirty="0" smtClean="0">
                <a:latin typeface="Arial" panose="020B0604020202020204" pitchFamily="34" charset="0"/>
                <a:cs typeface="Arial" panose="020B0604020202020204" pitchFamily="34" charset="0"/>
              </a:rPr>
              <a:t>Capital Recovery Reflects the Capital Cost of the Asset </a:t>
            </a:r>
            <a:r>
              <a:rPr lang="en-US" altLang="en-US" sz="2800" dirty="0" smtClean="0">
                <a:latin typeface="Arial" panose="020B0604020202020204" pitchFamily="34" charset="0"/>
                <a:cs typeface="Arial" panose="020B0604020202020204" pitchFamily="34" charset="0"/>
              </a:rPr>
              <a:t>(2 </a:t>
            </a:r>
            <a:r>
              <a:rPr lang="en-US" altLang="en-US" sz="2800" dirty="0">
                <a:latin typeface="Arial" panose="020B0604020202020204" pitchFamily="34" charset="0"/>
                <a:cs typeface="Arial" panose="020B0604020202020204" pitchFamily="34" charset="0"/>
              </a:rPr>
              <a:t>of 2)</a:t>
            </a:r>
            <a:endParaRPr lang="en-US" sz="2800" b="0" dirty="0"/>
          </a:p>
        </p:txBody>
      </p:sp>
      <p:sp>
        <p:nvSpPr>
          <p:cNvPr id="5" name="Content Placeholder 4"/>
          <p:cNvSpPr>
            <a:spLocks noGrp="1"/>
          </p:cNvSpPr>
          <p:nvPr>
            <p:ph idx="1"/>
          </p:nvPr>
        </p:nvSpPr>
        <p:spPr>
          <a:xfrm>
            <a:off x="457200" y="1642536"/>
            <a:ext cx="8229600" cy="1828800"/>
          </a:xfrm>
        </p:spPr>
        <p:txBody>
          <a:bodyPr>
            <a:spAutoFit/>
          </a:bodyPr>
          <a:lstStyle/>
          <a:p>
            <a:pPr marL="0" indent="0">
              <a:buNone/>
            </a:pPr>
            <a:r>
              <a:rPr lang="en-US" altLang="en-US" dirty="0">
                <a:latin typeface="Arial" panose="020B0604020202020204" pitchFamily="34" charset="0"/>
                <a:cs typeface="Arial" panose="020B0604020202020204" pitchFamily="34" charset="0"/>
              </a:rPr>
              <a:t>A project requires an initial investment of $45,000, has a salvage value of $12,000 after six years, incurs annual expenses of $6,000, and provides an annual revenue of $18,000</a:t>
            </a:r>
            <a:r>
              <a:rPr lang="en-US" altLang="en-US" dirty="0" smtClean="0">
                <a:latin typeface="Arial" panose="020B0604020202020204" pitchFamily="34" charset="0"/>
                <a:cs typeface="Arial" panose="020B0604020202020204" pitchFamily="34" charset="0"/>
              </a:rPr>
              <a:t>. Using </a:t>
            </a:r>
            <a:r>
              <a:rPr lang="en-US" altLang="en-US" dirty="0">
                <a:latin typeface="Arial" panose="020B0604020202020204" pitchFamily="34" charset="0"/>
                <a:cs typeface="Arial" panose="020B0604020202020204" pitchFamily="34" charset="0"/>
              </a:rPr>
              <a:t>a MARR of 10%, determine the AW of this project</a:t>
            </a:r>
            <a:r>
              <a:rPr lang="en-US" altLang="en-US" dirty="0" smtClean="0">
                <a:latin typeface="Arial" panose="020B0604020202020204" pitchFamily="34" charset="0"/>
                <a:cs typeface="Arial" panose="020B0604020202020204" pitchFamily="34" charset="0"/>
              </a:rPr>
              <a:t>.</a:t>
            </a:r>
            <a:endParaRPr lang="en-IN" dirty="0"/>
          </a:p>
        </p:txBody>
      </p:sp>
      <p:graphicFrame>
        <p:nvGraphicFramePr>
          <p:cNvPr id="11" name="Object 10"/>
          <p:cNvGraphicFramePr>
            <a:graphicFrameLocks noChangeAspect="1"/>
          </p:cNvGraphicFramePr>
          <p:nvPr>
            <p:extLst>
              <p:ext uri="{D42A27DB-BD31-4B8C-83A1-F6EECF244321}">
                <p14:modId xmlns:p14="http://schemas.microsoft.com/office/powerpoint/2010/main" val="4230110377"/>
              </p:ext>
            </p:extLst>
          </p:nvPr>
        </p:nvGraphicFramePr>
        <p:xfrm>
          <a:off x="2647688" y="3619054"/>
          <a:ext cx="3747025" cy="398843"/>
        </p:xfrm>
        <a:graphic>
          <a:graphicData uri="http://schemas.openxmlformats.org/presentationml/2006/ole">
            <mc:AlternateContent xmlns:mc="http://schemas.openxmlformats.org/markup-compatibility/2006">
              <mc:Choice xmlns:v="urn:schemas-microsoft-com:vml" Requires="v">
                <p:oleObj spid="_x0000_s47694" name="Equation" r:id="rId4" imgW="4533840" imgH="482400" progId="Equation.DSMT4">
                  <p:embed/>
                </p:oleObj>
              </mc:Choice>
              <mc:Fallback>
                <p:oleObj name="Equation" r:id="rId4" imgW="4533840" imgH="48240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47688" y="3619054"/>
                        <a:ext cx="3747025" cy="398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304387095"/>
              </p:ext>
            </p:extLst>
          </p:nvPr>
        </p:nvGraphicFramePr>
        <p:xfrm>
          <a:off x="1265802" y="4169385"/>
          <a:ext cx="6612396" cy="398843"/>
        </p:xfrm>
        <a:graphic>
          <a:graphicData uri="http://schemas.openxmlformats.org/presentationml/2006/ole">
            <mc:AlternateContent xmlns:mc="http://schemas.openxmlformats.org/markup-compatibility/2006">
              <mc:Choice xmlns:v="urn:schemas-microsoft-com:vml" Requires="v">
                <p:oleObj spid="_x0000_s47695" name="Equation" r:id="rId6" imgW="8001000" imgH="482400" progId="Equation.DSMT4">
                  <p:embed/>
                </p:oleObj>
              </mc:Choice>
              <mc:Fallback>
                <p:oleObj name="Equation" r:id="rId6" imgW="8001000" imgH="48240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65802" y="4169385"/>
                        <a:ext cx="6612396" cy="398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52472571"/>
              </p:ext>
            </p:extLst>
          </p:nvPr>
        </p:nvGraphicFramePr>
        <p:xfrm>
          <a:off x="3310922" y="4714635"/>
          <a:ext cx="2141157" cy="398843"/>
        </p:xfrm>
        <a:graphic>
          <a:graphicData uri="http://schemas.openxmlformats.org/presentationml/2006/ole">
            <mc:AlternateContent xmlns:mc="http://schemas.openxmlformats.org/markup-compatibility/2006">
              <mc:Choice xmlns:v="urn:schemas-microsoft-com:vml" Requires="v">
                <p:oleObj spid="_x0000_s47696" name="Equation" r:id="rId8" imgW="2590560" imgH="482400" progId="Equation.DSMT4">
                  <p:embed/>
                </p:oleObj>
              </mc:Choice>
              <mc:Fallback>
                <p:oleObj name="Equation" r:id="rId8" imgW="2590560" imgH="482400" progId="Equation.DSMT4">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10922" y="4714635"/>
                        <a:ext cx="2141157" cy="398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300372459"/>
              </p:ext>
            </p:extLst>
          </p:nvPr>
        </p:nvGraphicFramePr>
        <p:xfrm>
          <a:off x="1773671" y="5261431"/>
          <a:ext cx="5945909" cy="438727"/>
        </p:xfrm>
        <a:graphic>
          <a:graphicData uri="http://schemas.openxmlformats.org/presentationml/2006/ole">
            <mc:AlternateContent xmlns:mc="http://schemas.openxmlformats.org/markup-compatibility/2006">
              <mc:Choice xmlns:v="urn:schemas-microsoft-com:vml" Requires="v">
                <p:oleObj spid="_x0000_s47697" name="Equation" r:id="rId10" imgW="6540480" imgH="482400" progId="Equation.DSMT4">
                  <p:embed/>
                </p:oleObj>
              </mc:Choice>
              <mc:Fallback>
                <p:oleObj name="Equation" r:id="rId10" imgW="6540480" imgH="482400" progId="Equation.DSMT4">
                  <p:embed/>
                  <p:pic>
                    <p:nvPicPr>
                      <p:cNvPr id="0"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773671" y="5261431"/>
                        <a:ext cx="5945909" cy="438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Content Placeholder 6"/>
          <p:cNvSpPr>
            <a:spLocks noGrp="1"/>
          </p:cNvSpPr>
          <p:nvPr>
            <p:ph idx="13"/>
          </p:nvPr>
        </p:nvSpPr>
        <p:spPr>
          <a:xfrm>
            <a:off x="457200" y="5825378"/>
            <a:ext cx="8229600" cy="369332"/>
          </a:xfrm>
        </p:spPr>
        <p:txBody>
          <a:bodyPr>
            <a:spAutoFit/>
          </a:bodyPr>
          <a:lstStyle/>
          <a:p>
            <a:pPr marL="0" indent="0">
              <a:buNone/>
            </a:pPr>
            <a:r>
              <a:rPr lang="en-US" altLang="en-US" dirty="0">
                <a:latin typeface="Arial" panose="020B0604020202020204" pitchFamily="34" charset="0"/>
                <a:cs typeface="Arial" panose="020B0604020202020204" pitchFamily="34" charset="0"/>
              </a:rPr>
              <a:t>Since the </a:t>
            </a:r>
            <a:r>
              <a:rPr lang="en-US" altLang="en-US" i="1" dirty="0">
                <a:latin typeface="Arial" panose="020B0604020202020204" pitchFamily="34" charset="0"/>
                <a:cs typeface="Arial" panose="020B0604020202020204" pitchFamily="34" charset="0"/>
              </a:rPr>
              <a:t>AW</a:t>
            </a:r>
            <a:r>
              <a:rPr lang="en-US" altLang="en-US" dirty="0">
                <a:latin typeface="Arial" panose="020B0604020202020204" pitchFamily="34" charset="0"/>
                <a:cs typeface="Arial" panose="020B0604020202020204" pitchFamily="34" charset="0"/>
              </a:rPr>
              <a:t> is positive, it</a:t>
            </a:r>
            <a:r>
              <a:rPr lang="ja-JP" altLang="en-US" dirty="0">
                <a:latin typeface="Arial" panose="020B0604020202020204" pitchFamily="34" charset="0"/>
                <a:cs typeface="Arial" panose="020B0604020202020204" pitchFamily="34" charset="0"/>
              </a:rPr>
              <a:t>’</a:t>
            </a:r>
            <a:r>
              <a:rPr lang="en-US" altLang="ja-JP" dirty="0">
                <a:latin typeface="Arial" panose="020B0604020202020204" pitchFamily="34" charset="0"/>
                <a:cs typeface="Arial" panose="020B0604020202020204" pitchFamily="34" charset="0"/>
              </a:rPr>
              <a:t>s a good investment</a:t>
            </a:r>
            <a:r>
              <a:rPr lang="en-US" altLang="ja-JP" dirty="0" smtClean="0">
                <a:latin typeface="Arial" panose="020B0604020202020204" pitchFamily="34" charset="0"/>
                <a:cs typeface="Arial" panose="020B0604020202020204" pitchFamily="34" charset="0"/>
              </a:rPr>
              <a:t>.</a:t>
            </a:r>
            <a:endParaRPr lang="en-IN" dirty="0"/>
          </a:p>
        </p:txBody>
      </p:sp>
    </p:spTree>
    <p:extLst>
      <p:ext uri="{BB962C8B-B14F-4D97-AF65-F5344CB8AC3E}">
        <p14:creationId xmlns:p14="http://schemas.microsoft.com/office/powerpoint/2010/main" val="1772698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48965"/>
            <a:ext cx="8212138" cy="523220"/>
          </a:xfrm>
        </p:spPr>
        <p:txBody>
          <a:bodyPr lIns="0" tIns="0" rIns="0" bIns="0">
            <a:spAutoFit/>
          </a:bodyPr>
          <a:lstStyle/>
          <a:p>
            <a:r>
              <a:rPr lang="en-US" altLang="en-US" sz="3400" dirty="0">
                <a:latin typeface="Arial" panose="020B0604020202020204" pitchFamily="34" charset="0"/>
                <a:cs typeface="Arial" panose="020B0604020202020204" pitchFamily="34" charset="0"/>
              </a:rPr>
              <a:t>Internal Rate of Return</a:t>
            </a:r>
            <a:endParaRPr lang="en-US" sz="3400" b="0" dirty="0"/>
          </a:p>
        </p:txBody>
      </p:sp>
      <p:sp>
        <p:nvSpPr>
          <p:cNvPr id="6" name="Content Placeholder 5"/>
          <p:cNvSpPr>
            <a:spLocks noGrp="1"/>
          </p:cNvSpPr>
          <p:nvPr>
            <p:ph idx="1"/>
          </p:nvPr>
        </p:nvSpPr>
        <p:spPr>
          <a:xfrm>
            <a:off x="457200" y="1637708"/>
            <a:ext cx="8212138" cy="2970044"/>
          </a:xfrm>
        </p:spPr>
        <p:txBody>
          <a:bodyPr vert="horz" lIns="0" tIns="0" rIns="0" bIns="0" rtlCol="0">
            <a:spAutoFit/>
          </a:bodyPr>
          <a:lstStyle/>
          <a:p>
            <a:r>
              <a:rPr lang="en-US" altLang="en-US" dirty="0">
                <a:latin typeface="Arial" panose="020B0604020202020204" pitchFamily="34" charset="0"/>
                <a:cs typeface="Arial" panose="020B0604020202020204" pitchFamily="34" charset="0"/>
              </a:rPr>
              <a:t>The internal rate of return (IRR) method is the most widely used rate of return method for performing engineering economic analysis.</a:t>
            </a:r>
          </a:p>
          <a:p>
            <a:r>
              <a:rPr lang="en-US" altLang="en-US" dirty="0">
                <a:latin typeface="Arial" panose="020B0604020202020204" pitchFamily="34" charset="0"/>
                <a:cs typeface="Arial" panose="020B0604020202020204" pitchFamily="34" charset="0"/>
              </a:rPr>
              <a:t>It is also called the </a:t>
            </a:r>
            <a:r>
              <a:rPr lang="en-US" altLang="en-US" i="1" dirty="0">
                <a:latin typeface="Arial" panose="020B0604020202020204" pitchFamily="34" charset="0"/>
                <a:cs typeface="Arial" panose="020B0604020202020204" pitchFamily="34" charset="0"/>
              </a:rPr>
              <a:t>investor</a:t>
            </a:r>
            <a:r>
              <a:rPr lang="ja-JP" altLang="en-US" i="1" dirty="0">
                <a:latin typeface="Arial" panose="020B0604020202020204" pitchFamily="34" charset="0"/>
                <a:cs typeface="Arial" panose="020B0604020202020204" pitchFamily="34" charset="0"/>
              </a:rPr>
              <a:t>’</a:t>
            </a:r>
            <a:r>
              <a:rPr lang="en-US" altLang="ja-JP" i="1" dirty="0">
                <a:latin typeface="Arial" panose="020B0604020202020204" pitchFamily="34" charset="0"/>
                <a:cs typeface="Arial" panose="020B0604020202020204" pitchFamily="34" charset="0"/>
              </a:rPr>
              <a:t>s method</a:t>
            </a:r>
            <a:r>
              <a:rPr lang="en-US" altLang="ja-JP" dirty="0">
                <a:latin typeface="Arial" panose="020B0604020202020204" pitchFamily="34" charset="0"/>
                <a:cs typeface="Arial" panose="020B0604020202020204" pitchFamily="34" charset="0"/>
              </a:rPr>
              <a:t>, the </a:t>
            </a:r>
            <a:r>
              <a:rPr lang="en-US" altLang="ja-JP" i="1" dirty="0">
                <a:latin typeface="Arial" panose="020B0604020202020204" pitchFamily="34" charset="0"/>
                <a:cs typeface="Arial" panose="020B0604020202020204" pitchFamily="34" charset="0"/>
              </a:rPr>
              <a:t>discounted cash flow</a:t>
            </a:r>
            <a:r>
              <a:rPr lang="en-US" altLang="ja-JP" dirty="0">
                <a:latin typeface="Arial" panose="020B0604020202020204" pitchFamily="34" charset="0"/>
                <a:cs typeface="Arial" panose="020B0604020202020204" pitchFamily="34" charset="0"/>
              </a:rPr>
              <a:t> method, and the </a:t>
            </a:r>
            <a:r>
              <a:rPr lang="en-US" altLang="ja-JP" i="1" dirty="0">
                <a:latin typeface="Arial" panose="020B0604020202020204" pitchFamily="34" charset="0"/>
                <a:cs typeface="Arial" panose="020B0604020202020204" pitchFamily="34" charset="0"/>
              </a:rPr>
              <a:t>profitability index</a:t>
            </a:r>
            <a:r>
              <a:rPr lang="en-US" altLang="ja-JP" dirty="0">
                <a:latin typeface="Arial" panose="020B0604020202020204" pitchFamily="34" charset="0"/>
                <a:cs typeface="Arial" panose="020B0604020202020204" pitchFamily="34" charset="0"/>
              </a:rPr>
              <a:t>.</a:t>
            </a:r>
          </a:p>
          <a:p>
            <a:r>
              <a:rPr lang="en-US" altLang="en-US" dirty="0">
                <a:latin typeface="Arial" panose="020B0604020202020204" pitchFamily="34" charset="0"/>
                <a:cs typeface="Arial" panose="020B0604020202020204" pitchFamily="34" charset="0"/>
              </a:rPr>
              <a:t>If the IRR for a project is greater than the MARR, then the project is </a:t>
            </a:r>
            <a:r>
              <a:rPr lang="en-US" altLang="en-US" i="1" dirty="0">
                <a:latin typeface="Arial" panose="020B0604020202020204" pitchFamily="34" charset="0"/>
                <a:cs typeface="Arial" panose="020B0604020202020204" pitchFamily="34" charset="0"/>
              </a:rPr>
              <a:t>acceptable</a:t>
            </a:r>
            <a:r>
              <a:rPr lang="en-US" alt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492912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56716"/>
            <a:ext cx="8229600" cy="523220"/>
          </a:xfrm>
        </p:spPr>
        <p:txBody>
          <a:bodyPr lIns="0" tIns="0" rIns="0" bIns="0">
            <a:spAutoFit/>
          </a:bodyPr>
          <a:lstStyle/>
          <a:p>
            <a:r>
              <a:rPr lang="en-US" altLang="en-US" sz="3400" dirty="0">
                <a:latin typeface="Arial" panose="020B0604020202020204" pitchFamily="34" charset="0"/>
                <a:cs typeface="Arial" panose="020B0604020202020204" pitchFamily="34" charset="0"/>
              </a:rPr>
              <a:t>How the IRR </a:t>
            </a:r>
            <a:r>
              <a:rPr lang="en-US" altLang="en-US" sz="3400" dirty="0" smtClean="0">
                <a:latin typeface="Arial" panose="020B0604020202020204" pitchFamily="34" charset="0"/>
                <a:cs typeface="Arial" panose="020B0604020202020204" pitchFamily="34" charset="0"/>
              </a:rPr>
              <a:t>Works</a:t>
            </a:r>
            <a:endParaRPr lang="en-US" sz="3400" b="0" dirty="0"/>
          </a:p>
        </p:txBody>
      </p:sp>
      <p:sp>
        <p:nvSpPr>
          <p:cNvPr id="5" name="Content Placeholder 4"/>
          <p:cNvSpPr>
            <a:spLocks noGrp="1"/>
          </p:cNvSpPr>
          <p:nvPr>
            <p:ph idx="1"/>
          </p:nvPr>
        </p:nvSpPr>
        <p:spPr>
          <a:xfrm>
            <a:off x="457200" y="1642536"/>
            <a:ext cx="8229600" cy="2600712"/>
          </a:xfrm>
        </p:spPr>
        <p:txBody>
          <a:bodyPr>
            <a:spAutoFit/>
          </a:bodyPr>
          <a:lstStyle/>
          <a:p>
            <a:r>
              <a:rPr lang="en-US" altLang="en-US" dirty="0">
                <a:latin typeface="Arial" panose="020B0604020202020204" pitchFamily="34" charset="0"/>
                <a:cs typeface="Arial" panose="020B0604020202020204" pitchFamily="34" charset="0"/>
              </a:rPr>
              <a:t>The IRR is the interest rate that equates the equivalent worth of an alternative</a:t>
            </a:r>
            <a:r>
              <a:rPr lang="ja-JP" altLang="en-US" dirty="0">
                <a:latin typeface="Arial" panose="020B0604020202020204" pitchFamily="34" charset="0"/>
                <a:cs typeface="Arial" panose="020B0604020202020204" pitchFamily="34" charset="0"/>
              </a:rPr>
              <a:t>’</a:t>
            </a:r>
            <a:r>
              <a:rPr lang="en-US" altLang="ja-JP" dirty="0">
                <a:latin typeface="Arial" panose="020B0604020202020204" pitchFamily="34" charset="0"/>
                <a:cs typeface="Arial" panose="020B0604020202020204" pitchFamily="34" charset="0"/>
              </a:rPr>
              <a:t>s cash </a:t>
            </a:r>
            <a:r>
              <a:rPr lang="en-US" altLang="ja-JP" i="1" dirty="0">
                <a:latin typeface="Arial" panose="020B0604020202020204" pitchFamily="34" charset="0"/>
                <a:cs typeface="Arial" panose="020B0604020202020204" pitchFamily="34" charset="0"/>
              </a:rPr>
              <a:t>inflows</a:t>
            </a:r>
            <a:r>
              <a:rPr lang="en-US" altLang="ja-JP" dirty="0">
                <a:latin typeface="Arial" panose="020B0604020202020204" pitchFamily="34" charset="0"/>
                <a:cs typeface="Arial" panose="020B0604020202020204" pitchFamily="34" charset="0"/>
              </a:rPr>
              <a:t> (revenue, </a:t>
            </a:r>
            <a:r>
              <a:rPr lang="en-US" altLang="ja-JP" i="1" dirty="0">
                <a:latin typeface="Arial" panose="020B0604020202020204" pitchFamily="34" charset="0"/>
                <a:cs typeface="Arial" panose="020B0604020202020204" pitchFamily="34" charset="0"/>
              </a:rPr>
              <a:t>R</a:t>
            </a:r>
            <a:r>
              <a:rPr lang="en-US" altLang="ja-JP" dirty="0">
                <a:latin typeface="Arial" panose="020B0604020202020204" pitchFamily="34" charset="0"/>
                <a:cs typeface="Arial" panose="020B0604020202020204" pitchFamily="34" charset="0"/>
              </a:rPr>
              <a:t>) to the equivalent worth of cash </a:t>
            </a:r>
            <a:r>
              <a:rPr lang="en-US" altLang="ja-JP" i="1" dirty="0">
                <a:latin typeface="Arial" panose="020B0604020202020204" pitchFamily="34" charset="0"/>
                <a:cs typeface="Arial" panose="020B0604020202020204" pitchFamily="34" charset="0"/>
              </a:rPr>
              <a:t>outflows </a:t>
            </a:r>
            <a:r>
              <a:rPr lang="en-US" altLang="ja-JP" dirty="0">
                <a:latin typeface="Arial" panose="020B0604020202020204" pitchFamily="34" charset="0"/>
                <a:cs typeface="Arial" panose="020B0604020202020204" pitchFamily="34" charset="0"/>
              </a:rPr>
              <a:t>(expenses, </a:t>
            </a:r>
            <a:r>
              <a:rPr lang="en-US" altLang="ja-JP" i="1" dirty="0">
                <a:latin typeface="Arial" panose="020B0604020202020204" pitchFamily="34" charset="0"/>
                <a:cs typeface="Arial" panose="020B0604020202020204" pitchFamily="34" charset="0"/>
              </a:rPr>
              <a:t>E</a:t>
            </a:r>
            <a:r>
              <a:rPr lang="en-US" altLang="ja-JP" dirty="0">
                <a:latin typeface="Arial" panose="020B0604020202020204" pitchFamily="34" charset="0"/>
                <a:cs typeface="Arial" panose="020B0604020202020204" pitchFamily="34" charset="0"/>
              </a:rPr>
              <a:t>).</a:t>
            </a:r>
          </a:p>
          <a:p>
            <a:r>
              <a:rPr lang="en-US" altLang="en-US" dirty="0">
                <a:latin typeface="Arial" panose="020B0604020202020204" pitchFamily="34" charset="0"/>
                <a:cs typeface="Arial" panose="020B0604020202020204" pitchFamily="34" charset="0"/>
              </a:rPr>
              <a:t>The IRR is sometimes referred to as the </a:t>
            </a:r>
            <a:r>
              <a:rPr lang="en-US" altLang="en-US" i="1" dirty="0">
                <a:latin typeface="Arial" panose="020B0604020202020204" pitchFamily="34" charset="0"/>
                <a:cs typeface="Arial" panose="020B0604020202020204" pitchFamily="34" charset="0"/>
              </a:rPr>
              <a:t>breakeven interest rate</a:t>
            </a:r>
            <a:r>
              <a:rPr lang="en-US" altLang="en-US" dirty="0" smtClean="0">
                <a:latin typeface="Arial" panose="020B0604020202020204" pitchFamily="34" charset="0"/>
                <a:cs typeface="Arial" panose="020B0604020202020204" pitchFamily="34" charset="0"/>
              </a:rPr>
              <a:t>.</a:t>
            </a:r>
            <a:endParaRPr lang="en-US" altLang="en-US" dirty="0"/>
          </a:p>
          <a:p>
            <a:pPr marL="0" indent="0">
              <a:buNone/>
            </a:pPr>
            <a:r>
              <a:rPr lang="en-US" altLang="en-US" dirty="0">
                <a:latin typeface="Arial" panose="020B0604020202020204" pitchFamily="34" charset="0"/>
                <a:cs typeface="Arial" panose="020B0604020202020204" pitchFamily="34" charset="0"/>
              </a:rPr>
              <a:t>The IRR is the interest </a:t>
            </a:r>
            <a:r>
              <a:rPr lang="en-US" altLang="en-US" i="1" dirty="0" err="1">
                <a:latin typeface="Arial" panose="020B0604020202020204" pitchFamily="34" charset="0"/>
                <a:cs typeface="Arial" panose="020B0604020202020204" pitchFamily="34" charset="0"/>
              </a:rPr>
              <a:t>i</a:t>
            </a:r>
            <a:r>
              <a:rPr lang="en-US" altLang="en-US" i="1" dirty="0">
                <a:latin typeface="Arial" panose="020B0604020202020204" pitchFamily="34" charset="0"/>
                <a:cs typeface="Arial" panose="020B0604020202020204" pitchFamily="34" charset="0"/>
              </a:rPr>
              <a:t>'%</a:t>
            </a:r>
            <a:r>
              <a:rPr lang="en-US" altLang="en-US" dirty="0">
                <a:latin typeface="Arial" panose="020B0604020202020204" pitchFamily="34" charset="0"/>
                <a:cs typeface="Arial" panose="020B0604020202020204" pitchFamily="34" charset="0"/>
              </a:rPr>
              <a:t> at which</a:t>
            </a:r>
            <a:endParaRPr lang="en-IN" dirty="0"/>
          </a:p>
        </p:txBody>
      </p:sp>
      <p:graphicFrame>
        <p:nvGraphicFramePr>
          <p:cNvPr id="4" name="Object 3"/>
          <p:cNvGraphicFramePr>
            <a:graphicFrameLocks noChangeAspect="1"/>
          </p:cNvGraphicFramePr>
          <p:nvPr>
            <p:extLst>
              <p:ext uri="{D42A27DB-BD31-4B8C-83A1-F6EECF244321}">
                <p14:modId xmlns:p14="http://schemas.microsoft.com/office/powerpoint/2010/main" val="312741634"/>
              </p:ext>
            </p:extLst>
          </p:nvPr>
        </p:nvGraphicFramePr>
        <p:xfrm>
          <a:off x="1654175" y="4604789"/>
          <a:ext cx="5803900" cy="914400"/>
        </p:xfrm>
        <a:graphic>
          <a:graphicData uri="http://schemas.openxmlformats.org/presentationml/2006/ole">
            <mc:AlternateContent xmlns:mc="http://schemas.openxmlformats.org/markup-compatibility/2006">
              <mc:Choice xmlns:v="urn:schemas-microsoft-com:vml" Requires="v">
                <p:oleObj spid="_x0000_s48238" name="Equation" r:id="rId4" imgW="5803560" imgH="914400" progId="Equation.DSMT4">
                  <p:embed/>
                </p:oleObj>
              </mc:Choice>
              <mc:Fallback>
                <p:oleObj name="Equation" r:id="rId4" imgW="5803560" imgH="91440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4175" y="4604789"/>
                        <a:ext cx="58039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637006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73791"/>
            <a:ext cx="8212138" cy="1046440"/>
          </a:xfrm>
        </p:spPr>
        <p:txBody>
          <a:bodyPr lIns="0" tIns="0" rIns="0" bIns="0">
            <a:spAutoFit/>
          </a:bodyPr>
          <a:lstStyle/>
          <a:p>
            <a:r>
              <a:rPr lang="en-US" altLang="en-US" sz="3400" dirty="0">
                <a:latin typeface="Arial" panose="020B0604020202020204" pitchFamily="34" charset="0"/>
                <a:cs typeface="Arial" panose="020B0604020202020204" pitchFamily="34" charset="0"/>
              </a:rPr>
              <a:t>Solving for the IRR is a </a:t>
            </a:r>
            <a:r>
              <a:rPr lang="en-US" altLang="en-US" sz="3400" dirty="0" smtClean="0">
                <a:latin typeface="Arial" panose="020B0604020202020204" pitchFamily="34" charset="0"/>
                <a:cs typeface="Arial" panose="020B0604020202020204" pitchFamily="34" charset="0"/>
              </a:rPr>
              <a:t>Bit </a:t>
            </a:r>
            <a:r>
              <a:rPr lang="en-US" altLang="en-US" sz="3400" dirty="0">
                <a:latin typeface="Arial" panose="020B0604020202020204" pitchFamily="34" charset="0"/>
                <a:cs typeface="Arial" panose="020B0604020202020204" pitchFamily="34" charset="0"/>
              </a:rPr>
              <a:t>M</a:t>
            </a:r>
            <a:r>
              <a:rPr lang="en-US" altLang="en-US" sz="3400" dirty="0" smtClean="0">
                <a:latin typeface="Arial" panose="020B0604020202020204" pitchFamily="34" charset="0"/>
                <a:cs typeface="Arial" panose="020B0604020202020204" pitchFamily="34" charset="0"/>
              </a:rPr>
              <a:t>ore Complicated </a:t>
            </a:r>
            <a:r>
              <a:rPr lang="en-US" altLang="en-US" sz="3400" dirty="0">
                <a:latin typeface="Arial" panose="020B0604020202020204" pitchFamily="34" charset="0"/>
                <a:cs typeface="Arial" panose="020B0604020202020204" pitchFamily="34" charset="0"/>
              </a:rPr>
              <a:t>than PW, FW, or AW</a:t>
            </a:r>
            <a:endParaRPr lang="en-US" sz="3400" b="0" dirty="0"/>
          </a:p>
        </p:txBody>
      </p:sp>
      <p:sp>
        <p:nvSpPr>
          <p:cNvPr id="6" name="Content Placeholder 5"/>
          <p:cNvSpPr>
            <a:spLocks noGrp="1"/>
          </p:cNvSpPr>
          <p:nvPr>
            <p:ph idx="1"/>
          </p:nvPr>
        </p:nvSpPr>
        <p:spPr>
          <a:xfrm>
            <a:off x="457200" y="1637708"/>
            <a:ext cx="8212138" cy="2777683"/>
          </a:xfrm>
        </p:spPr>
        <p:txBody>
          <a:bodyPr vert="horz" lIns="0" tIns="0" rIns="0" bIns="0" rtlCol="0">
            <a:spAutoFit/>
          </a:bodyPr>
          <a:lstStyle/>
          <a:p>
            <a:r>
              <a:rPr lang="en-US" altLang="en-US" dirty="0">
                <a:latin typeface="Arial" panose="020B0604020202020204" pitchFamily="34" charset="0"/>
                <a:cs typeface="Arial" panose="020B0604020202020204" pitchFamily="34" charset="0"/>
              </a:rPr>
              <a:t>The method of solving for the </a:t>
            </a:r>
            <a:r>
              <a:rPr lang="en-US" altLang="en-US" i="1" dirty="0" err="1">
                <a:latin typeface="Arial" panose="020B0604020202020204" pitchFamily="34" charset="0"/>
                <a:cs typeface="Arial" panose="020B0604020202020204" pitchFamily="34" charset="0"/>
              </a:rPr>
              <a:t>i</a:t>
            </a:r>
            <a:r>
              <a:rPr lang="en-US" altLang="en-US" i="1" dirty="0">
                <a:latin typeface="Arial" panose="020B0604020202020204" pitchFamily="34" charset="0"/>
                <a:cs typeface="Arial" panose="020B0604020202020204" pitchFamily="34" charset="0"/>
              </a:rPr>
              <a:t>'%</a:t>
            </a:r>
            <a:r>
              <a:rPr lang="en-US" altLang="en-US" dirty="0">
                <a:latin typeface="Arial" panose="020B0604020202020204" pitchFamily="34" charset="0"/>
                <a:cs typeface="Arial" panose="020B0604020202020204" pitchFamily="34" charset="0"/>
              </a:rPr>
              <a:t> that equates revenues and expenses normally involves trial-and-error calculations, or solving numerically using mathematical software.</a:t>
            </a:r>
          </a:p>
          <a:p>
            <a:r>
              <a:rPr lang="en-US" altLang="en-US" dirty="0">
                <a:latin typeface="Arial" panose="020B0604020202020204" pitchFamily="34" charset="0"/>
                <a:cs typeface="Arial" panose="020B0604020202020204" pitchFamily="34" charset="0"/>
              </a:rPr>
              <a:t>The use of spreadsheet software can greatly assist in solving for the IRR.  Excel uses the </a:t>
            </a:r>
            <a:r>
              <a:rPr lang="en-US" altLang="en-US" i="1" dirty="0">
                <a:latin typeface="Arial" panose="020B0604020202020204" pitchFamily="34" charset="0"/>
                <a:cs typeface="Arial" panose="020B0604020202020204" pitchFamily="34" charset="0"/>
              </a:rPr>
              <a:t>IRR(range, guess)</a:t>
            </a:r>
            <a:r>
              <a:rPr lang="en-US" altLang="en-US" dirty="0">
                <a:latin typeface="Arial" panose="020B0604020202020204" pitchFamily="34" charset="0"/>
                <a:cs typeface="Arial" panose="020B0604020202020204" pitchFamily="34" charset="0"/>
              </a:rPr>
              <a:t> or </a:t>
            </a:r>
            <a:r>
              <a:rPr lang="en-US" altLang="en-US" i="1" dirty="0">
                <a:latin typeface="Arial" panose="020B0604020202020204" pitchFamily="34" charset="0"/>
                <a:cs typeface="Arial" panose="020B0604020202020204" pitchFamily="34" charset="0"/>
              </a:rPr>
              <a:t>RATE(</a:t>
            </a:r>
            <a:r>
              <a:rPr lang="en-US" altLang="en-US" i="1" dirty="0" err="1">
                <a:latin typeface="Arial" panose="020B0604020202020204" pitchFamily="34" charset="0"/>
                <a:cs typeface="Arial" panose="020B0604020202020204" pitchFamily="34" charset="0"/>
              </a:rPr>
              <a:t>nper</a:t>
            </a:r>
            <a:r>
              <a:rPr lang="en-US" altLang="en-US" i="1" dirty="0">
                <a:latin typeface="Arial" panose="020B0604020202020204" pitchFamily="34" charset="0"/>
                <a:cs typeface="Arial" panose="020B0604020202020204" pitchFamily="34" charset="0"/>
              </a:rPr>
              <a:t>, </a:t>
            </a:r>
            <a:r>
              <a:rPr lang="en-US" altLang="en-US" i="1" dirty="0" err="1">
                <a:latin typeface="Arial" panose="020B0604020202020204" pitchFamily="34" charset="0"/>
                <a:cs typeface="Arial" panose="020B0604020202020204" pitchFamily="34" charset="0"/>
              </a:rPr>
              <a:t>pmt</a:t>
            </a:r>
            <a:r>
              <a:rPr lang="en-US" altLang="en-US" i="1" dirty="0">
                <a:latin typeface="Arial" panose="020B0604020202020204" pitchFamily="34" charset="0"/>
                <a:cs typeface="Arial" panose="020B0604020202020204" pitchFamily="34" charset="0"/>
              </a:rPr>
              <a:t>, </a:t>
            </a:r>
            <a:r>
              <a:rPr lang="en-US" altLang="en-US" i="1" dirty="0" err="1">
                <a:latin typeface="Arial" panose="020B0604020202020204" pitchFamily="34" charset="0"/>
                <a:cs typeface="Arial" panose="020B0604020202020204" pitchFamily="34" charset="0"/>
              </a:rPr>
              <a:t>pv</a:t>
            </a:r>
            <a:r>
              <a:rPr lang="en-US" altLang="en-US" i="1" dirty="0">
                <a:latin typeface="Arial" panose="020B0604020202020204" pitchFamily="34" charset="0"/>
                <a:cs typeface="Arial" panose="020B0604020202020204" pitchFamily="34" charset="0"/>
              </a:rPr>
              <a:t>)</a:t>
            </a:r>
            <a:r>
              <a:rPr lang="en-US" altLang="en-US" dirty="0">
                <a:latin typeface="Arial" panose="020B0604020202020204" pitchFamily="34" charset="0"/>
                <a:cs typeface="Arial" panose="020B0604020202020204" pitchFamily="34" charset="0"/>
              </a:rPr>
              <a:t> functions</a:t>
            </a:r>
            <a:r>
              <a:rPr lang="en-US" altLang="en-US" dirty="0" smtClean="0">
                <a:latin typeface="Arial" panose="020B0604020202020204" pitchFamily="34" charset="0"/>
                <a:cs typeface="Arial" panose="020B0604020202020204" pitchFamily="34" charset="0"/>
              </a:rPr>
              <a:t>.</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48585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48966"/>
            <a:ext cx="8212138" cy="523220"/>
          </a:xfrm>
        </p:spPr>
        <p:txBody>
          <a:bodyPr lIns="0" tIns="0" rIns="0" bIns="0">
            <a:spAutoFit/>
          </a:bodyPr>
          <a:lstStyle/>
          <a:p>
            <a:r>
              <a:rPr lang="en-US" altLang="en-US" sz="3400" dirty="0">
                <a:latin typeface="Arial" panose="020B0604020202020204" pitchFamily="34" charset="0"/>
                <a:cs typeface="Arial" panose="020B0604020202020204" pitchFamily="34" charset="0"/>
              </a:rPr>
              <a:t>Challenges in </a:t>
            </a:r>
            <a:r>
              <a:rPr lang="en-US" altLang="en-US" sz="3400" dirty="0" smtClean="0">
                <a:latin typeface="Arial" panose="020B0604020202020204" pitchFamily="34" charset="0"/>
                <a:cs typeface="Arial" panose="020B0604020202020204" pitchFamily="34" charset="0"/>
              </a:rPr>
              <a:t>Applying </a:t>
            </a:r>
            <a:r>
              <a:rPr lang="en-US" altLang="en-US" sz="3400" dirty="0">
                <a:latin typeface="Arial" panose="020B0604020202020204" pitchFamily="34" charset="0"/>
                <a:cs typeface="Arial" panose="020B0604020202020204" pitchFamily="34" charset="0"/>
              </a:rPr>
              <a:t>the IRR </a:t>
            </a:r>
            <a:r>
              <a:rPr lang="en-US" altLang="en-US" sz="3400" dirty="0" smtClean="0">
                <a:latin typeface="Arial" panose="020B0604020202020204" pitchFamily="34" charset="0"/>
                <a:cs typeface="Arial" panose="020B0604020202020204" pitchFamily="34" charset="0"/>
              </a:rPr>
              <a:t>Method</a:t>
            </a:r>
            <a:endParaRPr lang="en-US" sz="3400" b="0" dirty="0"/>
          </a:p>
        </p:txBody>
      </p:sp>
      <p:sp>
        <p:nvSpPr>
          <p:cNvPr id="6" name="Content Placeholder 5"/>
          <p:cNvSpPr>
            <a:spLocks noGrp="1"/>
          </p:cNvSpPr>
          <p:nvPr>
            <p:ph idx="1"/>
          </p:nvPr>
        </p:nvSpPr>
        <p:spPr>
          <a:xfrm>
            <a:off x="457200" y="1637708"/>
            <a:ext cx="8212138" cy="2600712"/>
          </a:xfrm>
        </p:spPr>
        <p:txBody>
          <a:bodyPr vert="horz" lIns="0" tIns="0" rIns="0" bIns="0" rtlCol="0">
            <a:spAutoFit/>
          </a:bodyPr>
          <a:lstStyle/>
          <a:p>
            <a:r>
              <a:rPr lang="en-US" altLang="en-US" dirty="0">
                <a:latin typeface="Arial" panose="020B0604020202020204" pitchFamily="34" charset="0"/>
                <a:cs typeface="Arial" panose="020B0604020202020204" pitchFamily="34" charset="0"/>
              </a:rPr>
              <a:t>It is computationally difficult without proper tools.</a:t>
            </a:r>
          </a:p>
          <a:p>
            <a:r>
              <a:rPr lang="en-US" altLang="en-US" dirty="0">
                <a:latin typeface="Arial" panose="020B0604020202020204" pitchFamily="34" charset="0"/>
                <a:cs typeface="Arial" panose="020B0604020202020204" pitchFamily="34" charset="0"/>
              </a:rPr>
              <a:t>In rare instances multiple rates of return can be found. (See Appendix 5-A.)</a:t>
            </a:r>
          </a:p>
          <a:p>
            <a:r>
              <a:rPr lang="en-US" altLang="en-US" dirty="0">
                <a:latin typeface="Arial" panose="020B0604020202020204" pitchFamily="34" charset="0"/>
                <a:cs typeface="Arial" panose="020B0604020202020204" pitchFamily="34" charset="0"/>
              </a:rPr>
              <a:t>The IRR method must be carefully applied and interpreted when comparing two more mutually exclusive alternatives (e.g., do not directly compare internal rates of return).</a:t>
            </a:r>
          </a:p>
        </p:txBody>
      </p:sp>
    </p:spTree>
    <p:extLst>
      <p:ext uri="{BB962C8B-B14F-4D97-AF65-F5344CB8AC3E}">
        <p14:creationId xmlns:p14="http://schemas.microsoft.com/office/powerpoint/2010/main" val="3225215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73791"/>
            <a:ext cx="8212138" cy="1046440"/>
          </a:xfrm>
        </p:spPr>
        <p:txBody>
          <a:bodyPr lIns="0" tIns="0" rIns="0" bIns="0">
            <a:spAutoFit/>
          </a:bodyPr>
          <a:lstStyle/>
          <a:p>
            <a:r>
              <a:rPr lang="en-US" altLang="en-US" sz="3400" dirty="0">
                <a:latin typeface="Arial" panose="020B0604020202020204" pitchFamily="34" charset="0"/>
                <a:cs typeface="Arial" panose="020B0604020202020204" pitchFamily="34" charset="0"/>
              </a:rPr>
              <a:t>Reinvesting </a:t>
            </a:r>
            <a:r>
              <a:rPr lang="en-US" altLang="en-US" sz="3400" dirty="0" smtClean="0">
                <a:latin typeface="Arial" panose="020B0604020202020204" pitchFamily="34" charset="0"/>
                <a:cs typeface="Arial" panose="020B0604020202020204" pitchFamily="34" charset="0"/>
              </a:rPr>
              <a:t>Revenue—the </a:t>
            </a:r>
            <a:r>
              <a:rPr lang="en-US" altLang="en-US" sz="3400" dirty="0">
                <a:latin typeface="Arial" panose="020B0604020202020204" pitchFamily="34" charset="0"/>
                <a:cs typeface="Arial" panose="020B0604020202020204" pitchFamily="34" charset="0"/>
              </a:rPr>
              <a:t>External Rate of Return (ERR)</a:t>
            </a:r>
            <a:endParaRPr lang="en-US" sz="3400" b="0" dirty="0"/>
          </a:p>
        </p:txBody>
      </p:sp>
      <p:sp>
        <p:nvSpPr>
          <p:cNvPr id="6" name="Content Placeholder 5"/>
          <p:cNvSpPr>
            <a:spLocks noGrp="1"/>
          </p:cNvSpPr>
          <p:nvPr>
            <p:ph idx="1"/>
          </p:nvPr>
        </p:nvSpPr>
        <p:spPr>
          <a:xfrm>
            <a:off x="457200" y="1637708"/>
            <a:ext cx="8212138" cy="3464228"/>
          </a:xfrm>
        </p:spPr>
        <p:txBody>
          <a:bodyPr vert="horz" lIns="0" tIns="0" rIns="0" bIns="0" rtlCol="0">
            <a:spAutoFit/>
          </a:bodyPr>
          <a:lstStyle/>
          <a:p>
            <a:r>
              <a:rPr lang="en-US" altLang="en-US" dirty="0">
                <a:latin typeface="Arial" panose="020B0604020202020204" pitchFamily="34" charset="0"/>
                <a:cs typeface="Arial" panose="020B0604020202020204" pitchFamily="34" charset="0"/>
              </a:rPr>
              <a:t>The IRR assumes revenues generated are reinvested at the IRR—which may not be an accurate situation.</a:t>
            </a:r>
          </a:p>
          <a:p>
            <a:r>
              <a:rPr lang="en-US" altLang="en-US" dirty="0">
                <a:latin typeface="Arial" panose="020B0604020202020204" pitchFamily="34" charset="0"/>
                <a:cs typeface="Arial" panose="020B0604020202020204" pitchFamily="34" charset="0"/>
              </a:rPr>
              <a:t>The ERR takes into account the interest rate, ε, external to a project at which net cash flows generated (or required) by a project over its life can be reinvested (or borrowed).  This is usually the MARR.</a:t>
            </a:r>
          </a:p>
          <a:p>
            <a:r>
              <a:rPr lang="en-US" altLang="en-US" dirty="0">
                <a:latin typeface="Arial" panose="020B0604020202020204" pitchFamily="34" charset="0"/>
                <a:cs typeface="Arial" panose="020B0604020202020204" pitchFamily="34" charset="0"/>
              </a:rPr>
              <a:t>If the ERR happens to equal the project</a:t>
            </a:r>
            <a:r>
              <a:rPr lang="ja-JP" altLang="en-US" dirty="0">
                <a:latin typeface="Arial" panose="020B0604020202020204" pitchFamily="34" charset="0"/>
                <a:cs typeface="Arial" panose="020B0604020202020204" pitchFamily="34" charset="0"/>
              </a:rPr>
              <a:t>’</a:t>
            </a:r>
            <a:r>
              <a:rPr lang="en-US" altLang="ja-JP" dirty="0">
                <a:latin typeface="Arial" panose="020B0604020202020204" pitchFamily="34" charset="0"/>
                <a:cs typeface="Arial" panose="020B0604020202020204" pitchFamily="34" charset="0"/>
              </a:rPr>
              <a:t>s IRR, then using the ERR and IRR produce identical results.</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77836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48966"/>
            <a:ext cx="8212138" cy="523220"/>
          </a:xfrm>
        </p:spPr>
        <p:txBody>
          <a:bodyPr lIns="0" tIns="0" rIns="0" bIns="0">
            <a:spAutoFit/>
          </a:bodyPr>
          <a:lstStyle/>
          <a:p>
            <a:r>
              <a:rPr lang="en-US" altLang="en-US" sz="3400" dirty="0">
                <a:latin typeface="Arial" panose="020B0604020202020204" pitchFamily="34" charset="0"/>
                <a:cs typeface="Arial" panose="020B0604020202020204" pitchFamily="34" charset="0"/>
              </a:rPr>
              <a:t>The ERR P</a:t>
            </a:r>
            <a:r>
              <a:rPr lang="en-US" altLang="en-US" sz="3400" dirty="0" smtClean="0">
                <a:latin typeface="Arial" panose="020B0604020202020204" pitchFamily="34" charset="0"/>
                <a:cs typeface="Arial" panose="020B0604020202020204" pitchFamily="34" charset="0"/>
              </a:rPr>
              <a:t>rocedure </a:t>
            </a:r>
            <a:r>
              <a:rPr lang="en-US" altLang="en-US" sz="2800" dirty="0" smtClean="0">
                <a:latin typeface="Arial" panose="020B0604020202020204" pitchFamily="34" charset="0"/>
                <a:cs typeface="Arial" panose="020B0604020202020204" pitchFamily="34" charset="0"/>
              </a:rPr>
              <a:t>(1 of 2)</a:t>
            </a:r>
            <a:endParaRPr lang="en-US" sz="2800" b="0" dirty="0"/>
          </a:p>
        </p:txBody>
      </p:sp>
      <p:sp>
        <p:nvSpPr>
          <p:cNvPr id="6" name="Content Placeholder 5"/>
          <p:cNvSpPr>
            <a:spLocks noGrp="1"/>
          </p:cNvSpPr>
          <p:nvPr>
            <p:ph idx="1"/>
          </p:nvPr>
        </p:nvSpPr>
        <p:spPr>
          <a:xfrm>
            <a:off x="457200" y="1637708"/>
            <a:ext cx="8212138" cy="2231380"/>
          </a:xfrm>
        </p:spPr>
        <p:txBody>
          <a:bodyPr vert="horz" lIns="0" tIns="0" rIns="0" bIns="0" rtlCol="0">
            <a:spAutoFit/>
          </a:bodyPr>
          <a:lstStyle/>
          <a:p>
            <a:r>
              <a:rPr lang="en-US" altLang="en-US" dirty="0">
                <a:latin typeface="Arial" panose="020B0604020202020204" pitchFamily="34" charset="0"/>
                <a:cs typeface="Arial" panose="020B0604020202020204" pitchFamily="34" charset="0"/>
              </a:rPr>
              <a:t>Discount all the net cash </a:t>
            </a:r>
            <a:r>
              <a:rPr lang="en-US" altLang="en-US" i="1" dirty="0">
                <a:latin typeface="Arial" panose="020B0604020202020204" pitchFamily="34" charset="0"/>
                <a:cs typeface="Arial" panose="020B0604020202020204" pitchFamily="34" charset="0"/>
              </a:rPr>
              <a:t>outflows</a:t>
            </a:r>
            <a:r>
              <a:rPr lang="en-US" altLang="en-US" dirty="0">
                <a:latin typeface="Arial" panose="020B0604020202020204" pitchFamily="34" charset="0"/>
                <a:cs typeface="Arial" panose="020B0604020202020204" pitchFamily="34" charset="0"/>
              </a:rPr>
              <a:t> to time </a:t>
            </a:r>
            <a:r>
              <a:rPr lang="en-US" altLang="en-US" i="1" dirty="0">
                <a:latin typeface="Arial" panose="020B0604020202020204" pitchFamily="34" charset="0"/>
                <a:cs typeface="Arial" panose="020B0604020202020204" pitchFamily="34" charset="0"/>
              </a:rPr>
              <a:t>0</a:t>
            </a:r>
            <a:r>
              <a:rPr lang="en-US" altLang="en-US" dirty="0">
                <a:latin typeface="Arial" panose="020B0604020202020204" pitchFamily="34" charset="0"/>
                <a:cs typeface="Arial" panose="020B0604020202020204" pitchFamily="34" charset="0"/>
              </a:rPr>
              <a:t> at ε% per compounding period.</a:t>
            </a:r>
          </a:p>
          <a:p>
            <a:r>
              <a:rPr lang="en-US" altLang="en-US" dirty="0">
                <a:latin typeface="Arial" panose="020B0604020202020204" pitchFamily="34" charset="0"/>
                <a:cs typeface="Arial" panose="020B0604020202020204" pitchFamily="34" charset="0"/>
              </a:rPr>
              <a:t>Compound all the net cash </a:t>
            </a:r>
            <a:r>
              <a:rPr lang="en-US" altLang="en-US" i="1" dirty="0">
                <a:latin typeface="Arial" panose="020B0604020202020204" pitchFamily="34" charset="0"/>
                <a:cs typeface="Arial" panose="020B0604020202020204" pitchFamily="34" charset="0"/>
              </a:rPr>
              <a:t>inflows</a:t>
            </a:r>
            <a:r>
              <a:rPr lang="en-US" altLang="en-US" dirty="0">
                <a:latin typeface="Arial" panose="020B0604020202020204" pitchFamily="34" charset="0"/>
                <a:cs typeface="Arial" panose="020B0604020202020204" pitchFamily="34" charset="0"/>
              </a:rPr>
              <a:t> to period </a:t>
            </a:r>
            <a:r>
              <a:rPr lang="en-US" altLang="en-US" i="1" dirty="0">
                <a:latin typeface="Arial" panose="020B0604020202020204" pitchFamily="34" charset="0"/>
                <a:cs typeface="Arial" panose="020B0604020202020204" pitchFamily="34" charset="0"/>
              </a:rPr>
              <a:t>N</a:t>
            </a:r>
            <a:r>
              <a:rPr lang="en-US" altLang="en-US" dirty="0">
                <a:latin typeface="Arial" panose="020B0604020202020204" pitchFamily="34" charset="0"/>
                <a:cs typeface="Arial" panose="020B0604020202020204" pitchFamily="34" charset="0"/>
              </a:rPr>
              <a:t> at </a:t>
            </a:r>
            <a:r>
              <a:rPr lang="en-US" altLang="en-US" dirty="0" err="1">
                <a:latin typeface="Arial" panose="020B0604020202020204" pitchFamily="34" charset="0"/>
                <a:cs typeface="Arial" panose="020B0604020202020204" pitchFamily="34" charset="0"/>
              </a:rPr>
              <a:t>at</a:t>
            </a:r>
            <a:r>
              <a:rPr lang="en-US" altLang="en-US" dirty="0">
                <a:latin typeface="Arial" panose="020B0604020202020204" pitchFamily="34" charset="0"/>
                <a:cs typeface="Arial" panose="020B0604020202020204" pitchFamily="34" charset="0"/>
              </a:rPr>
              <a:t> ε%.</a:t>
            </a:r>
          </a:p>
          <a:p>
            <a:r>
              <a:rPr lang="en-US" altLang="en-US" dirty="0">
                <a:latin typeface="Arial" panose="020B0604020202020204" pitchFamily="34" charset="0"/>
                <a:cs typeface="Arial" panose="020B0604020202020204" pitchFamily="34" charset="0"/>
              </a:rPr>
              <a:t>Solve for the ERR, the interest rate that establishes equivalence between the two quantities. </a:t>
            </a:r>
          </a:p>
        </p:txBody>
      </p:sp>
    </p:spTree>
    <p:extLst>
      <p:ext uri="{BB962C8B-B14F-4D97-AF65-F5344CB8AC3E}">
        <p14:creationId xmlns:p14="http://schemas.microsoft.com/office/powerpoint/2010/main" val="613909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58259"/>
            <a:ext cx="8229600" cy="523220"/>
          </a:xfrm>
        </p:spPr>
        <p:txBody>
          <a:bodyPr lIns="0" tIns="0" rIns="0" bIns="0">
            <a:spAutoFit/>
          </a:bodyPr>
          <a:lstStyle/>
          <a:p>
            <a:r>
              <a:rPr lang="en-US" altLang="en-US" sz="3400" dirty="0">
                <a:latin typeface="Arial" panose="020B0604020202020204" pitchFamily="34" charset="0"/>
                <a:cs typeface="Arial" panose="020B0604020202020204" pitchFamily="34" charset="0"/>
              </a:rPr>
              <a:t>The ERR P</a:t>
            </a:r>
            <a:r>
              <a:rPr lang="en-US" altLang="en-US" sz="3400" dirty="0" smtClean="0">
                <a:latin typeface="Arial" panose="020B0604020202020204" pitchFamily="34" charset="0"/>
                <a:cs typeface="Arial" panose="020B0604020202020204" pitchFamily="34" charset="0"/>
              </a:rPr>
              <a:t>rocedure </a:t>
            </a:r>
            <a:r>
              <a:rPr lang="en-US" altLang="en-US" sz="2800" dirty="0" smtClean="0">
                <a:latin typeface="Arial" panose="020B0604020202020204" pitchFamily="34" charset="0"/>
                <a:cs typeface="Arial" panose="020B0604020202020204" pitchFamily="34" charset="0"/>
              </a:rPr>
              <a:t>(2 </a:t>
            </a:r>
            <a:r>
              <a:rPr lang="en-US" altLang="en-US" sz="2800" dirty="0">
                <a:latin typeface="Arial" panose="020B0604020202020204" pitchFamily="34" charset="0"/>
                <a:cs typeface="Arial" panose="020B0604020202020204" pitchFamily="34" charset="0"/>
              </a:rPr>
              <a:t>of 2)</a:t>
            </a:r>
            <a:endParaRPr lang="en-US" sz="2800" b="0" dirty="0"/>
          </a:p>
        </p:txBody>
      </p:sp>
      <p:sp>
        <p:nvSpPr>
          <p:cNvPr id="5" name="Content Placeholder 4"/>
          <p:cNvSpPr>
            <a:spLocks noGrp="1"/>
          </p:cNvSpPr>
          <p:nvPr>
            <p:ph idx="1"/>
          </p:nvPr>
        </p:nvSpPr>
        <p:spPr>
          <a:xfrm>
            <a:off x="457200" y="1631375"/>
            <a:ext cx="8229600" cy="369332"/>
          </a:xfrm>
        </p:spPr>
        <p:txBody>
          <a:bodyPr>
            <a:spAutoFit/>
          </a:bodyPr>
          <a:lstStyle/>
          <a:p>
            <a:pPr marL="0" indent="0">
              <a:buNone/>
            </a:pPr>
            <a:r>
              <a:rPr lang="en-US" altLang="en-US" dirty="0">
                <a:latin typeface="Arial" panose="020B0604020202020204" pitchFamily="34" charset="0"/>
                <a:cs typeface="Arial" panose="020B0604020202020204" pitchFamily="34" charset="0"/>
              </a:rPr>
              <a:t>ERR is the </a:t>
            </a:r>
            <a:r>
              <a:rPr lang="en-US" altLang="en-US" i="1" dirty="0" err="1">
                <a:latin typeface="Arial" panose="020B0604020202020204" pitchFamily="34" charset="0"/>
                <a:cs typeface="Arial" panose="020B0604020202020204" pitchFamily="34" charset="0"/>
              </a:rPr>
              <a:t>i</a:t>
            </a:r>
            <a:r>
              <a:rPr lang="en-US" altLang="en-US" i="1" dirty="0">
                <a:latin typeface="Arial" panose="020B0604020202020204" pitchFamily="34" charset="0"/>
                <a:cs typeface="Arial" panose="020B0604020202020204" pitchFamily="34" charset="0"/>
              </a:rPr>
              <a:t>'%</a:t>
            </a:r>
            <a:r>
              <a:rPr lang="en-US" altLang="en-US" dirty="0">
                <a:latin typeface="Arial" panose="020B0604020202020204" pitchFamily="34" charset="0"/>
                <a:cs typeface="Arial" panose="020B0604020202020204" pitchFamily="34" charset="0"/>
              </a:rPr>
              <a:t> at which</a:t>
            </a:r>
            <a:endParaRPr lang="en-IN" dirty="0"/>
          </a:p>
        </p:txBody>
      </p:sp>
      <p:graphicFrame>
        <p:nvGraphicFramePr>
          <p:cNvPr id="4" name="Object 3"/>
          <p:cNvGraphicFramePr>
            <a:graphicFrameLocks noChangeAspect="1"/>
          </p:cNvGraphicFramePr>
          <p:nvPr>
            <p:extLst>
              <p:ext uri="{D42A27DB-BD31-4B8C-83A1-F6EECF244321}">
                <p14:modId xmlns:p14="http://schemas.microsoft.com/office/powerpoint/2010/main" val="3096959571"/>
              </p:ext>
            </p:extLst>
          </p:nvPr>
        </p:nvGraphicFramePr>
        <p:xfrm>
          <a:off x="1654175" y="2447323"/>
          <a:ext cx="5803900" cy="914400"/>
        </p:xfrm>
        <a:graphic>
          <a:graphicData uri="http://schemas.openxmlformats.org/presentationml/2006/ole">
            <mc:AlternateContent xmlns:mc="http://schemas.openxmlformats.org/markup-compatibility/2006">
              <mc:Choice xmlns:v="urn:schemas-microsoft-com:vml" Requires="v">
                <p:oleObj spid="_x0000_s49245" name="Equation" r:id="rId4" imgW="5803560" imgH="914400" progId="Equation.DSMT4">
                  <p:embed/>
                </p:oleObj>
              </mc:Choice>
              <mc:Fallback>
                <p:oleObj name="Equation" r:id="rId4" imgW="5803560" imgH="9144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4175" y="2447323"/>
                        <a:ext cx="58039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Content Placeholder 2"/>
          <p:cNvSpPr>
            <a:spLocks noGrp="1"/>
          </p:cNvSpPr>
          <p:nvPr>
            <p:ph idx="13"/>
          </p:nvPr>
        </p:nvSpPr>
        <p:spPr>
          <a:xfrm>
            <a:off x="457200" y="3962400"/>
            <a:ext cx="8229600" cy="1477328"/>
          </a:xfrm>
        </p:spPr>
        <p:txBody>
          <a:bodyPr>
            <a:spAutoFit/>
          </a:bodyPr>
          <a:lstStyle/>
          <a:p>
            <a:pPr>
              <a:spcBef>
                <a:spcPct val="0"/>
              </a:spcBef>
              <a:buFontTx/>
              <a:buNone/>
            </a:pPr>
            <a:r>
              <a:rPr lang="en-US" altLang="en-US" i="1" dirty="0" smtClean="0">
                <a:cs typeface="Arial" panose="020B0604020202020204" pitchFamily="34" charset="0"/>
              </a:rPr>
              <a:t>R</a:t>
            </a:r>
            <a:r>
              <a:rPr lang="en-US" altLang="en-US" i="1" baseline="-25000" dirty="0" smtClean="0">
                <a:cs typeface="Arial" panose="020B0604020202020204" pitchFamily="34" charset="0"/>
              </a:rPr>
              <a:t>k  </a:t>
            </a:r>
            <a:r>
              <a:rPr lang="en-US" altLang="en-US" dirty="0" smtClean="0">
                <a:cs typeface="Arial" panose="020B0604020202020204" pitchFamily="34" charset="0"/>
              </a:rPr>
              <a:t>= excess </a:t>
            </a:r>
            <a:r>
              <a:rPr lang="en-US" altLang="en-US" dirty="0">
                <a:cs typeface="Arial" panose="020B0604020202020204" pitchFamily="34" charset="0"/>
              </a:rPr>
              <a:t>of receipts over expenses in period </a:t>
            </a:r>
            <a:r>
              <a:rPr lang="en-US" altLang="en-US" i="1" dirty="0">
                <a:cs typeface="Arial" panose="020B0604020202020204" pitchFamily="34" charset="0"/>
              </a:rPr>
              <a:t>k</a:t>
            </a:r>
            <a:r>
              <a:rPr lang="en-US" altLang="en-US" dirty="0">
                <a:cs typeface="Arial" panose="020B0604020202020204" pitchFamily="34" charset="0"/>
              </a:rPr>
              <a:t>,</a:t>
            </a:r>
          </a:p>
          <a:p>
            <a:pPr>
              <a:spcBef>
                <a:spcPct val="0"/>
              </a:spcBef>
              <a:buFontTx/>
              <a:buNone/>
            </a:pPr>
            <a:r>
              <a:rPr lang="en-US" altLang="en-US" i="1" dirty="0" smtClean="0">
                <a:cs typeface="Arial" panose="020B0604020202020204" pitchFamily="34" charset="0"/>
              </a:rPr>
              <a:t>E</a:t>
            </a:r>
            <a:r>
              <a:rPr lang="en-US" altLang="en-US" i="1" baseline="-25000" dirty="0" smtClean="0">
                <a:cs typeface="Arial" panose="020B0604020202020204" pitchFamily="34" charset="0"/>
              </a:rPr>
              <a:t>k  </a:t>
            </a:r>
            <a:r>
              <a:rPr lang="en-US" altLang="en-US" dirty="0" smtClean="0">
                <a:cs typeface="Arial" panose="020B0604020202020204" pitchFamily="34" charset="0"/>
              </a:rPr>
              <a:t>= excess </a:t>
            </a:r>
            <a:r>
              <a:rPr lang="en-US" altLang="en-US" dirty="0">
                <a:cs typeface="Arial" panose="020B0604020202020204" pitchFamily="34" charset="0"/>
              </a:rPr>
              <a:t>of expenses over receipts in period </a:t>
            </a:r>
            <a:r>
              <a:rPr lang="en-US" altLang="en-US" i="1" dirty="0">
                <a:cs typeface="Arial" panose="020B0604020202020204" pitchFamily="34" charset="0"/>
              </a:rPr>
              <a:t>k</a:t>
            </a:r>
            <a:r>
              <a:rPr lang="en-US" altLang="en-US" dirty="0">
                <a:cs typeface="Arial" panose="020B0604020202020204" pitchFamily="34" charset="0"/>
              </a:rPr>
              <a:t>,</a:t>
            </a:r>
          </a:p>
          <a:p>
            <a:pPr marL="347663" indent="-347663">
              <a:spcBef>
                <a:spcPct val="0"/>
              </a:spcBef>
              <a:buFontTx/>
              <a:buNone/>
            </a:pPr>
            <a:r>
              <a:rPr lang="en-US" altLang="en-US" i="1" dirty="0">
                <a:cs typeface="Arial" panose="020B0604020202020204" pitchFamily="34" charset="0"/>
              </a:rPr>
              <a:t>N</a:t>
            </a:r>
            <a:r>
              <a:rPr lang="en-US" altLang="en-US" dirty="0">
                <a:cs typeface="Arial" panose="020B0604020202020204" pitchFamily="34" charset="0"/>
              </a:rPr>
              <a:t>	</a:t>
            </a:r>
            <a:r>
              <a:rPr lang="en-US" altLang="en-US" dirty="0" smtClean="0">
                <a:cs typeface="Arial" panose="020B0604020202020204" pitchFamily="34" charset="0"/>
              </a:rPr>
              <a:t> = project </a:t>
            </a:r>
            <a:r>
              <a:rPr lang="en-US" altLang="en-US" dirty="0">
                <a:cs typeface="Arial" panose="020B0604020202020204" pitchFamily="34" charset="0"/>
              </a:rPr>
              <a:t>life or number of periods, and</a:t>
            </a:r>
          </a:p>
          <a:p>
            <a:pPr marL="347663" indent="-347663">
              <a:spcBef>
                <a:spcPct val="0"/>
              </a:spcBef>
              <a:buFontTx/>
              <a:buNone/>
            </a:pPr>
            <a:r>
              <a:rPr lang="en-US" altLang="en-US" i="1" dirty="0">
                <a:cs typeface="Arial" panose="020B0604020202020204" pitchFamily="34" charset="0"/>
              </a:rPr>
              <a:t>ε</a:t>
            </a:r>
            <a:r>
              <a:rPr lang="en-US" altLang="en-US" dirty="0">
                <a:cs typeface="Arial" panose="020B0604020202020204" pitchFamily="34" charset="0"/>
              </a:rPr>
              <a:t>	</a:t>
            </a:r>
            <a:r>
              <a:rPr lang="en-US" altLang="en-US" dirty="0" smtClean="0">
                <a:cs typeface="Arial" panose="020B0604020202020204" pitchFamily="34" charset="0"/>
              </a:rPr>
              <a:t> = external </a:t>
            </a:r>
            <a:r>
              <a:rPr lang="en-US" altLang="en-US" dirty="0">
                <a:cs typeface="Arial" panose="020B0604020202020204" pitchFamily="34" charset="0"/>
              </a:rPr>
              <a:t>reinvestment rate per period. </a:t>
            </a:r>
          </a:p>
        </p:txBody>
      </p:sp>
    </p:spTree>
    <p:extLst>
      <p:ext uri="{BB962C8B-B14F-4D97-AF65-F5344CB8AC3E}">
        <p14:creationId xmlns:p14="http://schemas.microsoft.com/office/powerpoint/2010/main" val="20768284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758258"/>
            <a:ext cx="8229600" cy="523220"/>
          </a:xfrm>
        </p:spPr>
        <p:txBody>
          <a:bodyPr lIns="0" tIns="0" rIns="0" bIns="0">
            <a:spAutoFit/>
          </a:bodyPr>
          <a:lstStyle/>
          <a:p>
            <a:r>
              <a:rPr lang="en-US" altLang="en-US" sz="3400" dirty="0">
                <a:latin typeface="Arial" panose="020B0604020202020204" pitchFamily="34" charset="0"/>
                <a:cs typeface="Arial" panose="020B0604020202020204" pitchFamily="34" charset="0"/>
              </a:rPr>
              <a:t>Applying the ERR </a:t>
            </a:r>
            <a:r>
              <a:rPr lang="en-US" altLang="en-US" sz="3400" dirty="0" smtClean="0">
                <a:latin typeface="Arial" panose="020B0604020202020204" pitchFamily="34" charset="0"/>
                <a:cs typeface="Arial" panose="020B0604020202020204" pitchFamily="34" charset="0"/>
              </a:rPr>
              <a:t>Method</a:t>
            </a:r>
            <a:endParaRPr lang="en-US" sz="3400" dirty="0"/>
          </a:p>
        </p:txBody>
      </p:sp>
      <p:sp>
        <p:nvSpPr>
          <p:cNvPr id="3" name="Content Placeholder 2"/>
          <p:cNvSpPr>
            <a:spLocks noGrp="1"/>
          </p:cNvSpPr>
          <p:nvPr>
            <p:ph idx="1"/>
          </p:nvPr>
        </p:nvSpPr>
        <p:spPr>
          <a:xfrm>
            <a:off x="457200" y="1683329"/>
            <a:ext cx="8229600" cy="945571"/>
          </a:xfrm>
        </p:spPr>
        <p:txBody>
          <a:bodyPr>
            <a:spAutoFit/>
          </a:bodyPr>
          <a:lstStyle/>
          <a:p>
            <a:pPr marL="0" indent="0">
              <a:spcBef>
                <a:spcPct val="50000"/>
              </a:spcBef>
              <a:buFontTx/>
              <a:buNone/>
            </a:pPr>
            <a:r>
              <a:rPr lang="en-IN" altLang="en-US" sz="2000" dirty="0">
                <a:latin typeface="Arial" panose="020B0604020202020204" pitchFamily="34" charset="0"/>
                <a:cs typeface="Arial" panose="020B0604020202020204" pitchFamily="34" charset="0"/>
              </a:rPr>
              <a:t>This suggests that perhaps some additional effort should be place on getting refined estimates of revenues.  Of course, the complete study needs to consider the other factors.</a:t>
            </a:r>
            <a:endParaRPr lang="en-US" altLang="en-US" sz="2000" dirty="0">
              <a:latin typeface="Arial" panose="020B0604020202020204" pitchFamily="34" charset="0"/>
              <a:cs typeface="Arial" panose="020B0604020202020204" pitchFamily="34" charset="0"/>
            </a:endParaRPr>
          </a:p>
        </p:txBody>
      </p:sp>
      <p:graphicFrame>
        <p:nvGraphicFramePr>
          <p:cNvPr id="8" name="Shape 303"/>
          <p:cNvGraphicFramePr/>
          <p:nvPr>
            <p:extLst>
              <p:ext uri="{D42A27DB-BD31-4B8C-83A1-F6EECF244321}">
                <p14:modId xmlns:p14="http://schemas.microsoft.com/office/powerpoint/2010/main" val="4092494647"/>
              </p:ext>
            </p:extLst>
          </p:nvPr>
        </p:nvGraphicFramePr>
        <p:xfrm>
          <a:off x="1344665" y="2752698"/>
          <a:ext cx="5814258" cy="946175"/>
        </p:xfrm>
        <a:graphic>
          <a:graphicData uri="http://schemas.openxmlformats.org/drawingml/2006/table">
            <a:tbl>
              <a:tblPr firstRow="1">
                <a:noFill/>
              </a:tblPr>
              <a:tblGrid>
                <a:gridCol w="1236406">
                  <a:extLst>
                    <a:ext uri="{9D8B030D-6E8A-4147-A177-3AD203B41FA5}">
                      <a16:colId xmlns:a16="http://schemas.microsoft.com/office/drawing/2014/main" xmlns="" val="20000"/>
                    </a:ext>
                  </a:extLst>
                </a:gridCol>
                <a:gridCol w="1003793">
                  <a:extLst>
                    <a:ext uri="{9D8B030D-6E8A-4147-A177-3AD203B41FA5}">
                      <a16:colId xmlns:a16="http://schemas.microsoft.com/office/drawing/2014/main" xmlns="" val="20001"/>
                    </a:ext>
                  </a:extLst>
                </a:gridCol>
                <a:gridCol w="860799">
                  <a:extLst>
                    <a:ext uri="{9D8B030D-6E8A-4147-A177-3AD203B41FA5}">
                      <a16:colId xmlns:a16="http://schemas.microsoft.com/office/drawing/2014/main" xmlns="" val="20002"/>
                    </a:ext>
                  </a:extLst>
                </a:gridCol>
                <a:gridCol w="904420">
                  <a:extLst>
                    <a:ext uri="{9D8B030D-6E8A-4147-A177-3AD203B41FA5}">
                      <a16:colId xmlns:a16="http://schemas.microsoft.com/office/drawing/2014/main" xmlns="" val="20003"/>
                    </a:ext>
                  </a:extLst>
                </a:gridCol>
                <a:gridCol w="904420"/>
                <a:gridCol w="904420"/>
              </a:tblGrid>
              <a:tr h="458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rgbClr val="FFFFFF"/>
                          </a:solidFill>
                          <a:effectLst/>
                          <a:latin typeface="Times New Roman" pitchFamily="19" charset="0"/>
                          <a:ea typeface="ＭＳ Ｐゴシック" pitchFamily="19" charset="-128"/>
                        </a:rPr>
                        <a:t>Year</a:t>
                      </a:r>
                      <a:endPar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nchor="b">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0</a:t>
                      </a:r>
                    </a:p>
                  </a:txBody>
                  <a:tcPr marL="81867" marR="81867" marT="40934" marB="40934" anchor="b">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1</a:t>
                      </a:r>
                    </a:p>
                  </a:txBody>
                  <a:tcPr marL="81867" marR="81867" marT="40934" marB="40934" anchor="b">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2</a:t>
                      </a:r>
                    </a:p>
                  </a:txBody>
                  <a:tcPr marL="81867" marR="81867" marT="40934" marB="40934" anchor="b">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3</a:t>
                      </a:r>
                    </a:p>
                  </a:txBody>
                  <a:tcPr marL="81867" marR="81867" marT="40934" marB="40934" anchor="b">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rPr>
                        <a:t>4</a:t>
                      </a:r>
                    </a:p>
                  </a:txBody>
                  <a:tcPr marL="81867" marR="81867" marT="40934" marB="40934" anchor="b">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487375">
                <a:tc>
                  <a:txBody>
                    <a:bodyPr/>
                    <a:lstStyle/>
                    <a:p>
                      <a:pPr algn="l"/>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Cash Flow</a:t>
                      </a:r>
                      <a:endParaRPr lang="en-IN" sz="1600" dirty="0"/>
                    </a:p>
                  </a:txBody>
                  <a:tcPr marL="81867" marR="81867" marT="40934" marB="40934">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-$15,000</a:t>
                      </a: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-$7,000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$10,000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$10,000</a:t>
                      </a:r>
                    </a:p>
                  </a:txBody>
                  <a:tcPr marL="81867" marR="81867" marT="40934" marB="40934">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$10,000</a:t>
                      </a:r>
                    </a:p>
                  </a:txBody>
                  <a:tcPr marL="81867" marR="81867" marT="40934" marB="40934">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bl>
          </a:graphicData>
        </a:graphic>
      </p:graphicFrame>
      <p:sp>
        <p:nvSpPr>
          <p:cNvPr id="5" name="Content Placeholder 4"/>
          <p:cNvSpPr>
            <a:spLocks noGrp="1"/>
          </p:cNvSpPr>
          <p:nvPr>
            <p:ph idx="13"/>
          </p:nvPr>
        </p:nvSpPr>
        <p:spPr>
          <a:xfrm>
            <a:off x="450130" y="3925869"/>
            <a:ext cx="1212416" cy="344794"/>
          </a:xfrm>
        </p:spPr>
        <p:txBody>
          <a:bodyPr/>
          <a:lstStyle/>
          <a:p>
            <a:pPr marL="0" indent="0">
              <a:buNone/>
            </a:pPr>
            <a:r>
              <a:rPr lang="en-US" altLang="en-US" sz="2000" dirty="0">
                <a:latin typeface="Arial" panose="020B0604020202020204" pitchFamily="34" charset="0"/>
                <a:cs typeface="Arial" panose="020B0604020202020204" pitchFamily="34" charset="0"/>
              </a:rPr>
              <a:t>Expenses</a:t>
            </a:r>
            <a:endParaRPr lang="en-IN" sz="2000" dirty="0"/>
          </a:p>
        </p:txBody>
      </p:sp>
      <p:graphicFrame>
        <p:nvGraphicFramePr>
          <p:cNvPr id="9" name="Object 8"/>
          <p:cNvGraphicFramePr>
            <a:graphicFrameLocks noChangeAspect="1"/>
          </p:cNvGraphicFramePr>
          <p:nvPr>
            <p:extLst>
              <p:ext uri="{D42A27DB-BD31-4B8C-83A1-F6EECF244321}">
                <p14:modId xmlns:p14="http://schemas.microsoft.com/office/powerpoint/2010/main" val="3092713601"/>
              </p:ext>
            </p:extLst>
          </p:nvPr>
        </p:nvGraphicFramePr>
        <p:xfrm>
          <a:off x="1863867" y="3918242"/>
          <a:ext cx="4699000" cy="431800"/>
        </p:xfrm>
        <a:graphic>
          <a:graphicData uri="http://schemas.openxmlformats.org/presentationml/2006/ole">
            <mc:AlternateContent xmlns:mc="http://schemas.openxmlformats.org/markup-compatibility/2006">
              <mc:Choice xmlns:v="urn:schemas-microsoft-com:vml" Requires="v">
                <p:oleObj spid="_x0000_s50494" name="Equation" r:id="rId4" imgW="4698720" imgH="431640" progId="Equation.DSMT4">
                  <p:embed/>
                </p:oleObj>
              </mc:Choice>
              <mc:Fallback>
                <p:oleObj name="Equation" r:id="rId4" imgW="4698720" imgH="43164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3867" y="3918242"/>
                        <a:ext cx="46990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Content Placeholder 5"/>
          <p:cNvSpPr>
            <a:spLocks noGrp="1"/>
          </p:cNvSpPr>
          <p:nvPr>
            <p:ph sz="quarter" idx="14"/>
          </p:nvPr>
        </p:nvSpPr>
        <p:spPr>
          <a:xfrm>
            <a:off x="457200" y="4562387"/>
            <a:ext cx="1111827" cy="362902"/>
          </a:xfrm>
        </p:spPr>
        <p:txBody>
          <a:bodyPr/>
          <a:lstStyle/>
          <a:p>
            <a:pPr marL="0" indent="0">
              <a:buNone/>
            </a:pPr>
            <a:r>
              <a:rPr lang="en-US" altLang="en-US" sz="2000" dirty="0">
                <a:latin typeface="Arial" panose="020B0604020202020204" pitchFamily="34" charset="0"/>
                <a:cs typeface="Arial" panose="020B0604020202020204" pitchFamily="34" charset="0"/>
              </a:rPr>
              <a:t>Revenue</a:t>
            </a:r>
            <a:endParaRPr lang="en-IN" sz="2000" dirty="0"/>
          </a:p>
        </p:txBody>
      </p:sp>
      <p:graphicFrame>
        <p:nvGraphicFramePr>
          <p:cNvPr id="10" name="Object 9"/>
          <p:cNvGraphicFramePr>
            <a:graphicFrameLocks noChangeAspect="1"/>
          </p:cNvGraphicFramePr>
          <p:nvPr>
            <p:extLst>
              <p:ext uri="{D42A27DB-BD31-4B8C-83A1-F6EECF244321}">
                <p14:modId xmlns:p14="http://schemas.microsoft.com/office/powerpoint/2010/main" val="3011083652"/>
              </p:ext>
            </p:extLst>
          </p:nvPr>
        </p:nvGraphicFramePr>
        <p:xfrm>
          <a:off x="1826199" y="4542562"/>
          <a:ext cx="3746500" cy="431800"/>
        </p:xfrm>
        <a:graphic>
          <a:graphicData uri="http://schemas.openxmlformats.org/presentationml/2006/ole">
            <mc:AlternateContent xmlns:mc="http://schemas.openxmlformats.org/markup-compatibility/2006">
              <mc:Choice xmlns:v="urn:schemas-microsoft-com:vml" Requires="v">
                <p:oleObj spid="_x0000_s50495" name="Equation" r:id="rId6" imgW="3746160" imgH="431640" progId="Equation.DSMT4">
                  <p:embed/>
                </p:oleObj>
              </mc:Choice>
              <mc:Fallback>
                <p:oleObj name="Equation" r:id="rId6" imgW="3746160" imgH="43164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6199" y="4542562"/>
                        <a:ext cx="37465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Content Placeholder 6"/>
          <p:cNvSpPr>
            <a:spLocks noGrp="1"/>
          </p:cNvSpPr>
          <p:nvPr>
            <p:ph sz="quarter" idx="15"/>
          </p:nvPr>
        </p:nvSpPr>
        <p:spPr>
          <a:xfrm>
            <a:off x="458320" y="5144675"/>
            <a:ext cx="1796507" cy="383284"/>
          </a:xfrm>
        </p:spPr>
        <p:txBody>
          <a:bodyPr/>
          <a:lstStyle/>
          <a:p>
            <a:pPr marL="0" indent="0">
              <a:buNone/>
            </a:pPr>
            <a:r>
              <a:rPr lang="en-US" altLang="en-US" sz="2000" dirty="0">
                <a:latin typeface="Arial" panose="020B0604020202020204" pitchFamily="34" charset="0"/>
                <a:cs typeface="Arial" panose="020B0604020202020204" pitchFamily="34" charset="0"/>
              </a:rPr>
              <a:t>Solving</a:t>
            </a:r>
            <a:r>
              <a:rPr lang="en-US" altLang="en-US" sz="2000" dirty="0" smtClean="0">
                <a:latin typeface="Arial" panose="020B0604020202020204" pitchFamily="34" charset="0"/>
                <a:cs typeface="Arial" panose="020B0604020202020204" pitchFamily="34" charset="0"/>
              </a:rPr>
              <a:t>, we </a:t>
            </a:r>
            <a:r>
              <a:rPr lang="en-US" altLang="en-US" sz="2000" dirty="0">
                <a:latin typeface="Arial" panose="020B0604020202020204" pitchFamily="34" charset="0"/>
                <a:cs typeface="Arial" panose="020B0604020202020204" pitchFamily="34" charset="0"/>
              </a:rPr>
              <a:t>find</a:t>
            </a:r>
            <a:endParaRPr lang="en-IN" sz="2000" dirty="0"/>
          </a:p>
        </p:txBody>
      </p:sp>
      <p:graphicFrame>
        <p:nvGraphicFramePr>
          <p:cNvPr id="11" name="Object 10"/>
          <p:cNvGraphicFramePr>
            <a:graphicFrameLocks noChangeAspect="1"/>
          </p:cNvGraphicFramePr>
          <p:nvPr>
            <p:extLst>
              <p:ext uri="{D42A27DB-BD31-4B8C-83A1-F6EECF244321}">
                <p14:modId xmlns:p14="http://schemas.microsoft.com/office/powerpoint/2010/main" val="3047960471"/>
              </p:ext>
            </p:extLst>
          </p:nvPr>
        </p:nvGraphicFramePr>
        <p:xfrm>
          <a:off x="2438540" y="5144651"/>
          <a:ext cx="3619500" cy="508000"/>
        </p:xfrm>
        <a:graphic>
          <a:graphicData uri="http://schemas.openxmlformats.org/presentationml/2006/ole">
            <mc:AlternateContent xmlns:mc="http://schemas.openxmlformats.org/markup-compatibility/2006">
              <mc:Choice xmlns:v="urn:schemas-microsoft-com:vml" Requires="v">
                <p:oleObj spid="_x0000_s50496" name="Equation" r:id="rId8" imgW="3619440" imgH="507960" progId="Equation.DSMT4">
                  <p:embed/>
                </p:oleObj>
              </mc:Choice>
              <mc:Fallback>
                <p:oleObj name="Equation" r:id="rId8" imgW="3619440" imgH="507960" progId="Equation.DSMT4">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38540" y="5144651"/>
                        <a:ext cx="3619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1212299851"/>
              </p:ext>
            </p:extLst>
          </p:nvPr>
        </p:nvGraphicFramePr>
        <p:xfrm>
          <a:off x="3090863" y="5808086"/>
          <a:ext cx="2260600" cy="406400"/>
        </p:xfrm>
        <a:graphic>
          <a:graphicData uri="http://schemas.openxmlformats.org/presentationml/2006/ole">
            <mc:AlternateContent xmlns:mc="http://schemas.openxmlformats.org/markup-compatibility/2006">
              <mc:Choice xmlns:v="urn:schemas-microsoft-com:vml" Requires="v">
                <p:oleObj spid="_x0000_s50497" name="Equation" r:id="rId10" imgW="2260440" imgH="406080" progId="Equation.DSMT4">
                  <p:embed/>
                </p:oleObj>
              </mc:Choice>
              <mc:Fallback>
                <p:oleObj name="Equation" r:id="rId10" imgW="2260440" imgH="406080" progId="Equation.DSMT4">
                  <p:embed/>
                  <p:pic>
                    <p:nvPicPr>
                      <p:cNvPr id="0"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90863" y="5808086"/>
                        <a:ext cx="22606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255766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218209"/>
            <a:ext cx="8212138" cy="1002022"/>
          </a:xfrm>
        </p:spPr>
        <p:txBody>
          <a:bodyPr lIns="0" tIns="0" rIns="0" bIns="0"/>
          <a:lstStyle/>
          <a:p>
            <a:r>
              <a:rPr lang="en-IN" altLang="en-US" sz="3400" dirty="0">
                <a:latin typeface="Arial" panose="020B0604020202020204" pitchFamily="34" charset="0"/>
                <a:cs typeface="Arial" panose="020B0604020202020204" pitchFamily="34" charset="0"/>
              </a:rPr>
              <a:t>The </a:t>
            </a:r>
            <a:r>
              <a:rPr lang="en-IN" altLang="en-US" sz="3400" dirty="0" smtClean="0">
                <a:latin typeface="Arial" panose="020B0604020202020204" pitchFamily="34" charset="0"/>
                <a:cs typeface="Arial" panose="020B0604020202020204" pitchFamily="34" charset="0"/>
              </a:rPr>
              <a:t>Payback </a:t>
            </a:r>
            <a:r>
              <a:rPr lang="en-IN" altLang="en-US" sz="3400" dirty="0">
                <a:latin typeface="Arial" panose="020B0604020202020204" pitchFamily="34" charset="0"/>
                <a:cs typeface="Arial" panose="020B0604020202020204" pitchFamily="34" charset="0"/>
              </a:rPr>
              <a:t>P</a:t>
            </a:r>
            <a:r>
              <a:rPr lang="en-IN" altLang="en-US" sz="3400" dirty="0" smtClean="0">
                <a:latin typeface="Arial" panose="020B0604020202020204" pitchFamily="34" charset="0"/>
                <a:cs typeface="Arial" panose="020B0604020202020204" pitchFamily="34" charset="0"/>
              </a:rPr>
              <a:t>eriod </a:t>
            </a:r>
            <a:r>
              <a:rPr lang="en-IN" altLang="en-US" sz="3400" dirty="0">
                <a:latin typeface="Arial" panose="020B0604020202020204" pitchFamily="34" charset="0"/>
                <a:cs typeface="Arial" panose="020B0604020202020204" pitchFamily="34" charset="0"/>
              </a:rPr>
              <a:t>M</a:t>
            </a:r>
            <a:r>
              <a:rPr lang="en-IN" altLang="en-US" sz="3400" dirty="0" smtClean="0">
                <a:latin typeface="Arial" panose="020B0604020202020204" pitchFamily="34" charset="0"/>
                <a:cs typeface="Arial" panose="020B0604020202020204" pitchFamily="34" charset="0"/>
              </a:rPr>
              <a:t>ethod </a:t>
            </a:r>
            <a:r>
              <a:rPr lang="en-IN" altLang="en-US" sz="3400" dirty="0">
                <a:latin typeface="Arial" panose="020B0604020202020204" pitchFamily="34" charset="0"/>
                <a:cs typeface="Arial" panose="020B0604020202020204" pitchFamily="34" charset="0"/>
              </a:rPr>
              <a:t>is </a:t>
            </a:r>
            <a:r>
              <a:rPr lang="en-IN" altLang="en-US" sz="3400" dirty="0" smtClean="0">
                <a:latin typeface="Arial" panose="020B0604020202020204" pitchFamily="34" charset="0"/>
                <a:cs typeface="Arial" panose="020B0604020202020204" pitchFamily="34" charset="0"/>
              </a:rPr>
              <a:t>Simple</a:t>
            </a:r>
            <a:r>
              <a:rPr lang="en-IN" altLang="en-US" sz="3400" dirty="0">
                <a:latin typeface="Arial" panose="020B0604020202020204" pitchFamily="34" charset="0"/>
                <a:cs typeface="Arial" panose="020B0604020202020204" pitchFamily="34" charset="0"/>
              </a:rPr>
              <a:t>, but </a:t>
            </a:r>
            <a:r>
              <a:rPr lang="en-IN" altLang="en-US" sz="3400" dirty="0" smtClean="0">
                <a:latin typeface="Arial" panose="020B0604020202020204" pitchFamily="34" charset="0"/>
                <a:cs typeface="Arial" panose="020B0604020202020204" pitchFamily="34" charset="0"/>
              </a:rPr>
              <a:t>Possibly </a:t>
            </a:r>
            <a:r>
              <a:rPr lang="en-IN" altLang="en-US" sz="3400" dirty="0">
                <a:latin typeface="Arial" panose="020B0604020202020204" pitchFamily="34" charset="0"/>
                <a:cs typeface="Arial" panose="020B0604020202020204" pitchFamily="34" charset="0"/>
              </a:rPr>
              <a:t>M</a:t>
            </a:r>
            <a:r>
              <a:rPr lang="en-IN" altLang="en-US" sz="3400" dirty="0" smtClean="0">
                <a:latin typeface="Arial" panose="020B0604020202020204" pitchFamily="34" charset="0"/>
                <a:cs typeface="Arial" panose="020B0604020202020204" pitchFamily="34" charset="0"/>
              </a:rPr>
              <a:t>isleading</a:t>
            </a:r>
            <a:endParaRPr lang="en-US" sz="3400" b="0" dirty="0"/>
          </a:p>
        </p:txBody>
      </p:sp>
      <p:sp>
        <p:nvSpPr>
          <p:cNvPr id="6" name="Content Placeholder 5"/>
          <p:cNvSpPr>
            <a:spLocks noGrp="1"/>
          </p:cNvSpPr>
          <p:nvPr>
            <p:ph idx="1"/>
          </p:nvPr>
        </p:nvSpPr>
        <p:spPr>
          <a:xfrm>
            <a:off x="457200" y="1637708"/>
            <a:ext cx="8212138" cy="1669688"/>
          </a:xfrm>
        </p:spPr>
        <p:txBody>
          <a:bodyPr vert="horz" lIns="0" tIns="0" rIns="0" bIns="0" rtlCol="0">
            <a:spAutoFit/>
          </a:bodyPr>
          <a:lstStyle/>
          <a:p>
            <a:r>
              <a:rPr lang="en-US" altLang="en-US" dirty="0">
                <a:latin typeface="Arial" panose="020B0604020202020204" pitchFamily="34" charset="0"/>
                <a:cs typeface="Arial" panose="020B0604020202020204" pitchFamily="34" charset="0"/>
              </a:rPr>
              <a:t>The simple payback period is the number of years required for cash </a:t>
            </a:r>
            <a:r>
              <a:rPr lang="en-US" altLang="en-US" i="1" dirty="0">
                <a:latin typeface="Arial" panose="020B0604020202020204" pitchFamily="34" charset="0"/>
                <a:cs typeface="Arial" panose="020B0604020202020204" pitchFamily="34" charset="0"/>
              </a:rPr>
              <a:t>inflows</a:t>
            </a:r>
            <a:r>
              <a:rPr lang="en-US" altLang="en-US" dirty="0">
                <a:latin typeface="Arial" panose="020B0604020202020204" pitchFamily="34" charset="0"/>
                <a:cs typeface="Arial" panose="020B0604020202020204" pitchFamily="34" charset="0"/>
              </a:rPr>
              <a:t> to just equal cash </a:t>
            </a:r>
            <a:r>
              <a:rPr lang="en-US" altLang="en-US" i="1" dirty="0">
                <a:latin typeface="Arial" panose="020B0604020202020204" pitchFamily="34" charset="0"/>
                <a:cs typeface="Arial" panose="020B0604020202020204" pitchFamily="34" charset="0"/>
              </a:rPr>
              <a:t>outflows</a:t>
            </a:r>
            <a:r>
              <a:rPr lang="en-US" altLang="en-US" dirty="0">
                <a:latin typeface="Arial" panose="020B0604020202020204" pitchFamily="34" charset="0"/>
                <a:cs typeface="Arial" panose="020B0604020202020204" pitchFamily="34" charset="0"/>
              </a:rPr>
              <a:t>.</a:t>
            </a:r>
          </a:p>
          <a:p>
            <a:r>
              <a:rPr lang="en-US" altLang="en-US" dirty="0">
                <a:latin typeface="Arial" panose="020B0604020202020204" pitchFamily="34" charset="0"/>
                <a:cs typeface="Arial" panose="020B0604020202020204" pitchFamily="34" charset="0"/>
              </a:rPr>
              <a:t>It is a measure of </a:t>
            </a:r>
            <a:r>
              <a:rPr lang="en-US" altLang="en-US" i="1" dirty="0">
                <a:latin typeface="Arial" panose="020B0604020202020204" pitchFamily="34" charset="0"/>
                <a:cs typeface="Arial" panose="020B0604020202020204" pitchFamily="34" charset="0"/>
              </a:rPr>
              <a:t>liquidity</a:t>
            </a:r>
            <a:r>
              <a:rPr lang="en-US" altLang="en-US" dirty="0">
                <a:latin typeface="Arial" panose="020B0604020202020204" pitchFamily="34" charset="0"/>
                <a:cs typeface="Arial" panose="020B0604020202020204" pitchFamily="34" charset="0"/>
              </a:rPr>
              <a:t> rather than a measure of profitability.</a:t>
            </a:r>
            <a:r>
              <a:rPr lang="en-US" altLang="en-US" dirty="0" smtClean="0">
                <a:latin typeface="Arial" panose="020B0604020202020204" pitchFamily="34" charset="0"/>
                <a:cs typeface="Arial" panose="020B0604020202020204" pitchFamily="34" charset="0"/>
              </a:rPr>
              <a:t> </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5726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88522"/>
            <a:ext cx="8229600" cy="1037839"/>
          </a:xfrm>
        </p:spPr>
        <p:txBody>
          <a:bodyPr lIns="0" tIns="0" rIns="0" bIns="0">
            <a:spAutoFit/>
          </a:bodyPr>
          <a:lstStyle/>
          <a:p>
            <a:r>
              <a:rPr lang="en-US" altLang="en-US" sz="3400" dirty="0">
                <a:latin typeface="Arial" panose="020B0604020202020204" pitchFamily="34" charset="0"/>
                <a:cs typeface="Arial" panose="020B0604020202020204" pitchFamily="34" charset="0"/>
              </a:rPr>
              <a:t>Proposed </a:t>
            </a:r>
            <a:r>
              <a:rPr lang="en-US" altLang="en-US" sz="3400" dirty="0" smtClean="0">
                <a:latin typeface="Arial" panose="020B0604020202020204" pitchFamily="34" charset="0"/>
                <a:cs typeface="Arial" panose="020B0604020202020204" pitchFamily="34" charset="0"/>
              </a:rPr>
              <a:t>Capital Projects </a:t>
            </a:r>
            <a:r>
              <a:rPr lang="en-US" altLang="en-US" sz="3400" dirty="0">
                <a:latin typeface="Arial" panose="020B0604020202020204" pitchFamily="34" charset="0"/>
                <a:cs typeface="Arial" panose="020B0604020202020204" pitchFamily="34" charset="0"/>
              </a:rPr>
              <a:t>can be </a:t>
            </a:r>
            <a:r>
              <a:rPr lang="en-US" altLang="en-US" sz="3400" dirty="0" smtClean="0">
                <a:latin typeface="Arial" panose="020B0604020202020204" pitchFamily="34" charset="0"/>
                <a:cs typeface="Arial" panose="020B0604020202020204" pitchFamily="34" charset="0"/>
              </a:rPr>
              <a:t>Evaluated </a:t>
            </a:r>
            <a:r>
              <a:rPr lang="en-US" altLang="en-US" sz="3400" dirty="0">
                <a:latin typeface="Arial" panose="020B0604020202020204" pitchFamily="34" charset="0"/>
                <a:cs typeface="Arial" panose="020B0604020202020204" pitchFamily="34" charset="0"/>
              </a:rPr>
              <a:t>in </a:t>
            </a:r>
            <a:r>
              <a:rPr lang="en-US" altLang="en-US" sz="3400" dirty="0" smtClean="0">
                <a:latin typeface="Arial" panose="020B0604020202020204" pitchFamily="34" charset="0"/>
                <a:cs typeface="Arial" panose="020B0604020202020204" pitchFamily="34" charset="0"/>
              </a:rPr>
              <a:t>Several Ways </a:t>
            </a:r>
            <a:r>
              <a:rPr lang="en-US" altLang="en-US" sz="2800" dirty="0" smtClean="0">
                <a:latin typeface="Arial" panose="020B0604020202020204" pitchFamily="34" charset="0"/>
                <a:cs typeface="Arial" panose="020B0604020202020204" pitchFamily="34" charset="0"/>
              </a:rPr>
              <a:t>(1 of 2)</a:t>
            </a:r>
            <a:endParaRPr lang="en-US" sz="2800" b="0" dirty="0"/>
          </a:p>
        </p:txBody>
      </p:sp>
      <p:sp>
        <p:nvSpPr>
          <p:cNvPr id="6" name="Content Placeholder 5"/>
          <p:cNvSpPr>
            <a:spLocks noGrp="1"/>
          </p:cNvSpPr>
          <p:nvPr>
            <p:ph idx="1"/>
          </p:nvPr>
        </p:nvSpPr>
        <p:spPr>
          <a:xfrm>
            <a:off x="457200" y="1641989"/>
            <a:ext cx="8229600" cy="3675077"/>
          </a:xfrm>
        </p:spPr>
        <p:txBody>
          <a:bodyPr>
            <a:spAutoFit/>
          </a:bodyPr>
          <a:lstStyle/>
          <a:p>
            <a:r>
              <a:rPr lang="en-US" altLang="en-US" dirty="0">
                <a:latin typeface="Arial" panose="020B0604020202020204" pitchFamily="34" charset="0"/>
                <a:cs typeface="Arial" panose="020B0604020202020204" pitchFamily="34" charset="0"/>
              </a:rPr>
              <a:t>Present worth (PW)</a:t>
            </a:r>
          </a:p>
          <a:p>
            <a:r>
              <a:rPr lang="en-US" altLang="en-US" dirty="0">
                <a:latin typeface="Arial" panose="020B0604020202020204" pitchFamily="34" charset="0"/>
                <a:cs typeface="Arial" panose="020B0604020202020204" pitchFamily="34" charset="0"/>
              </a:rPr>
              <a:t>Future worth (FW)</a:t>
            </a:r>
          </a:p>
          <a:p>
            <a:r>
              <a:rPr lang="en-US" altLang="en-US" dirty="0">
                <a:latin typeface="Arial" panose="020B0604020202020204" pitchFamily="34" charset="0"/>
                <a:cs typeface="Arial" panose="020B0604020202020204" pitchFamily="34" charset="0"/>
              </a:rPr>
              <a:t>Annual worth (AW)</a:t>
            </a:r>
          </a:p>
          <a:p>
            <a:r>
              <a:rPr lang="en-US" altLang="en-US" dirty="0">
                <a:latin typeface="Arial" panose="020B0604020202020204" pitchFamily="34" charset="0"/>
                <a:cs typeface="Arial" panose="020B0604020202020204" pitchFamily="34" charset="0"/>
              </a:rPr>
              <a:t>Internal rate of return (IRR)</a:t>
            </a:r>
          </a:p>
          <a:p>
            <a:r>
              <a:rPr lang="en-US" altLang="en-US" dirty="0">
                <a:latin typeface="Arial" panose="020B0604020202020204" pitchFamily="34" charset="0"/>
                <a:cs typeface="Arial" panose="020B0604020202020204" pitchFamily="34" charset="0"/>
              </a:rPr>
              <a:t>External rate of return (ERR)</a:t>
            </a:r>
          </a:p>
          <a:p>
            <a:r>
              <a:rPr lang="en-US" altLang="en-US" dirty="0">
                <a:latin typeface="Arial" panose="020B0604020202020204" pitchFamily="34" charset="0"/>
                <a:cs typeface="Arial" panose="020B0604020202020204" pitchFamily="34" charset="0"/>
              </a:rPr>
              <a:t>Payback period (generally not appropriate as a primary decision rule)</a:t>
            </a:r>
          </a:p>
        </p:txBody>
      </p:sp>
    </p:spTree>
    <p:extLst>
      <p:ext uri="{BB962C8B-B14F-4D97-AF65-F5344CB8AC3E}">
        <p14:creationId xmlns:p14="http://schemas.microsoft.com/office/powerpoint/2010/main" val="26250646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19125"/>
            <a:ext cx="8229600" cy="662354"/>
          </a:xfrm>
        </p:spPr>
        <p:txBody>
          <a:bodyPr lIns="0" tIns="0" rIns="0" bIns="0"/>
          <a:lstStyle/>
          <a:p>
            <a:r>
              <a:rPr lang="en-IN" altLang="en-US" sz="3400" dirty="0" smtClean="0">
                <a:latin typeface="Arial" panose="020B0604020202020204" pitchFamily="34" charset="0"/>
                <a:cs typeface="Arial" panose="020B0604020202020204" pitchFamily="34" charset="0"/>
              </a:rPr>
              <a:t>Payback is Simple to Calculate</a:t>
            </a:r>
            <a:endParaRPr lang="en-US" sz="3400" b="0" dirty="0"/>
          </a:p>
        </p:txBody>
      </p:sp>
      <p:sp>
        <p:nvSpPr>
          <p:cNvPr id="5" name="Content Placeholder 4"/>
          <p:cNvSpPr>
            <a:spLocks noGrp="1"/>
          </p:cNvSpPr>
          <p:nvPr>
            <p:ph idx="1"/>
          </p:nvPr>
        </p:nvSpPr>
        <p:spPr>
          <a:xfrm>
            <a:off x="457200" y="1631375"/>
            <a:ext cx="8229600" cy="738664"/>
          </a:xfrm>
        </p:spPr>
        <p:txBody>
          <a:bodyPr>
            <a:spAutoFit/>
          </a:bodyPr>
          <a:lstStyle/>
          <a:p>
            <a:pPr marL="0" indent="0">
              <a:buNone/>
            </a:pPr>
            <a:r>
              <a:rPr lang="en-US" altLang="en-US" dirty="0">
                <a:latin typeface="Arial" panose="020B0604020202020204" pitchFamily="34" charset="0"/>
                <a:cs typeface="Arial" panose="020B0604020202020204" pitchFamily="34" charset="0"/>
              </a:rPr>
              <a:t>The payback period is the </a:t>
            </a:r>
            <a:r>
              <a:rPr lang="en-US" altLang="en-US" i="1" dirty="0">
                <a:latin typeface="Arial" panose="020B0604020202020204" pitchFamily="34" charset="0"/>
                <a:cs typeface="Arial" panose="020B0604020202020204" pitchFamily="34" charset="0"/>
              </a:rPr>
              <a:t>smallest</a:t>
            </a:r>
            <a:r>
              <a:rPr lang="en-US" altLang="en-US" dirty="0">
                <a:latin typeface="Arial" panose="020B0604020202020204" pitchFamily="34" charset="0"/>
                <a:cs typeface="Arial" panose="020B0604020202020204" pitchFamily="34" charset="0"/>
              </a:rPr>
              <a:t> value of </a:t>
            </a:r>
            <a:r>
              <a:rPr lang="en-US" altLang="en-US" i="1" dirty="0">
                <a:latin typeface="Arial" panose="020B0604020202020204" pitchFamily="34" charset="0"/>
                <a:cs typeface="Arial" panose="020B0604020202020204" pitchFamily="34" charset="0"/>
              </a:rPr>
              <a:t>θ</a:t>
            </a:r>
            <a:r>
              <a:rPr lang="en-US" altLang="en-US" dirty="0">
                <a:latin typeface="Arial" panose="020B0604020202020204" pitchFamily="34" charset="0"/>
                <a:cs typeface="Arial" panose="020B0604020202020204" pitchFamily="34" charset="0"/>
              </a:rPr>
              <a:t> (</a:t>
            </a:r>
            <a:r>
              <a:rPr lang="en-US" altLang="en-US" i="1" dirty="0">
                <a:latin typeface="Arial" panose="020B0604020202020204" pitchFamily="34" charset="0"/>
                <a:cs typeface="Arial" panose="020B0604020202020204" pitchFamily="34" charset="0"/>
              </a:rPr>
              <a:t>θ ≤ N</a:t>
            </a:r>
            <a:r>
              <a:rPr lang="en-US" altLang="en-US" dirty="0">
                <a:latin typeface="Arial" panose="020B0604020202020204" pitchFamily="34" charset="0"/>
                <a:cs typeface="Arial" panose="020B0604020202020204" pitchFamily="34" charset="0"/>
              </a:rPr>
              <a:t>) for which the relationship below is satisfied.</a:t>
            </a:r>
            <a:endParaRPr lang="en-IN" dirty="0"/>
          </a:p>
        </p:txBody>
      </p:sp>
      <p:graphicFrame>
        <p:nvGraphicFramePr>
          <p:cNvPr id="6" name="Object 5"/>
          <p:cNvGraphicFramePr>
            <a:graphicFrameLocks noChangeAspect="1"/>
          </p:cNvGraphicFramePr>
          <p:nvPr>
            <p:extLst>
              <p:ext uri="{D42A27DB-BD31-4B8C-83A1-F6EECF244321}">
                <p14:modId xmlns:p14="http://schemas.microsoft.com/office/powerpoint/2010/main" val="2412373745"/>
              </p:ext>
            </p:extLst>
          </p:nvPr>
        </p:nvGraphicFramePr>
        <p:xfrm>
          <a:off x="3135313" y="2607251"/>
          <a:ext cx="2476500" cy="812800"/>
        </p:xfrm>
        <a:graphic>
          <a:graphicData uri="http://schemas.openxmlformats.org/presentationml/2006/ole">
            <mc:AlternateContent xmlns:mc="http://schemas.openxmlformats.org/markup-compatibility/2006">
              <mc:Choice xmlns:v="urn:schemas-microsoft-com:vml" Requires="v">
                <p:oleObj spid="_x0000_s51344" name="Equation" r:id="rId4" imgW="2476440" imgH="812520" progId="Equation.DSMT4">
                  <p:embed/>
                </p:oleObj>
              </mc:Choice>
              <mc:Fallback>
                <p:oleObj name="Equation" r:id="rId4" imgW="2476440" imgH="812520"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5313" y="2607251"/>
                        <a:ext cx="24765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Content Placeholder 2"/>
          <p:cNvSpPr>
            <a:spLocks noGrp="1"/>
          </p:cNvSpPr>
          <p:nvPr>
            <p:ph idx="13"/>
          </p:nvPr>
        </p:nvSpPr>
        <p:spPr>
          <a:xfrm>
            <a:off x="457200" y="3567543"/>
            <a:ext cx="8229600" cy="738664"/>
          </a:xfrm>
        </p:spPr>
        <p:txBody>
          <a:bodyPr>
            <a:spAutoFit/>
          </a:bodyPr>
          <a:lstStyle/>
          <a:p>
            <a:pPr marL="0" indent="0">
              <a:buNone/>
            </a:pPr>
            <a:r>
              <a:rPr lang="en-US" altLang="en-US" dirty="0">
                <a:latin typeface="Arial" panose="020B0604020202020204" pitchFamily="34" charset="0"/>
                <a:cs typeface="Arial" panose="020B0604020202020204" pitchFamily="34" charset="0"/>
              </a:rPr>
              <a:t>For </a:t>
            </a:r>
            <a:r>
              <a:rPr lang="en-US" altLang="en-US" i="1" dirty="0">
                <a:latin typeface="Arial" panose="020B0604020202020204" pitchFamily="34" charset="0"/>
                <a:cs typeface="Arial" panose="020B0604020202020204" pitchFamily="34" charset="0"/>
              </a:rPr>
              <a:t>discounted</a:t>
            </a:r>
            <a:r>
              <a:rPr lang="en-US" altLang="en-US" dirty="0">
                <a:latin typeface="Arial" panose="020B0604020202020204" pitchFamily="34" charset="0"/>
                <a:cs typeface="Arial" panose="020B0604020202020204" pitchFamily="34" charset="0"/>
              </a:rPr>
              <a:t> payback future cash flows are discounted back to the present, so the relationship to satisfy becomes</a:t>
            </a:r>
            <a:endParaRPr lang="en-IN" dirty="0"/>
          </a:p>
        </p:txBody>
      </p:sp>
      <p:graphicFrame>
        <p:nvGraphicFramePr>
          <p:cNvPr id="7" name="Object 6"/>
          <p:cNvGraphicFramePr>
            <a:graphicFrameLocks noChangeAspect="1"/>
          </p:cNvGraphicFramePr>
          <p:nvPr>
            <p:extLst>
              <p:ext uri="{D42A27DB-BD31-4B8C-83A1-F6EECF244321}">
                <p14:modId xmlns:p14="http://schemas.microsoft.com/office/powerpoint/2010/main" val="4199820274"/>
              </p:ext>
            </p:extLst>
          </p:nvPr>
        </p:nvGraphicFramePr>
        <p:xfrm>
          <a:off x="2325688" y="4736952"/>
          <a:ext cx="4013200" cy="850900"/>
        </p:xfrm>
        <a:graphic>
          <a:graphicData uri="http://schemas.openxmlformats.org/presentationml/2006/ole">
            <mc:AlternateContent xmlns:mc="http://schemas.openxmlformats.org/markup-compatibility/2006">
              <mc:Choice xmlns:v="urn:schemas-microsoft-com:vml" Requires="v">
                <p:oleObj spid="_x0000_s51345" name="Equation" r:id="rId6" imgW="4012920" imgH="850680" progId="Equation.DSMT4">
                  <p:embed/>
                </p:oleObj>
              </mc:Choice>
              <mc:Fallback>
                <p:oleObj name="Equation" r:id="rId6" imgW="4012920" imgH="850680" progId="Equation.DSMT4">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25688" y="4736952"/>
                        <a:ext cx="4013200"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319450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218209"/>
            <a:ext cx="8212138" cy="1002022"/>
          </a:xfrm>
        </p:spPr>
        <p:txBody>
          <a:bodyPr lIns="0" tIns="0" rIns="0" bIns="0"/>
          <a:lstStyle/>
          <a:p>
            <a:r>
              <a:rPr lang="en-IN" altLang="en-US" sz="3400" dirty="0">
                <a:latin typeface="Arial" panose="020B0604020202020204" pitchFamily="34" charset="0"/>
                <a:cs typeface="Arial" panose="020B0604020202020204" pitchFamily="34" charset="0"/>
              </a:rPr>
              <a:t>Problems with the </a:t>
            </a:r>
            <a:r>
              <a:rPr lang="en-IN" altLang="en-US" sz="3400" dirty="0" smtClean="0">
                <a:latin typeface="Arial" panose="020B0604020202020204" pitchFamily="34" charset="0"/>
                <a:cs typeface="Arial" panose="020B0604020202020204" pitchFamily="34" charset="0"/>
              </a:rPr>
              <a:t>Payback </a:t>
            </a:r>
            <a:r>
              <a:rPr lang="en-IN" altLang="en-US" sz="3400" dirty="0">
                <a:latin typeface="Arial" panose="020B0604020202020204" pitchFamily="34" charset="0"/>
                <a:cs typeface="Arial" panose="020B0604020202020204" pitchFamily="34" charset="0"/>
              </a:rPr>
              <a:t>P</a:t>
            </a:r>
            <a:r>
              <a:rPr lang="en-IN" altLang="en-US" sz="3400" dirty="0" smtClean="0">
                <a:latin typeface="Arial" panose="020B0604020202020204" pitchFamily="34" charset="0"/>
                <a:cs typeface="Arial" panose="020B0604020202020204" pitchFamily="34" charset="0"/>
              </a:rPr>
              <a:t>eriod </a:t>
            </a:r>
            <a:r>
              <a:rPr lang="en-IN" altLang="en-US" sz="3400" dirty="0">
                <a:latin typeface="Arial" panose="020B0604020202020204" pitchFamily="34" charset="0"/>
                <a:cs typeface="Arial" panose="020B0604020202020204" pitchFamily="34" charset="0"/>
              </a:rPr>
              <a:t>M</a:t>
            </a:r>
            <a:r>
              <a:rPr lang="en-IN" altLang="en-US" sz="3400" dirty="0" smtClean="0">
                <a:latin typeface="Arial" panose="020B0604020202020204" pitchFamily="34" charset="0"/>
                <a:cs typeface="Arial" panose="020B0604020202020204" pitchFamily="34" charset="0"/>
              </a:rPr>
              <a:t>ethod</a:t>
            </a:r>
            <a:endParaRPr lang="en-US" sz="3400" b="0" dirty="0"/>
          </a:p>
        </p:txBody>
      </p:sp>
      <p:sp>
        <p:nvSpPr>
          <p:cNvPr id="6" name="Content Placeholder 5"/>
          <p:cNvSpPr>
            <a:spLocks noGrp="1"/>
          </p:cNvSpPr>
          <p:nvPr>
            <p:ph idx="1"/>
          </p:nvPr>
        </p:nvSpPr>
        <p:spPr>
          <a:xfrm>
            <a:off x="457200" y="1637708"/>
            <a:ext cx="8212138" cy="2970044"/>
          </a:xfrm>
        </p:spPr>
        <p:txBody>
          <a:bodyPr vert="horz" lIns="0" tIns="0" rIns="0" bIns="0" rtlCol="0">
            <a:spAutoFit/>
          </a:bodyPr>
          <a:lstStyle/>
          <a:p>
            <a:r>
              <a:rPr lang="en-US" altLang="en-US" dirty="0">
                <a:latin typeface="Arial" panose="020B0604020202020204" pitchFamily="34" charset="0"/>
                <a:cs typeface="Arial" panose="020B0604020202020204" pitchFamily="34" charset="0"/>
              </a:rPr>
              <a:t>It </a:t>
            </a:r>
            <a:r>
              <a:rPr lang="en-US" altLang="en-US" dirty="0" err="1">
                <a:latin typeface="Arial" panose="020B0604020202020204" pitchFamily="34" charset="0"/>
                <a:cs typeface="Arial" panose="020B0604020202020204" pitchFamily="34" charset="0"/>
              </a:rPr>
              <a:t>doesn</a:t>
            </a:r>
            <a:r>
              <a:rPr lang="ja-JP" altLang="en-US" dirty="0">
                <a:latin typeface="Arial" panose="020B0604020202020204" pitchFamily="34" charset="0"/>
                <a:cs typeface="Arial" panose="020B0604020202020204" pitchFamily="34" charset="0"/>
              </a:rPr>
              <a:t>’</a:t>
            </a:r>
            <a:r>
              <a:rPr lang="en-US" altLang="ja-JP" dirty="0">
                <a:latin typeface="Arial" panose="020B0604020202020204" pitchFamily="34" charset="0"/>
                <a:cs typeface="Arial" panose="020B0604020202020204" pitchFamily="34" charset="0"/>
              </a:rPr>
              <a:t>t reflect any cash flows occurring after </a:t>
            </a:r>
            <a:r>
              <a:rPr lang="en-US" altLang="ja-JP" i="1" dirty="0">
                <a:latin typeface="Arial" panose="020B0604020202020204" pitchFamily="34" charset="0"/>
                <a:cs typeface="Arial" panose="020B0604020202020204" pitchFamily="34" charset="0"/>
              </a:rPr>
              <a:t>θ</a:t>
            </a:r>
            <a:r>
              <a:rPr lang="en-US" altLang="ja-JP" dirty="0">
                <a:latin typeface="Arial" panose="020B0604020202020204" pitchFamily="34" charset="0"/>
                <a:cs typeface="Arial" panose="020B0604020202020204" pitchFamily="34" charset="0"/>
              </a:rPr>
              <a:t>, or </a:t>
            </a:r>
            <a:r>
              <a:rPr lang="en-US" altLang="ja-JP" i="1" dirty="0">
                <a:latin typeface="Arial" panose="020B0604020202020204" pitchFamily="34" charset="0"/>
                <a:cs typeface="Arial" panose="020B0604020202020204" pitchFamily="34" charset="0"/>
              </a:rPr>
              <a:t>θ'</a:t>
            </a:r>
            <a:r>
              <a:rPr lang="en-US" altLang="ja-JP" dirty="0">
                <a:latin typeface="Arial" panose="020B0604020202020204" pitchFamily="34" charset="0"/>
                <a:cs typeface="Arial" panose="020B0604020202020204" pitchFamily="34" charset="0"/>
              </a:rPr>
              <a:t>.</a:t>
            </a:r>
          </a:p>
          <a:p>
            <a:r>
              <a:rPr lang="en-US" altLang="en-US" dirty="0">
                <a:latin typeface="Arial" panose="020B0604020202020204" pitchFamily="34" charset="0"/>
                <a:cs typeface="Arial" panose="020B0604020202020204" pitchFamily="34" charset="0"/>
              </a:rPr>
              <a:t>It </a:t>
            </a:r>
            <a:r>
              <a:rPr lang="en-US" altLang="en-US" dirty="0" err="1">
                <a:latin typeface="Arial" panose="020B0604020202020204" pitchFamily="34" charset="0"/>
                <a:cs typeface="Arial" panose="020B0604020202020204" pitchFamily="34" charset="0"/>
              </a:rPr>
              <a:t>doesn</a:t>
            </a:r>
            <a:r>
              <a:rPr lang="ja-JP" altLang="en-US" dirty="0">
                <a:latin typeface="Arial" panose="020B0604020202020204" pitchFamily="34" charset="0"/>
                <a:cs typeface="Arial" panose="020B0604020202020204" pitchFamily="34" charset="0"/>
              </a:rPr>
              <a:t>’</a:t>
            </a:r>
            <a:r>
              <a:rPr lang="en-US" altLang="ja-JP" dirty="0">
                <a:latin typeface="Arial" panose="020B0604020202020204" pitchFamily="34" charset="0"/>
                <a:cs typeface="Arial" panose="020B0604020202020204" pitchFamily="34" charset="0"/>
              </a:rPr>
              <a:t>t indicate anything about project desirability except the speed with which the initial investment is recovered.</a:t>
            </a:r>
          </a:p>
          <a:p>
            <a:r>
              <a:rPr lang="en-US" altLang="en-US" dirty="0">
                <a:latin typeface="Arial" panose="020B0604020202020204" pitchFamily="34" charset="0"/>
                <a:cs typeface="Arial" panose="020B0604020202020204" pitchFamily="34" charset="0"/>
              </a:rPr>
              <a:t>Recommendation: use the payback period only as supplemental information in conjunction with one or more of the other methods in this chapter. </a:t>
            </a:r>
          </a:p>
        </p:txBody>
      </p:sp>
    </p:spTree>
    <p:extLst>
      <p:ext uri="{BB962C8B-B14F-4D97-AF65-F5344CB8AC3E}">
        <p14:creationId xmlns:p14="http://schemas.microsoft.com/office/powerpoint/2010/main" val="29147071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66725" y="167978"/>
            <a:ext cx="8229600" cy="1056440"/>
          </a:xfrm>
        </p:spPr>
        <p:txBody>
          <a:bodyPr lIns="0" tIns="0" rIns="0" bIns="0"/>
          <a:lstStyle/>
          <a:p>
            <a:r>
              <a:rPr lang="en-IN" altLang="en-US" sz="3400" dirty="0"/>
              <a:t>Finding the </a:t>
            </a:r>
            <a:r>
              <a:rPr lang="en-IN" altLang="en-US" sz="3400" dirty="0" smtClean="0"/>
              <a:t>Simple </a:t>
            </a:r>
            <a:r>
              <a:rPr lang="en-IN" altLang="en-US" sz="3400" dirty="0"/>
              <a:t>and </a:t>
            </a:r>
            <a:r>
              <a:rPr lang="en-IN" altLang="en-US" sz="3400" dirty="0" smtClean="0"/>
              <a:t>Discounted </a:t>
            </a:r>
            <a:r>
              <a:rPr lang="en-IN" altLang="en-US" sz="3400" dirty="0"/>
              <a:t>P</a:t>
            </a:r>
            <a:r>
              <a:rPr lang="en-IN" altLang="en-US" sz="3400" dirty="0" smtClean="0"/>
              <a:t>ayback </a:t>
            </a:r>
            <a:r>
              <a:rPr lang="en-IN" altLang="en-US" sz="3400" dirty="0"/>
              <a:t>P</a:t>
            </a:r>
            <a:r>
              <a:rPr lang="en-IN" altLang="en-US" sz="3400" dirty="0" smtClean="0"/>
              <a:t>eriod </a:t>
            </a:r>
            <a:r>
              <a:rPr lang="en-IN" altLang="en-US" sz="3400" dirty="0"/>
              <a:t>for a </a:t>
            </a:r>
            <a:r>
              <a:rPr lang="en-IN" altLang="en-US" sz="3400" dirty="0" smtClean="0"/>
              <a:t>Set </a:t>
            </a:r>
            <a:r>
              <a:rPr lang="en-IN" altLang="en-US" sz="3400" dirty="0"/>
              <a:t>of </a:t>
            </a:r>
            <a:r>
              <a:rPr lang="en-IN" altLang="en-US" sz="3400" dirty="0" smtClean="0"/>
              <a:t>Cash </a:t>
            </a:r>
            <a:r>
              <a:rPr lang="en-IN" altLang="en-US" sz="3400" dirty="0"/>
              <a:t>F</a:t>
            </a:r>
            <a:r>
              <a:rPr lang="en-IN" altLang="en-US" sz="3400" dirty="0" smtClean="0"/>
              <a:t>lows</a:t>
            </a:r>
            <a:endParaRPr lang="en-US" sz="3400" dirty="0"/>
          </a:p>
        </p:txBody>
      </p:sp>
      <p:sp>
        <p:nvSpPr>
          <p:cNvPr id="3" name="Content Placeholder 2"/>
          <p:cNvSpPr>
            <a:spLocks noGrp="1"/>
          </p:cNvSpPr>
          <p:nvPr>
            <p:ph idx="13"/>
          </p:nvPr>
        </p:nvSpPr>
        <p:spPr>
          <a:xfrm>
            <a:off x="458788" y="1631422"/>
            <a:ext cx="2814348" cy="3885679"/>
          </a:xfrm>
        </p:spPr>
        <p:txBody>
          <a:bodyPr>
            <a:spAutoFit/>
          </a:bodyPr>
          <a:lstStyle/>
          <a:p>
            <a:pPr marL="0" indent="0">
              <a:buNone/>
            </a:pPr>
            <a:r>
              <a:rPr lang="en-US" altLang="en-US" dirty="0">
                <a:latin typeface="Arial" panose="020B0604020202020204" pitchFamily="34" charset="0"/>
                <a:cs typeface="Arial" panose="020B0604020202020204" pitchFamily="34" charset="0"/>
              </a:rPr>
              <a:t>The cumulative cash flows in the table were calculated using the formulas for simple and discounted payback</a:t>
            </a:r>
            <a:r>
              <a:rPr lang="en-US" altLang="en-US" dirty="0" smtClean="0">
                <a:latin typeface="Arial" panose="020B0604020202020204" pitchFamily="34" charset="0"/>
                <a:cs typeface="Arial" panose="020B0604020202020204" pitchFamily="34" charset="0"/>
              </a:rPr>
              <a:t>.</a:t>
            </a:r>
            <a:endParaRPr lang="en-US" altLang="en-US" dirty="0">
              <a:latin typeface="Arial" panose="020B0604020202020204" pitchFamily="34" charset="0"/>
              <a:cs typeface="Arial" panose="020B0604020202020204" pitchFamily="34" charset="0"/>
            </a:endParaRPr>
          </a:p>
          <a:p>
            <a:pPr marL="0" indent="0">
              <a:buNone/>
            </a:pPr>
            <a:r>
              <a:rPr lang="en-US" altLang="en-US" dirty="0">
                <a:latin typeface="Arial" panose="020B0604020202020204" pitchFamily="34" charset="0"/>
                <a:cs typeface="Arial" panose="020B0604020202020204" pitchFamily="34" charset="0"/>
              </a:rPr>
              <a:t>From the calculations </a:t>
            </a:r>
            <a:r>
              <a:rPr lang="en-US" altLang="en-US" i="1" dirty="0">
                <a:latin typeface="Arial" panose="020B0604020202020204" pitchFamily="34" charset="0"/>
                <a:cs typeface="Arial" panose="020B0604020202020204" pitchFamily="34" charset="0"/>
              </a:rPr>
              <a:t>θ</a:t>
            </a:r>
            <a:r>
              <a:rPr lang="en-US" altLang="en-US" dirty="0">
                <a:latin typeface="Arial" panose="020B0604020202020204" pitchFamily="34" charset="0"/>
                <a:cs typeface="Arial" panose="020B0604020202020204" pitchFamily="34" charset="0"/>
              </a:rPr>
              <a:t> = 4 years and </a:t>
            </a:r>
            <a:r>
              <a:rPr lang="en-US" altLang="en-US" i="1" dirty="0">
                <a:latin typeface="Arial" panose="020B0604020202020204" pitchFamily="34" charset="0"/>
                <a:cs typeface="Arial" panose="020B0604020202020204" pitchFamily="34" charset="0"/>
              </a:rPr>
              <a:t>θ'</a:t>
            </a:r>
            <a:r>
              <a:rPr lang="en-US" altLang="en-US" dirty="0">
                <a:latin typeface="Arial" panose="020B0604020202020204" pitchFamily="34" charset="0"/>
                <a:cs typeface="Arial" panose="020B0604020202020204" pitchFamily="34" charset="0"/>
              </a:rPr>
              <a:t> = 5 years.</a:t>
            </a:r>
          </a:p>
        </p:txBody>
      </p:sp>
      <p:graphicFrame>
        <p:nvGraphicFramePr>
          <p:cNvPr id="8" name="Shape 303"/>
          <p:cNvGraphicFramePr/>
          <p:nvPr>
            <p:extLst>
              <p:ext uri="{D42A27DB-BD31-4B8C-83A1-F6EECF244321}">
                <p14:modId xmlns:p14="http://schemas.microsoft.com/office/powerpoint/2010/main" val="2787090795"/>
              </p:ext>
            </p:extLst>
          </p:nvPr>
        </p:nvGraphicFramePr>
        <p:xfrm>
          <a:off x="3667989" y="1683331"/>
          <a:ext cx="4935682" cy="3158833"/>
        </p:xfrm>
        <a:graphic>
          <a:graphicData uri="http://schemas.openxmlformats.org/drawingml/2006/table">
            <a:tbl>
              <a:tblPr firstRow="1">
                <a:noFill/>
              </a:tblPr>
              <a:tblGrid>
                <a:gridCol w="1039092">
                  <a:extLst>
                    <a:ext uri="{9D8B030D-6E8A-4147-A177-3AD203B41FA5}">
                      <a16:colId xmlns:a16="http://schemas.microsoft.com/office/drawing/2014/main" xmlns="" val="20000"/>
                    </a:ext>
                  </a:extLst>
                </a:gridCol>
                <a:gridCol w="1267691">
                  <a:extLst>
                    <a:ext uri="{9D8B030D-6E8A-4147-A177-3AD203B41FA5}">
                      <a16:colId xmlns:a16="http://schemas.microsoft.com/office/drawing/2014/main" xmlns="" val="20001"/>
                    </a:ext>
                  </a:extLst>
                </a:gridCol>
                <a:gridCol w="1278082">
                  <a:extLst>
                    <a:ext uri="{9D8B030D-6E8A-4147-A177-3AD203B41FA5}">
                      <a16:colId xmlns:a16="http://schemas.microsoft.com/office/drawing/2014/main" xmlns="" val="20002"/>
                    </a:ext>
                  </a:extLst>
                </a:gridCol>
                <a:gridCol w="1350817">
                  <a:extLst>
                    <a:ext uri="{9D8B030D-6E8A-4147-A177-3AD203B41FA5}">
                      <a16:colId xmlns:a16="http://schemas.microsoft.com/office/drawing/2014/main" xmlns="" val="20003"/>
                    </a:ext>
                  </a:extLst>
                </a:gridCol>
              </a:tblGrid>
              <a:tr h="4140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cap="none" normalizeH="0" baseline="0" dirty="0" smtClean="0">
                          <a:ln>
                            <a:noFill/>
                          </a:ln>
                          <a:solidFill>
                            <a:srgbClr val="FFFFFF"/>
                          </a:solidFill>
                          <a:effectLst/>
                          <a:latin typeface="Times New Roman" pitchFamily="19" charset="0"/>
                          <a:ea typeface="ＭＳ Ｐゴシック" pitchFamily="19" charset="-128"/>
                        </a:rPr>
                        <a:t>End of Year</a:t>
                      </a:r>
                      <a:endPar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nchor="b">
                    <a:lnL w="12700" cmpd="sng">
                      <a:noFill/>
                      <a:prstDash val="soli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FFFFFF"/>
                          </a:solidFill>
                          <a:effectLst/>
                          <a:latin typeface="Times New Roman" pitchFamily="19" charset="0"/>
                          <a:ea typeface="ＭＳ Ｐゴシック" pitchFamily="19" charset="-128"/>
                        </a:rPr>
                        <a:t>Net Cash Flow</a:t>
                      </a:r>
                      <a:endPar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nchor="b">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FFFFFF"/>
                          </a:solidFill>
                          <a:effectLst/>
                          <a:latin typeface="Times New Roman" pitchFamily="19" charset="0"/>
                          <a:ea typeface="ＭＳ Ｐゴシック" pitchFamily="19" charset="-128"/>
                        </a:rPr>
                        <a:t>Cumulative PW at </a:t>
                      </a:r>
                      <a:r>
                        <a:rPr kumimoji="0" lang="en-US" sz="1600" b="1" i="1" u="none" strike="noStrike" cap="none" normalizeH="0" baseline="0" dirty="0" smtClean="0">
                          <a:ln>
                            <a:noFill/>
                          </a:ln>
                          <a:solidFill>
                            <a:srgbClr val="FFFFFF"/>
                          </a:solidFill>
                          <a:effectLst/>
                          <a:latin typeface="Times New Roman" pitchFamily="19" charset="0"/>
                          <a:ea typeface="ＭＳ Ｐゴシック" pitchFamily="19" charset="-128"/>
                        </a:rPr>
                        <a:t>0%</a:t>
                      </a:r>
                      <a:endParaRPr kumimoji="0" lang="en-US" sz="1600" b="0" i="0" u="none" strike="noStrike" cap="none" normalizeH="0" baseline="0" dirty="0" smtClean="0">
                        <a:ln>
                          <a:noFill/>
                        </a:ln>
                        <a:solidFill>
                          <a:schemeClr val="bg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nchor="b">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rgbClr val="FFFFFF"/>
                          </a:solidFill>
                          <a:effectLst/>
                          <a:latin typeface="Times New Roman" pitchFamily="19" charset="0"/>
                          <a:ea typeface="ＭＳ Ｐゴシック" pitchFamily="19" charset="-128"/>
                        </a:rPr>
                        <a:t>Cumulative PW at </a:t>
                      </a:r>
                      <a:r>
                        <a:rPr kumimoji="0" lang="en-US" sz="1600" b="1" i="1" u="none" strike="noStrike" cap="none" normalizeH="0" baseline="0" dirty="0" smtClean="0">
                          <a:ln>
                            <a:noFill/>
                          </a:ln>
                          <a:solidFill>
                            <a:srgbClr val="FFFFFF"/>
                          </a:solidFill>
                          <a:effectLst/>
                          <a:latin typeface="Times New Roman" pitchFamily="19" charset="0"/>
                          <a:ea typeface="ＭＳ Ｐゴシック" pitchFamily="19" charset="-128"/>
                        </a:rPr>
                        <a:t>6%</a:t>
                      </a:r>
                      <a:endParaRPr kumimoji="0" lang="en-US" sz="1600" b="1" i="0" u="none" strike="noStrike" cap="none" normalizeH="0" baseline="0" dirty="0" smtClean="0">
                        <a:ln>
                          <a:noFill/>
                        </a:ln>
                        <a:solidFill>
                          <a:srgbClr val="FFFFFF"/>
                        </a:solidFill>
                        <a:effectLst/>
                        <a:latin typeface="Times New Roman" pitchFamily="19" charset="0"/>
                        <a:ea typeface="ＭＳ Ｐゴシック" pitchFamily="19" charset="-128"/>
                      </a:endParaRPr>
                    </a:p>
                  </a:txBody>
                  <a:tcPr marL="81867" marR="81867" marT="40934" marB="40934" anchor="b">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412597">
                <a:tc>
                  <a:txBody>
                    <a:bodyPr/>
                    <a:lstStyle/>
                    <a:p>
                      <a:pPr algn="ct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0</a:t>
                      </a:r>
                      <a:endParaRPr lang="en-IN" sz="1600" dirty="0"/>
                    </a:p>
                  </a:txBody>
                  <a:tcPr marL="81867" marR="81867" marT="40934" marB="40934">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-$42,000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$42,000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$42,000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451799">
                <a:tc>
                  <a:txBody>
                    <a:bodyPr/>
                    <a:lstStyle/>
                    <a:p>
                      <a:pPr algn="ct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a:t>
                      </a:r>
                      <a:endParaRPr lang="en-IN" sz="1600" dirty="0"/>
                    </a:p>
                  </a:txBody>
                  <a:tcPr marL="81867" marR="81867" marT="40934" marB="40934">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$12,000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-$30,000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-$30,679</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467591">
                <a:tc>
                  <a:txBody>
                    <a:bodyPr/>
                    <a:lstStyle/>
                    <a:p>
                      <a:pPr algn="ct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2</a:t>
                      </a:r>
                      <a:endParaRPr lang="en-IN" sz="1600" dirty="0"/>
                    </a:p>
                  </a:txBody>
                  <a:tcPr marL="81867" marR="81867" marT="40934" marB="40934">
                    <a:lnL w="12700" cmpd="sng">
                      <a:noFill/>
                      <a:prstDash val="soli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$11,000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-$19,000</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Regular"/>
                          <a:ea typeface="ＭＳ Ｐゴシック" pitchFamily="19" charset="-128"/>
                          <a:cs typeface="Times New Roman" pitchFamily="19" charset="0"/>
                        </a:rPr>
                        <a:t>-$20,889</a:t>
                      </a: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446809">
                <a:tc>
                  <a:txBody>
                    <a:bodyPr/>
                    <a:lstStyle/>
                    <a:p>
                      <a:pPr algn="ctr"/>
                      <a:r>
                        <a:rPr lang="en-IN" sz="1600" dirty="0" smtClean="0"/>
                        <a:t>3</a:t>
                      </a:r>
                      <a:endParaRPr lang="en-IN" sz="1600" dirty="0"/>
                    </a:p>
                  </a:txBody>
                  <a:tcPr marL="81867" marR="81867" marT="40934" marB="40934">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$10,000</a:t>
                      </a:r>
                    </a:p>
                  </a:txBody>
                  <a:tcPr marL="81867" marR="81867" marT="40934" marB="40934">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-$9,000</a:t>
                      </a:r>
                    </a:p>
                  </a:txBody>
                  <a:tcPr marL="81867" marR="81867" marT="40934" marB="40934">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-$12,493</a:t>
                      </a:r>
                    </a:p>
                  </a:txBody>
                  <a:tcPr marL="81867" marR="81867" marT="40934" marB="40934">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457200">
                <a:tc>
                  <a:txBody>
                    <a:bodyPr/>
                    <a:lstStyle/>
                    <a:p>
                      <a:pPr algn="ctr"/>
                      <a:r>
                        <a:rPr lang="en-IN" sz="1600" dirty="0" smtClean="0"/>
                        <a:t>4</a:t>
                      </a:r>
                      <a:endParaRPr lang="en-IN" sz="1600" dirty="0"/>
                    </a:p>
                  </a:txBody>
                  <a:tcPr marL="81867" marR="81867" marT="40934" marB="40934">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$10,000</a:t>
                      </a:r>
                    </a:p>
                  </a:txBody>
                  <a:tcPr marL="81867" marR="81867" marT="40934" marB="40934">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$1,000</a:t>
                      </a:r>
                    </a:p>
                  </a:txBody>
                  <a:tcPr marL="81867" marR="81867" marT="40934" marB="40934">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-$4,572</a:t>
                      </a:r>
                    </a:p>
                  </a:txBody>
                  <a:tcPr marL="81867" marR="81867" marT="40934" marB="40934">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r h="353289">
                <a:tc>
                  <a:txBody>
                    <a:bodyPr/>
                    <a:lstStyle/>
                    <a:p>
                      <a:pPr algn="ctr"/>
                      <a:r>
                        <a:rPr lang="en-IN" sz="1600" dirty="0" smtClean="0"/>
                        <a:t>5</a:t>
                      </a:r>
                      <a:endParaRPr lang="en-IN" sz="1600" dirty="0"/>
                    </a:p>
                  </a:txBody>
                  <a:tcPr marL="81867" marR="81867" marT="40934" marB="40934">
                    <a:lnL w="12700" cmpd="sng">
                      <a:noFill/>
                      <a:prstDash val="soli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$9,000</a:t>
                      </a:r>
                    </a:p>
                  </a:txBody>
                  <a:tcPr marL="81867" marR="81867" marT="40934" marB="40934">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endParaRPr>
                    </a:p>
                  </a:txBody>
                  <a:tcPr marL="81867" marR="81867" marT="40934" marB="40934">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smtClean="0">
                          <a:ln>
                            <a:noFill/>
                          </a:ln>
                          <a:solidFill>
                            <a:schemeClr val="tx1"/>
                          </a:solidFill>
                          <a:effectLst/>
                          <a:latin typeface="Arial" panose="020B0604020202020204" pitchFamily="34" charset="0"/>
                          <a:ea typeface="ＭＳ Ｐゴシック" pitchFamily="19" charset="-128"/>
                          <a:cs typeface="Arial" panose="020B0604020202020204" pitchFamily="34" charset="0"/>
                        </a:rPr>
                        <a:t>$2,153</a:t>
                      </a:r>
                    </a:p>
                  </a:txBody>
                  <a:tcPr marL="81867" marR="81867" marT="40934" marB="40934">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13710332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457200" y="651935"/>
            <a:ext cx="8229600" cy="635315"/>
          </a:xfrm>
        </p:spPr>
        <p:txBody>
          <a:bodyPr/>
          <a:lstStyle/>
          <a:p>
            <a:r>
              <a:rPr lang="en-US" sz="3400"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88522"/>
            <a:ext cx="8229600" cy="1037839"/>
          </a:xfrm>
        </p:spPr>
        <p:txBody>
          <a:bodyPr lIns="0" tIns="0" rIns="0" bIns="0">
            <a:spAutoFit/>
          </a:bodyPr>
          <a:lstStyle/>
          <a:p>
            <a:r>
              <a:rPr lang="en-US" altLang="en-US" sz="3400" dirty="0">
                <a:latin typeface="Arial" panose="020B0604020202020204" pitchFamily="34" charset="0"/>
                <a:cs typeface="Arial" panose="020B0604020202020204" pitchFamily="34" charset="0"/>
              </a:rPr>
              <a:t>Proposed </a:t>
            </a:r>
            <a:r>
              <a:rPr lang="en-US" altLang="en-US" sz="3400" dirty="0" smtClean="0">
                <a:latin typeface="Arial" panose="020B0604020202020204" pitchFamily="34" charset="0"/>
                <a:cs typeface="Arial" panose="020B0604020202020204" pitchFamily="34" charset="0"/>
              </a:rPr>
              <a:t>Capital Projects </a:t>
            </a:r>
            <a:r>
              <a:rPr lang="en-US" altLang="en-US" sz="3400" dirty="0">
                <a:latin typeface="Arial" panose="020B0604020202020204" pitchFamily="34" charset="0"/>
                <a:cs typeface="Arial" panose="020B0604020202020204" pitchFamily="34" charset="0"/>
              </a:rPr>
              <a:t>can be </a:t>
            </a:r>
            <a:r>
              <a:rPr lang="en-US" altLang="en-US" sz="3400" dirty="0" smtClean="0">
                <a:latin typeface="Arial" panose="020B0604020202020204" pitchFamily="34" charset="0"/>
                <a:cs typeface="Arial" panose="020B0604020202020204" pitchFamily="34" charset="0"/>
              </a:rPr>
              <a:t>Evaluated </a:t>
            </a:r>
            <a:r>
              <a:rPr lang="en-US" altLang="en-US" sz="3400" dirty="0">
                <a:latin typeface="Arial" panose="020B0604020202020204" pitchFamily="34" charset="0"/>
                <a:cs typeface="Arial" panose="020B0604020202020204" pitchFamily="34" charset="0"/>
              </a:rPr>
              <a:t>in </a:t>
            </a:r>
            <a:r>
              <a:rPr lang="en-US" altLang="en-US" sz="3400" dirty="0" smtClean="0">
                <a:latin typeface="Arial" panose="020B0604020202020204" pitchFamily="34" charset="0"/>
                <a:cs typeface="Arial" panose="020B0604020202020204" pitchFamily="34" charset="0"/>
              </a:rPr>
              <a:t>Several Ways </a:t>
            </a:r>
            <a:r>
              <a:rPr lang="en-US" altLang="en-US" sz="2800" dirty="0" smtClean="0">
                <a:latin typeface="Arial" panose="020B0604020202020204" pitchFamily="34" charset="0"/>
                <a:cs typeface="Arial" panose="020B0604020202020204" pitchFamily="34" charset="0"/>
              </a:rPr>
              <a:t>(2 </a:t>
            </a:r>
            <a:r>
              <a:rPr lang="en-US" altLang="en-US" sz="2800" dirty="0">
                <a:latin typeface="Arial" panose="020B0604020202020204" pitchFamily="34" charset="0"/>
                <a:cs typeface="Arial" panose="020B0604020202020204" pitchFamily="34" charset="0"/>
              </a:rPr>
              <a:t>of 2)</a:t>
            </a:r>
            <a:endParaRPr lang="en-US" sz="2800" b="0" dirty="0"/>
          </a:p>
        </p:txBody>
      </p:sp>
      <p:sp>
        <p:nvSpPr>
          <p:cNvPr id="6" name="Content Placeholder 5"/>
          <p:cNvSpPr>
            <a:spLocks noGrp="1"/>
          </p:cNvSpPr>
          <p:nvPr>
            <p:ph idx="1"/>
          </p:nvPr>
        </p:nvSpPr>
        <p:spPr>
          <a:xfrm>
            <a:off x="457200" y="1641990"/>
            <a:ext cx="8229600" cy="1477328"/>
          </a:xfrm>
        </p:spPr>
        <p:txBody>
          <a:bodyPr>
            <a:spAutoFit/>
          </a:bodyPr>
          <a:lstStyle/>
          <a:p>
            <a:pPr marL="0" indent="0">
              <a:spcBef>
                <a:spcPct val="50000"/>
              </a:spcBef>
              <a:buFontTx/>
              <a:buNone/>
            </a:pPr>
            <a:r>
              <a:rPr lang="en-US" altLang="en-US" dirty="0">
                <a:latin typeface="Arial" panose="020B0604020202020204" pitchFamily="34" charset="0"/>
                <a:cs typeface="Arial" panose="020B0604020202020204" pitchFamily="34" charset="0"/>
              </a:rPr>
              <a:t>To be attractive, a capital project must provide a return that exceeds a minimum level established by the organization.  This minimum level is reflected in a firm</a:t>
            </a:r>
            <a:r>
              <a:rPr lang="ja-JP" altLang="en-US" dirty="0">
                <a:latin typeface="Arial" panose="020B0604020202020204" pitchFamily="34" charset="0"/>
                <a:cs typeface="Arial" panose="020B0604020202020204" pitchFamily="34" charset="0"/>
              </a:rPr>
              <a:t>’</a:t>
            </a:r>
            <a:r>
              <a:rPr lang="en-US" altLang="ja-JP" dirty="0">
                <a:latin typeface="Arial" panose="020B0604020202020204" pitchFamily="34" charset="0"/>
                <a:cs typeface="Arial" panose="020B0604020202020204" pitchFamily="34" charset="0"/>
              </a:rPr>
              <a:t>s Minimum Attractive Rate of Return (MARR).</a:t>
            </a:r>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4047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88522"/>
            <a:ext cx="8229600" cy="1037839"/>
          </a:xfrm>
        </p:spPr>
        <p:txBody>
          <a:bodyPr lIns="0" tIns="0" rIns="0" bIns="0">
            <a:spAutoFit/>
          </a:bodyPr>
          <a:lstStyle/>
          <a:p>
            <a:r>
              <a:rPr lang="en-US" altLang="en-US" sz="3400" dirty="0">
                <a:latin typeface="Arial" panose="020B0604020202020204" pitchFamily="34" charset="0"/>
                <a:cs typeface="Arial" panose="020B0604020202020204" pitchFamily="34" charset="0"/>
              </a:rPr>
              <a:t>Many </a:t>
            </a:r>
            <a:r>
              <a:rPr lang="en-US" altLang="en-US" sz="3400" dirty="0" smtClean="0">
                <a:latin typeface="Arial" panose="020B0604020202020204" pitchFamily="34" charset="0"/>
                <a:cs typeface="Arial" panose="020B0604020202020204" pitchFamily="34" charset="0"/>
              </a:rPr>
              <a:t>Elements Contribute </a:t>
            </a:r>
            <a:r>
              <a:rPr lang="en-US" altLang="en-US" sz="3400" dirty="0">
                <a:latin typeface="Arial" panose="020B0604020202020204" pitchFamily="34" charset="0"/>
                <a:cs typeface="Arial" panose="020B0604020202020204" pitchFamily="34" charset="0"/>
              </a:rPr>
              <a:t>to </a:t>
            </a:r>
            <a:r>
              <a:rPr lang="en-US" altLang="en-US" sz="3400" dirty="0" smtClean="0">
                <a:latin typeface="Arial" panose="020B0604020202020204" pitchFamily="34" charset="0"/>
                <a:cs typeface="Arial" panose="020B0604020202020204" pitchFamily="34" charset="0"/>
              </a:rPr>
              <a:t>Determining </a:t>
            </a:r>
            <a:r>
              <a:rPr lang="en-US" altLang="en-US" sz="3400" dirty="0">
                <a:latin typeface="Arial" panose="020B0604020202020204" pitchFamily="34" charset="0"/>
                <a:cs typeface="Arial" panose="020B0604020202020204" pitchFamily="34" charset="0"/>
              </a:rPr>
              <a:t>the </a:t>
            </a:r>
            <a:r>
              <a:rPr lang="en-US" altLang="en-US" sz="3400" dirty="0" smtClean="0">
                <a:latin typeface="Arial" panose="020B0604020202020204" pitchFamily="34" charset="0"/>
                <a:cs typeface="Arial" panose="020B0604020202020204" pitchFamily="34" charset="0"/>
              </a:rPr>
              <a:t>MARR</a:t>
            </a:r>
            <a:endParaRPr lang="en-US" sz="3400" b="0" dirty="0"/>
          </a:p>
        </p:txBody>
      </p:sp>
      <p:sp>
        <p:nvSpPr>
          <p:cNvPr id="6" name="Content Placeholder 5"/>
          <p:cNvSpPr>
            <a:spLocks noGrp="1"/>
          </p:cNvSpPr>
          <p:nvPr>
            <p:ph idx="1"/>
          </p:nvPr>
        </p:nvSpPr>
        <p:spPr>
          <a:xfrm>
            <a:off x="457200" y="1641989"/>
            <a:ext cx="8229600" cy="2054409"/>
          </a:xfrm>
        </p:spPr>
        <p:txBody>
          <a:bodyPr>
            <a:spAutoFit/>
          </a:bodyPr>
          <a:lstStyle/>
          <a:p>
            <a:r>
              <a:rPr lang="en-US" altLang="en-US" dirty="0">
                <a:latin typeface="Arial" panose="020B0604020202020204" pitchFamily="34" charset="0"/>
                <a:cs typeface="Arial" panose="020B0604020202020204" pitchFamily="34" charset="0"/>
              </a:rPr>
              <a:t>Amount, source, and cost of money available</a:t>
            </a:r>
          </a:p>
          <a:p>
            <a:r>
              <a:rPr lang="en-US" altLang="en-US" dirty="0">
                <a:latin typeface="Arial" panose="020B0604020202020204" pitchFamily="34" charset="0"/>
                <a:cs typeface="Arial" panose="020B0604020202020204" pitchFamily="34" charset="0"/>
              </a:rPr>
              <a:t>Number and purpose of good projects available</a:t>
            </a:r>
          </a:p>
          <a:p>
            <a:r>
              <a:rPr lang="en-US" altLang="en-US" dirty="0">
                <a:latin typeface="Arial" panose="020B0604020202020204" pitchFamily="34" charset="0"/>
                <a:cs typeface="Arial" panose="020B0604020202020204" pitchFamily="34" charset="0"/>
              </a:rPr>
              <a:t>Perceived risk of investment opportunities</a:t>
            </a:r>
          </a:p>
          <a:p>
            <a:r>
              <a:rPr lang="en-US" altLang="en-US" dirty="0">
                <a:latin typeface="Arial" panose="020B0604020202020204" pitchFamily="34" charset="0"/>
                <a:cs typeface="Arial" panose="020B0604020202020204" pitchFamily="34" charset="0"/>
              </a:rPr>
              <a:t>Type of organization</a:t>
            </a:r>
          </a:p>
        </p:txBody>
      </p:sp>
    </p:spTree>
    <p:extLst>
      <p:ext uri="{BB962C8B-B14F-4D97-AF65-F5344CB8AC3E}">
        <p14:creationId xmlns:p14="http://schemas.microsoft.com/office/powerpoint/2010/main" val="354176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88522"/>
            <a:ext cx="8229600" cy="1037839"/>
          </a:xfrm>
        </p:spPr>
        <p:txBody>
          <a:bodyPr lIns="0" tIns="0" rIns="0" bIns="0">
            <a:spAutoFit/>
          </a:bodyPr>
          <a:lstStyle/>
          <a:p>
            <a:r>
              <a:rPr lang="en-US" altLang="en-US" sz="3400" dirty="0">
                <a:latin typeface="Arial" panose="020B0604020202020204" pitchFamily="34" charset="0"/>
                <a:cs typeface="Arial" panose="020B0604020202020204" pitchFamily="34" charset="0"/>
              </a:rPr>
              <a:t>The </a:t>
            </a:r>
            <a:r>
              <a:rPr lang="en-US" altLang="en-US" sz="3400" dirty="0" smtClean="0">
                <a:latin typeface="Arial" panose="020B0604020202020204" pitchFamily="34" charset="0"/>
                <a:cs typeface="Arial" panose="020B0604020202020204" pitchFamily="34" charset="0"/>
              </a:rPr>
              <a:t>Most-used Method </a:t>
            </a:r>
            <a:r>
              <a:rPr lang="en-US" altLang="en-US" sz="3400" dirty="0">
                <a:latin typeface="Arial" panose="020B0604020202020204" pitchFamily="34" charset="0"/>
                <a:cs typeface="Arial" panose="020B0604020202020204" pitchFamily="34" charset="0"/>
              </a:rPr>
              <a:t>is the </a:t>
            </a:r>
            <a:r>
              <a:rPr lang="en-US" altLang="en-US" sz="3400" dirty="0" smtClean="0">
                <a:latin typeface="Arial" panose="020B0604020202020204" pitchFamily="34" charset="0"/>
                <a:cs typeface="Arial" panose="020B0604020202020204" pitchFamily="34" charset="0"/>
              </a:rPr>
              <a:t>Present Worth Method</a:t>
            </a:r>
            <a:endParaRPr lang="en-US" sz="3400" b="0" dirty="0"/>
          </a:p>
        </p:txBody>
      </p:sp>
      <p:sp>
        <p:nvSpPr>
          <p:cNvPr id="6" name="Content Placeholder 5"/>
          <p:cNvSpPr>
            <a:spLocks noGrp="1"/>
          </p:cNvSpPr>
          <p:nvPr>
            <p:ph idx="1"/>
          </p:nvPr>
        </p:nvSpPr>
        <p:spPr>
          <a:xfrm>
            <a:off x="457200" y="1641989"/>
            <a:ext cx="8229600" cy="2039020"/>
          </a:xfrm>
        </p:spPr>
        <p:txBody>
          <a:bodyPr>
            <a:spAutoFit/>
          </a:bodyPr>
          <a:lstStyle/>
          <a:p>
            <a:pPr marL="0" indent="0">
              <a:buNone/>
            </a:pPr>
            <a:r>
              <a:rPr lang="en-US" altLang="en-US" dirty="0">
                <a:latin typeface="Arial" panose="020B0604020202020204" pitchFamily="34" charset="0"/>
                <a:cs typeface="Arial" panose="020B0604020202020204" pitchFamily="34" charset="0"/>
              </a:rPr>
              <a:t>The present worth (PW) is found by discounting all cash inflows and outflows to the present time at an interest rate that is generally the MARR</a:t>
            </a:r>
            <a:r>
              <a:rPr lang="en-US" alt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0" indent="0">
              <a:buNone/>
            </a:pPr>
            <a:r>
              <a:rPr lang="en-US" altLang="en-US" dirty="0">
                <a:latin typeface="Arial" panose="020B0604020202020204" pitchFamily="34" charset="0"/>
                <a:cs typeface="Arial" panose="020B0604020202020204" pitchFamily="34" charset="0"/>
              </a:rPr>
              <a:t>A positive PW for an investment project means that the project is acceptable (it satisfies the MARR).</a:t>
            </a:r>
          </a:p>
        </p:txBody>
      </p:sp>
    </p:spTree>
    <p:extLst>
      <p:ext uri="{BB962C8B-B14F-4D97-AF65-F5344CB8AC3E}">
        <p14:creationId xmlns:p14="http://schemas.microsoft.com/office/powerpoint/2010/main" val="2337460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49276"/>
            <a:ext cx="8212138" cy="523220"/>
          </a:xfrm>
        </p:spPr>
        <p:txBody>
          <a:bodyPr lIns="0" tIns="0" rIns="0" bIns="0">
            <a:spAutoFit/>
          </a:bodyPr>
          <a:lstStyle/>
          <a:p>
            <a:r>
              <a:rPr lang="en-US" altLang="en-US" sz="3400" dirty="0">
                <a:latin typeface="Arial" panose="020B0604020202020204" pitchFamily="34" charset="0"/>
                <a:cs typeface="Arial" panose="020B0604020202020204" pitchFamily="34" charset="0"/>
              </a:rPr>
              <a:t>Present Worth Example</a:t>
            </a:r>
            <a:endParaRPr lang="en-US" sz="3400" b="0" dirty="0"/>
          </a:p>
        </p:txBody>
      </p:sp>
      <p:sp>
        <p:nvSpPr>
          <p:cNvPr id="6" name="Content Placeholder 5"/>
          <p:cNvSpPr>
            <a:spLocks noGrp="1"/>
          </p:cNvSpPr>
          <p:nvPr>
            <p:ph idx="1"/>
          </p:nvPr>
        </p:nvSpPr>
        <p:spPr>
          <a:xfrm>
            <a:off x="457200" y="1645404"/>
            <a:ext cx="8212138" cy="3252562"/>
          </a:xfrm>
        </p:spPr>
        <p:txBody>
          <a:bodyPr vert="horz" lIns="0" tIns="0" rIns="0" bIns="0" rtlCol="0">
            <a:spAutoFit/>
          </a:bodyPr>
          <a:lstStyle/>
          <a:p>
            <a:pPr marL="0" indent="0">
              <a:buNone/>
            </a:pPr>
            <a:r>
              <a:rPr lang="en-US" altLang="en-US" dirty="0">
                <a:cs typeface="Arial" panose="020B0604020202020204" pitchFamily="34" charset="0"/>
              </a:rPr>
              <a:t>Consider a project that has an initial investment of $50,000 and that returns $18,000 per year for the next four years.  If the MARR is 12%, is this a good investment?</a:t>
            </a:r>
          </a:p>
          <a:p>
            <a:pPr marL="0" indent="0">
              <a:buNone/>
            </a:pPr>
            <a:endParaRPr lang="en-US" altLang="en-US" dirty="0">
              <a:cs typeface="Arial" panose="020B0604020202020204" pitchFamily="34" charset="0"/>
            </a:endParaRPr>
          </a:p>
          <a:p>
            <a:pPr>
              <a:spcBef>
                <a:spcPct val="0"/>
              </a:spcBef>
              <a:buFontTx/>
              <a:buNone/>
            </a:pPr>
            <a:r>
              <a:rPr lang="en-US" altLang="en-US" i="1" dirty="0">
                <a:cs typeface="Arial" panose="020B0604020202020204" pitchFamily="34" charset="0"/>
              </a:rPr>
              <a:t>PW = -50,000 + 18,000 (P/A, 12%, 4)</a:t>
            </a:r>
          </a:p>
          <a:p>
            <a:pPr>
              <a:spcBef>
                <a:spcPct val="0"/>
              </a:spcBef>
              <a:buNone/>
            </a:pPr>
            <a:r>
              <a:rPr lang="en-US" altLang="en-US" i="1" dirty="0">
                <a:cs typeface="Arial" panose="020B0604020202020204" pitchFamily="34" charset="0"/>
              </a:rPr>
              <a:t>PW = -50,000 + 18,000 (3.0373)</a:t>
            </a:r>
          </a:p>
          <a:p>
            <a:pPr>
              <a:spcBef>
                <a:spcPct val="0"/>
              </a:spcBef>
              <a:buNone/>
            </a:pPr>
            <a:endParaRPr lang="en-US" altLang="en-US" i="1" dirty="0"/>
          </a:p>
          <a:p>
            <a:pPr>
              <a:spcBef>
                <a:spcPct val="0"/>
              </a:spcBef>
              <a:buNone/>
            </a:pPr>
            <a:r>
              <a:rPr lang="en-US" altLang="en-US" i="1" dirty="0">
                <a:cs typeface="Arial" panose="020B0604020202020204" pitchFamily="34" charset="0"/>
              </a:rPr>
              <a:t>PW = $4,671.40 </a:t>
            </a:r>
            <a:r>
              <a:rPr lang="en-US" altLang="en-US" i="1" dirty="0">
                <a:cs typeface="Arial" panose="020B0604020202020204" pitchFamily="34" charset="0"/>
                <a:sym typeface="Wingdings" pitchFamily="2" charset="2"/>
              </a:rPr>
              <a:t> </a:t>
            </a:r>
            <a:r>
              <a:rPr lang="en-US" altLang="en-US" dirty="0">
                <a:cs typeface="Arial" panose="020B0604020202020204" pitchFamily="34" charset="0"/>
                <a:sym typeface="Wingdings" pitchFamily="2" charset="2"/>
              </a:rPr>
              <a:t>This is a good investment!</a:t>
            </a:r>
            <a:endParaRPr lang="en-US" altLang="en-US" i="1" dirty="0">
              <a:cs typeface="Arial" panose="020B0604020202020204" pitchFamily="34" charset="0"/>
            </a:endParaRPr>
          </a:p>
        </p:txBody>
      </p:sp>
    </p:spTree>
    <p:extLst>
      <p:ext uri="{BB962C8B-B14F-4D97-AF65-F5344CB8AC3E}">
        <p14:creationId xmlns:p14="http://schemas.microsoft.com/office/powerpoint/2010/main" val="2353334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188522"/>
            <a:ext cx="8229600" cy="1037839"/>
          </a:xfrm>
        </p:spPr>
        <p:txBody>
          <a:bodyPr lIns="0" tIns="0" rIns="0" bIns="0">
            <a:spAutoFit/>
          </a:bodyPr>
          <a:lstStyle/>
          <a:p>
            <a:r>
              <a:rPr lang="en-US" altLang="en-US" sz="3400" dirty="0">
                <a:latin typeface="Arial" panose="020B0604020202020204" pitchFamily="34" charset="0"/>
                <a:cs typeface="Arial" panose="020B0604020202020204" pitchFamily="34" charset="0"/>
              </a:rPr>
              <a:t>Bond </a:t>
            </a:r>
            <a:r>
              <a:rPr lang="en-US" altLang="en-US" sz="3400" dirty="0" smtClean="0">
                <a:latin typeface="Arial" panose="020B0604020202020204" pitchFamily="34" charset="0"/>
                <a:cs typeface="Arial" panose="020B0604020202020204" pitchFamily="34" charset="0"/>
              </a:rPr>
              <a:t>Value </a:t>
            </a:r>
            <a:r>
              <a:rPr lang="en-US" altLang="en-US" sz="3400" dirty="0">
                <a:latin typeface="Arial" panose="020B0604020202020204" pitchFamily="34" charset="0"/>
                <a:cs typeface="Arial" panose="020B0604020202020204" pitchFamily="34" charset="0"/>
              </a:rPr>
              <a:t>is a </a:t>
            </a:r>
            <a:r>
              <a:rPr lang="en-US" altLang="en-US" sz="3400" dirty="0" smtClean="0">
                <a:latin typeface="Arial" panose="020B0604020202020204" pitchFamily="34" charset="0"/>
                <a:cs typeface="Arial" panose="020B0604020202020204" pitchFamily="34" charset="0"/>
              </a:rPr>
              <a:t>Good Example </a:t>
            </a:r>
            <a:r>
              <a:rPr lang="en-US" altLang="en-US" sz="3400" dirty="0">
                <a:latin typeface="Arial" panose="020B0604020202020204" pitchFamily="34" charset="0"/>
                <a:cs typeface="Arial" panose="020B0604020202020204" pitchFamily="34" charset="0"/>
              </a:rPr>
              <a:t>of </a:t>
            </a:r>
            <a:r>
              <a:rPr lang="en-US" altLang="en-US" sz="3400" dirty="0" smtClean="0">
                <a:latin typeface="Arial" panose="020B0604020202020204" pitchFamily="34" charset="0"/>
                <a:cs typeface="Arial" panose="020B0604020202020204" pitchFamily="34" charset="0"/>
              </a:rPr>
              <a:t>Present Worth</a:t>
            </a:r>
            <a:endParaRPr lang="en-US" sz="3400" b="0" dirty="0"/>
          </a:p>
        </p:txBody>
      </p:sp>
      <p:sp>
        <p:nvSpPr>
          <p:cNvPr id="6" name="Content Placeholder 5"/>
          <p:cNvSpPr>
            <a:spLocks noGrp="1"/>
          </p:cNvSpPr>
          <p:nvPr>
            <p:ph idx="1"/>
          </p:nvPr>
        </p:nvSpPr>
        <p:spPr>
          <a:xfrm>
            <a:off x="457200" y="1641989"/>
            <a:ext cx="8229600" cy="1846659"/>
          </a:xfrm>
        </p:spPr>
        <p:txBody>
          <a:bodyPr>
            <a:spAutoFit/>
          </a:bodyPr>
          <a:lstStyle/>
          <a:p>
            <a:pPr marL="0" indent="0">
              <a:buNone/>
            </a:pPr>
            <a:r>
              <a:rPr lang="en-US" altLang="en-US" dirty="0">
                <a:latin typeface="Arial" panose="020B0604020202020204" pitchFamily="34" charset="0"/>
                <a:cs typeface="Arial" panose="020B0604020202020204" pitchFamily="34" charset="0"/>
              </a:rPr>
              <a:t>The commercial value of a bond is the PW of all future net cash flows expected to be received--the period dividend [face value (</a:t>
            </a:r>
            <a:r>
              <a:rPr lang="en-US" altLang="en-US" i="1" dirty="0">
                <a:latin typeface="Arial" panose="020B0604020202020204" pitchFamily="34" charset="0"/>
                <a:cs typeface="Arial" panose="020B0604020202020204" pitchFamily="34" charset="0"/>
              </a:rPr>
              <a:t>Z</a:t>
            </a:r>
            <a:r>
              <a:rPr lang="en-US" altLang="en-US" dirty="0">
                <a:latin typeface="Arial" panose="020B0604020202020204" pitchFamily="34" charset="0"/>
                <a:cs typeface="Arial" panose="020B0604020202020204" pitchFamily="34" charset="0"/>
              </a:rPr>
              <a:t>) times the bond rate (</a:t>
            </a:r>
            <a:r>
              <a:rPr lang="en-US" altLang="en-US" i="1" dirty="0">
                <a:latin typeface="Arial" panose="020B0604020202020204" pitchFamily="34" charset="0"/>
                <a:cs typeface="Arial" panose="020B0604020202020204" pitchFamily="34" charset="0"/>
              </a:rPr>
              <a:t>r</a:t>
            </a:r>
            <a:r>
              <a:rPr lang="en-US" altLang="en-US" dirty="0">
                <a:latin typeface="Arial" panose="020B0604020202020204" pitchFamily="34" charset="0"/>
                <a:cs typeface="Arial" panose="020B0604020202020204" pitchFamily="34" charset="0"/>
              </a:rPr>
              <a:t>)], and the redemption price (</a:t>
            </a:r>
            <a:r>
              <a:rPr lang="en-US" altLang="en-US" i="1" dirty="0">
                <a:latin typeface="Arial" panose="020B0604020202020204" pitchFamily="34" charset="0"/>
                <a:cs typeface="Arial" panose="020B0604020202020204" pitchFamily="34" charset="0"/>
              </a:rPr>
              <a:t>C</a:t>
            </a:r>
            <a:r>
              <a:rPr lang="en-US" altLang="en-US" dirty="0">
                <a:latin typeface="Arial" panose="020B0604020202020204" pitchFamily="34" charset="0"/>
                <a:cs typeface="Arial" panose="020B0604020202020204" pitchFamily="34" charset="0"/>
              </a:rPr>
              <a:t>), all discounted to the present at the bond</a:t>
            </a:r>
            <a:r>
              <a:rPr lang="ja-JP" altLang="en-US" dirty="0">
                <a:latin typeface="Arial" panose="020B0604020202020204" pitchFamily="34" charset="0"/>
                <a:cs typeface="Arial" panose="020B0604020202020204" pitchFamily="34" charset="0"/>
              </a:rPr>
              <a:t>’</a:t>
            </a:r>
            <a:r>
              <a:rPr lang="en-US" altLang="ja-JP" dirty="0">
                <a:latin typeface="Arial" panose="020B0604020202020204" pitchFamily="34" charset="0"/>
                <a:cs typeface="Arial" panose="020B0604020202020204" pitchFamily="34" charset="0"/>
              </a:rPr>
              <a:t>s yield rate, </a:t>
            </a:r>
            <a:r>
              <a:rPr lang="en-US" altLang="ja-JP" i="1" dirty="0" err="1">
                <a:latin typeface="Arial" panose="020B0604020202020204" pitchFamily="34" charset="0"/>
                <a:cs typeface="Arial" panose="020B0604020202020204" pitchFamily="34" charset="0"/>
              </a:rPr>
              <a:t>i</a:t>
            </a:r>
            <a:r>
              <a:rPr lang="en-US" altLang="ja-JP" i="1" dirty="0" smtClean="0">
                <a:latin typeface="Arial" panose="020B0604020202020204" pitchFamily="34" charset="0"/>
                <a:cs typeface="Arial" panose="020B0604020202020204" pitchFamily="34" charset="0"/>
              </a:rPr>
              <a:t>%</a:t>
            </a:r>
            <a:r>
              <a:rPr lang="en-US" altLang="ja-JP" dirty="0" smtClean="0">
                <a:latin typeface="Arial" panose="020B0604020202020204" pitchFamily="34" charset="0"/>
                <a:cs typeface="Arial" panose="020B0604020202020204" pitchFamily="34" charset="0"/>
              </a:rPr>
              <a:t>.</a:t>
            </a:r>
            <a:endParaRPr lang="en-US" altLang="en-US" dirty="0">
              <a:latin typeface="Arial" panose="020B0604020202020204" pitchFamily="34" charset="0"/>
              <a:cs typeface="Arial" panose="020B0604020202020204" pitchFamily="34"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144439425"/>
              </p:ext>
            </p:extLst>
          </p:nvPr>
        </p:nvGraphicFramePr>
        <p:xfrm>
          <a:off x="2100263" y="3900488"/>
          <a:ext cx="5130800" cy="381000"/>
        </p:xfrm>
        <a:graphic>
          <a:graphicData uri="http://schemas.openxmlformats.org/presentationml/2006/ole">
            <mc:AlternateContent xmlns:mc="http://schemas.openxmlformats.org/markup-compatibility/2006">
              <mc:Choice xmlns:v="urn:schemas-microsoft-com:vml" Requires="v">
                <p:oleObj spid="_x0000_s41132" name="Equation" r:id="rId4" imgW="5130720" imgH="380880" progId="Equation.DSMT4">
                  <p:embed/>
                </p:oleObj>
              </mc:Choice>
              <mc:Fallback>
                <p:oleObj name="Equation" r:id="rId4" imgW="5130720" imgH="380880" progId="Equation.DSMT4">
                  <p:embed/>
                  <p:pic>
                    <p:nvPicPr>
                      <p:cNvPr id="0" name="Object 2"/>
                      <p:cNvPicPr>
                        <a:picLocks noChangeAspect="1" noChangeArrowheads="1"/>
                      </p:cNvPicPr>
                      <p:nvPr/>
                    </p:nvPicPr>
                    <p:blipFill>
                      <a:blip r:embed="rId5"/>
                      <a:srcRect/>
                      <a:stretch>
                        <a:fillRect/>
                      </a:stretch>
                    </p:blipFill>
                    <p:spPr bwMode="auto">
                      <a:xfrm>
                        <a:off x="2100263" y="3900488"/>
                        <a:ext cx="5130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57609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749276"/>
            <a:ext cx="8212138" cy="523220"/>
          </a:xfrm>
        </p:spPr>
        <p:txBody>
          <a:bodyPr lIns="0" tIns="0" rIns="0" bIns="0">
            <a:spAutoFit/>
          </a:bodyPr>
          <a:lstStyle/>
          <a:p>
            <a:r>
              <a:rPr lang="en-US" altLang="en-US" sz="3400" dirty="0">
                <a:latin typeface="Arial" panose="020B0604020202020204" pitchFamily="34" charset="0"/>
                <a:cs typeface="Arial" panose="020B0604020202020204" pitchFamily="34" charset="0"/>
              </a:rPr>
              <a:t>Bond </a:t>
            </a:r>
            <a:r>
              <a:rPr lang="en-US" altLang="en-US" sz="3400" dirty="0" smtClean="0">
                <a:latin typeface="Arial" panose="020B0604020202020204" pitchFamily="34" charset="0"/>
                <a:cs typeface="Arial" panose="020B0604020202020204" pitchFamily="34" charset="0"/>
              </a:rPr>
              <a:t>Example</a:t>
            </a:r>
            <a:endParaRPr lang="en-US" sz="3400" b="0" dirty="0"/>
          </a:p>
        </p:txBody>
      </p:sp>
      <p:sp>
        <p:nvSpPr>
          <p:cNvPr id="6" name="Content Placeholder 5"/>
          <p:cNvSpPr>
            <a:spLocks noGrp="1"/>
          </p:cNvSpPr>
          <p:nvPr>
            <p:ph idx="1"/>
          </p:nvPr>
        </p:nvSpPr>
        <p:spPr>
          <a:xfrm>
            <a:off x="457200" y="1645404"/>
            <a:ext cx="8212138" cy="1107996"/>
          </a:xfrm>
        </p:spPr>
        <p:txBody>
          <a:bodyPr vert="horz" lIns="0" tIns="0" rIns="0" bIns="0" rtlCol="0">
            <a:spAutoFit/>
          </a:bodyPr>
          <a:lstStyle/>
          <a:p>
            <a:pPr marL="0" indent="0">
              <a:buNone/>
            </a:pPr>
            <a:r>
              <a:rPr lang="en-US" altLang="en-US" dirty="0">
                <a:latin typeface="Arial" panose="020B0604020202020204" pitchFamily="34" charset="0"/>
                <a:cs typeface="Arial" panose="020B0604020202020204" pitchFamily="34" charset="0"/>
              </a:rPr>
              <a:t>What is the value of a 6%, 10-year bond with a par (and redemption) value of $20,000 that pays dividends semi-annually, if the purchaser wishes to earn an 8% return?</a:t>
            </a:r>
          </a:p>
        </p:txBody>
      </p:sp>
      <p:graphicFrame>
        <p:nvGraphicFramePr>
          <p:cNvPr id="4" name="Object 3"/>
          <p:cNvGraphicFramePr>
            <a:graphicFrameLocks noChangeAspect="1"/>
          </p:cNvGraphicFramePr>
          <p:nvPr>
            <p:extLst>
              <p:ext uri="{D42A27DB-BD31-4B8C-83A1-F6EECF244321}">
                <p14:modId xmlns:p14="http://schemas.microsoft.com/office/powerpoint/2010/main" val="2071199624"/>
              </p:ext>
            </p:extLst>
          </p:nvPr>
        </p:nvGraphicFramePr>
        <p:xfrm>
          <a:off x="949325" y="3135299"/>
          <a:ext cx="6946900" cy="381000"/>
        </p:xfrm>
        <a:graphic>
          <a:graphicData uri="http://schemas.openxmlformats.org/presentationml/2006/ole">
            <mc:AlternateContent xmlns:mc="http://schemas.openxmlformats.org/markup-compatibility/2006">
              <mc:Choice xmlns:v="urn:schemas-microsoft-com:vml" Requires="v">
                <p:oleObj spid="_x0000_s16134" name="Equation" r:id="rId4" imgW="6946560" imgH="380880" progId="Equation.DSMT4">
                  <p:embed/>
                </p:oleObj>
              </mc:Choice>
              <mc:Fallback>
                <p:oleObj name="Equation" r:id="rId4" imgW="6946560" imgH="38088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9325" y="3135299"/>
                        <a:ext cx="69469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535008340"/>
              </p:ext>
            </p:extLst>
          </p:nvPr>
        </p:nvGraphicFramePr>
        <p:xfrm>
          <a:off x="941388" y="3785642"/>
          <a:ext cx="5981700" cy="381000"/>
        </p:xfrm>
        <a:graphic>
          <a:graphicData uri="http://schemas.openxmlformats.org/presentationml/2006/ole">
            <mc:AlternateContent xmlns:mc="http://schemas.openxmlformats.org/markup-compatibility/2006">
              <mc:Choice xmlns:v="urn:schemas-microsoft-com:vml" Requires="v">
                <p:oleObj spid="_x0000_s16135" name="Equation" r:id="rId6" imgW="5981400" imgH="380880" progId="Equation.DSMT4">
                  <p:embed/>
                </p:oleObj>
              </mc:Choice>
              <mc:Fallback>
                <p:oleObj name="Equation" r:id="rId6" imgW="5981400" imgH="38088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41388" y="3785642"/>
                        <a:ext cx="59817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565880018"/>
              </p:ext>
            </p:extLst>
          </p:nvPr>
        </p:nvGraphicFramePr>
        <p:xfrm>
          <a:off x="938213" y="4392598"/>
          <a:ext cx="2057400" cy="381000"/>
        </p:xfrm>
        <a:graphic>
          <a:graphicData uri="http://schemas.openxmlformats.org/presentationml/2006/ole">
            <mc:AlternateContent xmlns:mc="http://schemas.openxmlformats.org/markup-compatibility/2006">
              <mc:Choice xmlns:v="urn:schemas-microsoft-com:vml" Requires="v">
                <p:oleObj spid="_x0000_s16136" name="Equation" r:id="rId8" imgW="2057400" imgH="380880" progId="Equation.DSMT4">
                  <p:embed/>
                </p:oleObj>
              </mc:Choice>
              <mc:Fallback>
                <p:oleObj name="Equation" r:id="rId8" imgW="2057400" imgH="380880" progId="Equation.DSMT4">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38213" y="4392598"/>
                        <a:ext cx="2057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05476329"/>
      </p:ext>
    </p:extLst>
  </p:cSld>
  <p:clrMapOvr>
    <a:masterClrMapping/>
  </p:clrMapOvr>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35234</TotalTime>
  <Words>2218</Words>
  <Application>Microsoft Office PowerPoint</Application>
  <PresentationFormat>On-screen Show (4:3)</PresentationFormat>
  <Paragraphs>222</Paragraphs>
  <Slides>33</Slides>
  <Notes>33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2_508 Lecture</vt:lpstr>
      <vt:lpstr>Equation</vt:lpstr>
      <vt:lpstr>Engineering Economy</vt:lpstr>
      <vt:lpstr>Objective</vt:lpstr>
      <vt:lpstr>Proposed Capital Projects can be Evaluated in Several Ways (1 of 2)</vt:lpstr>
      <vt:lpstr>Proposed Capital Projects can be Evaluated in Several Ways (2 of 2)</vt:lpstr>
      <vt:lpstr>Many Elements Contribute to Determining the MARR</vt:lpstr>
      <vt:lpstr>The Most-used Method is the Present Worth Method</vt:lpstr>
      <vt:lpstr>Present Worth Example</vt:lpstr>
      <vt:lpstr>Bond Value is a Good Example of Present Worth</vt:lpstr>
      <vt:lpstr>Bond Example</vt:lpstr>
      <vt:lpstr>Pause and Solve (1 of 2)</vt:lpstr>
      <vt:lpstr>Solution (1 of 2)</vt:lpstr>
      <vt:lpstr>Capitalized Worth is a Special Variation of Present Worth</vt:lpstr>
      <vt:lpstr>The Application of CW Concepts</vt:lpstr>
      <vt:lpstr>Pause and Solve (2 of 2)</vt:lpstr>
      <vt:lpstr>Solution (2 of 2)</vt:lpstr>
      <vt:lpstr>Future Worth (FW) Method is an Alternative to the PW Method</vt:lpstr>
      <vt:lpstr>Future Worth Example</vt:lpstr>
      <vt:lpstr>Annual Worth (AW) is Another Way to Assess Projects</vt:lpstr>
      <vt:lpstr>Capital Recovery Reflects the Capital Cost of the Asset (1 of 2)</vt:lpstr>
      <vt:lpstr>Capital Recovery Reflects the Capital Cost of the Asset (2 of 2)</vt:lpstr>
      <vt:lpstr>Internal Rate of Return</vt:lpstr>
      <vt:lpstr>How the IRR Works</vt:lpstr>
      <vt:lpstr>Solving for the IRR is a Bit More Complicated than PW, FW, or AW</vt:lpstr>
      <vt:lpstr>Challenges in Applying the IRR Method</vt:lpstr>
      <vt:lpstr>Reinvesting Revenue—the External Rate of Return (ERR)</vt:lpstr>
      <vt:lpstr>The ERR Procedure (1 of 2)</vt:lpstr>
      <vt:lpstr>The ERR Procedure (2 of 2)</vt:lpstr>
      <vt:lpstr>Applying the ERR Method</vt:lpstr>
      <vt:lpstr>The Payback Period Method is Simple, but Possibly Misleading</vt:lpstr>
      <vt:lpstr>Payback is Simple to Calculate</vt:lpstr>
      <vt:lpstr>Problems with the Payback Period Method</vt:lpstr>
      <vt:lpstr>Finding the Simple and Discounted Payback Period for a Set of Cash Flows</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Economy Seventeenth Edition</dc:title>
  <dc:subject>Economy</dc:subject>
  <dc:creator>William G. Sullivan, Elin M. Wicks and C. Patrick Koelling</dc:creator>
  <cp:keywords>Economy</cp:keywords>
  <cp:lastModifiedBy>Raj Kumar Subramani, Integra-PDY, IN</cp:lastModifiedBy>
  <cp:revision>723</cp:revision>
  <dcterms:modified xsi:type="dcterms:W3CDTF">2018-06-13T17:31:11Z</dcterms:modified>
</cp:coreProperties>
</file>