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51"/>
  </p:notesMasterIdLst>
  <p:handoutMasterIdLst>
    <p:handoutMasterId r:id="rId52"/>
  </p:handoutMasterIdLst>
  <p:sldIdLst>
    <p:sldId id="321" r:id="rId2"/>
    <p:sldId id="271" r:id="rId3"/>
    <p:sldId id="314" r:id="rId4"/>
    <p:sldId id="338" r:id="rId5"/>
    <p:sldId id="316" r:id="rId6"/>
    <p:sldId id="356" r:id="rId7"/>
    <p:sldId id="326" r:id="rId8"/>
    <p:sldId id="357" r:id="rId9"/>
    <p:sldId id="358" r:id="rId10"/>
    <p:sldId id="365" r:id="rId11"/>
    <p:sldId id="359" r:id="rId12"/>
    <p:sldId id="360" r:id="rId13"/>
    <p:sldId id="361" r:id="rId14"/>
    <p:sldId id="362" r:id="rId15"/>
    <p:sldId id="363" r:id="rId16"/>
    <p:sldId id="364" r:id="rId17"/>
    <p:sldId id="366" r:id="rId18"/>
    <p:sldId id="367" r:id="rId19"/>
    <p:sldId id="368" r:id="rId20"/>
    <p:sldId id="369" r:id="rId21"/>
    <p:sldId id="370" r:id="rId22"/>
    <p:sldId id="371" r:id="rId23"/>
    <p:sldId id="372" r:id="rId24"/>
    <p:sldId id="373" r:id="rId25"/>
    <p:sldId id="374" r:id="rId26"/>
    <p:sldId id="375" r:id="rId27"/>
    <p:sldId id="376" r:id="rId28"/>
    <p:sldId id="377" r:id="rId29"/>
    <p:sldId id="378" r:id="rId30"/>
    <p:sldId id="379" r:id="rId31"/>
    <p:sldId id="380" r:id="rId32"/>
    <p:sldId id="381" r:id="rId33"/>
    <p:sldId id="382" r:id="rId34"/>
    <p:sldId id="383" r:id="rId35"/>
    <p:sldId id="384" r:id="rId36"/>
    <p:sldId id="386" r:id="rId37"/>
    <p:sldId id="385" r:id="rId38"/>
    <p:sldId id="387" r:id="rId39"/>
    <p:sldId id="388" r:id="rId40"/>
    <p:sldId id="389" r:id="rId41"/>
    <p:sldId id="390" r:id="rId42"/>
    <p:sldId id="391" r:id="rId43"/>
    <p:sldId id="392" r:id="rId44"/>
    <p:sldId id="393" r:id="rId45"/>
    <p:sldId id="394" r:id="rId46"/>
    <p:sldId id="395" r:id="rId47"/>
    <p:sldId id="396" r:id="rId48"/>
    <p:sldId id="397" r:id="rId49"/>
    <p:sldId id="298" r:id="rId5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4" autoAdjust="0"/>
    <p:restoredTop sz="86358" autoAdjust="0"/>
  </p:normalViewPr>
  <p:slideViewPr>
    <p:cSldViewPr snapToGrid="0" snapToObjects="1">
      <p:cViewPr varScale="1">
        <p:scale>
          <a:sx n="113" d="100"/>
          <a:sy n="113" d="100"/>
        </p:scale>
        <p:origin x="-1488" y="-108"/>
      </p:cViewPr>
      <p:guideLst>
        <p:guide orient="horz" pos="2160"/>
        <p:guide orient="horz" pos="3895"/>
        <p:guide orient="horz" pos="752"/>
        <p:guide orient="horz" pos="390"/>
        <p:guide orient="horz" pos="1231"/>
        <p:guide orient="horz" pos="4146"/>
        <p:guide orient="horz" pos="1819"/>
        <p:guide orient="horz" pos="1491"/>
        <p:guide pos="2880"/>
        <p:guide pos="289"/>
        <p:guide pos="5455"/>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5" Type="http://schemas.openxmlformats.org/officeDocument/2006/relationships/image" Target="../media/image39.wmf"/><Relationship Id="rId4" Type="http://schemas.openxmlformats.org/officeDocument/2006/relationships/image" Target="../media/image3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4" Type="http://schemas.openxmlformats.org/officeDocument/2006/relationships/image" Target="../media/image45.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6/14/2018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6/14/2018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636173"/>
          </a:xfrm>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6/14/2018</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457200" y="1752600"/>
            <a:ext cx="8229600" cy="3505200"/>
          </a:xfrm>
        </p:spPr>
        <p:txBody>
          <a:bodyPr/>
          <a:lstStyle/>
          <a:p>
            <a:endParaRPr lang="en-US" dirty="0"/>
          </a:p>
        </p:txBody>
      </p:sp>
    </p:spTree>
    <p:extLst>
      <p:ext uri="{BB962C8B-B14F-4D97-AF65-F5344CB8AC3E}">
        <p14:creationId xmlns:p14="http://schemas.microsoft.com/office/powerpoint/2010/main" val="1821784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7" name="Shape 27"/>
          <p:cNvSpPr txBox="1">
            <a:spLocks noGrp="1"/>
          </p:cNvSpPr>
          <p:nvPr>
            <p:ph type="ftr" idx="11"/>
          </p:nvPr>
        </p:nvSpPr>
        <p:spPr>
          <a:xfrm>
            <a:off x="566738" y="6172200"/>
            <a:ext cx="8102600"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00F45AE3-EB76-41DE-97B2-CFE79B73D3C6}"/>
              </a:ext>
            </a:extLst>
          </p:cNvPr>
          <p:cNvSpPr>
            <a:spLocks noGrp="1"/>
          </p:cNvSpPr>
          <p:nvPr>
            <p:ph sz="quarter" idx="13"/>
          </p:nvPr>
        </p:nvSpPr>
        <p:spPr>
          <a:xfrm>
            <a:off x="458788" y="1441450"/>
            <a:ext cx="8102600" cy="4598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584200"/>
            <a:ext cx="8229600" cy="728450"/>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646524"/>
            <a:ext cx="8120062" cy="1782476"/>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971925"/>
            <a:ext cx="8120062" cy="2105025"/>
          </a:xfrm>
        </p:spPr>
        <p:txBody>
          <a:bodyPr/>
          <a:lstStyle/>
          <a:p>
            <a:pPr lvl="0"/>
            <a:r>
              <a:rPr lang="en-US" dirty="0"/>
              <a:t>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584200"/>
            <a:ext cx="8229600" cy="728450"/>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646524"/>
            <a:ext cx="8120062" cy="1331568"/>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200401"/>
            <a:ext cx="8120062" cy="1505824"/>
          </a:xfrm>
        </p:spPr>
        <p:txBody>
          <a:bodyPr/>
          <a:lstStyle/>
          <a:p>
            <a:pPr lvl="0"/>
            <a:r>
              <a:rPr lang="en-US" dirty="0"/>
              <a:t>Edit Master text styles</a:t>
            </a:r>
          </a:p>
        </p:txBody>
      </p:sp>
      <p:sp>
        <p:nvSpPr>
          <p:cNvPr id="8" name="Content Placeholder 6">
            <a:extLst>
              <a:ext uri="{FF2B5EF4-FFF2-40B4-BE49-F238E27FC236}">
                <a16:creationId xmlns="" xmlns:a16="http://schemas.microsoft.com/office/drawing/2014/main" id="{820D01C0-4FD2-4065-9EC3-96A308398288}"/>
              </a:ext>
            </a:extLst>
          </p:cNvPr>
          <p:cNvSpPr>
            <a:spLocks noGrp="1"/>
          </p:cNvSpPr>
          <p:nvPr>
            <p:ph sz="quarter" idx="15"/>
          </p:nvPr>
        </p:nvSpPr>
        <p:spPr>
          <a:xfrm>
            <a:off x="458788" y="4907560"/>
            <a:ext cx="8120062" cy="1186430"/>
          </a:xfrm>
        </p:spPr>
        <p:txBody>
          <a:bodyPr/>
          <a:lstStyle/>
          <a:p>
            <a:pPr lvl="0"/>
            <a:r>
              <a:rPr lang="en-US" dirty="0"/>
              <a:t>Edit Master text styles</a:t>
            </a:r>
          </a:p>
        </p:txBody>
      </p:sp>
    </p:spTree>
    <p:extLst>
      <p:ext uri="{BB962C8B-B14F-4D97-AF65-F5344CB8AC3E}">
        <p14:creationId xmlns:p14="http://schemas.microsoft.com/office/powerpoint/2010/main" val="1367228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8788" y="5050971"/>
            <a:ext cx="8120062"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
        <p:nvSpPr>
          <p:cNvPr id="3" name="Picture Placeholder 2">
            <a:extLst>
              <a:ext uri="{FF2B5EF4-FFF2-40B4-BE49-F238E27FC236}">
                <a16:creationId xmlns="" xmlns:a16="http://schemas.microsoft.com/office/drawing/2014/main" id="{AD3CB993-AC2C-41C5-BFB7-F2499EC1A14C}"/>
              </a:ext>
            </a:extLst>
          </p:cNvPr>
          <p:cNvSpPr>
            <a:spLocks noGrp="1"/>
          </p:cNvSpPr>
          <p:nvPr>
            <p:ph type="pic" sz="quarter" idx="13"/>
          </p:nvPr>
        </p:nvSpPr>
        <p:spPr>
          <a:xfrm>
            <a:off x="458788" y="1512888"/>
            <a:ext cx="8123237" cy="3417887"/>
          </a:xfrm>
        </p:spPr>
        <p:txBody>
          <a:bodyPr/>
          <a:lstStyle/>
          <a:p>
            <a:endParaRPr lang="en-US" dirty="0"/>
          </a:p>
        </p:txBody>
      </p:sp>
    </p:spTree>
    <p:extLst>
      <p:ext uri="{BB962C8B-B14F-4D97-AF65-F5344CB8AC3E}">
        <p14:creationId xmlns:p14="http://schemas.microsoft.com/office/powerpoint/2010/main" val="1885097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40920467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6/14/2018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6/14/2018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458788"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6/14/2018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403767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6/14/2018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6/14/2018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789945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6/14/2018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6/14/2018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2019, 2016, 2013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92" r:id="rId5"/>
    <p:sldLayoutId id="2147483679" r:id="rId6"/>
    <p:sldLayoutId id="2147483680" r:id="rId7"/>
    <p:sldLayoutId id="2147483682" r:id="rId8"/>
    <p:sldLayoutId id="2147483686" r:id="rId9"/>
    <p:sldLayoutId id="2147483689" r:id="rId10"/>
    <p:sldLayoutId id="2147483649" r:id="rId11"/>
    <p:sldLayoutId id="2147483650" r:id="rId12"/>
    <p:sldLayoutId id="2147483694" r:id="rId13"/>
    <p:sldLayoutId id="2147483671" r:id="rId14"/>
    <p:sldLayoutId id="2147483673" r:id="rId15"/>
    <p:sldLayoutId id="2147483693" r:id="rId1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8.wmf"/><Relationship Id="rId2" Type="http://schemas.openxmlformats.org/officeDocument/2006/relationships/slideLayout" Target="../slideLayouts/slideLayout5.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7.w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0.wmf"/><Relationship Id="rId2" Type="http://schemas.openxmlformats.org/officeDocument/2006/relationships/slideLayout" Target="../slideLayouts/slideLayout5.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9.wmf"/><Relationship Id="rId4" Type="http://schemas.openxmlformats.org/officeDocument/2006/relationships/oleObject" Target="../embeddings/oleObject5.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2.wmf"/><Relationship Id="rId2" Type="http://schemas.openxmlformats.org/officeDocument/2006/relationships/slideLayout" Target="../slideLayouts/slideLayout5.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11.wmf"/><Relationship Id="rId4"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5.xml"/><Relationship Id="rId1" Type="http://schemas.openxmlformats.org/officeDocument/2006/relationships/vmlDrawing" Target="../drawings/vmlDrawing6.vml"/><Relationship Id="rId5" Type="http://schemas.openxmlformats.org/officeDocument/2006/relationships/image" Target="../media/image13.wmf"/><Relationship Id="rId4" Type="http://schemas.openxmlformats.org/officeDocument/2006/relationships/oleObject" Target="../embeddings/oleObject9.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15.wmf"/><Relationship Id="rId2" Type="http://schemas.openxmlformats.org/officeDocument/2006/relationships/slideLayout" Target="../slideLayouts/slideLayout5.xml"/><Relationship Id="rId1" Type="http://schemas.openxmlformats.org/officeDocument/2006/relationships/vmlDrawing" Target="../drawings/vmlDrawing7.vml"/><Relationship Id="rId6" Type="http://schemas.openxmlformats.org/officeDocument/2006/relationships/oleObject" Target="../embeddings/oleObject11.bin"/><Relationship Id="rId5" Type="http://schemas.openxmlformats.org/officeDocument/2006/relationships/image" Target="../media/image14.wmf"/><Relationship Id="rId4" Type="http://schemas.openxmlformats.org/officeDocument/2006/relationships/oleObject" Target="../embeddings/oleObject10.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17.wmf"/><Relationship Id="rId2" Type="http://schemas.openxmlformats.org/officeDocument/2006/relationships/slideLayout" Target="../slideLayouts/slideLayout5.xml"/><Relationship Id="rId1" Type="http://schemas.openxmlformats.org/officeDocument/2006/relationships/vmlDrawing" Target="../drawings/vmlDrawing8.vml"/><Relationship Id="rId6" Type="http://schemas.openxmlformats.org/officeDocument/2006/relationships/oleObject" Target="../embeddings/oleObject13.bin"/><Relationship Id="rId5" Type="http://schemas.openxmlformats.org/officeDocument/2006/relationships/image" Target="../media/image16.wmf"/><Relationship Id="rId4" Type="http://schemas.openxmlformats.org/officeDocument/2006/relationships/oleObject" Target="../embeddings/oleObject12.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19.wmf"/><Relationship Id="rId2" Type="http://schemas.openxmlformats.org/officeDocument/2006/relationships/slideLayout" Target="../slideLayouts/slideLayout5.xml"/><Relationship Id="rId1" Type="http://schemas.openxmlformats.org/officeDocument/2006/relationships/vmlDrawing" Target="../drawings/vmlDrawing9.vml"/><Relationship Id="rId6" Type="http://schemas.openxmlformats.org/officeDocument/2006/relationships/oleObject" Target="../embeddings/oleObject15.bin"/><Relationship Id="rId5" Type="http://schemas.openxmlformats.org/officeDocument/2006/relationships/image" Target="../media/image18.wmf"/><Relationship Id="rId4" Type="http://schemas.openxmlformats.org/officeDocument/2006/relationships/oleObject" Target="../embeddings/oleObject14.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21.wmf"/><Relationship Id="rId2" Type="http://schemas.openxmlformats.org/officeDocument/2006/relationships/slideLayout" Target="../slideLayouts/slideLayout5.xml"/><Relationship Id="rId1" Type="http://schemas.openxmlformats.org/officeDocument/2006/relationships/vmlDrawing" Target="../drawings/vmlDrawing10.vml"/><Relationship Id="rId6" Type="http://schemas.openxmlformats.org/officeDocument/2006/relationships/oleObject" Target="../embeddings/oleObject17.bin"/><Relationship Id="rId5" Type="http://schemas.openxmlformats.org/officeDocument/2006/relationships/image" Target="../media/image20.wmf"/><Relationship Id="rId4" Type="http://schemas.openxmlformats.org/officeDocument/2006/relationships/oleObject" Target="../embeddings/oleObject16.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5.xml"/><Relationship Id="rId1" Type="http://schemas.openxmlformats.org/officeDocument/2006/relationships/vmlDrawing" Target="../drawings/vmlDrawing11.vml"/><Relationship Id="rId5" Type="http://schemas.openxmlformats.org/officeDocument/2006/relationships/image" Target="../media/image22.wmf"/><Relationship Id="rId4" Type="http://schemas.openxmlformats.org/officeDocument/2006/relationships/oleObject" Target="../embeddings/oleObject18.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24.wmf"/><Relationship Id="rId2" Type="http://schemas.openxmlformats.org/officeDocument/2006/relationships/slideLayout" Target="../slideLayouts/slideLayout13.xml"/><Relationship Id="rId1" Type="http://schemas.openxmlformats.org/officeDocument/2006/relationships/vmlDrawing" Target="../drawings/vmlDrawing12.vml"/><Relationship Id="rId6" Type="http://schemas.openxmlformats.org/officeDocument/2006/relationships/oleObject" Target="../embeddings/oleObject20.bin"/><Relationship Id="rId5" Type="http://schemas.openxmlformats.org/officeDocument/2006/relationships/image" Target="../media/image23.wmf"/><Relationship Id="rId4" Type="http://schemas.openxmlformats.org/officeDocument/2006/relationships/oleObject" Target="../embeddings/oleObject19.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26.wmf"/><Relationship Id="rId2" Type="http://schemas.openxmlformats.org/officeDocument/2006/relationships/slideLayout" Target="../slideLayouts/slideLayout13.xml"/><Relationship Id="rId1" Type="http://schemas.openxmlformats.org/officeDocument/2006/relationships/vmlDrawing" Target="../drawings/vmlDrawing13.vml"/><Relationship Id="rId6" Type="http://schemas.openxmlformats.org/officeDocument/2006/relationships/oleObject" Target="../embeddings/oleObject22.bin"/><Relationship Id="rId5" Type="http://schemas.openxmlformats.org/officeDocument/2006/relationships/image" Target="../media/image25.wmf"/><Relationship Id="rId4" Type="http://schemas.openxmlformats.org/officeDocument/2006/relationships/oleObject" Target="../embeddings/oleObject21.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5.xml"/><Relationship Id="rId1" Type="http://schemas.openxmlformats.org/officeDocument/2006/relationships/vmlDrawing" Target="../drawings/vmlDrawing14.vml"/><Relationship Id="rId5" Type="http://schemas.openxmlformats.org/officeDocument/2006/relationships/image" Target="../media/image27.wmf"/><Relationship Id="rId4" Type="http://schemas.openxmlformats.org/officeDocument/2006/relationships/oleObject" Target="../embeddings/oleObject2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29.wmf"/><Relationship Id="rId2" Type="http://schemas.openxmlformats.org/officeDocument/2006/relationships/slideLayout" Target="../slideLayouts/slideLayout5.xml"/><Relationship Id="rId1" Type="http://schemas.openxmlformats.org/officeDocument/2006/relationships/vmlDrawing" Target="../drawings/vmlDrawing15.vml"/><Relationship Id="rId6" Type="http://schemas.openxmlformats.org/officeDocument/2006/relationships/oleObject" Target="../embeddings/oleObject25.bin"/><Relationship Id="rId5" Type="http://schemas.openxmlformats.org/officeDocument/2006/relationships/image" Target="../media/image28.wmf"/><Relationship Id="rId4" Type="http://schemas.openxmlformats.org/officeDocument/2006/relationships/oleObject" Target="../embeddings/oleObject24.bin"/></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5.xml"/><Relationship Id="rId1" Type="http://schemas.openxmlformats.org/officeDocument/2006/relationships/vmlDrawing" Target="../drawings/vmlDrawing16.vml"/><Relationship Id="rId5" Type="http://schemas.openxmlformats.org/officeDocument/2006/relationships/image" Target="../media/image30.wmf"/><Relationship Id="rId4" Type="http://schemas.openxmlformats.org/officeDocument/2006/relationships/oleObject" Target="../embeddings/oleObject26.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image" Target="../media/image32.wmf"/><Relationship Id="rId2" Type="http://schemas.openxmlformats.org/officeDocument/2006/relationships/slideLayout" Target="../slideLayouts/slideLayout5.xml"/><Relationship Id="rId1" Type="http://schemas.openxmlformats.org/officeDocument/2006/relationships/vmlDrawing" Target="../drawings/vmlDrawing17.vml"/><Relationship Id="rId6" Type="http://schemas.openxmlformats.org/officeDocument/2006/relationships/oleObject" Target="../embeddings/oleObject28.bin"/><Relationship Id="rId5" Type="http://schemas.openxmlformats.org/officeDocument/2006/relationships/image" Target="../media/image31.wmf"/><Relationship Id="rId4" Type="http://schemas.openxmlformats.org/officeDocument/2006/relationships/oleObject" Target="../embeddings/oleObject27.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5.xml"/><Relationship Id="rId1" Type="http://schemas.openxmlformats.org/officeDocument/2006/relationships/vmlDrawing" Target="../drawings/vmlDrawing18.vml"/><Relationship Id="rId5" Type="http://schemas.openxmlformats.org/officeDocument/2006/relationships/image" Target="../media/image33.wmf"/><Relationship Id="rId4" Type="http://schemas.openxmlformats.org/officeDocument/2006/relationships/oleObject" Target="../embeddings/oleObject29.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30.bin"/><Relationship Id="rId7" Type="http://schemas.openxmlformats.org/officeDocument/2006/relationships/oleObject" Target="../embeddings/oleObject32.bin"/><Relationship Id="rId12" Type="http://schemas.openxmlformats.org/officeDocument/2006/relationships/image" Target="../media/image39.wmf"/><Relationship Id="rId2" Type="http://schemas.openxmlformats.org/officeDocument/2006/relationships/slideLayout" Target="../slideLayouts/slideLayout8.xml"/><Relationship Id="rId1" Type="http://schemas.openxmlformats.org/officeDocument/2006/relationships/vmlDrawing" Target="../drawings/vmlDrawing19.vml"/><Relationship Id="rId6" Type="http://schemas.openxmlformats.org/officeDocument/2006/relationships/image" Target="../media/image36.wmf"/><Relationship Id="rId11" Type="http://schemas.openxmlformats.org/officeDocument/2006/relationships/oleObject" Target="../embeddings/oleObject34.bin"/><Relationship Id="rId5" Type="http://schemas.openxmlformats.org/officeDocument/2006/relationships/oleObject" Target="../embeddings/oleObject31.bin"/><Relationship Id="rId10" Type="http://schemas.openxmlformats.org/officeDocument/2006/relationships/image" Target="../media/image38.wmf"/><Relationship Id="rId4" Type="http://schemas.openxmlformats.org/officeDocument/2006/relationships/image" Target="../media/image35.wmf"/><Relationship Id="rId9" Type="http://schemas.openxmlformats.org/officeDocument/2006/relationships/oleObject" Target="../embeddings/oleObject33.bin"/></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6.xml"/><Relationship Id="rId7" Type="http://schemas.openxmlformats.org/officeDocument/2006/relationships/image" Target="../media/image41.wmf"/><Relationship Id="rId2" Type="http://schemas.openxmlformats.org/officeDocument/2006/relationships/slideLayout" Target="../slideLayouts/slideLayout5.xml"/><Relationship Id="rId1" Type="http://schemas.openxmlformats.org/officeDocument/2006/relationships/vmlDrawing" Target="../drawings/vmlDrawing20.vml"/><Relationship Id="rId6" Type="http://schemas.openxmlformats.org/officeDocument/2006/relationships/oleObject" Target="../embeddings/oleObject36.bin"/><Relationship Id="rId5" Type="http://schemas.openxmlformats.org/officeDocument/2006/relationships/image" Target="../media/image40.wmf"/><Relationship Id="rId4" Type="http://schemas.openxmlformats.org/officeDocument/2006/relationships/oleObject" Target="../embeddings/oleObject35.bin"/></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38.xml"/><Relationship Id="rId7" Type="http://schemas.openxmlformats.org/officeDocument/2006/relationships/image" Target="../media/image43.wmf"/><Relationship Id="rId2" Type="http://schemas.openxmlformats.org/officeDocument/2006/relationships/slideLayout" Target="../slideLayouts/slideLayout5.xml"/><Relationship Id="rId1" Type="http://schemas.openxmlformats.org/officeDocument/2006/relationships/vmlDrawing" Target="../drawings/vmlDrawing21.vml"/><Relationship Id="rId6" Type="http://schemas.openxmlformats.org/officeDocument/2006/relationships/oleObject" Target="../embeddings/oleObject38.bin"/><Relationship Id="rId11" Type="http://schemas.openxmlformats.org/officeDocument/2006/relationships/image" Target="../media/image45.wmf"/><Relationship Id="rId5" Type="http://schemas.openxmlformats.org/officeDocument/2006/relationships/image" Target="../media/image42.wmf"/><Relationship Id="rId10" Type="http://schemas.openxmlformats.org/officeDocument/2006/relationships/oleObject" Target="../embeddings/oleObject40.bin"/><Relationship Id="rId4" Type="http://schemas.openxmlformats.org/officeDocument/2006/relationships/oleObject" Target="../embeddings/oleObject37.bin"/><Relationship Id="rId9" Type="http://schemas.openxmlformats.org/officeDocument/2006/relationships/image" Target="../media/image44.wmf"/></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5.xml"/><Relationship Id="rId1" Type="http://schemas.openxmlformats.org/officeDocument/2006/relationships/vmlDrawing" Target="../drawings/vmlDrawing22.vml"/><Relationship Id="rId5" Type="http://schemas.openxmlformats.org/officeDocument/2006/relationships/image" Target="../media/image46.wmf"/><Relationship Id="rId4" Type="http://schemas.openxmlformats.org/officeDocument/2006/relationships/oleObject" Target="../embeddings/oleObject41.bin"/></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8.xml"/><Relationship Id="rId1" Type="http://schemas.openxmlformats.org/officeDocument/2006/relationships/vmlDrawing" Target="../drawings/vmlDrawing23.vml"/><Relationship Id="rId6" Type="http://schemas.openxmlformats.org/officeDocument/2006/relationships/image" Target="../media/image48.wmf"/><Relationship Id="rId5" Type="http://schemas.openxmlformats.org/officeDocument/2006/relationships/oleObject" Target="../embeddings/oleObject43.bin"/><Relationship Id="rId4" Type="http://schemas.openxmlformats.org/officeDocument/2006/relationships/image" Target="../media/image47.wmf"/></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2.xml"/><Relationship Id="rId7" Type="http://schemas.openxmlformats.org/officeDocument/2006/relationships/image" Target="../media/image50.wmf"/><Relationship Id="rId2" Type="http://schemas.openxmlformats.org/officeDocument/2006/relationships/slideLayout" Target="../slideLayouts/slideLayout5.xml"/><Relationship Id="rId1" Type="http://schemas.openxmlformats.org/officeDocument/2006/relationships/vmlDrawing" Target="../drawings/vmlDrawing24.vml"/><Relationship Id="rId6" Type="http://schemas.openxmlformats.org/officeDocument/2006/relationships/oleObject" Target="../embeddings/oleObject45.bin"/><Relationship Id="rId5" Type="http://schemas.openxmlformats.org/officeDocument/2006/relationships/image" Target="../media/image49.wmf"/><Relationship Id="rId4" Type="http://schemas.openxmlformats.org/officeDocument/2006/relationships/oleObject" Target="../embeddings/oleObject44.bin"/></Relationships>
</file>

<file path=ppt/slides/_rels/slide48.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notesSlide" Target="../notesSlides/notesSlide43.xml"/><Relationship Id="rId7" Type="http://schemas.openxmlformats.org/officeDocument/2006/relationships/image" Target="../media/image52.wmf"/><Relationship Id="rId2" Type="http://schemas.openxmlformats.org/officeDocument/2006/relationships/slideLayout" Target="../slideLayouts/slideLayout5.xml"/><Relationship Id="rId1" Type="http://schemas.openxmlformats.org/officeDocument/2006/relationships/vmlDrawing" Target="../drawings/vmlDrawing25.vml"/><Relationship Id="rId6" Type="http://schemas.openxmlformats.org/officeDocument/2006/relationships/oleObject" Target="../embeddings/oleObject47.bin"/><Relationship Id="rId5" Type="http://schemas.openxmlformats.org/officeDocument/2006/relationships/image" Target="../media/image51.wmf"/><Relationship Id="rId4" Type="http://schemas.openxmlformats.org/officeDocument/2006/relationships/oleObject" Target="../embeddings/oleObject46.bin"/><Relationship Id="rId9" Type="http://schemas.openxmlformats.org/officeDocument/2006/relationships/image" Target="../media/image53.wmf"/></Relationships>
</file>

<file path=ppt/slides/_rels/slide49.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8.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2" y="192912"/>
            <a:ext cx="8205792" cy="553998"/>
          </a:xfrm>
        </p:spPr>
        <p:txBody>
          <a:bodyPr vert="horz" wrap="square" lIns="0" tIns="0" rIns="0" bIns="0" rtlCol="0" anchor="t">
            <a:spAutoFit/>
          </a:bodyPr>
          <a:lstStyle/>
          <a:p>
            <a:r>
              <a:rPr lang="en-US" dirty="0">
                <a:latin typeface="+mj-lt"/>
              </a:rPr>
              <a:t>Engineering Economy</a:t>
            </a:r>
            <a:endParaRPr lang="en-US" dirty="0">
              <a:latin typeface="+mj-lt"/>
              <a:ea typeface="ＭＳ Ｐゴシック" pitchFamily="-108" charset="-128"/>
              <a:cs typeface="ＭＳ Ｐゴシック" pitchFamily="-108" charset="-128"/>
            </a:endParaRPr>
          </a:p>
        </p:txBody>
      </p:sp>
      <p:sp>
        <p:nvSpPr>
          <p:cNvPr id="8" name="Text Placeholder 7"/>
          <p:cNvSpPr>
            <a:spLocks noGrp="1"/>
          </p:cNvSpPr>
          <p:nvPr>
            <p:ph type="body" sz="quarter" idx="13"/>
          </p:nvPr>
        </p:nvSpPr>
        <p:spPr>
          <a:xfrm>
            <a:off x="454475" y="750554"/>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487815"/>
            <a:ext cx="3657600" cy="492443"/>
          </a:xfrm>
        </p:spPr>
        <p:txBody>
          <a:bodyPr vert="horz" lIns="0" tIns="0" rIns="0" bIns="0" rtlCol="0" anchor="b">
            <a:spAutoFit/>
          </a:bodyPr>
          <a:lstStyle/>
          <a:p>
            <a:r>
              <a:rPr lang="en-US" sz="3200" dirty="0">
                <a:latin typeface="+mj-lt"/>
                <a:ea typeface="+mj-ea"/>
                <a:cs typeface="Calibri" panose="020F0502020204030204" pitchFamily="34" charset="0"/>
              </a:rPr>
              <a:t>Chapter </a:t>
            </a:r>
            <a:r>
              <a:rPr lang="en-US" sz="3200" dirty="0" smtClean="0">
                <a:latin typeface="+mj-lt"/>
                <a:ea typeface="+mj-ea"/>
                <a:cs typeface="Calibri" panose="020F0502020204030204" pitchFamily="34" charset="0"/>
              </a:rPr>
              <a:t>04</a:t>
            </a:r>
            <a:endParaRPr lang="en-US" sz="3200" dirty="0">
              <a:latin typeface="+mj-lt"/>
              <a:ea typeface="+mj-ea"/>
              <a:cs typeface="Calibri" panose="020F0502020204030204" pitchFamily="34" charset="0"/>
            </a:endParaRPr>
          </a:p>
        </p:txBody>
      </p:sp>
      <p:sp>
        <p:nvSpPr>
          <p:cNvPr id="9" name="Content Placeholder 4"/>
          <p:cNvSpPr>
            <a:spLocks noGrp="1"/>
          </p:cNvSpPr>
          <p:nvPr>
            <p:ph type="body" sz="quarter" idx="15"/>
          </p:nvPr>
        </p:nvSpPr>
        <p:spPr>
          <a:xfrm>
            <a:off x="5037664" y="3187088"/>
            <a:ext cx="3657600" cy="307777"/>
          </a:xfrm>
        </p:spPr>
        <p:txBody>
          <a:bodyPr vert="horz" wrap="square" lIns="0" tIns="0" rIns="0" bIns="0" rtlCol="0" anchor="b">
            <a:spAutoFit/>
          </a:bodyPr>
          <a:lstStyle/>
          <a:p>
            <a:pPr>
              <a:spcBef>
                <a:spcPct val="0"/>
              </a:spcBef>
            </a:pPr>
            <a:r>
              <a:rPr lang="en-US" altLang="en-US" sz="2000" dirty="0">
                <a:latin typeface="+mj-lt"/>
                <a:cs typeface="Arial" panose="020B0604020202020204" pitchFamily="34" charset="0"/>
              </a:rPr>
              <a:t>The Time Value of Money</a:t>
            </a:r>
          </a:p>
        </p:txBody>
      </p:sp>
      <p:pic>
        <p:nvPicPr>
          <p:cNvPr id="11" name="Picture 2" descr="Front Cover: Engineering Economy Seventeenth Edition by Sullivan, Wicks and Koelli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6664" y="1571494"/>
            <a:ext cx="3585111" cy="445848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328612"/>
          </a:xfrm>
        </p:spPr>
        <p:txBody>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031421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US" altLang="en-US" sz="3400" dirty="0" smtClean="0">
                <a:cs typeface="Arial" panose="020B0604020202020204" pitchFamily="34" charset="0"/>
              </a:rPr>
              <a:t>We Need Some Tools to Find Economic Equivalence</a:t>
            </a:r>
            <a:endParaRPr lang="en-US" sz="3400" b="0" dirty="0"/>
          </a:p>
        </p:txBody>
      </p:sp>
      <p:sp>
        <p:nvSpPr>
          <p:cNvPr id="6" name="Content Placeholder 5"/>
          <p:cNvSpPr>
            <a:spLocks noGrp="1"/>
          </p:cNvSpPr>
          <p:nvPr>
            <p:ph idx="1"/>
          </p:nvPr>
        </p:nvSpPr>
        <p:spPr>
          <a:xfrm>
            <a:off x="457200" y="1699779"/>
            <a:ext cx="8212138" cy="3794559"/>
          </a:xfrm>
        </p:spPr>
        <p:txBody>
          <a:bodyPr vert="horz" lIns="0" tIns="0" rIns="0" bIns="0" rtlCol="0">
            <a:noAutofit/>
          </a:bodyPr>
          <a:lstStyle/>
          <a:p>
            <a:pPr>
              <a:lnSpc>
                <a:spcPct val="90000"/>
              </a:lnSpc>
            </a:pPr>
            <a:r>
              <a:rPr lang="en-US" altLang="en-US" sz="2300" dirty="0">
                <a:latin typeface="Arial" panose="020B0604020202020204" pitchFamily="34" charset="0"/>
                <a:cs typeface="Arial" panose="020B0604020202020204" pitchFamily="34" charset="0"/>
              </a:rPr>
              <a:t>Notation used in formulas for compound interest calculations.</a:t>
            </a:r>
          </a:p>
          <a:p>
            <a:pPr lvl="1">
              <a:lnSpc>
                <a:spcPct val="90000"/>
              </a:lnSpc>
            </a:pPr>
            <a:r>
              <a:rPr lang="en-US" altLang="en-US" sz="2300" dirty="0" err="1">
                <a:latin typeface="Arial" panose="020B0604020202020204" pitchFamily="34" charset="0"/>
                <a:cs typeface="Arial" panose="020B0604020202020204" pitchFamily="34" charset="0"/>
              </a:rPr>
              <a:t>i</a:t>
            </a:r>
            <a:r>
              <a:rPr lang="en-US" altLang="en-US" sz="2300" dirty="0">
                <a:latin typeface="Arial" panose="020B0604020202020204" pitchFamily="34" charset="0"/>
                <a:cs typeface="Arial" panose="020B0604020202020204" pitchFamily="34" charset="0"/>
              </a:rPr>
              <a:t> = effective interest rate per interest period</a:t>
            </a:r>
          </a:p>
          <a:p>
            <a:pPr lvl="1">
              <a:lnSpc>
                <a:spcPct val="90000"/>
              </a:lnSpc>
            </a:pPr>
            <a:r>
              <a:rPr lang="en-US" altLang="en-US" sz="2300" dirty="0">
                <a:latin typeface="Arial" panose="020B0604020202020204" pitchFamily="34" charset="0"/>
                <a:cs typeface="Arial" panose="020B0604020202020204" pitchFamily="34" charset="0"/>
              </a:rPr>
              <a:t>N = number of compounding (interest) periods</a:t>
            </a:r>
          </a:p>
          <a:p>
            <a:pPr lvl="1">
              <a:lnSpc>
                <a:spcPct val="90000"/>
              </a:lnSpc>
            </a:pPr>
            <a:r>
              <a:rPr lang="en-US" altLang="en-US" sz="2300" dirty="0">
                <a:latin typeface="Arial" panose="020B0604020202020204" pitchFamily="34" charset="0"/>
                <a:cs typeface="Arial" panose="020B0604020202020204" pitchFamily="34" charset="0"/>
              </a:rPr>
              <a:t>P = present sum of money; </a:t>
            </a:r>
            <a:r>
              <a:rPr lang="en-US" altLang="en-US" sz="2300" i="1" dirty="0">
                <a:latin typeface="Arial" panose="020B0604020202020204" pitchFamily="34" charset="0"/>
                <a:cs typeface="Arial" panose="020B0604020202020204" pitchFamily="34" charset="0"/>
              </a:rPr>
              <a:t>equivalent</a:t>
            </a:r>
            <a:r>
              <a:rPr lang="en-US" altLang="en-US" sz="2300" dirty="0">
                <a:latin typeface="Arial" panose="020B0604020202020204" pitchFamily="34" charset="0"/>
                <a:cs typeface="Arial" panose="020B0604020202020204" pitchFamily="34" charset="0"/>
              </a:rPr>
              <a:t> value of one or more cash flows at a reference point in time; the present</a:t>
            </a:r>
          </a:p>
          <a:p>
            <a:pPr lvl="1">
              <a:lnSpc>
                <a:spcPct val="90000"/>
              </a:lnSpc>
            </a:pPr>
            <a:r>
              <a:rPr lang="en-US" altLang="en-US" sz="2300" dirty="0">
                <a:latin typeface="Arial" panose="020B0604020202020204" pitchFamily="34" charset="0"/>
                <a:cs typeface="Arial" panose="020B0604020202020204" pitchFamily="34" charset="0"/>
              </a:rPr>
              <a:t>F = future sum of money; </a:t>
            </a:r>
            <a:r>
              <a:rPr lang="en-US" altLang="en-US" sz="2300" i="1" dirty="0">
                <a:latin typeface="Arial" panose="020B0604020202020204" pitchFamily="34" charset="0"/>
                <a:cs typeface="Arial" panose="020B0604020202020204" pitchFamily="34" charset="0"/>
              </a:rPr>
              <a:t>equivalent</a:t>
            </a:r>
            <a:r>
              <a:rPr lang="en-US" altLang="en-US" sz="2300" dirty="0">
                <a:latin typeface="Arial" panose="020B0604020202020204" pitchFamily="34" charset="0"/>
                <a:cs typeface="Arial" panose="020B0604020202020204" pitchFamily="34" charset="0"/>
              </a:rPr>
              <a:t> value of one or more cash flows at a reference point in time; the future</a:t>
            </a:r>
          </a:p>
          <a:p>
            <a:pPr lvl="1">
              <a:lnSpc>
                <a:spcPct val="90000"/>
              </a:lnSpc>
            </a:pPr>
            <a:r>
              <a:rPr lang="en-US" altLang="en-US" sz="2300" dirty="0">
                <a:latin typeface="Arial" panose="020B0604020202020204" pitchFamily="34" charset="0"/>
                <a:cs typeface="Arial" panose="020B0604020202020204" pitchFamily="34" charset="0"/>
              </a:rPr>
              <a:t>A = end-of-period cash flows in a uniform series continuing for a certain number of periods, starting at the end of the first period and continuing through the last</a:t>
            </a:r>
          </a:p>
        </p:txBody>
      </p:sp>
    </p:spTree>
    <p:extLst>
      <p:ext uri="{BB962C8B-B14F-4D97-AF65-F5344CB8AC3E}">
        <p14:creationId xmlns:p14="http://schemas.microsoft.com/office/powerpoint/2010/main" val="3930167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30088"/>
            <a:ext cx="8212138" cy="1606528"/>
          </a:xfrm>
        </p:spPr>
        <p:txBody>
          <a:bodyPr/>
          <a:lstStyle/>
          <a:p>
            <a:r>
              <a:rPr lang="en-US" altLang="en-US" sz="3400" dirty="0" smtClean="0">
                <a:cs typeface="Arial" panose="020B0604020202020204" pitchFamily="34" charset="0"/>
              </a:rPr>
              <a:t>A Cash Flow Diagram is an Indispensable Tool For Clarifying and Visualizing a Series of Cash Flows</a:t>
            </a:r>
            <a:endParaRPr lang="en-IN" sz="3400" dirty="0"/>
          </a:p>
        </p:txBody>
      </p:sp>
      <p:pic>
        <p:nvPicPr>
          <p:cNvPr id="40962" name="Picture 2" descr="On the number line, 0 is the beginning of month 1 and 1 is the end of month 1. At 0, p = $17,000. At 4, f = $17,690.27. I = 1% per mon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576" y="2108676"/>
            <a:ext cx="7288849" cy="3936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9014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30088"/>
            <a:ext cx="8212138" cy="1606528"/>
          </a:xfrm>
        </p:spPr>
        <p:txBody>
          <a:bodyPr/>
          <a:lstStyle/>
          <a:p>
            <a:r>
              <a:rPr lang="en-US" altLang="en-US" sz="3400" dirty="0" smtClean="0">
                <a:cs typeface="Arial" panose="020B0604020202020204" pitchFamily="34" charset="0"/>
              </a:rPr>
              <a:t>Cash Flow Tables are Essential to Modeling Engineering Economy Problems in a Spreadsheet</a:t>
            </a:r>
            <a:endParaRPr lang="en-IN" sz="3400" dirty="0"/>
          </a:p>
        </p:txBody>
      </p:sp>
      <p:pic>
        <p:nvPicPr>
          <p:cNvPr id="5" name="Picture 1028" descr="The table contains calculated values in rows 1 through 12. The table of values in rows 1 through 12 reads as follows. Negative values are recorded within parentheses.&#10;blank a b c d e&#10;1 blank Alternative a Alternative b difference cumulative&#10;2 End of year Net cash flow Net cash flow B minus a difference&#10;3 0 now  negative $18,000  negative $60,000 Negative $42,000 Negative $42,000&#10;4 1  negative $34,400  negative $25,000 $9,400 Negative $32,600&#10;5 2  negative $34,400  negative $25,000 $9,400 Negative $23,200&#10;6 3  negative $34,000  negative $25,000 $9,400 Negative $13,800&#10;7 4  negative $34,4000  negative $34,400 blank Negative $13,800&#10;8 5  negative $34,400  negative $ 25,000 $9,400 Negative $4,400&#10;9 6  negative $34,400  negative $25,000 $9,400 $5,000&#10;10 7  negative $34,400 negative $25,000 $9,400 $14,400&#10;11 8 $negative $32,400 negative $17,000 $15,400 $29,800&#10;12 total  negative $291,200 Negative $ 261, 400 blank blank&#10;&#10;The following list provides formulas used in calculations, by cell.&#10;• Cell D 3, the starting point of difference, = C 3 minus B 3. &#10;• Cell E 3, the starting point of cumulative difference, = sum left parentheses D dollar sign 3 colon D 3 right parentheses.&#10;• Cell C 7, = negative 25,000 minus 9,400.&#10;• Cell B 11, = negative 34,400 + 2,000.&#10;• Cell C 11, = negative 25,000 + 8,000.&#10;Cell B 12, = sum left parentheses B 3 colon B 11 right parentheses.">
            <a:extLst>
              <a:ext uri="{FF2B5EF4-FFF2-40B4-BE49-F238E27FC236}">
                <a16:creationId xmlns="" xmlns:a16="http://schemas.microsoft.com/office/drawing/2014/main" id="{62E0D4C8-F16B-F34C-8AD5-DECC2731B5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6390" y="2104548"/>
            <a:ext cx="5951220" cy="3991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8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8164"/>
            <a:ext cx="8212138" cy="1589721"/>
          </a:xfrm>
        </p:spPr>
        <p:txBody>
          <a:bodyPr lIns="0" tIns="0" rIns="0" bIns="0"/>
          <a:lstStyle/>
          <a:p>
            <a:r>
              <a:rPr lang="en-US" altLang="en-US" sz="3400" dirty="0">
                <a:cs typeface="Arial" panose="020B0604020202020204" pitchFamily="34" charset="0"/>
              </a:rPr>
              <a:t>We </a:t>
            </a:r>
            <a:r>
              <a:rPr lang="en-US" altLang="en-US" sz="3400" dirty="0" smtClean="0">
                <a:cs typeface="Arial" panose="020B0604020202020204" pitchFamily="34" charset="0"/>
              </a:rPr>
              <a:t>Can Apply Compound Interest Formulas </a:t>
            </a:r>
            <a:r>
              <a:rPr lang="en-US" altLang="en-US" sz="3400" dirty="0">
                <a:cs typeface="Arial" panose="020B0604020202020204" pitchFamily="34" charset="0"/>
              </a:rPr>
              <a:t>to </a:t>
            </a:r>
            <a:r>
              <a:rPr lang="en-US" altLang="en-US" sz="3400" dirty="0" smtClean="0">
                <a:cs typeface="Arial" panose="020B0604020202020204" pitchFamily="34" charset="0"/>
              </a:rPr>
              <a:t>“</a:t>
            </a:r>
            <a:r>
              <a:rPr lang="en-US" altLang="ja-JP" sz="3400" dirty="0" smtClean="0">
                <a:cs typeface="Arial" panose="020B0604020202020204" pitchFamily="34" charset="0"/>
              </a:rPr>
              <a:t>Move</a:t>
            </a:r>
            <a:r>
              <a:rPr lang="en-US" altLang="en-US" sz="3400" dirty="0">
                <a:cs typeface="Arial" panose="020B0604020202020204" pitchFamily="34" charset="0"/>
              </a:rPr>
              <a:t>”</a:t>
            </a:r>
            <a:r>
              <a:rPr lang="en-US" altLang="ja-JP" sz="3400" dirty="0" smtClean="0">
                <a:cs typeface="Arial" panose="020B0604020202020204" pitchFamily="34" charset="0"/>
              </a:rPr>
              <a:t> Cash Flows Along </a:t>
            </a:r>
            <a:r>
              <a:rPr lang="en-US" altLang="ja-JP" sz="3400" dirty="0">
                <a:cs typeface="Arial" panose="020B0604020202020204" pitchFamily="34" charset="0"/>
              </a:rPr>
              <a:t>the </a:t>
            </a:r>
            <a:r>
              <a:rPr lang="en-US" altLang="ja-JP" sz="3400" dirty="0" smtClean="0">
                <a:cs typeface="Arial" panose="020B0604020202020204" pitchFamily="34" charset="0"/>
              </a:rPr>
              <a:t>Cash Flow Diagram</a:t>
            </a:r>
            <a:endParaRPr lang="en-US" sz="3400" b="0" dirty="0"/>
          </a:p>
        </p:txBody>
      </p:sp>
      <p:sp>
        <p:nvSpPr>
          <p:cNvPr id="6" name="Content Placeholder 5"/>
          <p:cNvSpPr>
            <a:spLocks noGrp="1"/>
          </p:cNvSpPr>
          <p:nvPr>
            <p:ph idx="1"/>
          </p:nvPr>
        </p:nvSpPr>
        <p:spPr>
          <a:xfrm>
            <a:off x="457200" y="2064380"/>
            <a:ext cx="8212138" cy="3743759"/>
          </a:xfrm>
        </p:spPr>
        <p:txBody>
          <a:bodyPr vert="horz" lIns="0" tIns="0" rIns="0" bIns="0" rtlCol="0">
            <a:noAutofit/>
          </a:bodyPr>
          <a:lstStyle/>
          <a:p>
            <a:pPr marL="0" indent="0">
              <a:buNone/>
            </a:pPr>
            <a:r>
              <a:rPr lang="en-US" altLang="en-US" dirty="0">
                <a:latin typeface="Arial" panose="020B0604020202020204" pitchFamily="34" charset="0"/>
                <a:cs typeface="Arial" panose="020B0604020202020204" pitchFamily="34" charset="0"/>
              </a:rPr>
              <a:t>Using the standard notation, we find that a present amount, </a:t>
            </a:r>
            <a:r>
              <a:rPr lang="en-US" altLang="en-US" i="1" dirty="0">
                <a:latin typeface="Arial" panose="020B0604020202020204" pitchFamily="34" charset="0"/>
                <a:cs typeface="Arial" panose="020B0604020202020204" pitchFamily="34" charset="0"/>
              </a:rPr>
              <a:t>P</a:t>
            </a:r>
            <a:r>
              <a:rPr lang="en-US" altLang="en-US" dirty="0">
                <a:latin typeface="Arial" panose="020B0604020202020204" pitchFamily="34" charset="0"/>
                <a:cs typeface="Arial" panose="020B0604020202020204" pitchFamily="34" charset="0"/>
              </a:rPr>
              <a:t>, can grow into a future amount, </a:t>
            </a:r>
            <a:r>
              <a:rPr lang="en-US" altLang="en-US" i="1" dirty="0">
                <a:latin typeface="Arial" panose="020B0604020202020204" pitchFamily="34" charset="0"/>
                <a:cs typeface="Arial" panose="020B0604020202020204" pitchFamily="34" charset="0"/>
              </a:rPr>
              <a:t>F</a:t>
            </a:r>
            <a:r>
              <a:rPr lang="en-US" altLang="en-US" dirty="0">
                <a:latin typeface="Arial" panose="020B0604020202020204" pitchFamily="34" charset="0"/>
                <a:cs typeface="Arial" panose="020B0604020202020204" pitchFamily="34" charset="0"/>
              </a:rPr>
              <a:t>, in </a:t>
            </a:r>
            <a:r>
              <a:rPr lang="en-US" altLang="en-US" i="1" dirty="0">
                <a:latin typeface="Arial" panose="020B0604020202020204" pitchFamily="34" charset="0"/>
                <a:cs typeface="Arial" panose="020B0604020202020204" pitchFamily="34" charset="0"/>
              </a:rPr>
              <a:t>N</a:t>
            </a:r>
            <a:r>
              <a:rPr lang="en-US" altLang="en-US" dirty="0">
                <a:latin typeface="Arial" panose="020B0604020202020204" pitchFamily="34" charset="0"/>
                <a:cs typeface="Arial" panose="020B0604020202020204" pitchFamily="34" charset="0"/>
              </a:rPr>
              <a:t> time periods at interest rate </a:t>
            </a:r>
            <a:r>
              <a:rPr lang="en-US" altLang="en-US" i="1" dirty="0" err="1">
                <a:latin typeface="Arial" panose="020B0604020202020204" pitchFamily="34" charset="0"/>
                <a:cs typeface="Arial" panose="020B0604020202020204" pitchFamily="34" charset="0"/>
              </a:rPr>
              <a:t>i</a:t>
            </a:r>
            <a:r>
              <a:rPr lang="en-US" altLang="en-US" dirty="0">
                <a:latin typeface="Arial" panose="020B0604020202020204" pitchFamily="34" charset="0"/>
                <a:cs typeface="Arial" panose="020B0604020202020204" pitchFamily="34" charset="0"/>
              </a:rPr>
              <a:t> according to the formula below.</a:t>
            </a:r>
          </a:p>
          <a:p>
            <a:pPr marL="0" indent="0">
              <a:buNone/>
            </a:pPr>
            <a:endParaRPr lang="en-US" dirty="0"/>
          </a:p>
          <a:p>
            <a:pPr marL="0" indent="0">
              <a:buNone/>
            </a:pPr>
            <a:endParaRPr lang="en-US" dirty="0"/>
          </a:p>
          <a:p>
            <a:pPr marL="0" indent="0">
              <a:buNone/>
            </a:pPr>
            <a:r>
              <a:rPr lang="en-US" altLang="en-US" dirty="0">
                <a:latin typeface="Arial" panose="020B0604020202020204" pitchFamily="34" charset="0"/>
                <a:cs typeface="Arial" panose="020B0604020202020204" pitchFamily="34" charset="0"/>
              </a:rPr>
              <a:t>In a similar way we can find </a:t>
            </a:r>
            <a:r>
              <a:rPr lang="en-US" altLang="en-US" i="1" dirty="0">
                <a:latin typeface="Arial" panose="020B0604020202020204" pitchFamily="34" charset="0"/>
                <a:cs typeface="Arial" panose="020B0604020202020204" pitchFamily="34" charset="0"/>
              </a:rPr>
              <a:t>P</a:t>
            </a:r>
            <a:r>
              <a:rPr lang="en-US" altLang="en-US" dirty="0">
                <a:latin typeface="Arial" panose="020B0604020202020204" pitchFamily="34" charset="0"/>
                <a:cs typeface="Arial" panose="020B0604020202020204" pitchFamily="34" charset="0"/>
              </a:rPr>
              <a:t> given </a:t>
            </a:r>
            <a:r>
              <a:rPr lang="en-US" altLang="en-US" i="1" dirty="0">
                <a:latin typeface="Arial" panose="020B0604020202020204" pitchFamily="34" charset="0"/>
                <a:cs typeface="Arial" panose="020B0604020202020204" pitchFamily="34" charset="0"/>
              </a:rPr>
              <a:t>F</a:t>
            </a:r>
            <a:r>
              <a:rPr lang="en-US" altLang="en-US" dirty="0">
                <a:latin typeface="Arial" panose="020B0604020202020204" pitchFamily="34" charset="0"/>
                <a:cs typeface="Arial" panose="020B0604020202020204" pitchFamily="34" charset="0"/>
              </a:rPr>
              <a:t> by</a:t>
            </a:r>
          </a:p>
          <a:p>
            <a:pPr marL="0" indent="0">
              <a:buNone/>
            </a:pP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13339958"/>
              </p:ext>
            </p:extLst>
          </p:nvPr>
        </p:nvGraphicFramePr>
        <p:xfrm>
          <a:off x="3570285" y="3611034"/>
          <a:ext cx="1981200" cy="558800"/>
        </p:xfrm>
        <a:graphic>
          <a:graphicData uri="http://schemas.openxmlformats.org/presentationml/2006/ole">
            <mc:AlternateContent xmlns:mc="http://schemas.openxmlformats.org/markup-compatibility/2006">
              <mc:Choice xmlns:v="urn:schemas-microsoft-com:vml" Requires="v">
                <p:oleObj spid="_x0000_s17948" name="Equation" r:id="rId4" imgW="1981080" imgH="558720" progId="Equation.DSMT4">
                  <p:embed/>
                </p:oleObj>
              </mc:Choice>
              <mc:Fallback>
                <p:oleObj name="Equation" r:id="rId4" imgW="1981080" imgH="55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0285" y="3611034"/>
                        <a:ext cx="19812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083920918"/>
              </p:ext>
            </p:extLst>
          </p:nvPr>
        </p:nvGraphicFramePr>
        <p:xfrm>
          <a:off x="3460748" y="5063597"/>
          <a:ext cx="2120900" cy="558800"/>
        </p:xfrm>
        <a:graphic>
          <a:graphicData uri="http://schemas.openxmlformats.org/presentationml/2006/ole">
            <mc:AlternateContent xmlns:mc="http://schemas.openxmlformats.org/markup-compatibility/2006">
              <mc:Choice xmlns:v="urn:schemas-microsoft-com:vml" Requires="v">
                <p:oleObj spid="_x0000_s17949" name="Equation" r:id="rId6" imgW="2120760" imgH="558720" progId="Equation.DSMT4">
                  <p:embed/>
                </p:oleObj>
              </mc:Choice>
              <mc:Fallback>
                <p:oleObj name="Equation" r:id="rId6" imgW="2120760" imgH="55872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60748" y="5063597"/>
                        <a:ext cx="21209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56254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US" altLang="en-US" sz="3400" dirty="0">
                <a:cs typeface="Arial" panose="020B0604020202020204" pitchFamily="34" charset="0"/>
              </a:rPr>
              <a:t>It is </a:t>
            </a:r>
            <a:r>
              <a:rPr lang="en-US" altLang="en-US" sz="3400" dirty="0" smtClean="0">
                <a:cs typeface="Arial" panose="020B0604020202020204" pitchFamily="34" charset="0"/>
              </a:rPr>
              <a:t>Common </a:t>
            </a:r>
            <a:r>
              <a:rPr lang="en-US" altLang="en-US" sz="3400" dirty="0">
                <a:cs typeface="Arial" panose="020B0604020202020204" pitchFamily="34" charset="0"/>
              </a:rPr>
              <a:t>to </a:t>
            </a:r>
            <a:r>
              <a:rPr lang="en-US" altLang="en-US" sz="3400" dirty="0" smtClean="0">
                <a:cs typeface="Arial" panose="020B0604020202020204" pitchFamily="34" charset="0"/>
              </a:rPr>
              <a:t>Use Standard Notation </a:t>
            </a:r>
            <a:r>
              <a:rPr lang="en-US" altLang="en-US" sz="3400" dirty="0">
                <a:cs typeface="Arial" panose="020B0604020202020204" pitchFamily="34" charset="0"/>
              </a:rPr>
              <a:t>for </a:t>
            </a:r>
            <a:r>
              <a:rPr lang="en-US" altLang="en-US" sz="3400" dirty="0" smtClean="0">
                <a:cs typeface="Arial" panose="020B0604020202020204" pitchFamily="34" charset="0"/>
              </a:rPr>
              <a:t>Interest Factors</a:t>
            </a:r>
            <a:endParaRPr lang="en-US" sz="3400" b="0" dirty="0"/>
          </a:p>
        </p:txBody>
      </p:sp>
      <p:graphicFrame>
        <p:nvGraphicFramePr>
          <p:cNvPr id="3" name="Object 2"/>
          <p:cNvGraphicFramePr>
            <a:graphicFrameLocks noChangeAspect="1"/>
          </p:cNvGraphicFramePr>
          <p:nvPr>
            <p:extLst>
              <p:ext uri="{D42A27DB-BD31-4B8C-83A1-F6EECF244321}">
                <p14:modId xmlns:p14="http://schemas.microsoft.com/office/powerpoint/2010/main" val="2779329287"/>
              </p:ext>
            </p:extLst>
          </p:nvPr>
        </p:nvGraphicFramePr>
        <p:xfrm>
          <a:off x="3063351" y="1903413"/>
          <a:ext cx="2997200" cy="558800"/>
        </p:xfrm>
        <a:graphic>
          <a:graphicData uri="http://schemas.openxmlformats.org/presentationml/2006/ole">
            <mc:AlternateContent xmlns:mc="http://schemas.openxmlformats.org/markup-compatibility/2006">
              <mc:Choice xmlns:v="urn:schemas-microsoft-com:vml" Requires="v">
                <p:oleObj spid="_x0000_s18950" name="Equation" r:id="rId4" imgW="2997000" imgH="558720" progId="Equation.DSMT4">
                  <p:embed/>
                </p:oleObj>
              </mc:Choice>
              <mc:Fallback>
                <p:oleObj name="Equation" r:id="rId4" imgW="2997000" imgH="55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3351" y="1903413"/>
                        <a:ext cx="29972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descr="Alt text" title="Need to Change"/>
          <p:cNvSpPr>
            <a:spLocks noGrp="1"/>
          </p:cNvSpPr>
          <p:nvPr>
            <p:ph idx="1"/>
          </p:nvPr>
        </p:nvSpPr>
        <p:spPr>
          <a:xfrm>
            <a:off x="457200" y="2814230"/>
            <a:ext cx="8212138" cy="2990128"/>
          </a:xfrm>
        </p:spPr>
        <p:txBody>
          <a:bodyPr vert="horz" lIns="0" tIns="0" rIns="0" bIns="0" rtlCol="0">
            <a:noAutofit/>
          </a:bodyPr>
          <a:lstStyle/>
          <a:p>
            <a:pPr marL="0" indent="0">
              <a:buNone/>
            </a:pPr>
            <a:r>
              <a:rPr lang="en-US" altLang="en-US" dirty="0" smtClean="0">
                <a:latin typeface="Arial" panose="020B0604020202020204" pitchFamily="34" charset="0"/>
                <a:cs typeface="Arial" panose="020B0604020202020204" pitchFamily="34" charset="0"/>
              </a:rPr>
              <a:t>This </a:t>
            </a:r>
            <a:r>
              <a:rPr lang="en-US" altLang="en-US" dirty="0">
                <a:latin typeface="Arial" panose="020B0604020202020204" pitchFamily="34" charset="0"/>
                <a:cs typeface="Arial" panose="020B0604020202020204" pitchFamily="34" charset="0"/>
              </a:rPr>
              <a:t>is also known as the </a:t>
            </a:r>
            <a:r>
              <a:rPr lang="en-US" altLang="en-US" i="1" dirty="0">
                <a:latin typeface="Arial" panose="020B0604020202020204" pitchFamily="34" charset="0"/>
                <a:cs typeface="Arial" panose="020B0604020202020204" pitchFamily="34" charset="0"/>
              </a:rPr>
              <a:t>single payment compound amount</a:t>
            </a:r>
            <a:r>
              <a:rPr lang="en-US" altLang="en-US" dirty="0">
                <a:latin typeface="Arial" panose="020B0604020202020204" pitchFamily="34" charset="0"/>
                <a:cs typeface="Arial" panose="020B0604020202020204" pitchFamily="34" charset="0"/>
              </a:rPr>
              <a:t> factor. </a:t>
            </a:r>
            <a:r>
              <a:rPr lang="en-US" altLang="en-US" dirty="0" smtClean="0">
                <a:latin typeface="Arial" panose="020B0604020202020204" pitchFamily="34" charset="0"/>
                <a:cs typeface="Arial" panose="020B0604020202020204" pitchFamily="34" charset="0"/>
              </a:rPr>
              <a:t>The </a:t>
            </a:r>
            <a:r>
              <a:rPr lang="en-US" altLang="en-US" dirty="0">
                <a:latin typeface="Arial" panose="020B0604020202020204" pitchFamily="34" charset="0"/>
                <a:cs typeface="Arial" panose="020B0604020202020204" pitchFamily="34" charset="0"/>
              </a:rPr>
              <a:t>term on the right is read </a:t>
            </a:r>
            <a:r>
              <a:rPr lang="ja-JP" altLang="en-US" dirty="0">
                <a:latin typeface="Arial" panose="020B0604020202020204" pitchFamily="34" charset="0"/>
                <a:cs typeface="Arial" panose="020B0604020202020204" pitchFamily="34" charset="0"/>
              </a:rPr>
              <a:t>“</a:t>
            </a:r>
            <a:r>
              <a:rPr lang="en-US" altLang="ja-JP" i="1" dirty="0">
                <a:latin typeface="Arial" panose="020B0604020202020204" pitchFamily="34" charset="0"/>
                <a:cs typeface="Arial" panose="020B0604020202020204" pitchFamily="34" charset="0"/>
              </a:rPr>
              <a:t>F</a:t>
            </a:r>
            <a:r>
              <a:rPr lang="en-US" altLang="ja-JP" dirty="0">
                <a:latin typeface="Arial" panose="020B0604020202020204" pitchFamily="34" charset="0"/>
                <a:cs typeface="Arial" panose="020B0604020202020204" pitchFamily="34" charset="0"/>
              </a:rPr>
              <a:t> given </a:t>
            </a:r>
            <a:r>
              <a:rPr lang="en-US" altLang="ja-JP" i="1" dirty="0">
                <a:latin typeface="Arial" panose="020B0604020202020204" pitchFamily="34" charset="0"/>
                <a:cs typeface="Arial" panose="020B0604020202020204" pitchFamily="34" charset="0"/>
              </a:rPr>
              <a:t>P</a:t>
            </a:r>
            <a:r>
              <a:rPr lang="en-US" altLang="ja-JP" dirty="0">
                <a:latin typeface="Arial" panose="020B0604020202020204" pitchFamily="34" charset="0"/>
                <a:cs typeface="Arial" panose="020B0604020202020204" pitchFamily="34" charset="0"/>
              </a:rPr>
              <a:t> at </a:t>
            </a:r>
            <a:r>
              <a:rPr lang="en-US" altLang="ja-JP" i="1" dirty="0" err="1" smtClean="0">
                <a:latin typeface="Arial" panose="020B0604020202020204" pitchFamily="34" charset="0"/>
                <a:cs typeface="Arial" panose="020B0604020202020204" pitchFamily="34" charset="0"/>
              </a:rPr>
              <a:t>i</a:t>
            </a:r>
            <a:r>
              <a:rPr lang="en-US" altLang="ja-JP" dirty="0" smtClean="0">
                <a:latin typeface="Arial" panose="020B0604020202020204" pitchFamily="34" charset="0"/>
                <a:cs typeface="Arial" panose="020B0604020202020204" pitchFamily="34" charset="0"/>
              </a:rPr>
              <a:t>% </a:t>
            </a:r>
            <a:r>
              <a:rPr lang="en-US" altLang="ja-JP" dirty="0">
                <a:latin typeface="Arial" panose="020B0604020202020204" pitchFamily="34" charset="0"/>
                <a:cs typeface="Arial" panose="020B0604020202020204" pitchFamily="34" charset="0"/>
              </a:rPr>
              <a:t>interest per period for </a:t>
            </a:r>
            <a:r>
              <a:rPr lang="en-US" altLang="ja-JP" i="1" dirty="0">
                <a:latin typeface="Arial" panose="020B0604020202020204" pitchFamily="34" charset="0"/>
                <a:cs typeface="Arial" panose="020B0604020202020204" pitchFamily="34" charset="0"/>
              </a:rPr>
              <a:t>N</a:t>
            </a:r>
            <a:r>
              <a:rPr lang="en-US" altLang="ja-JP" dirty="0">
                <a:latin typeface="Arial" panose="020B0604020202020204" pitchFamily="34" charset="0"/>
                <a:cs typeface="Arial" panose="020B0604020202020204" pitchFamily="34" charset="0"/>
              </a:rPr>
              <a:t> interest periods.</a:t>
            </a:r>
            <a:r>
              <a:rPr lang="ja-JP" altLang="en-US" dirty="0">
                <a:latin typeface="Arial" panose="020B0604020202020204" pitchFamily="34" charset="0"/>
                <a:cs typeface="Arial" panose="020B0604020202020204" pitchFamily="34" charset="0"/>
              </a:rPr>
              <a:t>”</a:t>
            </a:r>
            <a:endParaRPr lang="en-US" altLang="en-US"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altLang="en-US" dirty="0"/>
          </a:p>
          <a:p>
            <a:pPr marL="0" indent="0">
              <a:buNone/>
            </a:pPr>
            <a:r>
              <a:rPr lang="en-US" altLang="en-US" dirty="0">
                <a:latin typeface="Arial" panose="020B0604020202020204" pitchFamily="34" charset="0"/>
                <a:cs typeface="Arial" panose="020B0604020202020204" pitchFamily="34" charset="0"/>
              </a:rPr>
              <a:t>is called the </a:t>
            </a:r>
            <a:r>
              <a:rPr lang="en-US" altLang="en-US" i="1" dirty="0">
                <a:latin typeface="Arial" panose="020B0604020202020204" pitchFamily="34" charset="0"/>
                <a:cs typeface="Arial" panose="020B0604020202020204" pitchFamily="34" charset="0"/>
              </a:rPr>
              <a:t>single payment present worth</a:t>
            </a:r>
            <a:r>
              <a:rPr lang="en-US" altLang="en-US" dirty="0">
                <a:latin typeface="Arial" panose="020B0604020202020204" pitchFamily="34" charset="0"/>
                <a:cs typeface="Arial" panose="020B0604020202020204" pitchFamily="34" charset="0"/>
              </a:rPr>
              <a:t> factor.</a:t>
            </a:r>
          </a:p>
          <a:p>
            <a:pPr marL="0" indent="0">
              <a:buNone/>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232252732"/>
              </p:ext>
            </p:extLst>
          </p:nvPr>
        </p:nvGraphicFramePr>
        <p:xfrm>
          <a:off x="2936351" y="4492625"/>
          <a:ext cx="3124200" cy="558800"/>
        </p:xfrm>
        <a:graphic>
          <a:graphicData uri="http://schemas.openxmlformats.org/presentationml/2006/ole">
            <mc:AlternateContent xmlns:mc="http://schemas.openxmlformats.org/markup-compatibility/2006">
              <mc:Choice xmlns:v="urn:schemas-microsoft-com:vml" Requires="v">
                <p:oleObj spid="_x0000_s18951" name="Equation" r:id="rId6" imgW="3124080" imgH="558720" progId="Equation.DSMT4">
                  <p:embed/>
                </p:oleObj>
              </mc:Choice>
              <mc:Fallback>
                <p:oleObj name="Equation" r:id="rId6" imgW="3124080" imgH="55872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36351" y="4492625"/>
                        <a:ext cx="31242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00706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8164"/>
            <a:ext cx="8212138" cy="1589721"/>
          </a:xfrm>
        </p:spPr>
        <p:txBody>
          <a:bodyPr lIns="0" tIns="0" rIns="0" bIns="0"/>
          <a:lstStyle/>
          <a:p>
            <a:r>
              <a:rPr lang="en-US" altLang="en-US" sz="3400" dirty="0">
                <a:cs typeface="Arial" panose="020B0604020202020204" pitchFamily="34" charset="0"/>
              </a:rPr>
              <a:t>We </a:t>
            </a:r>
            <a:r>
              <a:rPr lang="en-US" altLang="en-US" sz="3400" dirty="0" smtClean="0">
                <a:cs typeface="Arial" panose="020B0604020202020204" pitchFamily="34" charset="0"/>
              </a:rPr>
              <a:t>Can Use These </a:t>
            </a:r>
            <a:r>
              <a:rPr lang="en-US" altLang="en-US" sz="3400" dirty="0">
                <a:cs typeface="Arial" panose="020B0604020202020204" pitchFamily="34" charset="0"/>
              </a:rPr>
              <a:t>to </a:t>
            </a:r>
            <a:r>
              <a:rPr lang="en-US" altLang="en-US" sz="3400" dirty="0" smtClean="0">
                <a:cs typeface="Arial" panose="020B0604020202020204" pitchFamily="34" charset="0"/>
              </a:rPr>
              <a:t>Find Economically Equivalent Values </a:t>
            </a:r>
            <a:r>
              <a:rPr lang="en-US" altLang="en-US" sz="3400" dirty="0">
                <a:cs typeface="Arial" panose="020B0604020202020204" pitchFamily="34" charset="0"/>
              </a:rPr>
              <a:t>at </a:t>
            </a:r>
            <a:r>
              <a:rPr lang="en-US" altLang="en-US" sz="3400" dirty="0" smtClean="0">
                <a:cs typeface="Arial" panose="020B0604020202020204" pitchFamily="34" charset="0"/>
              </a:rPr>
              <a:t>Different Points </a:t>
            </a:r>
            <a:r>
              <a:rPr lang="en-US" altLang="en-US" sz="3400" dirty="0">
                <a:cs typeface="Arial" panose="020B0604020202020204" pitchFamily="34" charset="0"/>
              </a:rPr>
              <a:t>in </a:t>
            </a:r>
            <a:r>
              <a:rPr lang="en-US" altLang="en-US" sz="3400" dirty="0" smtClean="0">
                <a:cs typeface="Arial" panose="020B0604020202020204" pitchFamily="34" charset="0"/>
              </a:rPr>
              <a:t>Time</a:t>
            </a:r>
            <a:endParaRPr lang="en-US" sz="3400" b="0" dirty="0"/>
          </a:p>
        </p:txBody>
      </p:sp>
      <p:sp>
        <p:nvSpPr>
          <p:cNvPr id="6" name="Content Placeholder 5"/>
          <p:cNvSpPr>
            <a:spLocks noGrp="1"/>
          </p:cNvSpPr>
          <p:nvPr>
            <p:ph idx="1"/>
          </p:nvPr>
        </p:nvSpPr>
        <p:spPr>
          <a:xfrm>
            <a:off x="457200" y="2064381"/>
            <a:ext cx="8212138" cy="2846286"/>
          </a:xfrm>
        </p:spPr>
        <p:txBody>
          <a:bodyPr vert="horz" lIns="0" tIns="0" rIns="0" bIns="0" rtlCol="0">
            <a:noAutofit/>
          </a:bodyPr>
          <a:lstStyle/>
          <a:p>
            <a:pPr marL="0" indent="0">
              <a:buNone/>
            </a:pPr>
            <a:r>
              <a:rPr lang="en-US" altLang="en-US" dirty="0" smtClean="0">
                <a:latin typeface="Arial" panose="020B0604020202020204" pitchFamily="34" charset="0"/>
                <a:cs typeface="Arial" panose="020B0604020202020204" pitchFamily="34" charset="0"/>
              </a:rPr>
              <a:t>$</a:t>
            </a:r>
            <a:r>
              <a:rPr lang="en-US" altLang="en-US" dirty="0">
                <a:latin typeface="Arial" panose="020B0604020202020204" pitchFamily="34" charset="0"/>
                <a:cs typeface="Arial" panose="020B0604020202020204" pitchFamily="34" charset="0"/>
              </a:rPr>
              <a:t>2,500 at time zero is equivalent to how much after six years if the interest rate is 8% per year?</a:t>
            </a:r>
          </a:p>
          <a:p>
            <a:pPr marL="0" indent="0">
              <a:buNone/>
            </a:pPr>
            <a:endParaRPr lang="en-US" dirty="0"/>
          </a:p>
          <a:p>
            <a:pPr marL="0" indent="0">
              <a:buNone/>
            </a:pPr>
            <a:endParaRPr lang="en-US" altLang="en-US" dirty="0">
              <a:latin typeface="Arial" panose="020B0604020202020204" pitchFamily="34" charset="0"/>
              <a:cs typeface="Arial" panose="020B0604020202020204" pitchFamily="34" charset="0"/>
            </a:endParaRPr>
          </a:p>
          <a:p>
            <a:pPr marL="0" indent="0">
              <a:buNone/>
            </a:pPr>
            <a:r>
              <a:rPr lang="en-US" altLang="en-US" dirty="0">
                <a:latin typeface="Arial" panose="020B0604020202020204" pitchFamily="34" charset="0"/>
                <a:cs typeface="Arial" panose="020B0604020202020204" pitchFamily="34" charset="0"/>
              </a:rPr>
              <a:t>$3,000 at the end of year seven is equivalent to how much today (time zero) if the interest rate is 6% per year</a:t>
            </a:r>
            <a:r>
              <a:rPr lang="en-US" altLang="en-US" dirty="0" smtClean="0">
                <a:latin typeface="Arial" panose="020B0604020202020204" pitchFamily="34" charset="0"/>
                <a:cs typeface="Arial" panose="020B0604020202020204" pitchFamily="34" charset="0"/>
              </a:rPr>
              <a:t>?</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4173781097"/>
              </p:ext>
            </p:extLst>
          </p:nvPr>
        </p:nvGraphicFramePr>
        <p:xfrm>
          <a:off x="1365249" y="3269706"/>
          <a:ext cx="6362700" cy="431800"/>
        </p:xfrm>
        <a:graphic>
          <a:graphicData uri="http://schemas.openxmlformats.org/presentationml/2006/ole">
            <mc:AlternateContent xmlns:mc="http://schemas.openxmlformats.org/markup-compatibility/2006">
              <mc:Choice xmlns:v="urn:schemas-microsoft-com:vml" Requires="v">
                <p:oleObj spid="_x0000_s19952" name="Equation" r:id="rId4" imgW="6362640" imgH="431640" progId="Equation.DSMT4">
                  <p:embed/>
                </p:oleObj>
              </mc:Choice>
              <mc:Fallback>
                <p:oleObj name="Equation" r:id="rId4" imgW="6362640" imgH="43164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5249" y="3269706"/>
                        <a:ext cx="63627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4119653714"/>
              </p:ext>
            </p:extLst>
          </p:nvPr>
        </p:nvGraphicFramePr>
        <p:xfrm>
          <a:off x="1409694" y="5200121"/>
          <a:ext cx="6286500" cy="431800"/>
        </p:xfrm>
        <a:graphic>
          <a:graphicData uri="http://schemas.openxmlformats.org/presentationml/2006/ole">
            <mc:AlternateContent xmlns:mc="http://schemas.openxmlformats.org/markup-compatibility/2006">
              <mc:Choice xmlns:v="urn:schemas-microsoft-com:vml" Requires="v">
                <p:oleObj spid="_x0000_s19953" name="Equation" r:id="rId6" imgW="6286320" imgH="431640" progId="Equation.DSMT4">
                  <p:embed/>
                </p:oleObj>
              </mc:Choice>
              <mc:Fallback>
                <p:oleObj name="Equation" r:id="rId6" imgW="6286320" imgH="43164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9694" y="5200121"/>
                        <a:ext cx="62865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22526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74428"/>
            <a:ext cx="8212138" cy="506533"/>
          </a:xfrm>
        </p:spPr>
        <p:txBody>
          <a:bodyPr lIns="0" tIns="0" rIns="0" bIns="0"/>
          <a:lstStyle/>
          <a:p>
            <a:r>
              <a:rPr lang="en-US" altLang="en-US" sz="3400" dirty="0">
                <a:cs typeface="Arial" panose="020B0604020202020204" pitchFamily="34" charset="0"/>
              </a:rPr>
              <a:t>Pause and </a:t>
            </a:r>
            <a:r>
              <a:rPr lang="en-US" altLang="en-US" sz="3400" dirty="0" smtClean="0">
                <a:cs typeface="Arial" panose="020B0604020202020204" pitchFamily="34" charset="0"/>
              </a:rPr>
              <a:t>Solve </a:t>
            </a:r>
            <a:r>
              <a:rPr lang="en-US" altLang="en-US" sz="2800" dirty="0" smtClean="0">
                <a:cs typeface="Arial" panose="020B0604020202020204" pitchFamily="34" charset="0"/>
              </a:rPr>
              <a:t>(1 of 4)</a:t>
            </a:r>
            <a:endParaRPr lang="en-US" sz="2800" dirty="0"/>
          </a:p>
        </p:txBody>
      </p:sp>
      <p:sp>
        <p:nvSpPr>
          <p:cNvPr id="6" name="Content Placeholder 5"/>
          <p:cNvSpPr>
            <a:spLocks noGrp="1"/>
          </p:cNvSpPr>
          <p:nvPr>
            <p:ph idx="1"/>
          </p:nvPr>
        </p:nvSpPr>
        <p:spPr>
          <a:xfrm>
            <a:off x="457200" y="1648023"/>
            <a:ext cx="8212138" cy="1833236"/>
          </a:xfrm>
        </p:spPr>
        <p:txBody>
          <a:bodyPr vert="horz" lIns="0" tIns="0" rIns="0" bIns="0" rtlCol="0">
            <a:noAutofit/>
          </a:bodyPr>
          <a:lstStyle/>
          <a:p>
            <a:pPr marL="0" indent="0">
              <a:buNone/>
            </a:pPr>
            <a:r>
              <a:rPr lang="en-US" altLang="en-US" dirty="0">
                <a:latin typeface="Arial" panose="020B0604020202020204" pitchFamily="34" charset="0"/>
              </a:rPr>
              <a:t>Betty will need $12,000 in five years to pay for a major overhaul on her tractor engine.  She has found an investment that will provide a 5% return on her invested funds.  How much does Betty need to invest today so she will have her overhaul funds in five years?</a:t>
            </a:r>
          </a:p>
        </p:txBody>
      </p:sp>
    </p:spTree>
    <p:extLst>
      <p:ext uri="{BB962C8B-B14F-4D97-AF65-F5344CB8AC3E}">
        <p14:creationId xmlns:p14="http://schemas.microsoft.com/office/powerpoint/2010/main" val="913334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65961"/>
            <a:ext cx="8212138" cy="506533"/>
          </a:xfrm>
        </p:spPr>
        <p:txBody>
          <a:bodyPr lIns="0" tIns="0" rIns="0" bIns="0"/>
          <a:lstStyle/>
          <a:p>
            <a:r>
              <a:rPr lang="en-US" altLang="en-US" sz="3400" dirty="0" smtClean="0">
                <a:cs typeface="Arial" panose="020B0604020202020204" pitchFamily="34" charset="0"/>
              </a:rPr>
              <a:t>Solution </a:t>
            </a:r>
            <a:r>
              <a:rPr lang="en-US" altLang="en-US" sz="2800" dirty="0" smtClean="0">
                <a:cs typeface="Arial" panose="020B0604020202020204" pitchFamily="34" charset="0"/>
              </a:rPr>
              <a:t>(1 of 4)</a:t>
            </a:r>
            <a:endParaRPr lang="en-US" sz="2800" dirty="0"/>
          </a:p>
        </p:txBody>
      </p:sp>
      <p:sp>
        <p:nvSpPr>
          <p:cNvPr id="6" name="Content Placeholder 5"/>
          <p:cNvSpPr>
            <a:spLocks noGrp="1"/>
          </p:cNvSpPr>
          <p:nvPr>
            <p:ph idx="1"/>
          </p:nvPr>
        </p:nvSpPr>
        <p:spPr>
          <a:xfrm>
            <a:off x="457200" y="1656490"/>
            <a:ext cx="8212138" cy="510977"/>
          </a:xfrm>
        </p:spPr>
        <p:txBody>
          <a:bodyPr vert="horz" lIns="0" tIns="0" rIns="0" bIns="0" rtlCol="0">
            <a:noAutofit/>
          </a:bodyPr>
          <a:lstStyle/>
          <a:p>
            <a:pPr>
              <a:spcBef>
                <a:spcPct val="0"/>
              </a:spcBef>
              <a:buFontTx/>
              <a:buNone/>
            </a:pPr>
            <a:r>
              <a:rPr lang="en-US" altLang="en-US" dirty="0">
                <a:latin typeface="Arial" panose="020B0604020202020204" pitchFamily="34" charset="0"/>
              </a:rPr>
              <a:t>Betty’s required investment is</a:t>
            </a:r>
          </a:p>
        </p:txBody>
      </p:sp>
      <p:graphicFrame>
        <p:nvGraphicFramePr>
          <p:cNvPr id="4" name="Object 3"/>
          <p:cNvGraphicFramePr>
            <a:graphicFrameLocks noChangeAspect="1"/>
          </p:cNvGraphicFramePr>
          <p:nvPr>
            <p:extLst>
              <p:ext uri="{D42A27DB-BD31-4B8C-83A1-F6EECF244321}">
                <p14:modId xmlns:p14="http://schemas.microsoft.com/office/powerpoint/2010/main" val="1214048054"/>
              </p:ext>
            </p:extLst>
          </p:nvPr>
        </p:nvGraphicFramePr>
        <p:xfrm>
          <a:off x="1592250" y="2498701"/>
          <a:ext cx="5892800" cy="431800"/>
        </p:xfrm>
        <a:graphic>
          <a:graphicData uri="http://schemas.openxmlformats.org/presentationml/2006/ole">
            <mc:AlternateContent xmlns:mc="http://schemas.openxmlformats.org/markup-compatibility/2006">
              <mc:Choice xmlns:v="urn:schemas-microsoft-com:vml" Requires="v">
                <p:oleObj spid="_x0000_s20708" name="Equation" r:id="rId4" imgW="5892480" imgH="431640" progId="Equation.DSMT4">
                  <p:embed/>
                </p:oleObj>
              </mc:Choice>
              <mc:Fallback>
                <p:oleObj name="Equation" r:id="rId4" imgW="5892480" imgH="43164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2250" y="2498701"/>
                        <a:ext cx="58928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43117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US" altLang="en-US" sz="3400" dirty="0">
                <a:cs typeface="Arial" panose="020B0604020202020204" pitchFamily="34" charset="0"/>
              </a:rPr>
              <a:t>There are </a:t>
            </a:r>
            <a:r>
              <a:rPr lang="en-US" altLang="en-US" sz="3400" dirty="0" smtClean="0">
                <a:cs typeface="Arial" panose="020B0604020202020204" pitchFamily="34" charset="0"/>
              </a:rPr>
              <a:t>Interest Factors </a:t>
            </a:r>
            <a:r>
              <a:rPr lang="en-US" altLang="en-US" sz="3400" dirty="0">
                <a:cs typeface="Arial" panose="020B0604020202020204" pitchFamily="34" charset="0"/>
              </a:rPr>
              <a:t>for a </a:t>
            </a:r>
            <a:r>
              <a:rPr lang="en-US" altLang="en-US" sz="3400" dirty="0" smtClean="0">
                <a:cs typeface="Arial" panose="020B0604020202020204" pitchFamily="34" charset="0"/>
              </a:rPr>
              <a:t>Series </a:t>
            </a:r>
            <a:r>
              <a:rPr lang="en-US" altLang="en-US" sz="3400" dirty="0">
                <a:cs typeface="Arial" panose="020B0604020202020204" pitchFamily="34" charset="0"/>
              </a:rPr>
              <a:t>of </a:t>
            </a:r>
            <a:r>
              <a:rPr lang="en-US" altLang="en-US" sz="3400" dirty="0" smtClean="0">
                <a:cs typeface="Arial" panose="020B0604020202020204" pitchFamily="34" charset="0"/>
              </a:rPr>
              <a:t>End-of-Period Cash Flows</a:t>
            </a:r>
            <a:endParaRPr lang="en-US" sz="3400" b="0" dirty="0"/>
          </a:p>
        </p:txBody>
      </p:sp>
      <p:graphicFrame>
        <p:nvGraphicFramePr>
          <p:cNvPr id="3" name="Object 2" descr="Capital F equals capital A open bracket open parens 1 plus i close parens to the capital N power minus 1 divided by i close bracket equals capital A open parens capital F by capital A, I percent, capital N"/>
          <p:cNvGraphicFramePr>
            <a:graphicFrameLocks noChangeAspect="1"/>
          </p:cNvGraphicFramePr>
          <p:nvPr>
            <p:extLst>
              <p:ext uri="{D42A27DB-BD31-4B8C-83A1-F6EECF244321}">
                <p14:modId xmlns:p14="http://schemas.microsoft.com/office/powerpoint/2010/main" val="904541922"/>
              </p:ext>
            </p:extLst>
          </p:nvPr>
        </p:nvGraphicFramePr>
        <p:xfrm>
          <a:off x="1852083" y="1922467"/>
          <a:ext cx="5422900" cy="1193800"/>
        </p:xfrm>
        <a:graphic>
          <a:graphicData uri="http://schemas.openxmlformats.org/presentationml/2006/ole">
            <mc:AlternateContent xmlns:mc="http://schemas.openxmlformats.org/markup-compatibility/2006">
              <mc:Choice xmlns:v="urn:schemas-microsoft-com:vml" Requires="v">
                <p:oleObj spid="_x0000_s21946" name="Equation" r:id="rId4" imgW="5422680" imgH="1193760" progId="Equation.DSMT4">
                  <p:embed/>
                </p:oleObj>
              </mc:Choice>
              <mc:Fallback>
                <p:oleObj name="Equation" r:id="rId4" imgW="5422680" imgH="119376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52083" y="1922467"/>
                        <a:ext cx="5422900" cy="119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7200" y="3436437"/>
            <a:ext cx="8212138" cy="769551"/>
          </a:xfrm>
        </p:spPr>
        <p:txBody>
          <a:bodyPr vert="horz" lIns="0" tIns="0" rIns="0" bIns="0" rtlCol="0">
            <a:noAutofit/>
          </a:bodyPr>
          <a:lstStyle/>
          <a:p>
            <a:pPr marL="0" indent="0">
              <a:buNone/>
            </a:pPr>
            <a:r>
              <a:rPr lang="en-US" altLang="en-US" dirty="0" smtClean="0">
                <a:latin typeface="Arial" panose="020B0604020202020204" pitchFamily="34" charset="0"/>
                <a:cs typeface="Arial" panose="020B0604020202020204" pitchFamily="34" charset="0"/>
              </a:rPr>
              <a:t>How </a:t>
            </a:r>
            <a:r>
              <a:rPr lang="en-US" altLang="en-US" dirty="0">
                <a:latin typeface="Arial" panose="020B0604020202020204" pitchFamily="34" charset="0"/>
                <a:cs typeface="Arial" panose="020B0604020202020204" pitchFamily="34" charset="0"/>
              </a:rPr>
              <a:t>much will you have in 40 years if you save $3,000 each year and your account earns 8% interest each year?</a:t>
            </a:r>
          </a:p>
          <a:p>
            <a:pPr marL="0" indent="0">
              <a:buNone/>
            </a:pPr>
            <a:endParaRPr lang="en-US" dirty="0"/>
          </a:p>
        </p:txBody>
      </p:sp>
      <p:graphicFrame>
        <p:nvGraphicFramePr>
          <p:cNvPr id="7" name="Object 6" descr="Capital F equals $3,000 open parens capital F by capital A, 8 percent, 40 close parens equals $3,000 open parens 259.0565 close parens equals  $777,170"/>
          <p:cNvGraphicFramePr>
            <a:graphicFrameLocks noChangeAspect="1"/>
          </p:cNvGraphicFramePr>
          <p:nvPr>
            <p:extLst>
              <p:ext uri="{D42A27DB-BD31-4B8C-83A1-F6EECF244321}">
                <p14:modId xmlns:p14="http://schemas.microsoft.com/office/powerpoint/2010/main" val="2283374029"/>
              </p:ext>
            </p:extLst>
          </p:nvPr>
        </p:nvGraphicFramePr>
        <p:xfrm>
          <a:off x="782113" y="4725964"/>
          <a:ext cx="7551738" cy="439737"/>
        </p:xfrm>
        <a:graphic>
          <a:graphicData uri="http://schemas.openxmlformats.org/presentationml/2006/ole">
            <mc:AlternateContent xmlns:mc="http://schemas.openxmlformats.org/markup-compatibility/2006">
              <mc:Choice xmlns:v="urn:schemas-microsoft-com:vml" Requires="v">
                <p:oleObj spid="_x0000_s21947" name="Equation" r:id="rId6" imgW="8305560" imgH="482400" progId="Equation.DSMT4">
                  <p:embed/>
                </p:oleObj>
              </mc:Choice>
              <mc:Fallback>
                <p:oleObj name="Equation" r:id="rId6" imgW="8305560" imgH="48240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2113" y="4725964"/>
                        <a:ext cx="7551738"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82750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US" altLang="en-US" sz="3400" dirty="0">
                <a:cs typeface="Arial" panose="020B0604020202020204" pitchFamily="34" charset="0"/>
              </a:rPr>
              <a:t>Finding the </a:t>
            </a:r>
            <a:r>
              <a:rPr lang="en-US" altLang="en-US" sz="3400" dirty="0" smtClean="0">
                <a:cs typeface="Arial" panose="020B0604020202020204" pitchFamily="34" charset="0"/>
              </a:rPr>
              <a:t>Present Amount From </a:t>
            </a:r>
            <a:r>
              <a:rPr lang="en-US" altLang="en-US" sz="3400" dirty="0">
                <a:cs typeface="Arial" panose="020B0604020202020204" pitchFamily="34" charset="0"/>
              </a:rPr>
              <a:t>a S</a:t>
            </a:r>
            <a:r>
              <a:rPr lang="en-US" altLang="en-US" sz="3400" dirty="0" smtClean="0">
                <a:cs typeface="Arial" panose="020B0604020202020204" pitchFamily="34" charset="0"/>
              </a:rPr>
              <a:t>eries </a:t>
            </a:r>
            <a:r>
              <a:rPr lang="en-US" altLang="en-US" sz="3400" dirty="0">
                <a:cs typeface="Arial" panose="020B0604020202020204" pitchFamily="34" charset="0"/>
              </a:rPr>
              <a:t>of </a:t>
            </a:r>
            <a:r>
              <a:rPr lang="en-US" altLang="en-US" sz="3400" dirty="0" smtClean="0">
                <a:cs typeface="Arial" panose="020B0604020202020204" pitchFamily="34" charset="0"/>
              </a:rPr>
              <a:t>End-of-Period Cash Flows</a:t>
            </a:r>
            <a:endParaRPr lang="en-US" sz="3400" b="0" dirty="0"/>
          </a:p>
        </p:txBody>
      </p:sp>
      <p:graphicFrame>
        <p:nvGraphicFramePr>
          <p:cNvPr id="4" name="Object 3" descr="Capital P equals capital A open bracket open parens 1 plus i close parens power capital N minus 1 divided by i open parens 1 plus i close parens power capital N close bracket equals capital A open parens capital P by capital A, i percent, capital N close parens"/>
          <p:cNvGraphicFramePr>
            <a:graphicFrameLocks noChangeAspect="1"/>
          </p:cNvGraphicFramePr>
          <p:nvPr>
            <p:extLst>
              <p:ext uri="{D42A27DB-BD31-4B8C-83A1-F6EECF244321}">
                <p14:modId xmlns:p14="http://schemas.microsoft.com/office/powerpoint/2010/main" val="2761851971"/>
              </p:ext>
            </p:extLst>
          </p:nvPr>
        </p:nvGraphicFramePr>
        <p:xfrm>
          <a:off x="2533650" y="1954213"/>
          <a:ext cx="4559300" cy="1016000"/>
        </p:xfrm>
        <a:graphic>
          <a:graphicData uri="http://schemas.openxmlformats.org/presentationml/2006/ole">
            <mc:AlternateContent xmlns:mc="http://schemas.openxmlformats.org/markup-compatibility/2006">
              <mc:Choice xmlns:v="urn:schemas-microsoft-com:vml" Requires="v">
                <p:oleObj spid="_x0000_s22956" name="Equation" r:id="rId4" imgW="4559040" imgH="1015920" progId="Equation.DSMT4">
                  <p:embed/>
                </p:oleObj>
              </mc:Choice>
              <mc:Fallback>
                <p:oleObj name="Equation" r:id="rId4" imgW="4559040" imgH="10159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33650" y="1954213"/>
                        <a:ext cx="45593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7200" y="3317131"/>
            <a:ext cx="8212138" cy="1126700"/>
          </a:xfrm>
        </p:spPr>
        <p:txBody>
          <a:bodyPr vert="horz" lIns="0" tIns="0" rIns="0" bIns="0" rtlCol="0">
            <a:noAutofit/>
          </a:bodyPr>
          <a:lstStyle/>
          <a:p>
            <a:pPr marL="0" indent="0">
              <a:buNone/>
            </a:pPr>
            <a:r>
              <a:rPr lang="en-US" altLang="en-US" dirty="0" smtClean="0">
                <a:latin typeface="Arial" panose="020B0604020202020204" pitchFamily="34" charset="0"/>
                <a:cs typeface="Arial" panose="020B0604020202020204" pitchFamily="34" charset="0"/>
              </a:rPr>
              <a:t>How </a:t>
            </a:r>
            <a:r>
              <a:rPr lang="en-US" altLang="en-US" dirty="0">
                <a:latin typeface="Arial" panose="020B0604020202020204" pitchFamily="34" charset="0"/>
                <a:cs typeface="Arial" panose="020B0604020202020204" pitchFamily="34" charset="0"/>
              </a:rPr>
              <a:t>much would is needed today to provide an annual amount of $50,000 each year for 20 years, at 9% interest each year</a:t>
            </a:r>
            <a:r>
              <a:rPr lang="en-US" altLang="en-US" dirty="0" smtClean="0">
                <a:latin typeface="Arial" panose="020B0604020202020204" pitchFamily="34" charset="0"/>
                <a:cs typeface="Arial" panose="020B0604020202020204" pitchFamily="34" charset="0"/>
              </a:rPr>
              <a:t>?</a:t>
            </a:r>
            <a:endParaRPr lang="en-US" dirty="0"/>
          </a:p>
        </p:txBody>
      </p:sp>
      <p:graphicFrame>
        <p:nvGraphicFramePr>
          <p:cNvPr id="5" name="Object 4" descr="Capital P equals $50,000 open parens capital P by capital A, 9 percent, capital N equals close parens equals $50,000 open parens 9.1285 close parens equals  $456,427"/>
          <p:cNvGraphicFramePr>
            <a:graphicFrameLocks noChangeAspect="1"/>
          </p:cNvGraphicFramePr>
          <p:nvPr>
            <p:extLst>
              <p:ext uri="{D42A27DB-BD31-4B8C-83A1-F6EECF244321}">
                <p14:modId xmlns:p14="http://schemas.microsoft.com/office/powerpoint/2010/main" val="406891759"/>
              </p:ext>
            </p:extLst>
          </p:nvPr>
        </p:nvGraphicFramePr>
        <p:xfrm>
          <a:off x="1276350" y="4820692"/>
          <a:ext cx="7073900" cy="431800"/>
        </p:xfrm>
        <a:graphic>
          <a:graphicData uri="http://schemas.openxmlformats.org/presentationml/2006/ole">
            <mc:AlternateContent xmlns:mc="http://schemas.openxmlformats.org/markup-compatibility/2006">
              <mc:Choice xmlns:v="urn:schemas-microsoft-com:vml" Requires="v">
                <p:oleObj spid="_x0000_s22957" name="Equation" r:id="rId6" imgW="7073640" imgH="431640" progId="Equation.DSMT4">
                  <p:embed/>
                </p:oleObj>
              </mc:Choice>
              <mc:Fallback>
                <p:oleObj name="Equation" r:id="rId6" imgW="7073640" imgH="43164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76350" y="4820692"/>
                        <a:ext cx="70739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5833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3"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26535"/>
            <a:ext cx="8229600" cy="644416"/>
          </a:xfrm>
        </p:spPr>
        <p:txBody>
          <a:bodyPr lIns="0" tIns="0" rIns="0" bIns="0"/>
          <a:lstStyle/>
          <a:p>
            <a:r>
              <a:rPr lang="en-US" altLang="en-US" sz="3400" dirty="0" smtClean="0">
                <a:cs typeface="Arial" panose="020B0604020202020204" pitchFamily="34" charset="0"/>
              </a:rPr>
              <a:t>Objective</a:t>
            </a:r>
            <a:endParaRPr lang="en-US" sz="3400" b="0" dirty="0"/>
          </a:p>
        </p:txBody>
      </p:sp>
      <p:sp>
        <p:nvSpPr>
          <p:cNvPr id="6" name="Content Placeholder 5"/>
          <p:cNvSpPr>
            <a:spLocks noGrp="1"/>
          </p:cNvSpPr>
          <p:nvPr>
            <p:ph idx="1"/>
          </p:nvPr>
        </p:nvSpPr>
        <p:spPr>
          <a:xfrm>
            <a:off x="457200" y="1641989"/>
            <a:ext cx="8229600" cy="1211277"/>
          </a:xfrm>
        </p:spPr>
        <p:txBody>
          <a:bodyPr/>
          <a:lstStyle/>
          <a:p>
            <a:pPr marL="0" indent="0">
              <a:spcBef>
                <a:spcPct val="50000"/>
              </a:spcBef>
              <a:buFontTx/>
              <a:buNone/>
            </a:pPr>
            <a:r>
              <a:rPr lang="en-US" altLang="en-US" dirty="0" smtClean="0">
                <a:latin typeface="Arial" panose="020B0604020202020204" pitchFamily="34" charset="0"/>
                <a:cs typeface="Arial" panose="020B0604020202020204" pitchFamily="34" charset="0"/>
              </a:rPr>
              <a:t>The </a:t>
            </a:r>
            <a:r>
              <a:rPr lang="en-US" altLang="en-US" dirty="0">
                <a:latin typeface="Arial" panose="020B0604020202020204" pitchFamily="34" charset="0"/>
                <a:cs typeface="Arial" panose="020B0604020202020204" pitchFamily="34" charset="0"/>
              </a:rPr>
              <a:t>objective of Chapter 4 is to explain time value of money calculations </a:t>
            </a:r>
            <a:r>
              <a:rPr lang="en-US" altLang="en-US" dirty="0" smtClean="0">
                <a:latin typeface="Arial" panose="020B0604020202020204" pitchFamily="34" charset="0"/>
                <a:cs typeface="Arial" panose="020B0604020202020204" pitchFamily="34" charset="0"/>
              </a:rPr>
              <a:t>and </a:t>
            </a:r>
            <a:r>
              <a:rPr lang="en-US" altLang="en-US" dirty="0">
                <a:latin typeface="Arial" panose="020B0604020202020204" pitchFamily="34" charset="0"/>
                <a:cs typeface="Arial" panose="020B0604020202020204" pitchFamily="34" charset="0"/>
              </a:rPr>
              <a:t>to illustrate economic equivalence.</a:t>
            </a:r>
            <a:endParaRPr lang="en-US" altLang="en-US" sz="1100" dirty="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70469"/>
            <a:ext cx="5427133" cy="512248"/>
          </a:xfrm>
        </p:spPr>
        <p:txBody>
          <a:bodyPr lIns="0" tIns="0" rIns="0" bIns="0"/>
          <a:lstStyle/>
          <a:p>
            <a:r>
              <a:rPr lang="en-US" altLang="en-US" sz="3400" dirty="0">
                <a:cs typeface="Arial" panose="020B0604020202020204" pitchFamily="34" charset="0"/>
              </a:rPr>
              <a:t>Finding A </a:t>
            </a:r>
            <a:r>
              <a:rPr lang="en-US" altLang="en-US" sz="3400" dirty="0" smtClean="0">
                <a:cs typeface="Arial" panose="020B0604020202020204" pitchFamily="34" charset="0"/>
              </a:rPr>
              <a:t>When Given </a:t>
            </a:r>
            <a:r>
              <a:rPr lang="en-US" altLang="en-US" sz="3400" dirty="0">
                <a:cs typeface="Arial" panose="020B0604020202020204" pitchFamily="34" charset="0"/>
              </a:rPr>
              <a:t>F</a:t>
            </a:r>
            <a:endParaRPr lang="en-US" sz="3400" b="0" dirty="0"/>
          </a:p>
        </p:txBody>
      </p:sp>
      <p:graphicFrame>
        <p:nvGraphicFramePr>
          <p:cNvPr id="3" name="Object 2" descr="Capital A equals capital F open bracket the fraction i by 1 plus i power capital N minus 1 close bracket equals capital F open parens capital A by capital F, i percent, capital N close parens"/>
          <p:cNvGraphicFramePr>
            <a:graphicFrameLocks noChangeAspect="1"/>
          </p:cNvGraphicFramePr>
          <p:nvPr>
            <p:extLst>
              <p:ext uri="{D42A27DB-BD31-4B8C-83A1-F6EECF244321}">
                <p14:modId xmlns:p14="http://schemas.microsoft.com/office/powerpoint/2010/main" val="353398631"/>
              </p:ext>
            </p:extLst>
          </p:nvPr>
        </p:nvGraphicFramePr>
        <p:xfrm>
          <a:off x="2468563" y="1918238"/>
          <a:ext cx="4648200" cy="1016000"/>
        </p:xfrm>
        <a:graphic>
          <a:graphicData uri="http://schemas.openxmlformats.org/presentationml/2006/ole">
            <mc:AlternateContent xmlns:mc="http://schemas.openxmlformats.org/markup-compatibility/2006">
              <mc:Choice xmlns:v="urn:schemas-microsoft-com:vml" Requires="v">
                <p:oleObj spid="_x0000_s23966" name="Equation" r:id="rId4" imgW="4647960" imgH="1015920" progId="Equation.DSMT4">
                  <p:embed/>
                </p:oleObj>
              </mc:Choice>
              <mc:Fallback>
                <p:oleObj name="Equation" r:id="rId4" imgW="4647960" imgH="10159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68563" y="1918238"/>
                        <a:ext cx="4648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7200" y="3320065"/>
            <a:ext cx="8212138" cy="1239370"/>
          </a:xfrm>
        </p:spPr>
        <p:txBody>
          <a:bodyPr vert="horz" lIns="0" tIns="0" rIns="0" bIns="0" rtlCol="0">
            <a:noAutofit/>
          </a:bodyPr>
          <a:lstStyle/>
          <a:p>
            <a:pPr marL="0" indent="0">
              <a:buNone/>
            </a:pPr>
            <a:r>
              <a:rPr lang="en-US" altLang="en-US" dirty="0" smtClean="0">
                <a:latin typeface="Arial" panose="020B0604020202020204" pitchFamily="34" charset="0"/>
                <a:cs typeface="Arial" panose="020B0604020202020204" pitchFamily="34" charset="0"/>
              </a:rPr>
              <a:t>How </a:t>
            </a:r>
            <a:r>
              <a:rPr lang="en-US" altLang="en-US" dirty="0">
                <a:latin typeface="Arial" panose="020B0604020202020204" pitchFamily="34" charset="0"/>
                <a:cs typeface="Arial" panose="020B0604020202020204" pitchFamily="34" charset="0"/>
              </a:rPr>
              <a:t>much would you need to set aside each year for 25 years, at 10% interest, to have accumulated $1,000,000 at the end of the 25 years?</a:t>
            </a:r>
          </a:p>
          <a:p>
            <a:pPr marL="0" indent="0">
              <a:buNone/>
            </a:pPr>
            <a:endParaRPr lang="en-US" dirty="0"/>
          </a:p>
        </p:txBody>
      </p:sp>
      <p:graphicFrame>
        <p:nvGraphicFramePr>
          <p:cNvPr id="7" name="Object 6" descr="capital A equals $1,000,000 open parens capital A by capital F, 10 percent, 25 close parens equals $1,000,000 open parens 0.0102 close parens equals $10,200"/>
          <p:cNvGraphicFramePr>
            <a:graphicFrameLocks noChangeAspect="1"/>
          </p:cNvGraphicFramePr>
          <p:nvPr>
            <p:extLst>
              <p:ext uri="{D42A27DB-BD31-4B8C-83A1-F6EECF244321}">
                <p14:modId xmlns:p14="http://schemas.microsoft.com/office/powerpoint/2010/main" val="2724493438"/>
              </p:ext>
            </p:extLst>
          </p:nvPr>
        </p:nvGraphicFramePr>
        <p:xfrm>
          <a:off x="699024" y="4851391"/>
          <a:ext cx="7899400" cy="431800"/>
        </p:xfrm>
        <a:graphic>
          <a:graphicData uri="http://schemas.openxmlformats.org/presentationml/2006/ole">
            <mc:AlternateContent xmlns:mc="http://schemas.openxmlformats.org/markup-compatibility/2006">
              <mc:Choice xmlns:v="urn:schemas-microsoft-com:vml" Requires="v">
                <p:oleObj spid="_x0000_s23967" name="Equation" r:id="rId6" imgW="7899120" imgH="431640" progId="Equation.DSMT4">
                  <p:embed/>
                </p:oleObj>
              </mc:Choice>
              <mc:Fallback>
                <p:oleObj name="Equation" r:id="rId6" imgW="7899120" imgH="43164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9024" y="4851391"/>
                        <a:ext cx="7899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28670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70469"/>
            <a:ext cx="5427133" cy="512248"/>
          </a:xfrm>
        </p:spPr>
        <p:txBody>
          <a:bodyPr lIns="0" tIns="0" rIns="0" bIns="0"/>
          <a:lstStyle/>
          <a:p>
            <a:r>
              <a:rPr lang="en-US" altLang="en-US" sz="3400" dirty="0">
                <a:cs typeface="Arial" panose="020B0604020202020204" pitchFamily="34" charset="0"/>
              </a:rPr>
              <a:t>Finding A when given P</a:t>
            </a:r>
            <a:endParaRPr lang="en-US" sz="3400" b="0" dirty="0"/>
          </a:p>
        </p:txBody>
      </p:sp>
      <p:graphicFrame>
        <p:nvGraphicFramePr>
          <p:cNvPr id="4" name="Object 3" descr="Capital A equals capital P open bracket open parens 1 plus i close parens power capital N divided by i open parens 1 plus i close parens power capital N minus 1 close bracket equals capital P open parens capital A by capital P, i percent, capital N close parens"/>
          <p:cNvGraphicFramePr>
            <a:graphicFrameLocks noChangeAspect="1"/>
          </p:cNvGraphicFramePr>
          <p:nvPr>
            <p:extLst>
              <p:ext uri="{D42A27DB-BD31-4B8C-83A1-F6EECF244321}">
                <p14:modId xmlns:p14="http://schemas.microsoft.com/office/powerpoint/2010/main" val="4207203585"/>
              </p:ext>
            </p:extLst>
          </p:nvPr>
        </p:nvGraphicFramePr>
        <p:xfrm>
          <a:off x="1938868" y="1985442"/>
          <a:ext cx="5029200" cy="1117600"/>
        </p:xfrm>
        <a:graphic>
          <a:graphicData uri="http://schemas.openxmlformats.org/presentationml/2006/ole">
            <mc:AlternateContent xmlns:mc="http://schemas.openxmlformats.org/markup-compatibility/2006">
              <mc:Choice xmlns:v="urn:schemas-microsoft-com:vml" Requires="v">
                <p:oleObj spid="_x0000_s24980" name="Equation" r:id="rId4" imgW="4572000" imgH="1015920" progId="Equation.DSMT4">
                  <p:embed/>
                </p:oleObj>
              </mc:Choice>
              <mc:Fallback>
                <p:oleObj name="Equation" r:id="rId4" imgW="4572000" imgH="10159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38868" y="1985442"/>
                        <a:ext cx="5029200"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7200" y="3427970"/>
            <a:ext cx="8212138" cy="769551"/>
          </a:xfrm>
        </p:spPr>
        <p:txBody>
          <a:bodyPr vert="horz" lIns="0" tIns="0" rIns="0" bIns="0" rtlCol="0">
            <a:noAutofit/>
          </a:bodyPr>
          <a:lstStyle/>
          <a:p>
            <a:pPr marL="0" indent="0">
              <a:buNone/>
            </a:pPr>
            <a:r>
              <a:rPr lang="en-US" altLang="en-US" dirty="0" smtClean="0">
                <a:latin typeface="Arial" panose="020B0604020202020204" pitchFamily="34" charset="0"/>
                <a:cs typeface="Arial" panose="020B0604020202020204" pitchFamily="34" charset="0"/>
              </a:rPr>
              <a:t>If </a:t>
            </a:r>
            <a:r>
              <a:rPr lang="en-US" altLang="en-US" dirty="0">
                <a:latin typeface="Arial" panose="020B0604020202020204" pitchFamily="34" charset="0"/>
                <a:cs typeface="Arial" panose="020B0604020202020204" pitchFamily="34" charset="0"/>
              </a:rPr>
              <a:t>you had $500,000 today in an account earning 10% each year, how much could you withdraw each year for 25 years?</a:t>
            </a:r>
          </a:p>
        </p:txBody>
      </p:sp>
      <p:graphicFrame>
        <p:nvGraphicFramePr>
          <p:cNvPr id="5" name="Object 4" descr="Capital A equals $500,000 open parens capital A by capital P, 10 percent, 25 close parens equals $500,000 open parens 0.1102 close parens equals  $55,100"/>
          <p:cNvGraphicFramePr>
            <a:graphicFrameLocks noChangeAspect="1"/>
          </p:cNvGraphicFramePr>
          <p:nvPr>
            <p:extLst>
              <p:ext uri="{D42A27DB-BD31-4B8C-83A1-F6EECF244321}">
                <p14:modId xmlns:p14="http://schemas.microsoft.com/office/powerpoint/2010/main" val="3271716615"/>
              </p:ext>
            </p:extLst>
          </p:nvPr>
        </p:nvGraphicFramePr>
        <p:xfrm>
          <a:off x="764118" y="4620141"/>
          <a:ext cx="7378700" cy="431800"/>
        </p:xfrm>
        <a:graphic>
          <a:graphicData uri="http://schemas.openxmlformats.org/presentationml/2006/ole">
            <mc:AlternateContent xmlns:mc="http://schemas.openxmlformats.org/markup-compatibility/2006">
              <mc:Choice xmlns:v="urn:schemas-microsoft-com:vml" Requires="v">
                <p:oleObj spid="_x0000_s24981" name="Equation" r:id="rId6" imgW="7378560" imgH="431640" progId="Equation.DSMT4">
                  <p:embed/>
                </p:oleObj>
              </mc:Choice>
              <mc:Fallback>
                <p:oleObj name="Equation" r:id="rId6" imgW="7378560" imgH="43164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4118" y="4620141"/>
                        <a:ext cx="73787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38208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74428"/>
            <a:ext cx="8212138" cy="506533"/>
          </a:xfrm>
        </p:spPr>
        <p:txBody>
          <a:bodyPr lIns="0" tIns="0" rIns="0" bIns="0"/>
          <a:lstStyle/>
          <a:p>
            <a:r>
              <a:rPr lang="en-US" altLang="en-US" sz="3400" dirty="0">
                <a:cs typeface="Arial" panose="020B0604020202020204" pitchFamily="34" charset="0"/>
              </a:rPr>
              <a:t>Pause and Solve </a:t>
            </a:r>
            <a:r>
              <a:rPr lang="en-US" altLang="en-US" sz="2800" dirty="0" smtClean="0">
                <a:cs typeface="Arial" panose="020B0604020202020204" pitchFamily="34" charset="0"/>
              </a:rPr>
              <a:t>(2 </a:t>
            </a:r>
            <a:r>
              <a:rPr lang="en-US" altLang="en-US" sz="2800" dirty="0">
                <a:cs typeface="Arial" panose="020B0604020202020204" pitchFamily="34" charset="0"/>
              </a:rPr>
              <a:t>of 4)</a:t>
            </a:r>
            <a:endParaRPr lang="en-US" sz="2800" dirty="0"/>
          </a:p>
        </p:txBody>
      </p:sp>
      <p:sp>
        <p:nvSpPr>
          <p:cNvPr id="6" name="Content Placeholder 5"/>
          <p:cNvSpPr>
            <a:spLocks noGrp="1"/>
          </p:cNvSpPr>
          <p:nvPr>
            <p:ph idx="1"/>
          </p:nvPr>
        </p:nvSpPr>
        <p:spPr>
          <a:xfrm>
            <a:off x="457200" y="1656490"/>
            <a:ext cx="8212138" cy="2051910"/>
          </a:xfrm>
        </p:spPr>
        <p:txBody>
          <a:bodyPr vert="horz" lIns="0" tIns="0" rIns="0" bIns="0" rtlCol="0">
            <a:noAutofit/>
          </a:bodyPr>
          <a:lstStyle/>
          <a:p>
            <a:pPr marL="0" indent="0">
              <a:buNone/>
            </a:pPr>
            <a:r>
              <a:rPr lang="en-US" altLang="en-US" dirty="0">
                <a:latin typeface="Arial" panose="020B0604020202020204" pitchFamily="34" charset="0"/>
              </a:rPr>
              <a:t>Acme Steamer purchased a new pump for $75,000.  They borrowed the money for the pump from their bank at an interest rate of 0.5% per month and will make a total of 24 equal, monthly payments.  How much will Acme</a:t>
            </a:r>
            <a:r>
              <a:rPr lang="ja-JP" altLang="en-US" dirty="0">
                <a:latin typeface="Arial" panose="020B0604020202020204" pitchFamily="34" charset="0"/>
              </a:rPr>
              <a:t>’</a:t>
            </a:r>
            <a:r>
              <a:rPr lang="en-US" altLang="ja-JP" dirty="0">
                <a:latin typeface="Arial" panose="020B0604020202020204" pitchFamily="34" charset="0"/>
              </a:rPr>
              <a:t>s monthly payments be?</a:t>
            </a:r>
            <a:endParaRPr lang="en-US" altLang="en-US" dirty="0">
              <a:latin typeface="Arial" panose="020B0604020202020204" pitchFamily="34" charset="0"/>
            </a:endParaRPr>
          </a:p>
        </p:txBody>
      </p:sp>
    </p:spTree>
    <p:extLst>
      <p:ext uri="{BB962C8B-B14F-4D97-AF65-F5344CB8AC3E}">
        <p14:creationId xmlns:p14="http://schemas.microsoft.com/office/powerpoint/2010/main" val="448361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65961"/>
            <a:ext cx="8212138" cy="506533"/>
          </a:xfrm>
        </p:spPr>
        <p:txBody>
          <a:bodyPr lIns="0" tIns="0" rIns="0" bIns="0"/>
          <a:lstStyle/>
          <a:p>
            <a:r>
              <a:rPr lang="en-US" altLang="en-US" sz="3400" dirty="0">
                <a:cs typeface="Arial" panose="020B0604020202020204" pitchFamily="34" charset="0"/>
              </a:rPr>
              <a:t>Solution </a:t>
            </a:r>
            <a:r>
              <a:rPr lang="en-US" altLang="en-US" sz="2800" dirty="0" smtClean="0">
                <a:cs typeface="Arial" panose="020B0604020202020204" pitchFamily="34" charset="0"/>
              </a:rPr>
              <a:t>(2 </a:t>
            </a:r>
            <a:r>
              <a:rPr lang="en-US" altLang="en-US" sz="2800" dirty="0">
                <a:cs typeface="Arial" panose="020B0604020202020204" pitchFamily="34" charset="0"/>
              </a:rPr>
              <a:t>of 4)</a:t>
            </a:r>
            <a:endParaRPr lang="en-US" sz="2800" dirty="0"/>
          </a:p>
        </p:txBody>
      </p:sp>
      <p:sp>
        <p:nvSpPr>
          <p:cNvPr id="6" name="Content Placeholder 5"/>
          <p:cNvSpPr>
            <a:spLocks noGrp="1"/>
          </p:cNvSpPr>
          <p:nvPr>
            <p:ph idx="1"/>
          </p:nvPr>
        </p:nvSpPr>
        <p:spPr>
          <a:xfrm>
            <a:off x="457200" y="1656490"/>
            <a:ext cx="8212138" cy="510977"/>
          </a:xfrm>
        </p:spPr>
        <p:txBody>
          <a:bodyPr vert="horz" lIns="0" tIns="0" rIns="0" bIns="0" rtlCol="0">
            <a:noAutofit/>
          </a:bodyPr>
          <a:lstStyle/>
          <a:p>
            <a:pPr>
              <a:spcBef>
                <a:spcPct val="0"/>
              </a:spcBef>
              <a:buFontTx/>
              <a:buNone/>
            </a:pPr>
            <a:r>
              <a:rPr lang="en-US" altLang="en-US" dirty="0">
                <a:latin typeface="Arial" panose="020B0604020202020204" pitchFamily="34" charset="0"/>
              </a:rPr>
              <a:t>Acme</a:t>
            </a:r>
            <a:r>
              <a:rPr lang="ja-JP" altLang="en-US" dirty="0">
                <a:latin typeface="Arial" panose="020B0604020202020204" pitchFamily="34" charset="0"/>
              </a:rPr>
              <a:t>’</a:t>
            </a:r>
            <a:r>
              <a:rPr lang="en-US" altLang="ja-JP" dirty="0">
                <a:latin typeface="Arial" panose="020B0604020202020204" pitchFamily="34" charset="0"/>
              </a:rPr>
              <a:t>s monthly payments are</a:t>
            </a:r>
            <a:endParaRPr lang="en-US" altLang="en-US" dirty="0">
              <a:latin typeface="Arial" panose="020B0604020202020204"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499273325"/>
              </p:ext>
            </p:extLst>
          </p:nvPr>
        </p:nvGraphicFramePr>
        <p:xfrm>
          <a:off x="1454150" y="2451070"/>
          <a:ext cx="6235700" cy="431800"/>
        </p:xfrm>
        <a:graphic>
          <a:graphicData uri="http://schemas.openxmlformats.org/presentationml/2006/ole">
            <mc:AlternateContent xmlns:mc="http://schemas.openxmlformats.org/markup-compatibility/2006">
              <mc:Choice xmlns:v="urn:schemas-microsoft-com:vml" Requires="v">
                <p:oleObj spid="_x0000_s25797" name="Equation" r:id="rId4" imgW="6235560" imgH="431640" progId="Equation.DSMT4">
                  <p:embed/>
                </p:oleObj>
              </mc:Choice>
              <mc:Fallback>
                <p:oleObj name="Equation" r:id="rId4" imgW="6235560" imgH="43164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4150" y="2451070"/>
                        <a:ext cx="62357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127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23700"/>
            <a:ext cx="8212138" cy="557186"/>
          </a:xfrm>
        </p:spPr>
        <p:txBody>
          <a:bodyPr lIns="0" tIns="0" rIns="0" bIns="0"/>
          <a:lstStyle/>
          <a:p>
            <a:r>
              <a:rPr lang="en-US" altLang="en-US" sz="3400" dirty="0">
                <a:cs typeface="Arial" panose="020B0604020202020204" pitchFamily="34" charset="0"/>
              </a:rPr>
              <a:t>It </a:t>
            </a:r>
            <a:r>
              <a:rPr lang="en-US" altLang="en-US" sz="3400" dirty="0" smtClean="0">
                <a:cs typeface="Arial" panose="020B0604020202020204" pitchFamily="34" charset="0"/>
              </a:rPr>
              <a:t>Can </a:t>
            </a:r>
            <a:r>
              <a:rPr lang="en-US" altLang="en-US" sz="3400" dirty="0">
                <a:cs typeface="Arial" panose="020B0604020202020204" pitchFamily="34" charset="0"/>
              </a:rPr>
              <a:t>be </a:t>
            </a:r>
            <a:r>
              <a:rPr lang="en-US" altLang="en-US" sz="3400" dirty="0" smtClean="0">
                <a:cs typeface="Arial" panose="020B0604020202020204" pitchFamily="34" charset="0"/>
              </a:rPr>
              <a:t>Challenging </a:t>
            </a:r>
            <a:r>
              <a:rPr lang="en-US" altLang="en-US" sz="3400" dirty="0">
                <a:cs typeface="Arial" panose="020B0604020202020204" pitchFamily="34" charset="0"/>
              </a:rPr>
              <a:t>to </a:t>
            </a:r>
            <a:r>
              <a:rPr lang="en-US" altLang="en-US" sz="3400" dirty="0" smtClean="0">
                <a:cs typeface="Arial" panose="020B0604020202020204" pitchFamily="34" charset="0"/>
              </a:rPr>
              <a:t>Solve </a:t>
            </a:r>
            <a:r>
              <a:rPr lang="en-US" altLang="en-US" sz="3400" dirty="0">
                <a:cs typeface="Arial" panose="020B0604020202020204" pitchFamily="34" charset="0"/>
              </a:rPr>
              <a:t>for </a:t>
            </a:r>
            <a:r>
              <a:rPr lang="en-US" altLang="en-US" sz="3400" i="1" dirty="0">
                <a:cs typeface="Arial" panose="020B0604020202020204" pitchFamily="34" charset="0"/>
              </a:rPr>
              <a:t>N</a:t>
            </a:r>
            <a:r>
              <a:rPr lang="en-US" altLang="en-US" sz="3400" dirty="0">
                <a:cs typeface="Arial" panose="020B0604020202020204" pitchFamily="34" charset="0"/>
              </a:rPr>
              <a:t> or </a:t>
            </a:r>
            <a:r>
              <a:rPr lang="en-US" altLang="en-US" sz="3400" i="1" dirty="0" err="1" smtClean="0">
                <a:cs typeface="Arial" panose="020B0604020202020204" pitchFamily="34" charset="0"/>
              </a:rPr>
              <a:t>i</a:t>
            </a:r>
            <a:endParaRPr lang="en-US" sz="3400" b="0" dirty="0"/>
          </a:p>
        </p:txBody>
      </p:sp>
      <p:sp>
        <p:nvSpPr>
          <p:cNvPr id="6" name="Content Placeholder 5"/>
          <p:cNvSpPr>
            <a:spLocks noGrp="1"/>
          </p:cNvSpPr>
          <p:nvPr>
            <p:ph idx="1"/>
          </p:nvPr>
        </p:nvSpPr>
        <p:spPr>
          <a:xfrm>
            <a:off x="457200" y="1656490"/>
            <a:ext cx="8212138" cy="1941843"/>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We may know </a:t>
            </a:r>
            <a:r>
              <a:rPr lang="en-US" altLang="en-US" i="1" dirty="0">
                <a:latin typeface="Arial" panose="020B0604020202020204" pitchFamily="34" charset="0"/>
                <a:cs typeface="Arial" panose="020B0604020202020204" pitchFamily="34" charset="0"/>
              </a:rPr>
              <a:t>P</a:t>
            </a:r>
            <a:r>
              <a:rPr lang="en-US" altLang="en-US" dirty="0">
                <a:latin typeface="Arial" panose="020B0604020202020204" pitchFamily="34" charset="0"/>
                <a:cs typeface="Arial" panose="020B0604020202020204" pitchFamily="34" charset="0"/>
              </a:rPr>
              <a:t>, </a:t>
            </a:r>
            <a:r>
              <a:rPr lang="en-US" altLang="en-US" i="1" dirty="0">
                <a:latin typeface="Arial" panose="020B0604020202020204" pitchFamily="34" charset="0"/>
                <a:cs typeface="Arial" panose="020B0604020202020204" pitchFamily="34" charset="0"/>
              </a:rPr>
              <a:t>A</a:t>
            </a:r>
            <a:r>
              <a:rPr lang="en-US" altLang="en-US" dirty="0">
                <a:latin typeface="Arial" panose="020B0604020202020204" pitchFamily="34" charset="0"/>
                <a:cs typeface="Arial" panose="020B0604020202020204" pitchFamily="34" charset="0"/>
              </a:rPr>
              <a:t>, and </a:t>
            </a:r>
            <a:r>
              <a:rPr lang="en-US" altLang="en-US" i="1" dirty="0" err="1">
                <a:latin typeface="Arial" panose="020B0604020202020204" pitchFamily="34" charset="0"/>
                <a:cs typeface="Arial" panose="020B0604020202020204" pitchFamily="34" charset="0"/>
              </a:rPr>
              <a:t>i</a:t>
            </a:r>
            <a:r>
              <a:rPr lang="en-US" altLang="en-US" dirty="0">
                <a:latin typeface="Arial" panose="020B0604020202020204" pitchFamily="34" charset="0"/>
                <a:cs typeface="Arial" panose="020B0604020202020204" pitchFamily="34" charset="0"/>
              </a:rPr>
              <a:t> and want to find </a:t>
            </a:r>
            <a:r>
              <a:rPr lang="en-US" altLang="en-US" i="1" dirty="0">
                <a:latin typeface="Arial" panose="020B0604020202020204" pitchFamily="34" charset="0"/>
                <a:cs typeface="Arial" panose="020B0604020202020204" pitchFamily="34" charset="0"/>
              </a:rPr>
              <a:t>N</a:t>
            </a:r>
            <a:r>
              <a:rPr lang="en-US" altLang="en-US" dirty="0">
                <a:latin typeface="Arial" panose="020B0604020202020204" pitchFamily="34" charset="0"/>
                <a:cs typeface="Arial" panose="020B0604020202020204" pitchFamily="34" charset="0"/>
              </a:rPr>
              <a:t>.</a:t>
            </a:r>
          </a:p>
          <a:p>
            <a:r>
              <a:rPr lang="en-US" altLang="en-US" dirty="0">
                <a:latin typeface="Arial" panose="020B0604020202020204" pitchFamily="34" charset="0"/>
                <a:cs typeface="Arial" panose="020B0604020202020204" pitchFamily="34" charset="0"/>
              </a:rPr>
              <a:t>We may know </a:t>
            </a:r>
            <a:r>
              <a:rPr lang="en-US" altLang="en-US" i="1" dirty="0">
                <a:latin typeface="Arial" panose="020B0604020202020204" pitchFamily="34" charset="0"/>
                <a:cs typeface="Arial" panose="020B0604020202020204" pitchFamily="34" charset="0"/>
              </a:rPr>
              <a:t>P</a:t>
            </a:r>
            <a:r>
              <a:rPr lang="en-US" altLang="en-US" dirty="0">
                <a:latin typeface="Arial" panose="020B0604020202020204" pitchFamily="34" charset="0"/>
                <a:cs typeface="Arial" panose="020B0604020202020204" pitchFamily="34" charset="0"/>
              </a:rPr>
              <a:t>, </a:t>
            </a:r>
            <a:r>
              <a:rPr lang="en-US" altLang="en-US" i="1" dirty="0">
                <a:latin typeface="Arial" panose="020B0604020202020204" pitchFamily="34" charset="0"/>
                <a:cs typeface="Arial" panose="020B0604020202020204" pitchFamily="34" charset="0"/>
              </a:rPr>
              <a:t>A</a:t>
            </a:r>
            <a:r>
              <a:rPr lang="en-US" altLang="en-US" dirty="0">
                <a:latin typeface="Arial" panose="020B0604020202020204" pitchFamily="34" charset="0"/>
                <a:cs typeface="Arial" panose="020B0604020202020204" pitchFamily="34" charset="0"/>
              </a:rPr>
              <a:t>, and </a:t>
            </a:r>
            <a:r>
              <a:rPr lang="en-US" altLang="en-US" i="1" dirty="0">
                <a:latin typeface="Arial" panose="020B0604020202020204" pitchFamily="34" charset="0"/>
                <a:cs typeface="Arial" panose="020B0604020202020204" pitchFamily="34" charset="0"/>
              </a:rPr>
              <a:t>N</a:t>
            </a:r>
            <a:r>
              <a:rPr lang="en-US" altLang="en-US" dirty="0">
                <a:latin typeface="Arial" panose="020B0604020202020204" pitchFamily="34" charset="0"/>
                <a:cs typeface="Arial" panose="020B0604020202020204" pitchFamily="34" charset="0"/>
              </a:rPr>
              <a:t> and want to find </a:t>
            </a:r>
            <a:r>
              <a:rPr lang="en-US" altLang="en-US" i="1" dirty="0" err="1">
                <a:latin typeface="Arial" panose="020B0604020202020204" pitchFamily="34" charset="0"/>
                <a:cs typeface="Arial" panose="020B0604020202020204" pitchFamily="34" charset="0"/>
              </a:rPr>
              <a:t>i</a:t>
            </a:r>
            <a:r>
              <a:rPr lang="en-US" altLang="en-US" dirty="0">
                <a:latin typeface="Arial" panose="020B0604020202020204" pitchFamily="34" charset="0"/>
                <a:cs typeface="Arial" panose="020B0604020202020204" pitchFamily="34" charset="0"/>
              </a:rPr>
              <a:t>.</a:t>
            </a:r>
          </a:p>
          <a:p>
            <a:r>
              <a:rPr lang="en-US" altLang="en-US" dirty="0">
                <a:latin typeface="Arial" panose="020B0604020202020204" pitchFamily="34" charset="0"/>
                <a:cs typeface="Arial" panose="020B0604020202020204" pitchFamily="34" charset="0"/>
              </a:rPr>
              <a:t>These problems present special challenges that are best handled on a spreadsheet.</a:t>
            </a:r>
          </a:p>
        </p:txBody>
      </p:sp>
    </p:spTree>
    <p:extLst>
      <p:ext uri="{BB962C8B-B14F-4D97-AF65-F5344CB8AC3E}">
        <p14:creationId xmlns:p14="http://schemas.microsoft.com/office/powerpoint/2010/main" val="39547140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550332"/>
            <a:ext cx="8229600" cy="728450"/>
          </a:xfrm>
        </p:spPr>
        <p:txBody>
          <a:bodyPr lIns="0" tIns="0" rIns="0" bIns="0"/>
          <a:lstStyle/>
          <a:p>
            <a:r>
              <a:rPr lang="en-US" altLang="en-US" sz="3400" dirty="0">
                <a:cs typeface="Arial" panose="020B0604020202020204" pitchFamily="34" charset="0"/>
              </a:rPr>
              <a:t>Finding </a:t>
            </a:r>
            <a:r>
              <a:rPr lang="en-US" altLang="en-US" sz="3400" i="1" dirty="0">
                <a:cs typeface="Arial" panose="020B0604020202020204" pitchFamily="34" charset="0"/>
              </a:rPr>
              <a:t>N</a:t>
            </a:r>
            <a:endParaRPr lang="en-US" sz="3400" b="0" dirty="0"/>
          </a:p>
        </p:txBody>
      </p:sp>
      <p:sp>
        <p:nvSpPr>
          <p:cNvPr id="6" name="Content Placeholder 5"/>
          <p:cNvSpPr>
            <a:spLocks noGrp="1"/>
          </p:cNvSpPr>
          <p:nvPr>
            <p:ph sz="quarter" idx="13"/>
          </p:nvPr>
        </p:nvSpPr>
        <p:spPr>
          <a:xfrm>
            <a:off x="458788" y="1647682"/>
            <a:ext cx="8120062" cy="1464725"/>
          </a:xfrm>
        </p:spPr>
        <p:txBody>
          <a:bodyPr vert="horz" lIns="0" tIns="0" rIns="0" bIns="0" rtlCol="0">
            <a:noAutofit/>
          </a:bodyPr>
          <a:lstStyle/>
          <a:p>
            <a:pPr marL="12700" indent="-12700">
              <a:spcBef>
                <a:spcPct val="50000"/>
              </a:spcBef>
              <a:buFontTx/>
              <a:buNone/>
            </a:pPr>
            <a:r>
              <a:rPr lang="en-US" altLang="en-US" dirty="0">
                <a:latin typeface="Arial" panose="020B0604020202020204" pitchFamily="34" charset="0"/>
                <a:cs typeface="Arial" panose="020B0604020202020204" pitchFamily="34" charset="0"/>
              </a:rPr>
              <a:t>Acme borrowed $100,000 from a local bank, which charges them an interest rate of 7% per year.  If Acme pays the bank $8,000 per year, now many years will it take to pay off the loan?</a:t>
            </a:r>
          </a:p>
          <a:p>
            <a:pPr marL="12700" indent="-12700">
              <a:spcBef>
                <a:spcPct val="50000"/>
              </a:spcBef>
              <a:buFontTx/>
              <a:buNone/>
            </a:pPr>
            <a:endParaRPr lang="en-US" altLang="en-US" sz="1400" dirty="0">
              <a:latin typeface="Arial" panose="020B0604020202020204" pitchFamily="34" charset="0"/>
              <a:cs typeface="Arial" panose="020B0604020202020204" pitchFamily="34" charset="0"/>
            </a:endParaRPr>
          </a:p>
          <a:p>
            <a:pPr marL="12700" indent="-12700">
              <a:spcBef>
                <a:spcPct val="50000"/>
              </a:spcBef>
              <a:buNone/>
            </a:pPr>
            <a:endParaRPr lang="en-US" altLang="en-US" dirty="0">
              <a:latin typeface="Arial" panose="020B0604020202020204" pitchFamily="34" charset="0"/>
              <a:cs typeface="Arial" panose="020B0604020202020204" pitchFamily="34" charset="0"/>
            </a:endParaRPr>
          </a:p>
          <a:p>
            <a:pPr marL="12700" indent="-12700">
              <a:spcBef>
                <a:spcPct val="50000"/>
              </a:spcBef>
              <a:buNone/>
            </a:pPr>
            <a:endParaRPr lang="en-US" altLang="en-US" sz="1800" dirty="0">
              <a:latin typeface="Arial" panose="020B0604020202020204" pitchFamily="34" charset="0"/>
              <a:cs typeface="Arial" panose="020B0604020202020204"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481160183"/>
              </p:ext>
            </p:extLst>
          </p:nvPr>
        </p:nvGraphicFramePr>
        <p:xfrm>
          <a:off x="2559050" y="3255973"/>
          <a:ext cx="4025900" cy="431800"/>
        </p:xfrm>
        <a:graphic>
          <a:graphicData uri="http://schemas.openxmlformats.org/presentationml/2006/ole">
            <mc:AlternateContent xmlns:mc="http://schemas.openxmlformats.org/markup-compatibility/2006">
              <mc:Choice xmlns:v="urn:schemas-microsoft-com:vml" Requires="v">
                <p:oleObj spid="_x0000_s26994" name="Equation" r:id="rId4" imgW="4025880" imgH="431640" progId="Equation.DSMT4">
                  <p:embed/>
                </p:oleObj>
              </mc:Choice>
              <mc:Fallback>
                <p:oleObj name="Equation" r:id="rId4" imgW="4025880" imgH="43164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9050" y="3255973"/>
                        <a:ext cx="40259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ntent Placeholder 2"/>
          <p:cNvSpPr>
            <a:spLocks noGrp="1"/>
          </p:cNvSpPr>
          <p:nvPr>
            <p:ph sz="quarter" idx="14"/>
          </p:nvPr>
        </p:nvSpPr>
        <p:spPr>
          <a:xfrm>
            <a:off x="458788" y="3823874"/>
            <a:ext cx="574145" cy="360482"/>
          </a:xfrm>
        </p:spPr>
        <p:txBody>
          <a:bodyPr/>
          <a:lstStyle/>
          <a:p>
            <a:pPr marL="0" indent="0">
              <a:buNone/>
            </a:pPr>
            <a:r>
              <a:rPr lang="en-US" altLang="en-US" dirty="0">
                <a:latin typeface="Arial" panose="020B0604020202020204" pitchFamily="34" charset="0"/>
                <a:cs typeface="Arial" panose="020B0604020202020204" pitchFamily="34" charset="0"/>
              </a:rPr>
              <a:t>So</a:t>
            </a:r>
            <a:r>
              <a:rPr lang="en-US" altLang="en-US" dirty="0" smtClean="0">
                <a:latin typeface="Arial" panose="020B0604020202020204" pitchFamily="34" charset="0"/>
                <a:cs typeface="Arial" panose="020B0604020202020204" pitchFamily="34" charset="0"/>
              </a:rPr>
              <a:t>,</a:t>
            </a:r>
            <a:endParaRPr lang="en-US" altLang="en-US" dirty="0">
              <a:latin typeface="Arial" panose="020B0604020202020204" pitchFamily="34" charset="0"/>
              <a:cs typeface="Arial" panose="020B0604020202020204" pitchFamily="34"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266924346"/>
              </p:ext>
            </p:extLst>
          </p:nvPr>
        </p:nvGraphicFramePr>
        <p:xfrm>
          <a:off x="1991591" y="4232243"/>
          <a:ext cx="5160818" cy="877455"/>
        </p:xfrm>
        <a:graphic>
          <a:graphicData uri="http://schemas.openxmlformats.org/presentationml/2006/ole">
            <mc:AlternateContent xmlns:mc="http://schemas.openxmlformats.org/markup-compatibility/2006">
              <mc:Choice xmlns:v="urn:schemas-microsoft-com:vml" Requires="v">
                <p:oleObj spid="_x0000_s26995" name="Equation" r:id="rId6" imgW="5676840" imgH="965160" progId="Equation.DSMT4">
                  <p:embed/>
                </p:oleObj>
              </mc:Choice>
              <mc:Fallback>
                <p:oleObj name="Equation" r:id="rId6" imgW="5676840" imgH="96516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91591" y="4232243"/>
                        <a:ext cx="5160818" cy="877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Content Placeholder 4"/>
          <p:cNvSpPr>
            <a:spLocks noGrp="1"/>
          </p:cNvSpPr>
          <p:nvPr>
            <p:ph sz="quarter" idx="15"/>
          </p:nvPr>
        </p:nvSpPr>
        <p:spPr>
          <a:xfrm>
            <a:off x="458788" y="5332677"/>
            <a:ext cx="8120062" cy="810348"/>
          </a:xfrm>
        </p:spPr>
        <p:txBody>
          <a:bodyPr/>
          <a:lstStyle/>
          <a:p>
            <a:pPr marL="12700" indent="-12700">
              <a:spcBef>
                <a:spcPct val="50000"/>
              </a:spcBef>
              <a:buNone/>
            </a:pPr>
            <a:r>
              <a:rPr lang="en-US" altLang="en-US" dirty="0">
                <a:latin typeface="Arial" panose="020B0604020202020204" pitchFamily="34" charset="0"/>
                <a:cs typeface="Arial" panose="020B0604020202020204" pitchFamily="34" charset="0"/>
              </a:rPr>
              <a:t>This can be solved by using the interest tables and interpolation, but we generally resort to a computer solution</a:t>
            </a:r>
            <a:r>
              <a:rPr lang="en-US" altLang="en-US" dirty="0" smtClean="0">
                <a:latin typeface="Arial" panose="020B0604020202020204" pitchFamily="34" charset="0"/>
                <a:cs typeface="Arial" panose="020B0604020202020204" pitchFamily="34" charset="0"/>
              </a:rPr>
              <a:t>.</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5855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84325"/>
            <a:ext cx="8229600" cy="497541"/>
          </a:xfrm>
        </p:spPr>
        <p:txBody>
          <a:bodyPr lIns="0" tIns="0" rIns="0" bIns="0"/>
          <a:lstStyle/>
          <a:p>
            <a:r>
              <a:rPr lang="en-US" altLang="en-US" sz="3400" dirty="0">
                <a:cs typeface="Arial" panose="020B0604020202020204" pitchFamily="34" charset="0"/>
              </a:rPr>
              <a:t>Finding </a:t>
            </a:r>
            <a:r>
              <a:rPr lang="en-US" altLang="en-US" sz="3400" i="1" dirty="0" err="1" smtClean="0">
                <a:cs typeface="Arial" panose="020B0604020202020204" pitchFamily="34" charset="0"/>
              </a:rPr>
              <a:t>i</a:t>
            </a:r>
            <a:endParaRPr lang="en-US" sz="3400" b="0" dirty="0"/>
          </a:p>
        </p:txBody>
      </p:sp>
      <p:sp>
        <p:nvSpPr>
          <p:cNvPr id="10" name="Content Placeholder 9"/>
          <p:cNvSpPr>
            <a:spLocks noGrp="1"/>
          </p:cNvSpPr>
          <p:nvPr>
            <p:ph sz="quarter" idx="13"/>
          </p:nvPr>
        </p:nvSpPr>
        <p:spPr>
          <a:xfrm>
            <a:off x="458788" y="1657299"/>
            <a:ext cx="8120062" cy="1100469"/>
          </a:xfrm>
        </p:spPr>
        <p:txBody>
          <a:bodyPr/>
          <a:lstStyle/>
          <a:p>
            <a:pPr marL="0" indent="0">
              <a:buNone/>
            </a:pPr>
            <a:r>
              <a:rPr lang="en-US" altLang="en-US" dirty="0">
                <a:latin typeface="Arial" panose="020B0604020202020204" pitchFamily="34" charset="0"/>
                <a:cs typeface="Arial" panose="020B0604020202020204" pitchFamily="34" charset="0"/>
              </a:rPr>
              <a:t>Jill invested $1,000 each year for five years in a local company and sold her interest after five years for $8,000.  What annual rate of return did Jill earn?</a:t>
            </a:r>
            <a:endParaRPr lang="en-US" altLang="en-US" sz="2000" dirty="0">
              <a:latin typeface="Arial" panose="020B0604020202020204" pitchFamily="34" charset="0"/>
              <a:cs typeface="Arial" panose="020B0604020202020204" pitchFamily="34" charset="0"/>
            </a:endParaRPr>
          </a:p>
          <a:p>
            <a:endParaRPr lang="en-IN" dirty="0"/>
          </a:p>
        </p:txBody>
      </p:sp>
      <p:graphicFrame>
        <p:nvGraphicFramePr>
          <p:cNvPr id="3" name="Object 2"/>
          <p:cNvGraphicFramePr>
            <a:graphicFrameLocks noChangeAspect="1"/>
          </p:cNvGraphicFramePr>
          <p:nvPr>
            <p:extLst>
              <p:ext uri="{D42A27DB-BD31-4B8C-83A1-F6EECF244321}">
                <p14:modId xmlns:p14="http://schemas.microsoft.com/office/powerpoint/2010/main" val="380705062"/>
              </p:ext>
            </p:extLst>
          </p:nvPr>
        </p:nvGraphicFramePr>
        <p:xfrm>
          <a:off x="2751138" y="2994563"/>
          <a:ext cx="3530600" cy="431800"/>
        </p:xfrm>
        <a:graphic>
          <a:graphicData uri="http://schemas.openxmlformats.org/presentationml/2006/ole">
            <mc:AlternateContent xmlns:mc="http://schemas.openxmlformats.org/markup-compatibility/2006">
              <mc:Choice xmlns:v="urn:schemas-microsoft-com:vml" Requires="v">
                <p:oleObj spid="_x0000_s28006" name="Equation" r:id="rId4" imgW="3530520" imgH="431640" progId="Equation.DSMT4">
                  <p:embed/>
                </p:oleObj>
              </mc:Choice>
              <mc:Fallback>
                <p:oleObj name="Equation" r:id="rId4" imgW="3530520" imgH="43164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51138" y="2994563"/>
                        <a:ext cx="35306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Content Placeholder 10"/>
          <p:cNvSpPr>
            <a:spLocks noGrp="1"/>
          </p:cNvSpPr>
          <p:nvPr>
            <p:ph sz="quarter" idx="14"/>
          </p:nvPr>
        </p:nvSpPr>
        <p:spPr>
          <a:xfrm>
            <a:off x="458788" y="3445944"/>
            <a:ext cx="523345" cy="474132"/>
          </a:xfrm>
        </p:spPr>
        <p:txBody>
          <a:bodyPr/>
          <a:lstStyle/>
          <a:p>
            <a:pPr marL="0" indent="0">
              <a:buNone/>
            </a:pPr>
            <a:r>
              <a:rPr lang="en-US" altLang="en-US" dirty="0">
                <a:latin typeface="Arial" panose="020B0604020202020204" pitchFamily="34" charset="0"/>
                <a:cs typeface="Arial" panose="020B0604020202020204" pitchFamily="34" charset="0"/>
              </a:rPr>
              <a:t>So,</a:t>
            </a:r>
          </a:p>
          <a:p>
            <a:pPr marL="0" indent="0">
              <a:buNone/>
            </a:pPr>
            <a:endParaRPr lang="en-IN" dirty="0"/>
          </a:p>
        </p:txBody>
      </p:sp>
      <p:graphicFrame>
        <p:nvGraphicFramePr>
          <p:cNvPr id="4" name="Object 3"/>
          <p:cNvGraphicFramePr>
            <a:graphicFrameLocks noChangeAspect="1"/>
          </p:cNvGraphicFramePr>
          <p:nvPr>
            <p:extLst>
              <p:ext uri="{D42A27DB-BD31-4B8C-83A1-F6EECF244321}">
                <p14:modId xmlns:p14="http://schemas.microsoft.com/office/powerpoint/2010/main" val="3129059790"/>
              </p:ext>
            </p:extLst>
          </p:nvPr>
        </p:nvGraphicFramePr>
        <p:xfrm>
          <a:off x="1738313" y="3920076"/>
          <a:ext cx="4775200" cy="876300"/>
        </p:xfrm>
        <a:graphic>
          <a:graphicData uri="http://schemas.openxmlformats.org/presentationml/2006/ole">
            <mc:AlternateContent xmlns:mc="http://schemas.openxmlformats.org/markup-compatibility/2006">
              <mc:Choice xmlns:v="urn:schemas-microsoft-com:vml" Requires="v">
                <p:oleObj spid="_x0000_s28007" name="Equation" r:id="rId6" imgW="4775040" imgH="876240" progId="Equation.DSMT4">
                  <p:embed/>
                </p:oleObj>
              </mc:Choice>
              <mc:Fallback>
                <p:oleObj name="Equation" r:id="rId6" imgW="4775040" imgH="87624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38313" y="3920076"/>
                        <a:ext cx="47752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Content Placeholder 11"/>
          <p:cNvSpPr>
            <a:spLocks noGrp="1"/>
          </p:cNvSpPr>
          <p:nvPr>
            <p:ph sz="quarter" idx="15"/>
          </p:nvPr>
        </p:nvSpPr>
        <p:spPr>
          <a:xfrm>
            <a:off x="458788" y="4907560"/>
            <a:ext cx="8210550" cy="849773"/>
          </a:xfrm>
        </p:spPr>
        <p:txBody>
          <a:bodyPr/>
          <a:lstStyle/>
          <a:p>
            <a:pPr marL="0" indent="0">
              <a:buNone/>
            </a:pPr>
            <a:r>
              <a:rPr lang="en-US" altLang="en-US" dirty="0">
                <a:latin typeface="Arial" panose="020B0604020202020204" pitchFamily="34" charset="0"/>
                <a:cs typeface="Arial" panose="020B0604020202020204" pitchFamily="34" charset="0"/>
              </a:rPr>
              <a:t>Again, this can be solved using the interest tables and interpolation, but we generally resort to a computer solution.</a:t>
            </a:r>
          </a:p>
          <a:p>
            <a:endParaRPr lang="en-IN" dirty="0"/>
          </a:p>
        </p:txBody>
      </p:sp>
    </p:spTree>
    <p:extLst>
      <p:ext uri="{BB962C8B-B14F-4D97-AF65-F5344CB8AC3E}">
        <p14:creationId xmlns:p14="http://schemas.microsoft.com/office/powerpoint/2010/main" val="991812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US" altLang="en-US" sz="3400" dirty="0">
                <a:cs typeface="Arial" panose="020B0604020202020204" pitchFamily="34" charset="0"/>
              </a:rPr>
              <a:t>There are </a:t>
            </a:r>
            <a:r>
              <a:rPr lang="en-US" altLang="en-US" sz="3400" dirty="0" smtClean="0">
                <a:cs typeface="Arial" panose="020B0604020202020204" pitchFamily="34" charset="0"/>
              </a:rPr>
              <a:t>Specific Spreadsheet Functions </a:t>
            </a:r>
            <a:r>
              <a:rPr lang="en-US" altLang="en-US" sz="3400" dirty="0">
                <a:cs typeface="Arial" panose="020B0604020202020204" pitchFamily="34" charset="0"/>
              </a:rPr>
              <a:t>to </a:t>
            </a:r>
            <a:r>
              <a:rPr lang="en-US" altLang="en-US" sz="3400" dirty="0" smtClean="0">
                <a:cs typeface="Arial" panose="020B0604020202020204" pitchFamily="34" charset="0"/>
              </a:rPr>
              <a:t>Find </a:t>
            </a:r>
            <a:r>
              <a:rPr lang="en-US" altLang="en-US" sz="3400" i="1" dirty="0">
                <a:cs typeface="Arial" panose="020B0604020202020204" pitchFamily="34" charset="0"/>
              </a:rPr>
              <a:t>N</a:t>
            </a:r>
            <a:r>
              <a:rPr lang="en-US" altLang="en-US" sz="3400" dirty="0">
                <a:cs typeface="Arial" panose="020B0604020202020204" pitchFamily="34" charset="0"/>
              </a:rPr>
              <a:t> and </a:t>
            </a:r>
            <a:r>
              <a:rPr lang="en-US" altLang="en-US" sz="3400" i="1" dirty="0" err="1" smtClean="0">
                <a:cs typeface="Arial" panose="020B0604020202020204" pitchFamily="34" charset="0"/>
              </a:rPr>
              <a:t>i</a:t>
            </a:r>
            <a:endParaRPr lang="en-US" sz="3400" b="0" dirty="0"/>
          </a:p>
        </p:txBody>
      </p:sp>
      <p:sp>
        <p:nvSpPr>
          <p:cNvPr id="6" name="Content Placeholder 5"/>
          <p:cNvSpPr>
            <a:spLocks noGrp="1"/>
          </p:cNvSpPr>
          <p:nvPr>
            <p:ph idx="1"/>
          </p:nvPr>
        </p:nvSpPr>
        <p:spPr>
          <a:xfrm>
            <a:off x="457200" y="1656490"/>
            <a:ext cx="8212138" cy="3601310"/>
          </a:xfrm>
        </p:spPr>
        <p:txBody>
          <a:bodyPr vert="horz" lIns="0" tIns="0" rIns="0" bIns="0" rtlCol="0">
            <a:noAutofit/>
          </a:bodyPr>
          <a:lstStyle/>
          <a:p>
            <a:pPr>
              <a:spcBef>
                <a:spcPct val="50000"/>
              </a:spcBef>
              <a:buFontTx/>
              <a:buNone/>
            </a:pPr>
            <a:r>
              <a:rPr lang="en-US" altLang="en-US" dirty="0">
                <a:cs typeface="Arial" panose="020B0604020202020204" pitchFamily="34" charset="0"/>
              </a:rPr>
              <a:t>The Excel function used to solve for </a:t>
            </a:r>
            <a:r>
              <a:rPr lang="en-US" altLang="en-US" i="1" dirty="0">
                <a:cs typeface="Arial" panose="020B0604020202020204" pitchFamily="34" charset="0"/>
              </a:rPr>
              <a:t>N</a:t>
            </a:r>
            <a:r>
              <a:rPr lang="en-US" altLang="en-US" dirty="0">
                <a:cs typeface="Arial" panose="020B0604020202020204" pitchFamily="34" charset="0"/>
              </a:rPr>
              <a:t> is</a:t>
            </a:r>
          </a:p>
          <a:p>
            <a:pPr>
              <a:spcBef>
                <a:spcPct val="50000"/>
              </a:spcBef>
              <a:buFontTx/>
              <a:buNone/>
            </a:pPr>
            <a:r>
              <a:rPr lang="en-US" altLang="en-US" dirty="0">
                <a:cs typeface="Arial" panose="020B0604020202020204" pitchFamily="34" charset="0"/>
              </a:rPr>
              <a:t>NPER(</a:t>
            </a:r>
            <a:r>
              <a:rPr lang="en-US" altLang="en-US" i="1" dirty="0">
                <a:cs typeface="Arial" panose="020B0604020202020204" pitchFamily="34" charset="0"/>
              </a:rPr>
              <a:t>rate</a:t>
            </a:r>
            <a:r>
              <a:rPr lang="en-US" altLang="en-US" dirty="0">
                <a:cs typeface="Arial" panose="020B0604020202020204" pitchFamily="34" charset="0"/>
              </a:rPr>
              <a:t>, </a:t>
            </a:r>
            <a:r>
              <a:rPr lang="en-US" altLang="en-US" i="1" dirty="0" err="1">
                <a:cs typeface="Arial" panose="020B0604020202020204" pitchFamily="34" charset="0"/>
              </a:rPr>
              <a:t>pmt</a:t>
            </a:r>
            <a:r>
              <a:rPr lang="en-US" altLang="en-US" dirty="0">
                <a:cs typeface="Arial" panose="020B0604020202020204" pitchFamily="34" charset="0"/>
              </a:rPr>
              <a:t>, </a:t>
            </a:r>
            <a:r>
              <a:rPr lang="en-US" altLang="en-US" i="1" dirty="0" err="1">
                <a:cs typeface="Arial" panose="020B0604020202020204" pitchFamily="34" charset="0"/>
              </a:rPr>
              <a:t>pv</a:t>
            </a:r>
            <a:r>
              <a:rPr lang="en-US" altLang="en-US" dirty="0">
                <a:cs typeface="Arial" panose="020B0604020202020204" pitchFamily="34" charset="0"/>
              </a:rPr>
              <a:t>), which will compute the number of payments of magnitude </a:t>
            </a:r>
            <a:r>
              <a:rPr lang="en-US" altLang="en-US" i="1" dirty="0" err="1">
                <a:cs typeface="Arial" panose="020B0604020202020204" pitchFamily="34" charset="0"/>
              </a:rPr>
              <a:t>pmt</a:t>
            </a:r>
            <a:r>
              <a:rPr lang="en-US" altLang="en-US" dirty="0">
                <a:cs typeface="Arial" panose="020B0604020202020204" pitchFamily="34" charset="0"/>
              </a:rPr>
              <a:t> required to pay off a present amount (</a:t>
            </a:r>
            <a:r>
              <a:rPr lang="en-US" altLang="en-US" i="1" dirty="0" err="1">
                <a:cs typeface="Arial" panose="020B0604020202020204" pitchFamily="34" charset="0"/>
              </a:rPr>
              <a:t>pv</a:t>
            </a:r>
            <a:r>
              <a:rPr lang="en-US" altLang="en-US" i="1" dirty="0">
                <a:cs typeface="Arial" panose="020B0604020202020204" pitchFamily="34" charset="0"/>
              </a:rPr>
              <a:t>)</a:t>
            </a:r>
            <a:r>
              <a:rPr lang="en-US" altLang="en-US" dirty="0">
                <a:cs typeface="Arial" panose="020B0604020202020204" pitchFamily="34" charset="0"/>
              </a:rPr>
              <a:t> at a fixed interest rate (</a:t>
            </a:r>
            <a:r>
              <a:rPr lang="en-US" altLang="en-US" i="1" dirty="0">
                <a:cs typeface="Arial" panose="020B0604020202020204" pitchFamily="34" charset="0"/>
              </a:rPr>
              <a:t>rate</a:t>
            </a:r>
            <a:r>
              <a:rPr lang="en-US" altLang="en-US" dirty="0">
                <a:cs typeface="Arial" panose="020B0604020202020204" pitchFamily="34" charset="0"/>
              </a:rPr>
              <a:t>).</a:t>
            </a:r>
          </a:p>
          <a:p>
            <a:pPr>
              <a:spcBef>
                <a:spcPct val="50000"/>
              </a:spcBef>
              <a:buFontTx/>
              <a:buNone/>
            </a:pPr>
            <a:r>
              <a:rPr lang="en-US" altLang="en-US" dirty="0">
                <a:cs typeface="Arial" panose="020B0604020202020204" pitchFamily="34" charset="0"/>
              </a:rPr>
              <a:t>One Excel function used to solve for </a:t>
            </a:r>
            <a:r>
              <a:rPr lang="en-US" altLang="en-US" i="1" dirty="0" err="1">
                <a:cs typeface="Arial" panose="020B0604020202020204" pitchFamily="34" charset="0"/>
              </a:rPr>
              <a:t>i</a:t>
            </a:r>
            <a:r>
              <a:rPr lang="en-US" altLang="en-US" dirty="0">
                <a:cs typeface="Arial" panose="020B0604020202020204" pitchFamily="34" charset="0"/>
              </a:rPr>
              <a:t> is</a:t>
            </a:r>
          </a:p>
          <a:p>
            <a:pPr>
              <a:spcBef>
                <a:spcPct val="50000"/>
              </a:spcBef>
              <a:buFontTx/>
              <a:buNone/>
            </a:pPr>
            <a:r>
              <a:rPr lang="en-US" altLang="en-US" dirty="0">
                <a:cs typeface="Arial" panose="020B0604020202020204" pitchFamily="34" charset="0"/>
              </a:rPr>
              <a:t>RATE(</a:t>
            </a:r>
            <a:r>
              <a:rPr lang="en-US" altLang="en-US" i="1" dirty="0" err="1">
                <a:cs typeface="Arial" panose="020B0604020202020204" pitchFamily="34" charset="0"/>
              </a:rPr>
              <a:t>nper</a:t>
            </a:r>
            <a:r>
              <a:rPr lang="en-US" altLang="en-US" dirty="0">
                <a:cs typeface="Arial" panose="020B0604020202020204" pitchFamily="34" charset="0"/>
              </a:rPr>
              <a:t>, </a:t>
            </a:r>
            <a:r>
              <a:rPr lang="en-US" altLang="en-US" i="1" dirty="0" err="1">
                <a:cs typeface="Arial" panose="020B0604020202020204" pitchFamily="34" charset="0"/>
              </a:rPr>
              <a:t>pmt</a:t>
            </a:r>
            <a:r>
              <a:rPr lang="en-US" altLang="en-US" dirty="0">
                <a:cs typeface="Arial" panose="020B0604020202020204" pitchFamily="34" charset="0"/>
              </a:rPr>
              <a:t>, </a:t>
            </a:r>
            <a:r>
              <a:rPr lang="en-US" altLang="en-US" i="1" dirty="0" err="1">
                <a:cs typeface="Arial" panose="020B0604020202020204" pitchFamily="34" charset="0"/>
              </a:rPr>
              <a:t>pv</a:t>
            </a:r>
            <a:r>
              <a:rPr lang="en-US" altLang="en-US" dirty="0">
                <a:cs typeface="Arial" panose="020B0604020202020204" pitchFamily="34" charset="0"/>
              </a:rPr>
              <a:t>, </a:t>
            </a:r>
            <a:r>
              <a:rPr lang="en-US" altLang="en-US" i="1" dirty="0" err="1">
                <a:cs typeface="Arial" panose="020B0604020202020204" pitchFamily="34" charset="0"/>
              </a:rPr>
              <a:t>fv</a:t>
            </a:r>
            <a:r>
              <a:rPr lang="en-US" altLang="en-US" dirty="0">
                <a:cs typeface="Arial" panose="020B0604020202020204" pitchFamily="34" charset="0"/>
              </a:rPr>
              <a:t>), which returns a fixed interest rate for an annuity of </a:t>
            </a:r>
            <a:r>
              <a:rPr lang="en-US" altLang="en-US" i="1" dirty="0" err="1">
                <a:cs typeface="Arial" panose="020B0604020202020204" pitchFamily="34" charset="0"/>
              </a:rPr>
              <a:t>pmt</a:t>
            </a:r>
            <a:r>
              <a:rPr lang="en-US" altLang="en-US" dirty="0">
                <a:cs typeface="Arial" panose="020B0604020202020204" pitchFamily="34" charset="0"/>
              </a:rPr>
              <a:t> that lasts for </a:t>
            </a:r>
            <a:r>
              <a:rPr lang="en-US" altLang="en-US" i="1" dirty="0" err="1">
                <a:cs typeface="Arial" panose="020B0604020202020204" pitchFamily="34" charset="0"/>
              </a:rPr>
              <a:t>nper</a:t>
            </a:r>
            <a:r>
              <a:rPr lang="en-US" altLang="en-US" dirty="0">
                <a:cs typeface="Arial" panose="020B0604020202020204" pitchFamily="34" charset="0"/>
              </a:rPr>
              <a:t> periods to either its present value (</a:t>
            </a:r>
            <a:r>
              <a:rPr lang="en-US" altLang="en-US" i="1" dirty="0" err="1">
                <a:cs typeface="Arial" panose="020B0604020202020204" pitchFamily="34" charset="0"/>
              </a:rPr>
              <a:t>pv</a:t>
            </a:r>
            <a:r>
              <a:rPr lang="en-US" altLang="en-US" dirty="0">
                <a:cs typeface="Arial" panose="020B0604020202020204" pitchFamily="34" charset="0"/>
              </a:rPr>
              <a:t>) or future value (</a:t>
            </a:r>
            <a:r>
              <a:rPr lang="en-US" altLang="en-US" i="1" dirty="0" err="1">
                <a:cs typeface="Arial" panose="020B0604020202020204" pitchFamily="34" charset="0"/>
              </a:rPr>
              <a:t>fv</a:t>
            </a:r>
            <a:r>
              <a:rPr lang="en-US" altLang="en-US" dirty="0">
                <a:cs typeface="Arial" panose="020B0604020202020204" pitchFamily="34" charset="0"/>
              </a:rPr>
              <a:t>).</a:t>
            </a:r>
          </a:p>
        </p:txBody>
      </p:sp>
    </p:spTree>
    <p:extLst>
      <p:ext uri="{BB962C8B-B14F-4D97-AF65-F5344CB8AC3E}">
        <p14:creationId xmlns:p14="http://schemas.microsoft.com/office/powerpoint/2010/main" val="1170669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8164"/>
            <a:ext cx="8212138" cy="1589721"/>
          </a:xfrm>
        </p:spPr>
        <p:txBody>
          <a:bodyPr lIns="0" tIns="0" rIns="0" bIns="0"/>
          <a:lstStyle/>
          <a:p>
            <a:r>
              <a:rPr lang="en-US" altLang="en-US" sz="3400" dirty="0">
                <a:cs typeface="Arial" panose="020B0604020202020204" pitchFamily="34" charset="0"/>
              </a:rPr>
              <a:t>We </a:t>
            </a:r>
            <a:r>
              <a:rPr lang="en-US" altLang="en-US" sz="3400" dirty="0" smtClean="0">
                <a:cs typeface="Arial" panose="020B0604020202020204" pitchFamily="34" charset="0"/>
              </a:rPr>
              <a:t>Need </a:t>
            </a:r>
            <a:r>
              <a:rPr lang="en-US" altLang="en-US" sz="3400" dirty="0">
                <a:cs typeface="Arial" panose="020B0604020202020204" pitchFamily="34" charset="0"/>
              </a:rPr>
              <a:t>to be </a:t>
            </a:r>
            <a:r>
              <a:rPr lang="en-US" altLang="en-US" sz="3400" dirty="0" smtClean="0">
                <a:cs typeface="Arial" panose="020B0604020202020204" pitchFamily="34" charset="0"/>
              </a:rPr>
              <a:t>Able </a:t>
            </a:r>
            <a:r>
              <a:rPr lang="en-US" altLang="en-US" sz="3400" dirty="0">
                <a:cs typeface="Arial" panose="020B0604020202020204" pitchFamily="34" charset="0"/>
              </a:rPr>
              <a:t>to </a:t>
            </a:r>
            <a:r>
              <a:rPr lang="en-US" altLang="en-US" sz="3400" dirty="0" smtClean="0">
                <a:cs typeface="Arial" panose="020B0604020202020204" pitchFamily="34" charset="0"/>
              </a:rPr>
              <a:t>Handle Cash Flows That </a:t>
            </a:r>
            <a:r>
              <a:rPr lang="en-US" altLang="en-US" sz="3400" dirty="0">
                <a:cs typeface="Arial" panose="020B0604020202020204" pitchFamily="34" charset="0"/>
              </a:rPr>
              <a:t>do not </a:t>
            </a:r>
            <a:r>
              <a:rPr lang="en-US" altLang="en-US" sz="3400" dirty="0" smtClean="0">
                <a:cs typeface="Arial" panose="020B0604020202020204" pitchFamily="34" charset="0"/>
              </a:rPr>
              <a:t>Occur Until Some Time </a:t>
            </a:r>
            <a:r>
              <a:rPr lang="en-US" altLang="en-US" sz="3400" dirty="0">
                <a:cs typeface="Arial" panose="020B0604020202020204" pitchFamily="34" charset="0"/>
              </a:rPr>
              <a:t>in the </a:t>
            </a:r>
            <a:r>
              <a:rPr lang="en-US" altLang="en-US" sz="3400" dirty="0" smtClean="0">
                <a:cs typeface="Arial" panose="020B0604020202020204" pitchFamily="34" charset="0"/>
              </a:rPr>
              <a:t>Future</a:t>
            </a:r>
            <a:endParaRPr lang="en-US" sz="3400" b="0" dirty="0"/>
          </a:p>
        </p:txBody>
      </p:sp>
      <p:sp>
        <p:nvSpPr>
          <p:cNvPr id="6" name="Content Placeholder 5"/>
          <p:cNvSpPr>
            <a:spLocks noGrp="1"/>
          </p:cNvSpPr>
          <p:nvPr>
            <p:ph idx="1"/>
          </p:nvPr>
        </p:nvSpPr>
        <p:spPr>
          <a:xfrm>
            <a:off x="457200" y="2062906"/>
            <a:ext cx="8212138" cy="2246639"/>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Deferred annuities are uniform series that do not begin until some time in the future.</a:t>
            </a:r>
          </a:p>
          <a:p>
            <a:r>
              <a:rPr lang="en-US" altLang="en-US" dirty="0">
                <a:latin typeface="Arial" panose="020B0604020202020204" pitchFamily="34" charset="0"/>
                <a:cs typeface="Arial" panose="020B0604020202020204" pitchFamily="34" charset="0"/>
              </a:rPr>
              <a:t>If the annuity is deferred </a:t>
            </a:r>
            <a:r>
              <a:rPr lang="en-US" altLang="en-US" i="1" dirty="0">
                <a:latin typeface="Arial" panose="020B0604020202020204" pitchFamily="34" charset="0"/>
                <a:cs typeface="Arial" panose="020B0604020202020204" pitchFamily="34" charset="0"/>
              </a:rPr>
              <a:t>J</a:t>
            </a:r>
            <a:r>
              <a:rPr lang="en-US" altLang="en-US" dirty="0">
                <a:latin typeface="Arial" panose="020B0604020202020204" pitchFamily="34" charset="0"/>
                <a:cs typeface="Arial" panose="020B0604020202020204" pitchFamily="34" charset="0"/>
              </a:rPr>
              <a:t> periods then the first payment (cash flow) begins at the end of period </a:t>
            </a:r>
            <a:r>
              <a:rPr lang="en-US" altLang="en-US" i="1" dirty="0">
                <a:latin typeface="Arial" panose="020B0604020202020204" pitchFamily="34" charset="0"/>
                <a:cs typeface="Arial" panose="020B0604020202020204" pitchFamily="34" charset="0"/>
              </a:rPr>
              <a:t>J</a:t>
            </a:r>
            <a:r>
              <a:rPr lang="en-US" altLang="en-US" dirty="0">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817797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US" altLang="en-US" sz="3400" dirty="0" smtClean="0">
                <a:cs typeface="Arial" panose="020B0604020202020204" pitchFamily="34" charset="0"/>
              </a:rPr>
              <a:t>Finding the Value at Time </a:t>
            </a:r>
            <a:r>
              <a:rPr lang="en-US" altLang="en-US" sz="3400" i="1" dirty="0" smtClean="0">
                <a:cs typeface="Arial" panose="020B0604020202020204" pitchFamily="34" charset="0"/>
              </a:rPr>
              <a:t>0</a:t>
            </a:r>
            <a:r>
              <a:rPr lang="en-US" altLang="en-US" sz="3400" dirty="0" smtClean="0">
                <a:cs typeface="Arial" panose="020B0604020202020204" pitchFamily="34" charset="0"/>
              </a:rPr>
              <a:t> of a Deferred Annuity is a Two-step Process</a:t>
            </a:r>
            <a:endParaRPr lang="en-US" sz="3400" b="0" dirty="0"/>
          </a:p>
        </p:txBody>
      </p:sp>
      <p:sp>
        <p:nvSpPr>
          <p:cNvPr id="6" name="Content Placeholder 5"/>
          <p:cNvSpPr>
            <a:spLocks noGrp="1"/>
          </p:cNvSpPr>
          <p:nvPr>
            <p:ph idx="1"/>
          </p:nvPr>
        </p:nvSpPr>
        <p:spPr>
          <a:xfrm>
            <a:off x="457200" y="1681891"/>
            <a:ext cx="8212138" cy="1992639"/>
          </a:xfrm>
        </p:spPr>
        <p:txBody>
          <a:bodyPr vert="horz" lIns="0" tIns="0" rIns="0" bIns="0" rtlCol="0">
            <a:noAutofit/>
          </a:bodyPr>
          <a:lstStyle/>
          <a:p>
            <a:pPr marL="609600" indent="-609600">
              <a:lnSpc>
                <a:spcPct val="90000"/>
              </a:lnSpc>
              <a:buFontTx/>
              <a:buAutoNum type="arabicPeriod"/>
            </a:pPr>
            <a:r>
              <a:rPr lang="en-US" altLang="en-US" dirty="0">
                <a:latin typeface="Arial" panose="020B0604020202020204" pitchFamily="34" charset="0"/>
                <a:cs typeface="Arial" panose="020B0604020202020204" pitchFamily="34" charset="0"/>
              </a:rPr>
              <a:t>Use (</a:t>
            </a:r>
            <a:r>
              <a:rPr lang="en-US" altLang="en-US" i="1" dirty="0">
                <a:latin typeface="Arial" panose="020B0604020202020204" pitchFamily="34" charset="0"/>
                <a:cs typeface="Arial" panose="020B0604020202020204" pitchFamily="34" charset="0"/>
              </a:rPr>
              <a:t>P/A</a:t>
            </a:r>
            <a:r>
              <a:rPr lang="en-US" altLang="en-US" dirty="0">
                <a:latin typeface="Arial" panose="020B0604020202020204" pitchFamily="34" charset="0"/>
                <a:cs typeface="Arial" panose="020B0604020202020204" pitchFamily="34" charset="0"/>
              </a:rPr>
              <a:t>, </a:t>
            </a:r>
            <a:r>
              <a:rPr lang="en-US" altLang="en-US" i="1" dirty="0" err="1">
                <a:latin typeface="Arial" panose="020B0604020202020204" pitchFamily="34" charset="0"/>
                <a:cs typeface="Arial" panose="020B0604020202020204" pitchFamily="34" charset="0"/>
              </a:rPr>
              <a:t>i</a:t>
            </a:r>
            <a:r>
              <a:rPr lang="en-US" altLang="en-US" dirty="0">
                <a:latin typeface="Arial" panose="020B0604020202020204" pitchFamily="34" charset="0"/>
                <a:cs typeface="Arial" panose="020B0604020202020204" pitchFamily="34" charset="0"/>
              </a:rPr>
              <a:t>%, </a:t>
            </a:r>
            <a:r>
              <a:rPr lang="en-US" altLang="en-US" i="1" dirty="0">
                <a:latin typeface="Arial" panose="020B0604020202020204" pitchFamily="34" charset="0"/>
                <a:cs typeface="Arial" panose="020B0604020202020204" pitchFamily="34" charset="0"/>
              </a:rPr>
              <a:t>N-J</a:t>
            </a:r>
            <a:r>
              <a:rPr lang="en-US" altLang="en-US" dirty="0">
                <a:latin typeface="Arial" panose="020B0604020202020204" pitchFamily="34" charset="0"/>
                <a:cs typeface="Arial" panose="020B0604020202020204" pitchFamily="34" charset="0"/>
              </a:rPr>
              <a:t>) find the value of the deferred annuity at the end of period </a:t>
            </a:r>
            <a:r>
              <a:rPr lang="en-US" altLang="en-US" i="1" dirty="0">
                <a:latin typeface="Arial" panose="020B0604020202020204" pitchFamily="34" charset="0"/>
                <a:cs typeface="Arial" panose="020B0604020202020204" pitchFamily="34" charset="0"/>
              </a:rPr>
              <a:t>J</a:t>
            </a:r>
            <a:r>
              <a:rPr lang="en-US" altLang="en-US" dirty="0">
                <a:latin typeface="Arial" panose="020B0604020202020204" pitchFamily="34" charset="0"/>
                <a:cs typeface="Arial" panose="020B0604020202020204" pitchFamily="34" charset="0"/>
              </a:rPr>
              <a:t> (where there are </a:t>
            </a:r>
            <a:r>
              <a:rPr lang="en-US" altLang="en-US" i="1" dirty="0">
                <a:latin typeface="Arial" panose="020B0604020202020204" pitchFamily="34" charset="0"/>
                <a:cs typeface="Arial" panose="020B0604020202020204" pitchFamily="34" charset="0"/>
              </a:rPr>
              <a:t>N-J</a:t>
            </a:r>
            <a:r>
              <a:rPr lang="en-US" altLang="en-US" dirty="0">
                <a:latin typeface="Arial" panose="020B0604020202020204" pitchFamily="34" charset="0"/>
                <a:cs typeface="Arial" panose="020B0604020202020204" pitchFamily="34" charset="0"/>
              </a:rPr>
              <a:t> cash flows in the annuity).</a:t>
            </a:r>
          </a:p>
          <a:p>
            <a:pPr marL="609600" indent="-609600">
              <a:lnSpc>
                <a:spcPct val="90000"/>
              </a:lnSpc>
              <a:buFontTx/>
              <a:buAutoNum type="arabicPeriod"/>
            </a:pPr>
            <a:r>
              <a:rPr lang="en-US" altLang="en-US" dirty="0">
                <a:latin typeface="Arial" panose="020B0604020202020204" pitchFamily="34" charset="0"/>
                <a:cs typeface="Arial" panose="020B0604020202020204" pitchFamily="34" charset="0"/>
              </a:rPr>
              <a:t>Use (</a:t>
            </a:r>
            <a:r>
              <a:rPr lang="en-US" altLang="en-US" i="1" dirty="0">
                <a:latin typeface="Arial" panose="020B0604020202020204" pitchFamily="34" charset="0"/>
                <a:cs typeface="Arial" panose="020B0604020202020204" pitchFamily="34" charset="0"/>
              </a:rPr>
              <a:t>P/F</a:t>
            </a:r>
            <a:r>
              <a:rPr lang="en-US" altLang="en-US" dirty="0">
                <a:latin typeface="Arial" panose="020B0604020202020204" pitchFamily="34" charset="0"/>
                <a:cs typeface="Arial" panose="020B0604020202020204" pitchFamily="34" charset="0"/>
              </a:rPr>
              <a:t>, </a:t>
            </a:r>
            <a:r>
              <a:rPr lang="en-US" altLang="en-US" i="1" dirty="0" err="1">
                <a:latin typeface="Arial" panose="020B0604020202020204" pitchFamily="34" charset="0"/>
                <a:cs typeface="Arial" panose="020B0604020202020204" pitchFamily="34" charset="0"/>
              </a:rPr>
              <a:t>i</a:t>
            </a:r>
            <a:r>
              <a:rPr lang="en-US" altLang="en-US" dirty="0">
                <a:latin typeface="Arial" panose="020B0604020202020204" pitchFamily="34" charset="0"/>
                <a:cs typeface="Arial" panose="020B0604020202020204" pitchFamily="34" charset="0"/>
              </a:rPr>
              <a:t>%, </a:t>
            </a:r>
            <a:r>
              <a:rPr lang="en-US" altLang="en-US" i="1" dirty="0">
                <a:latin typeface="Arial" panose="020B0604020202020204" pitchFamily="34" charset="0"/>
                <a:cs typeface="Arial" panose="020B0604020202020204" pitchFamily="34" charset="0"/>
              </a:rPr>
              <a:t>J</a:t>
            </a:r>
            <a:r>
              <a:rPr lang="en-US" altLang="en-US" dirty="0">
                <a:latin typeface="Arial" panose="020B0604020202020204" pitchFamily="34" charset="0"/>
                <a:cs typeface="Arial" panose="020B0604020202020204" pitchFamily="34" charset="0"/>
              </a:rPr>
              <a:t>) to find the value of the deferred annuity at time zero.</a:t>
            </a:r>
          </a:p>
        </p:txBody>
      </p:sp>
      <p:graphicFrame>
        <p:nvGraphicFramePr>
          <p:cNvPr id="4" name="Object 3"/>
          <p:cNvGraphicFramePr>
            <a:graphicFrameLocks noChangeAspect="1"/>
          </p:cNvGraphicFramePr>
          <p:nvPr>
            <p:extLst>
              <p:ext uri="{D42A27DB-BD31-4B8C-83A1-F6EECF244321}">
                <p14:modId xmlns:p14="http://schemas.microsoft.com/office/powerpoint/2010/main" val="123080481"/>
              </p:ext>
            </p:extLst>
          </p:nvPr>
        </p:nvGraphicFramePr>
        <p:xfrm>
          <a:off x="1846791" y="3851275"/>
          <a:ext cx="5295900" cy="482600"/>
        </p:xfrm>
        <a:graphic>
          <a:graphicData uri="http://schemas.openxmlformats.org/presentationml/2006/ole">
            <mc:AlternateContent xmlns:mc="http://schemas.openxmlformats.org/markup-compatibility/2006">
              <mc:Choice xmlns:v="urn:schemas-microsoft-com:vml" Requires="v">
                <p:oleObj spid="_x0000_s28839" name="Equation" r:id="rId4" imgW="5295600" imgH="482400" progId="Equation.DSMT4">
                  <p:embed/>
                </p:oleObj>
              </mc:Choice>
              <mc:Fallback>
                <p:oleObj name="Equation" r:id="rId4" imgW="5295600" imgH="4824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6791" y="3851275"/>
                        <a:ext cx="52959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52146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26535"/>
            <a:ext cx="8229600" cy="644416"/>
          </a:xfrm>
        </p:spPr>
        <p:txBody>
          <a:bodyPr lIns="0" tIns="0" rIns="0" bIns="0"/>
          <a:lstStyle/>
          <a:p>
            <a:r>
              <a:rPr lang="en-US" altLang="en-US" sz="3400" dirty="0" smtClean="0">
                <a:cs typeface="Arial" panose="020B0604020202020204" pitchFamily="34" charset="0"/>
              </a:rPr>
              <a:t>Money Has a Time Value</a:t>
            </a:r>
            <a:endParaRPr lang="en-US" sz="3400" b="0" dirty="0"/>
          </a:p>
        </p:txBody>
      </p:sp>
      <p:sp>
        <p:nvSpPr>
          <p:cNvPr id="6" name="Content Placeholder 5"/>
          <p:cNvSpPr>
            <a:spLocks noGrp="1"/>
          </p:cNvSpPr>
          <p:nvPr>
            <p:ph idx="1"/>
          </p:nvPr>
        </p:nvSpPr>
        <p:spPr>
          <a:xfrm>
            <a:off x="457200" y="1641989"/>
            <a:ext cx="8229600" cy="2735277"/>
          </a:xfrm>
        </p:spPr>
        <p:txBody>
          <a:bodyPr/>
          <a:lstStyle/>
          <a:p>
            <a:r>
              <a:rPr lang="en-US" altLang="en-US" i="1" dirty="0">
                <a:latin typeface="Arial" panose="020B0604020202020204" pitchFamily="34" charset="0"/>
                <a:cs typeface="Arial" panose="020B0604020202020204" pitchFamily="34" charset="0"/>
              </a:rPr>
              <a:t>Capital</a:t>
            </a:r>
            <a:r>
              <a:rPr lang="en-US" altLang="en-US" dirty="0">
                <a:latin typeface="Arial" panose="020B0604020202020204" pitchFamily="34" charset="0"/>
                <a:cs typeface="Arial" panose="020B0604020202020204" pitchFamily="34" charset="0"/>
              </a:rPr>
              <a:t> refers to wealth in the form of money or property that can be used to produce more wealth.</a:t>
            </a:r>
          </a:p>
          <a:p>
            <a:r>
              <a:rPr lang="en-US" altLang="en-US" dirty="0">
                <a:latin typeface="Arial" panose="020B0604020202020204" pitchFamily="34" charset="0"/>
                <a:cs typeface="Arial" panose="020B0604020202020204" pitchFamily="34" charset="0"/>
              </a:rPr>
              <a:t>Engineering economy studies involve the commitment of </a:t>
            </a:r>
            <a:r>
              <a:rPr lang="en-US" altLang="en-US" dirty="0" smtClean="0">
                <a:latin typeface="Arial" panose="020B0604020202020204" pitchFamily="34" charset="0"/>
                <a:cs typeface="Arial" panose="020B0604020202020204" pitchFamily="34" charset="0"/>
              </a:rPr>
              <a:t>capital </a:t>
            </a:r>
            <a:r>
              <a:rPr lang="en-US" altLang="en-US" dirty="0">
                <a:latin typeface="Arial" panose="020B0604020202020204" pitchFamily="34" charset="0"/>
                <a:cs typeface="Arial" panose="020B0604020202020204" pitchFamily="34" charset="0"/>
              </a:rPr>
              <a:t>for extended periods of time.</a:t>
            </a:r>
          </a:p>
          <a:p>
            <a:r>
              <a:rPr lang="en-US" altLang="en-US" dirty="0">
                <a:latin typeface="Arial" panose="020B0604020202020204" pitchFamily="34" charset="0"/>
                <a:cs typeface="Arial" panose="020B0604020202020204" pitchFamily="34" charset="0"/>
              </a:rPr>
              <a:t>A dollar today is worth more than a dollar one or more years from now (for several reasons).</a:t>
            </a:r>
            <a:endParaRPr lang="en-US" alt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50646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822853"/>
            <a:ext cx="8212138" cy="460485"/>
          </a:xfrm>
        </p:spPr>
        <p:txBody>
          <a:bodyPr lIns="0" tIns="0" rIns="0" bIns="0"/>
          <a:lstStyle/>
          <a:p>
            <a:r>
              <a:rPr lang="en-US" altLang="en-US" sz="3400" dirty="0">
                <a:cs typeface="Arial" panose="020B0604020202020204" pitchFamily="34" charset="0"/>
              </a:rPr>
              <a:t>Pause and Solve </a:t>
            </a:r>
            <a:r>
              <a:rPr lang="en-US" altLang="en-US" sz="2800" dirty="0" smtClean="0">
                <a:cs typeface="Arial" panose="020B0604020202020204" pitchFamily="34" charset="0"/>
              </a:rPr>
              <a:t>(3 </a:t>
            </a:r>
            <a:r>
              <a:rPr lang="en-US" altLang="en-US" sz="2800" dirty="0">
                <a:cs typeface="Arial" panose="020B0604020202020204" pitchFamily="34" charset="0"/>
              </a:rPr>
              <a:t>of 4)</a:t>
            </a:r>
            <a:endParaRPr lang="en-US" sz="2800" dirty="0"/>
          </a:p>
        </p:txBody>
      </p:sp>
      <p:sp>
        <p:nvSpPr>
          <p:cNvPr id="6" name="Content Placeholder 5"/>
          <p:cNvSpPr>
            <a:spLocks noGrp="1"/>
          </p:cNvSpPr>
          <p:nvPr>
            <p:ph idx="1"/>
          </p:nvPr>
        </p:nvSpPr>
        <p:spPr>
          <a:xfrm>
            <a:off x="457200" y="1656490"/>
            <a:ext cx="8212138" cy="3381172"/>
          </a:xfrm>
        </p:spPr>
        <p:txBody>
          <a:bodyPr vert="horz" lIns="0" tIns="0" rIns="0" bIns="0" rtlCol="0">
            <a:noAutofit/>
          </a:bodyPr>
          <a:lstStyle/>
          <a:p>
            <a:pPr marL="0" indent="0">
              <a:buNone/>
            </a:pPr>
            <a:r>
              <a:rPr lang="en-US" altLang="en-US" dirty="0">
                <a:latin typeface="Arial" panose="020B0604020202020204" pitchFamily="34" charset="0"/>
              </a:rPr>
              <a:t>Irene just purchased a new sports car and wants to also set aside cash for future maintenance expenses.  The car has a bumper-to-bumper warranty for the first five years.  Irene estimates that she will need approximately $2,000 per year in maintenance expenses for years 6-10, at which time she will sell the vehicle.  How much money should Irene deposit into an account today, at 8% per year, so that she will have sufficient funds in that account to cover her projected maintenance expenses?</a:t>
            </a:r>
          </a:p>
        </p:txBody>
      </p:sp>
    </p:spTree>
    <p:extLst>
      <p:ext uri="{BB962C8B-B14F-4D97-AF65-F5344CB8AC3E}">
        <p14:creationId xmlns:p14="http://schemas.microsoft.com/office/powerpoint/2010/main" val="5747631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74428"/>
            <a:ext cx="8212138" cy="506533"/>
          </a:xfrm>
        </p:spPr>
        <p:txBody>
          <a:bodyPr lIns="0" tIns="0" rIns="0" bIns="0"/>
          <a:lstStyle/>
          <a:p>
            <a:r>
              <a:rPr lang="en-US" altLang="en-US" sz="3400" dirty="0">
                <a:cs typeface="Arial" panose="020B0604020202020204" pitchFamily="34" charset="0"/>
              </a:rPr>
              <a:t>Solution </a:t>
            </a:r>
            <a:r>
              <a:rPr lang="en-US" altLang="en-US" sz="2800" dirty="0" smtClean="0">
                <a:cs typeface="Arial" panose="020B0604020202020204" pitchFamily="34" charset="0"/>
              </a:rPr>
              <a:t>(3 </a:t>
            </a:r>
            <a:r>
              <a:rPr lang="en-US" altLang="en-US" sz="2800" dirty="0">
                <a:cs typeface="Arial" panose="020B0604020202020204" pitchFamily="34" charset="0"/>
              </a:rPr>
              <a:t>of 4)</a:t>
            </a:r>
            <a:endParaRPr lang="en-US" sz="2800" dirty="0"/>
          </a:p>
        </p:txBody>
      </p:sp>
      <p:sp>
        <p:nvSpPr>
          <p:cNvPr id="6" name="Content Placeholder 5"/>
          <p:cNvSpPr>
            <a:spLocks noGrp="1"/>
          </p:cNvSpPr>
          <p:nvPr>
            <p:ph idx="1"/>
          </p:nvPr>
        </p:nvSpPr>
        <p:spPr>
          <a:xfrm>
            <a:off x="457200" y="1656490"/>
            <a:ext cx="8212138" cy="2813910"/>
          </a:xfrm>
        </p:spPr>
        <p:txBody>
          <a:bodyPr vert="horz" lIns="0" tIns="0" rIns="0" bIns="0" rtlCol="0">
            <a:noAutofit/>
          </a:bodyPr>
          <a:lstStyle/>
          <a:p>
            <a:pPr>
              <a:spcBef>
                <a:spcPct val="0"/>
              </a:spcBef>
              <a:buFontTx/>
              <a:buNone/>
            </a:pPr>
            <a:r>
              <a:rPr lang="en-US" altLang="en-US" dirty="0">
                <a:latin typeface="Arial" panose="020B0604020202020204" pitchFamily="34" charset="0"/>
                <a:cs typeface="Arial" panose="020B0604020202020204" pitchFamily="34" charset="0"/>
              </a:rPr>
              <a:t>Present value, at EOY 5, of maintenance expenses in years 6-10, is</a:t>
            </a:r>
          </a:p>
          <a:p>
            <a:pPr>
              <a:spcBef>
                <a:spcPct val="0"/>
              </a:spcBef>
              <a:buFontTx/>
              <a:buNone/>
            </a:pPr>
            <a:endParaRPr lang="en-US" altLang="en-US" dirty="0">
              <a:latin typeface="Arial" panose="020B0604020202020204" pitchFamily="34" charset="0"/>
              <a:cs typeface="Arial" panose="020B0604020202020204" pitchFamily="34" charset="0"/>
            </a:endParaRPr>
          </a:p>
          <a:p>
            <a:pPr>
              <a:spcBef>
                <a:spcPct val="0"/>
              </a:spcBef>
              <a:buFontTx/>
              <a:buNone/>
            </a:pPr>
            <a:endParaRPr lang="en-US" altLang="en-US" dirty="0">
              <a:latin typeface="Arial" panose="020B0604020202020204" pitchFamily="34" charset="0"/>
              <a:cs typeface="Arial" panose="020B0604020202020204" pitchFamily="34" charset="0"/>
            </a:endParaRPr>
          </a:p>
          <a:p>
            <a:pPr>
              <a:spcBef>
                <a:spcPct val="0"/>
              </a:spcBef>
              <a:buFontTx/>
              <a:buNone/>
            </a:pPr>
            <a:endParaRPr lang="en-US" altLang="en-US" dirty="0">
              <a:latin typeface="Arial" panose="020B0604020202020204" pitchFamily="34" charset="0"/>
              <a:cs typeface="Arial" panose="020B0604020202020204" pitchFamily="34" charset="0"/>
            </a:endParaRPr>
          </a:p>
          <a:p>
            <a:pPr>
              <a:spcBef>
                <a:spcPct val="0"/>
              </a:spcBef>
              <a:buFontTx/>
              <a:buNone/>
            </a:pPr>
            <a:endParaRPr lang="en-US" altLang="en-US" dirty="0">
              <a:latin typeface="Arial" panose="020B0604020202020204" pitchFamily="34" charset="0"/>
              <a:cs typeface="Arial" panose="020B0604020202020204" pitchFamily="34" charset="0"/>
            </a:endParaRPr>
          </a:p>
          <a:p>
            <a:pPr>
              <a:spcBef>
                <a:spcPct val="0"/>
              </a:spcBef>
              <a:buFontTx/>
              <a:buNone/>
            </a:pPr>
            <a:r>
              <a:rPr lang="en-US" altLang="en-US" dirty="0">
                <a:latin typeface="Arial" panose="020B0604020202020204" pitchFamily="34" charset="0"/>
                <a:cs typeface="Arial" panose="020B0604020202020204" pitchFamily="34" charset="0"/>
              </a:rPr>
              <a:t>Now move this value to time zero</a:t>
            </a:r>
          </a:p>
        </p:txBody>
      </p:sp>
      <p:graphicFrame>
        <p:nvGraphicFramePr>
          <p:cNvPr id="4" name="Object 3"/>
          <p:cNvGraphicFramePr>
            <a:graphicFrameLocks noChangeAspect="1"/>
          </p:cNvGraphicFramePr>
          <p:nvPr>
            <p:extLst>
              <p:ext uri="{D42A27DB-BD31-4B8C-83A1-F6EECF244321}">
                <p14:modId xmlns:p14="http://schemas.microsoft.com/office/powerpoint/2010/main" val="2709791994"/>
              </p:ext>
            </p:extLst>
          </p:nvPr>
        </p:nvGraphicFramePr>
        <p:xfrm>
          <a:off x="1671103" y="2808283"/>
          <a:ext cx="5753100" cy="431800"/>
        </p:xfrm>
        <a:graphic>
          <a:graphicData uri="http://schemas.openxmlformats.org/presentationml/2006/ole">
            <mc:AlternateContent xmlns:mc="http://schemas.openxmlformats.org/markup-compatibility/2006">
              <mc:Choice xmlns:v="urn:schemas-microsoft-com:vml" Requires="v">
                <p:oleObj spid="_x0000_s30012" name="Equation" r:id="rId4" imgW="5752800" imgH="431640" progId="Equation.DSMT4">
                  <p:embed/>
                </p:oleObj>
              </mc:Choice>
              <mc:Fallback>
                <p:oleObj name="Equation" r:id="rId4" imgW="5752800" imgH="43164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1103" y="2808283"/>
                        <a:ext cx="57531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46272767"/>
              </p:ext>
            </p:extLst>
          </p:nvPr>
        </p:nvGraphicFramePr>
        <p:xfrm>
          <a:off x="1626653" y="4577808"/>
          <a:ext cx="5842000" cy="431800"/>
        </p:xfrm>
        <a:graphic>
          <a:graphicData uri="http://schemas.openxmlformats.org/presentationml/2006/ole">
            <mc:AlternateContent xmlns:mc="http://schemas.openxmlformats.org/markup-compatibility/2006">
              <mc:Choice xmlns:v="urn:schemas-microsoft-com:vml" Requires="v">
                <p:oleObj spid="_x0000_s30013" name="Equation" r:id="rId6" imgW="5841720" imgH="431640" progId="Equation.DSMT4">
                  <p:embed/>
                </p:oleObj>
              </mc:Choice>
              <mc:Fallback>
                <p:oleObj name="Equation" r:id="rId6" imgW="5841720" imgH="43164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26653" y="4577808"/>
                        <a:ext cx="58420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14576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29180"/>
            <a:ext cx="8212138" cy="1085801"/>
          </a:xfrm>
        </p:spPr>
        <p:txBody>
          <a:bodyPr lIns="0" tIns="0" rIns="0" bIns="0"/>
          <a:lstStyle/>
          <a:p>
            <a:r>
              <a:rPr lang="en-US" altLang="en-US" sz="3400" dirty="0">
                <a:cs typeface="Arial" panose="020B0604020202020204" pitchFamily="34" charset="0"/>
              </a:rPr>
              <a:t>Sometimes </a:t>
            </a:r>
            <a:r>
              <a:rPr lang="en-US" altLang="en-US" sz="3400" dirty="0" smtClean="0">
                <a:cs typeface="Arial" panose="020B0604020202020204" pitchFamily="34" charset="0"/>
              </a:rPr>
              <a:t>Cash Flows Change </a:t>
            </a:r>
            <a:r>
              <a:rPr lang="en-US" altLang="en-US" sz="3400" dirty="0">
                <a:cs typeface="Arial" panose="020B0604020202020204" pitchFamily="34" charset="0"/>
              </a:rPr>
              <a:t>by a </a:t>
            </a:r>
            <a:r>
              <a:rPr lang="en-US" altLang="en-US" sz="3400" dirty="0" smtClean="0">
                <a:cs typeface="Arial" panose="020B0604020202020204" pitchFamily="34" charset="0"/>
              </a:rPr>
              <a:t>Constant Amount Each Period</a:t>
            </a:r>
            <a:endParaRPr lang="en-US" sz="3400" b="0" dirty="0"/>
          </a:p>
        </p:txBody>
      </p:sp>
      <p:sp>
        <p:nvSpPr>
          <p:cNvPr id="6" name="Content Placeholder 5"/>
          <p:cNvSpPr>
            <a:spLocks noGrp="1"/>
          </p:cNvSpPr>
          <p:nvPr>
            <p:ph idx="1"/>
          </p:nvPr>
        </p:nvSpPr>
        <p:spPr>
          <a:xfrm>
            <a:off x="457200" y="1648023"/>
            <a:ext cx="8212138" cy="849643"/>
          </a:xfrm>
        </p:spPr>
        <p:txBody>
          <a:bodyPr vert="horz" lIns="0" tIns="0" rIns="0" bIns="0" rtlCol="0">
            <a:noAutofit/>
          </a:bodyPr>
          <a:lstStyle/>
          <a:p>
            <a:pPr marL="0" indent="0">
              <a:buNone/>
            </a:pPr>
            <a:r>
              <a:rPr lang="en-US" altLang="en-US" dirty="0">
                <a:latin typeface="Arial" panose="020B0604020202020204" pitchFamily="34" charset="0"/>
                <a:cs typeface="Arial" panose="020B0604020202020204" pitchFamily="34" charset="0"/>
              </a:rPr>
              <a:t>We can model these situations as a </a:t>
            </a:r>
            <a:r>
              <a:rPr lang="en-US" altLang="en-US" i="1" dirty="0">
                <a:latin typeface="Arial" panose="020B0604020202020204" pitchFamily="34" charset="0"/>
                <a:cs typeface="Arial" panose="020B0604020202020204" pitchFamily="34" charset="0"/>
              </a:rPr>
              <a:t>uniform gradient</a:t>
            </a:r>
            <a:r>
              <a:rPr lang="en-US" altLang="en-US" dirty="0">
                <a:latin typeface="Arial" panose="020B0604020202020204" pitchFamily="34" charset="0"/>
                <a:cs typeface="Arial" panose="020B0604020202020204" pitchFamily="34" charset="0"/>
              </a:rPr>
              <a:t> of cash flows.  The table below shows such a gradient.</a:t>
            </a:r>
          </a:p>
        </p:txBody>
      </p:sp>
      <p:graphicFrame>
        <p:nvGraphicFramePr>
          <p:cNvPr id="7" name="Shape 303"/>
          <p:cNvGraphicFramePr/>
          <p:nvPr>
            <p:extLst>
              <p:ext uri="{D42A27DB-BD31-4B8C-83A1-F6EECF244321}">
                <p14:modId xmlns:p14="http://schemas.microsoft.com/office/powerpoint/2010/main" val="1973196686"/>
              </p:ext>
            </p:extLst>
          </p:nvPr>
        </p:nvGraphicFramePr>
        <p:xfrm>
          <a:off x="2794009" y="2707108"/>
          <a:ext cx="3520900" cy="3202635"/>
        </p:xfrm>
        <a:graphic>
          <a:graphicData uri="http://schemas.openxmlformats.org/drawingml/2006/table">
            <a:tbl>
              <a:tblPr firstRow="1">
                <a:noFill/>
              </a:tblPr>
              <a:tblGrid>
                <a:gridCol w="1637700">
                  <a:extLst>
                    <a:ext uri="{9D8B030D-6E8A-4147-A177-3AD203B41FA5}">
                      <a16:colId xmlns="" xmlns:a16="http://schemas.microsoft.com/office/drawing/2014/main" val="20000"/>
                    </a:ext>
                  </a:extLst>
                </a:gridCol>
                <a:gridCol w="1883200">
                  <a:extLst>
                    <a:ext uri="{9D8B030D-6E8A-4147-A177-3AD203B41FA5}">
                      <a16:colId xmlns="" xmlns:a16="http://schemas.microsoft.com/office/drawing/2014/main" val="20001"/>
                    </a:ext>
                  </a:extLst>
                </a:gridCol>
              </a:tblGrid>
              <a:tr h="7102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u="none" strike="noStrike" cap="none" normalizeH="0" baseline="0" dirty="0" smtClean="0">
                          <a:ln>
                            <a:noFill/>
                          </a:ln>
                          <a:solidFill>
                            <a:schemeClr val="bg1"/>
                          </a:solidFill>
                          <a:effectLst/>
                        </a:rPr>
                        <a:t>End of Period</a:t>
                      </a:r>
                    </a:p>
                  </a:txBody>
                  <a:tcPr>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Cash Flows</a:t>
                      </a:r>
                    </a:p>
                  </a:txBody>
                  <a:tcPr>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4873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1</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2</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G</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3</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anose="020B0604020202020204" pitchFamily="34" charset="0"/>
                          <a:ea typeface="ＭＳ Ｐゴシック" pitchFamily="19" charset="-128"/>
                          <a:cs typeface="Arial" panose="020B0604020202020204" pitchFamily="34" charset="0"/>
                        </a:rPr>
                        <a:t>2</a:t>
                      </a:r>
                      <a:r>
                        <a:rPr kumimoji="0" lang="en-US" sz="2400" b="0" i="1" u="none" strike="noStrike" cap="none" normalizeH="0" baseline="0">
                          <a:ln>
                            <a:noFill/>
                          </a:ln>
                          <a:solidFill>
                            <a:schemeClr val="tx1"/>
                          </a:solidFill>
                          <a:effectLst/>
                          <a:latin typeface="Arial" panose="020B0604020202020204" pitchFamily="34" charset="0"/>
                          <a:ea typeface="ＭＳ Ｐゴシック" pitchFamily="19" charset="-128"/>
                          <a:cs typeface="Arial" panose="020B0604020202020204" pitchFamily="34" charset="0"/>
                        </a:rPr>
                        <a:t>G</a:t>
                      </a:r>
                      <a:endParaRPr kumimoji="0" lang="en-US" sz="2400" b="0" i="0" u="none" strike="noStrike" cap="none" normalizeH="0" baseline="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3"/>
                  </a:ext>
                </a:extLst>
              </a:tr>
              <a:tr h="31949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anose="020B0604020202020204" pitchFamily="34" charset="0"/>
                          <a:ea typeface="ＭＳ Ｐゴシック" pitchFamily="19" charset="-128"/>
                          <a:cs typeface="Arial" panose="020B0604020202020204" pitchFamily="34" charset="0"/>
                        </a:rPr>
                        <a:t>:</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24329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N</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(N-1)G</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30530068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US" altLang="en-US" sz="3400" dirty="0">
                <a:cs typeface="Arial" panose="020B0604020202020204" pitchFamily="34" charset="0"/>
              </a:rPr>
              <a:t>It is </a:t>
            </a:r>
            <a:r>
              <a:rPr lang="en-US" altLang="en-US" sz="3400" dirty="0" smtClean="0">
                <a:cs typeface="Arial" panose="020B0604020202020204" pitchFamily="34" charset="0"/>
              </a:rPr>
              <a:t>Easy </a:t>
            </a:r>
            <a:r>
              <a:rPr lang="en-US" altLang="en-US" sz="3400" dirty="0">
                <a:cs typeface="Arial" panose="020B0604020202020204" pitchFamily="34" charset="0"/>
              </a:rPr>
              <a:t>to </a:t>
            </a:r>
            <a:r>
              <a:rPr lang="en-US" altLang="en-US" sz="3400" dirty="0" smtClean="0">
                <a:cs typeface="Arial" panose="020B0604020202020204" pitchFamily="34" charset="0"/>
              </a:rPr>
              <a:t>Find </a:t>
            </a:r>
            <a:r>
              <a:rPr lang="en-US" altLang="en-US" sz="3400" dirty="0">
                <a:cs typeface="Arial" panose="020B0604020202020204" pitchFamily="34" charset="0"/>
              </a:rPr>
              <a:t>the </a:t>
            </a:r>
            <a:r>
              <a:rPr lang="en-US" altLang="en-US" sz="3400" dirty="0" smtClean="0">
                <a:cs typeface="Arial" panose="020B0604020202020204" pitchFamily="34" charset="0"/>
              </a:rPr>
              <a:t>Present Value </a:t>
            </a:r>
            <a:r>
              <a:rPr lang="en-US" altLang="en-US" sz="3400" dirty="0">
                <a:cs typeface="Arial" panose="020B0604020202020204" pitchFamily="34" charset="0"/>
              </a:rPr>
              <a:t>of a </a:t>
            </a:r>
            <a:r>
              <a:rPr lang="en-US" altLang="en-US" sz="3400" dirty="0" smtClean="0">
                <a:cs typeface="Arial" panose="020B0604020202020204" pitchFamily="34" charset="0"/>
              </a:rPr>
              <a:t>Uniform Gradient Series</a:t>
            </a:r>
            <a:endParaRPr lang="en-US" sz="3400" b="0" dirty="0"/>
          </a:p>
        </p:txBody>
      </p:sp>
      <p:sp>
        <p:nvSpPr>
          <p:cNvPr id="6" name="Content Placeholder 5"/>
          <p:cNvSpPr>
            <a:spLocks noGrp="1"/>
          </p:cNvSpPr>
          <p:nvPr>
            <p:ph idx="1"/>
          </p:nvPr>
        </p:nvSpPr>
        <p:spPr>
          <a:xfrm>
            <a:off x="457200" y="1648024"/>
            <a:ext cx="8212138" cy="1143860"/>
          </a:xfrm>
        </p:spPr>
        <p:txBody>
          <a:bodyPr vert="horz" lIns="0" tIns="0" rIns="0" bIns="0" rtlCol="0">
            <a:noAutofit/>
          </a:bodyPr>
          <a:lstStyle/>
          <a:p>
            <a:pPr marL="0" indent="0">
              <a:buNone/>
            </a:pPr>
            <a:r>
              <a:rPr lang="en-US" altLang="en-US" dirty="0">
                <a:latin typeface="Arial" panose="020B0604020202020204" pitchFamily="34" charset="0"/>
                <a:cs typeface="Arial" panose="020B0604020202020204" pitchFamily="34" charset="0"/>
              </a:rPr>
              <a:t>Similar to the other types of cash flows, there is a formula (albeit quite complicated) we can use to find the present value, and a set of factors developed for interest tables.</a:t>
            </a:r>
          </a:p>
          <a:p>
            <a:pPr marL="0" indent="0">
              <a:buNone/>
            </a:pPr>
            <a:endParaRPr lang="en-US" dirty="0"/>
          </a:p>
        </p:txBody>
      </p:sp>
      <p:graphicFrame>
        <p:nvGraphicFramePr>
          <p:cNvPr id="4" name="Object 3" descr="Open parens capital P by capital G, i percent, capital N equals 1 by i open bracket the fraction 1 plus i power capital N minus 1 by i open parens 1 plus i close parens power capital N minus capital N divided by 1 plus i power capital N close bracket"/>
          <p:cNvGraphicFramePr>
            <a:graphicFrameLocks noChangeAspect="1"/>
          </p:cNvGraphicFramePr>
          <p:nvPr>
            <p:extLst>
              <p:ext uri="{D42A27DB-BD31-4B8C-83A1-F6EECF244321}">
                <p14:modId xmlns:p14="http://schemas.microsoft.com/office/powerpoint/2010/main" val="487763491"/>
              </p:ext>
            </p:extLst>
          </p:nvPr>
        </p:nvGraphicFramePr>
        <p:xfrm>
          <a:off x="2063750" y="3368675"/>
          <a:ext cx="5016500" cy="1016000"/>
        </p:xfrm>
        <a:graphic>
          <a:graphicData uri="http://schemas.openxmlformats.org/presentationml/2006/ole">
            <mc:AlternateContent xmlns:mc="http://schemas.openxmlformats.org/markup-compatibility/2006">
              <mc:Choice xmlns:v="urn:schemas-microsoft-com:vml" Requires="v">
                <p:oleObj spid="_x0000_s30873" name="Equation" r:id="rId4" imgW="5016240" imgH="1015920" progId="Equation.DSMT4">
                  <p:embed/>
                </p:oleObj>
              </mc:Choice>
              <mc:Fallback>
                <p:oleObj name="Equation" r:id="rId4" imgW="5016240" imgH="10159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3750" y="3368675"/>
                        <a:ext cx="50165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538414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US" altLang="en-US" sz="3400" dirty="0">
                <a:cs typeface="Arial" panose="020B0604020202020204" pitchFamily="34" charset="0"/>
              </a:rPr>
              <a:t>We can </a:t>
            </a:r>
            <a:r>
              <a:rPr lang="en-US" altLang="en-US" sz="3400" dirty="0" smtClean="0">
                <a:cs typeface="Arial" panose="020B0604020202020204" pitchFamily="34" charset="0"/>
              </a:rPr>
              <a:t>Also Find </a:t>
            </a:r>
            <a:r>
              <a:rPr lang="en-US" altLang="en-US" sz="3400" i="1" dirty="0">
                <a:cs typeface="Arial" panose="020B0604020202020204" pitchFamily="34" charset="0"/>
              </a:rPr>
              <a:t>A</a:t>
            </a:r>
            <a:r>
              <a:rPr lang="en-US" altLang="en-US" sz="3400" dirty="0">
                <a:cs typeface="Arial" panose="020B0604020202020204" pitchFamily="34" charset="0"/>
              </a:rPr>
              <a:t> or </a:t>
            </a:r>
            <a:r>
              <a:rPr lang="en-US" altLang="en-US" sz="3400" i="1" dirty="0">
                <a:cs typeface="Arial" panose="020B0604020202020204" pitchFamily="34" charset="0"/>
              </a:rPr>
              <a:t>F</a:t>
            </a:r>
            <a:r>
              <a:rPr lang="en-US" altLang="en-US" sz="3400" dirty="0">
                <a:cs typeface="Arial" panose="020B0604020202020204" pitchFamily="34" charset="0"/>
              </a:rPr>
              <a:t> </a:t>
            </a:r>
            <a:r>
              <a:rPr lang="en-US" altLang="en-US" sz="3400" dirty="0" smtClean="0">
                <a:cs typeface="Arial" panose="020B0604020202020204" pitchFamily="34" charset="0"/>
              </a:rPr>
              <a:t>Equivalent </a:t>
            </a:r>
            <a:r>
              <a:rPr lang="en-US" altLang="en-US" sz="3400" dirty="0">
                <a:cs typeface="Arial" panose="020B0604020202020204" pitchFamily="34" charset="0"/>
              </a:rPr>
              <a:t>to a </a:t>
            </a:r>
            <a:r>
              <a:rPr lang="en-US" altLang="en-US" sz="3400" dirty="0" smtClean="0">
                <a:cs typeface="Arial" panose="020B0604020202020204" pitchFamily="34" charset="0"/>
              </a:rPr>
              <a:t>Uniform Gradient Series </a:t>
            </a:r>
            <a:r>
              <a:rPr lang="en-US" altLang="en-US" sz="2800" dirty="0" smtClean="0">
                <a:cs typeface="Arial" panose="020B0604020202020204" pitchFamily="34" charset="0"/>
              </a:rPr>
              <a:t>(1 of 2)</a:t>
            </a:r>
            <a:endParaRPr lang="en-US" sz="2800" dirty="0"/>
          </a:p>
        </p:txBody>
      </p:sp>
      <p:graphicFrame>
        <p:nvGraphicFramePr>
          <p:cNvPr id="3" name="Object 2"/>
          <p:cNvGraphicFramePr>
            <a:graphicFrameLocks noChangeAspect="1"/>
          </p:cNvGraphicFramePr>
          <p:nvPr>
            <p:extLst>
              <p:ext uri="{D42A27DB-BD31-4B8C-83A1-F6EECF244321}">
                <p14:modId xmlns:p14="http://schemas.microsoft.com/office/powerpoint/2010/main" val="787527465"/>
              </p:ext>
            </p:extLst>
          </p:nvPr>
        </p:nvGraphicFramePr>
        <p:xfrm>
          <a:off x="2101320" y="2246842"/>
          <a:ext cx="4625975" cy="1044575"/>
        </p:xfrm>
        <a:graphic>
          <a:graphicData uri="http://schemas.openxmlformats.org/presentationml/2006/ole">
            <mc:AlternateContent xmlns:mc="http://schemas.openxmlformats.org/markup-compatibility/2006">
              <mc:Choice xmlns:v="urn:schemas-microsoft-com:vml" Requires="v">
                <p:oleObj spid="_x0000_s32042" name="Equation" r:id="rId4" imgW="3822480" imgH="863280" progId="Equation.DSMT4">
                  <p:embed/>
                </p:oleObj>
              </mc:Choice>
              <mc:Fallback>
                <p:oleObj name="Equation" r:id="rId4" imgW="3822480" imgH="86328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01320" y="2246842"/>
                        <a:ext cx="462597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70009117"/>
              </p:ext>
            </p:extLst>
          </p:nvPr>
        </p:nvGraphicFramePr>
        <p:xfrm>
          <a:off x="1969557" y="3827992"/>
          <a:ext cx="4889500" cy="796925"/>
        </p:xfrm>
        <a:graphic>
          <a:graphicData uri="http://schemas.openxmlformats.org/presentationml/2006/ole">
            <mc:AlternateContent xmlns:mc="http://schemas.openxmlformats.org/markup-compatibility/2006">
              <mc:Choice xmlns:v="urn:schemas-microsoft-com:vml" Requires="v">
                <p:oleObj spid="_x0000_s32043" name="Equation" r:id="rId6" imgW="4444920" imgH="723600" progId="Equation.DSMT4">
                  <p:embed/>
                </p:oleObj>
              </mc:Choice>
              <mc:Fallback>
                <p:oleObj name="Equation" r:id="rId6" imgW="4444920" imgH="72360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69557" y="3827992"/>
                        <a:ext cx="48895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542972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37647"/>
            <a:ext cx="8212138" cy="1085801"/>
          </a:xfrm>
        </p:spPr>
        <p:txBody>
          <a:bodyPr lIns="0" tIns="0" rIns="0" bIns="0"/>
          <a:lstStyle/>
          <a:p>
            <a:r>
              <a:rPr lang="en-US" altLang="en-US" sz="3400" dirty="0">
                <a:cs typeface="Arial" panose="020B0604020202020204" pitchFamily="34" charset="0"/>
              </a:rPr>
              <a:t>We can Also Find </a:t>
            </a:r>
            <a:r>
              <a:rPr lang="en-US" altLang="en-US" sz="3400" i="1" dirty="0">
                <a:cs typeface="Arial" panose="020B0604020202020204" pitchFamily="34" charset="0"/>
              </a:rPr>
              <a:t>A</a:t>
            </a:r>
            <a:r>
              <a:rPr lang="en-US" altLang="en-US" sz="3400" dirty="0">
                <a:cs typeface="Arial" panose="020B0604020202020204" pitchFamily="34" charset="0"/>
              </a:rPr>
              <a:t> or </a:t>
            </a:r>
            <a:r>
              <a:rPr lang="en-US" altLang="en-US" sz="3400" i="1" dirty="0">
                <a:cs typeface="Arial" panose="020B0604020202020204" pitchFamily="34" charset="0"/>
              </a:rPr>
              <a:t>F</a:t>
            </a:r>
            <a:r>
              <a:rPr lang="en-US" altLang="en-US" sz="3400" dirty="0">
                <a:cs typeface="Arial" panose="020B0604020202020204" pitchFamily="34" charset="0"/>
              </a:rPr>
              <a:t> Equivalent to a Uniform Gradient Series </a:t>
            </a:r>
            <a:r>
              <a:rPr lang="en-US" altLang="en-US" sz="2800" dirty="0" smtClean="0">
                <a:cs typeface="Arial" panose="020B0604020202020204" pitchFamily="34" charset="0"/>
              </a:rPr>
              <a:t>(2 </a:t>
            </a:r>
            <a:r>
              <a:rPr lang="en-US" altLang="en-US" sz="2800" dirty="0">
                <a:cs typeface="Arial" panose="020B0604020202020204" pitchFamily="34" charset="0"/>
              </a:rPr>
              <a:t>of 2)</a:t>
            </a:r>
            <a:endParaRPr lang="en-US" sz="2800" dirty="0"/>
          </a:p>
        </p:txBody>
      </p:sp>
      <p:sp>
        <p:nvSpPr>
          <p:cNvPr id="6" name="Content Placeholder 5"/>
          <p:cNvSpPr>
            <a:spLocks noGrp="1"/>
          </p:cNvSpPr>
          <p:nvPr>
            <p:ph idx="1"/>
          </p:nvPr>
        </p:nvSpPr>
        <p:spPr>
          <a:xfrm>
            <a:off x="457200" y="1648024"/>
            <a:ext cx="8212138" cy="1162910"/>
          </a:xfrm>
        </p:spPr>
        <p:txBody>
          <a:bodyPr vert="horz" lIns="0" tIns="0" rIns="0" bIns="0" rtlCol="0">
            <a:noAutofit/>
          </a:bodyPr>
          <a:lstStyle/>
          <a:p>
            <a:pPr marL="0" indent="0">
              <a:spcBef>
                <a:spcPct val="50000"/>
              </a:spcBef>
              <a:buFontTx/>
              <a:buNone/>
            </a:pPr>
            <a:r>
              <a:rPr lang="en-US" altLang="en-US" dirty="0">
                <a:latin typeface="Arial" panose="020B0604020202020204" pitchFamily="34" charset="0"/>
                <a:cs typeface="Arial" panose="020B0604020202020204" pitchFamily="34" charset="0"/>
              </a:rPr>
              <a:t>The annual equivalent of this series of cash flows can be found by considering an annuity portion of the cash flows and a gradient portion.</a:t>
            </a:r>
          </a:p>
        </p:txBody>
      </p:sp>
      <p:graphicFrame>
        <p:nvGraphicFramePr>
          <p:cNvPr id="9" name="Shape 303"/>
          <p:cNvGraphicFramePr/>
          <p:nvPr>
            <p:extLst>
              <p:ext uri="{D42A27DB-BD31-4B8C-83A1-F6EECF244321}">
                <p14:modId xmlns:p14="http://schemas.microsoft.com/office/powerpoint/2010/main" val="3072358028"/>
              </p:ext>
            </p:extLst>
          </p:nvPr>
        </p:nvGraphicFramePr>
        <p:xfrm>
          <a:off x="711210" y="2952635"/>
          <a:ext cx="3520900" cy="2745435"/>
        </p:xfrm>
        <a:graphic>
          <a:graphicData uri="http://schemas.openxmlformats.org/drawingml/2006/table">
            <a:tbl>
              <a:tblPr firstRow="1">
                <a:noFill/>
              </a:tblPr>
              <a:tblGrid>
                <a:gridCol w="1637700">
                  <a:extLst>
                    <a:ext uri="{9D8B030D-6E8A-4147-A177-3AD203B41FA5}">
                      <a16:colId xmlns="" xmlns:a16="http://schemas.microsoft.com/office/drawing/2014/main" val="20000"/>
                    </a:ext>
                  </a:extLst>
                </a:gridCol>
                <a:gridCol w="1883200">
                  <a:extLst>
                    <a:ext uri="{9D8B030D-6E8A-4147-A177-3AD203B41FA5}">
                      <a16:colId xmlns="" xmlns:a16="http://schemas.microsoft.com/office/drawing/2014/main" val="20001"/>
                    </a:ext>
                  </a:extLst>
                </a:gridCol>
              </a:tblGrid>
              <a:tr h="71024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bg1"/>
                          </a:solidFill>
                          <a:effectLst/>
                          <a:latin typeface="Arial" panose="020B0604020202020204" pitchFamily="34" charset="0"/>
                          <a:ea typeface="ＭＳ Ｐゴシック" pitchFamily="19" charset="-128"/>
                          <a:cs typeface="Arial" panose="020B0604020202020204" pitchFamily="34" charset="0"/>
                        </a:rPr>
                        <a:t>End of Year</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bg1"/>
                          </a:solidFill>
                          <a:effectLst/>
                          <a:latin typeface="Arial" panose="020B0604020202020204" pitchFamily="34" charset="0"/>
                          <a:ea typeface="ＭＳ Ｐゴシック" pitchFamily="19" charset="-128"/>
                          <a:cs typeface="Arial" panose="020B0604020202020204" pitchFamily="34" charset="0"/>
                        </a:rPr>
                        <a:t>Cash Flows ($)</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4873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1</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2,000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2</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anose="020B0604020202020204" pitchFamily="34" charset="0"/>
                          <a:ea typeface="ＭＳ Ｐゴシック" pitchFamily="19" charset="-128"/>
                          <a:cs typeface="Arial" panose="020B0604020202020204" pitchFamily="34" charset="0"/>
                        </a:rPr>
                        <a:t>3,000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3</a:t>
                      </a:r>
                    </a:p>
                  </a:txBody>
                  <a:tcPr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4,000</a:t>
                      </a:r>
                    </a:p>
                  </a:txBody>
                  <a:tcPr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3"/>
                  </a:ext>
                </a:extLst>
              </a:tr>
              <a:tr h="31949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anose="020B0604020202020204" pitchFamily="34" charset="0"/>
                          <a:ea typeface="ＭＳ Ｐゴシック" pitchFamily="19" charset="-128"/>
                          <a:cs typeface="Arial" panose="020B0604020202020204" pitchFamily="34" charset="0"/>
                        </a:rPr>
                        <a:t>4</a:t>
                      </a:r>
                    </a:p>
                  </a:txBody>
                  <a:tcPr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5,000</a:t>
                      </a:r>
                    </a:p>
                  </a:txBody>
                  <a:tcPr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r>
            </a:tbl>
          </a:graphicData>
        </a:graphic>
      </p:graphicFrame>
      <p:graphicFrame>
        <p:nvGraphicFramePr>
          <p:cNvPr id="10" name="Shape 303"/>
          <p:cNvGraphicFramePr/>
          <p:nvPr>
            <p:extLst>
              <p:ext uri="{D42A27DB-BD31-4B8C-83A1-F6EECF244321}">
                <p14:modId xmlns:p14="http://schemas.microsoft.com/office/powerpoint/2010/main" val="4045275109"/>
              </p:ext>
            </p:extLst>
          </p:nvPr>
        </p:nvGraphicFramePr>
        <p:xfrm>
          <a:off x="4747334" y="2981751"/>
          <a:ext cx="3719333" cy="2687203"/>
        </p:xfrm>
        <a:graphic>
          <a:graphicData uri="http://schemas.openxmlformats.org/drawingml/2006/table">
            <a:tbl>
              <a:tblPr firstRow="1">
                <a:noFill/>
              </a:tblPr>
              <a:tblGrid>
                <a:gridCol w="1067001">
                  <a:extLst>
                    <a:ext uri="{9D8B030D-6E8A-4147-A177-3AD203B41FA5}">
                      <a16:colId xmlns="" xmlns:a16="http://schemas.microsoft.com/office/drawing/2014/main" val="20000"/>
                    </a:ext>
                  </a:extLst>
                </a:gridCol>
                <a:gridCol w="1226950">
                  <a:extLst>
                    <a:ext uri="{9D8B030D-6E8A-4147-A177-3AD203B41FA5}">
                      <a16:colId xmlns="" xmlns:a16="http://schemas.microsoft.com/office/drawing/2014/main" val="20001"/>
                    </a:ext>
                  </a:extLst>
                </a:gridCol>
                <a:gridCol w="1425382"/>
              </a:tblGrid>
              <a:tr h="59887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End of Year</a:t>
                      </a:r>
                      <a:endParaRPr kumimoji="0" lang="en-US" sz="2400" b="0" i="0" u="none" strike="noStrike" cap="none" normalizeH="0" baseline="0" dirty="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Annuity ($)</a:t>
                      </a:r>
                      <a:endParaRPr kumimoji="0" lang="en-US" sz="2400" b="0" i="0" u="none" strike="noStrike" cap="none" normalizeH="0" baseline="0" dirty="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Gradient ($)</a:t>
                      </a:r>
                    </a:p>
                  </a:txBody>
                  <a:tcPr marL="62325" marR="62325" marT="31162" marB="31162">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4873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1</a:t>
                      </a:r>
                    </a:p>
                  </a:txBody>
                  <a:tcPr marL="62325" marR="62325" marT="31162" marB="31162"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2,000</a:t>
                      </a:r>
                    </a:p>
                  </a:txBody>
                  <a:tcPr marL="62325" marR="62325" marT="31162" marB="31162"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0</a:t>
                      </a:r>
                    </a:p>
                  </a:txBody>
                  <a:tcPr marL="62325" marR="62325" marT="31162" marB="31162"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2</a:t>
                      </a:r>
                    </a:p>
                  </a:txBody>
                  <a:tcPr marL="62325" marR="62325" marT="31162" marB="31162"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2,000</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1,000</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3</a:t>
                      </a:r>
                    </a:p>
                  </a:txBody>
                  <a:tcPr marL="62325" marR="62325" marT="31162" marB="31162" horzOverflow="overflow">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2,000</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2,000</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3"/>
                  </a:ext>
                </a:extLst>
              </a:tr>
              <a:tr h="2978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4</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horzOverflow="overflow">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2,000</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horzOverflow="overflow">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3,000</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horzOverflow="overflow">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4254941727"/>
              </p:ext>
            </p:extLst>
          </p:nvPr>
        </p:nvGraphicFramePr>
        <p:xfrm>
          <a:off x="1897439" y="5861049"/>
          <a:ext cx="5295900" cy="431800"/>
        </p:xfrm>
        <a:graphic>
          <a:graphicData uri="http://schemas.openxmlformats.org/presentationml/2006/ole">
            <mc:AlternateContent xmlns:mc="http://schemas.openxmlformats.org/markup-compatibility/2006">
              <mc:Choice xmlns:v="urn:schemas-microsoft-com:vml" Requires="v">
                <p:oleObj spid="_x0000_s32916" name="Equation" r:id="rId4" imgW="5295600" imgH="431640" progId="Equation.DSMT4">
                  <p:embed/>
                </p:oleObj>
              </mc:Choice>
              <mc:Fallback>
                <p:oleObj name="Equation" r:id="rId4" imgW="5295600" imgH="43164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97439" y="5861049"/>
                        <a:ext cx="52959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2699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xmlns:a14="http://schemas.microsoft.com/office/drawing/2010/main" xmlns:mc="http://schemas.openxmlformats.org/markup-compatibility/2006" id="{CBC1C6E7-9C26-4437-998E-E435A6F71DDE}"/>
              </a:ext>
            </a:extLst>
          </p:cNvPr>
          <p:cNvSpPr>
            <a:spLocks noGrp="1"/>
          </p:cNvSpPr>
          <p:nvPr>
            <p:ph type="title"/>
          </p:nvPr>
        </p:nvSpPr>
        <p:spPr>
          <a:xfrm>
            <a:off x="457200" y="247711"/>
            <a:ext cx="8212138" cy="1569660"/>
          </a:xfrm>
        </p:spPr>
        <p:txBody>
          <a:bodyPr lIns="0" tIns="0" rIns="0" bIns="0">
            <a:spAutoFit/>
          </a:bodyPr>
          <a:lstStyle/>
          <a:p>
            <a:r>
              <a:rPr lang="en-US" altLang="en-US" sz="3400" dirty="0">
                <a:cs typeface="Arial" panose="020B0604020202020204" pitchFamily="34" charset="0"/>
              </a:rPr>
              <a:t>Sometimes Cash Flows Change by a Constant Rate, </a:t>
            </a:r>
            <a:r>
              <a:rPr lang="en-US" altLang="en-US" sz="3400" i="1" dirty="0"/>
              <a:t>f̅</a:t>
            </a:r>
            <a:r>
              <a:rPr lang="en-US" altLang="en-US" sz="3400" dirty="0">
                <a:cs typeface="Arial" panose="020B0604020202020204" pitchFamily="34" charset="0"/>
              </a:rPr>
              <a:t>, Each Period--This is a </a:t>
            </a:r>
            <a:r>
              <a:rPr lang="en-US" altLang="en-US" sz="3400" i="1" dirty="0">
                <a:cs typeface="Arial" panose="020B0604020202020204" pitchFamily="34" charset="0"/>
              </a:rPr>
              <a:t>Geometric Gradient Series </a:t>
            </a:r>
            <a:r>
              <a:rPr lang="en-US" altLang="en-US" sz="2800" dirty="0" smtClean="0">
                <a:cs typeface="Arial" panose="020B0604020202020204" pitchFamily="34" charset="0"/>
              </a:rPr>
              <a:t>(1 </a:t>
            </a:r>
            <a:r>
              <a:rPr lang="en-US" altLang="en-US" sz="2800" dirty="0">
                <a:cs typeface="Arial" panose="020B0604020202020204" pitchFamily="34" charset="0"/>
              </a:rPr>
              <a:t>of 2)</a:t>
            </a:r>
            <a:endParaRPr lang="en-US" sz="2800" dirty="0"/>
          </a:p>
        </p:txBody>
      </p:sp>
      <p:sp>
        <p:nvSpPr>
          <p:cNvPr id="6" name="Content Placeholder 5"/>
          <p:cNvSpPr>
            <a:spLocks noGrp="1"/>
          </p:cNvSpPr>
          <p:nvPr>
            <p:ph idx="1"/>
          </p:nvPr>
        </p:nvSpPr>
        <p:spPr>
          <a:xfrm>
            <a:off x="457200" y="2063219"/>
            <a:ext cx="8212138" cy="950916"/>
          </a:xfrm>
        </p:spPr>
        <p:txBody>
          <a:bodyPr vert="horz" lIns="0" tIns="0" rIns="0" bIns="0" rtlCol="0">
            <a:noAutofit/>
          </a:bodyPr>
          <a:lstStyle/>
          <a:p>
            <a:pPr marL="0" indent="0">
              <a:buNone/>
            </a:pPr>
            <a:r>
              <a:rPr lang="en-US" altLang="en-US" dirty="0" smtClean="0">
                <a:latin typeface="Arial" panose="020B0604020202020204" pitchFamily="34" charset="0"/>
                <a:cs typeface="Arial" panose="020B0604020202020204" pitchFamily="34" charset="0"/>
              </a:rPr>
              <a:t>This table presents a geometric gradient series.  It begins at the end of year 1 and has a rate of growth, </a:t>
            </a:r>
            <a:r>
              <a:rPr lang="en-US" altLang="en-US" i="1" dirty="0">
                <a:latin typeface="Times New Roman" panose="02020603050405020304" pitchFamily="18" charset="0"/>
              </a:rPr>
              <a:t>f</a:t>
            </a:r>
            <a:r>
              <a:rPr lang="en-US" altLang="en-US" i="1" dirty="0" smtClean="0">
                <a:latin typeface="Times New Roman" panose="02020603050405020304" pitchFamily="18" charset="0"/>
              </a:rPr>
              <a:t>̅</a:t>
            </a:r>
            <a:r>
              <a:rPr lang="en-US" altLang="en-US" dirty="0" smtClean="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of 20%.</a:t>
            </a:r>
          </a:p>
        </p:txBody>
      </p:sp>
      <p:graphicFrame>
        <p:nvGraphicFramePr>
          <p:cNvPr id="5" name="Shape 303"/>
          <p:cNvGraphicFramePr/>
          <p:nvPr>
            <p:extLst>
              <p:ext uri="{D42A27DB-BD31-4B8C-83A1-F6EECF244321}">
                <p14:modId xmlns:p14="http://schemas.microsoft.com/office/powerpoint/2010/main" val="3049781581"/>
              </p:ext>
            </p:extLst>
          </p:nvPr>
        </p:nvGraphicFramePr>
        <p:xfrm>
          <a:off x="2692400" y="3204588"/>
          <a:ext cx="3691467" cy="2748069"/>
        </p:xfrm>
        <a:graphic>
          <a:graphicData uri="http://schemas.openxmlformats.org/drawingml/2006/table">
            <a:tbl>
              <a:tblPr firstRow="1">
                <a:noFill/>
              </a:tblPr>
              <a:tblGrid>
                <a:gridCol w="1857578">
                  <a:extLst>
                    <a:ext uri="{9D8B030D-6E8A-4147-A177-3AD203B41FA5}">
                      <a16:colId xmlns="" xmlns:a16="http://schemas.microsoft.com/office/drawing/2014/main" val="20003"/>
                    </a:ext>
                  </a:extLst>
                </a:gridCol>
                <a:gridCol w="1833889">
                  <a:extLst>
                    <a:ext uri="{9D8B030D-6E8A-4147-A177-3AD203B41FA5}">
                      <a16:colId xmlns="" xmlns:a16="http://schemas.microsoft.com/office/drawing/2014/main" val="20004"/>
                    </a:ext>
                  </a:extLst>
                </a:gridCol>
              </a:tblGrid>
              <a:tr h="458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End of Year</a:t>
                      </a:r>
                      <a:endParaRPr kumimoji="0" lang="en-US" sz="2400" b="0" i="0" u="none" strike="noStrike" cap="none" normalizeH="0" baseline="0" dirty="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Cash Flows ($)</a:t>
                      </a:r>
                      <a:endParaRPr kumimoji="0" lang="en-US" sz="2400" b="0" i="0" u="none" strike="noStrike" cap="none" normalizeH="0" baseline="0" dirty="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a:lnL w="76200" cap="flat" cmpd="sng">
                      <a:solidFill>
                        <a:schemeClr val="lt1"/>
                      </a:solidFill>
                      <a:prstDash val="solid"/>
                      <a:round/>
                      <a:headEnd type="none" w="med" len="med"/>
                      <a:tailEnd type="none" w="med" len="med"/>
                    </a:lnL>
                    <a:lnR w="12700" cmpd="sng">
                      <a:noFill/>
                      <a:prstDash val="soli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4873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1</a:t>
                      </a:r>
                    </a:p>
                  </a:txBody>
                  <a:tcPr marL="62325" marR="62325" marT="31162" marB="31162"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1,000</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horzOverflow="overflow">
                    <a:lnL w="76200" cap="flat" cmpd="sng">
                      <a:solidFill>
                        <a:schemeClr val="lt1"/>
                      </a:solidFill>
                      <a:prstDash val="solid"/>
                      <a:round/>
                      <a:headEnd type="none" w="med" len="med"/>
                      <a:tailEnd type="none" w="med" len="med"/>
                    </a:lnL>
                    <a:lnR w="12700" cmpd="sng">
                      <a:noFill/>
                      <a:prstDash val="soli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2</a:t>
                      </a:r>
                    </a:p>
                  </a:txBody>
                  <a:tcPr marL="62325" marR="62325" marT="31162" marB="31162"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1,200</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horzOverflow="overflow">
                    <a:lnL w="76200" cap="flat" cmpd="sng">
                      <a:solidFill>
                        <a:schemeClr val="lt1"/>
                      </a:solidFill>
                      <a:prstDash val="solid"/>
                      <a:round/>
                      <a:headEnd type="none" w="med" len="med"/>
                      <a:tailEnd type="none" w="med" len="med"/>
                    </a:lnL>
                    <a:lnR w="12700" cmpd="sng">
                      <a:noFill/>
                      <a:prstDash val="soli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rPr>
                        <a:t>3</a:t>
                      </a:r>
                    </a:p>
                  </a:txBody>
                  <a:tcPr marL="62325" marR="62325" marT="31162" marB="31162" horzOverflow="overflow">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1,440</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horzOverflow="overflow">
                    <a:lnL w="76200" cap="flat" cmpd="sng">
                      <a:solidFill>
                        <a:schemeClr val="lt1"/>
                      </a:solidFill>
                      <a:prstDash val="solid"/>
                      <a:round/>
                      <a:headEnd type="none" w="med" len="med"/>
                      <a:tailEnd type="none" w="med" len="med"/>
                    </a:lnL>
                    <a:lnR w="12700" cmpd="sng">
                      <a:noFill/>
                      <a:prstDash val="soli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4</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horzOverflow="overflow">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1,728</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62325" marR="62325" marT="31162" marB="31162" horzOverflow="overflow">
                    <a:lnL w="76200" cap="flat" cmpd="sng" algn="ctr">
                      <a:solidFill>
                        <a:schemeClr val="lt1"/>
                      </a:solidFill>
                      <a:prstDash val="solid"/>
                      <a:round/>
                      <a:headEnd type="none" w="med" len="med"/>
                      <a:tailEnd type="none" w="med" len="med"/>
                    </a:lnL>
                    <a:lnR w="12700" cmpd="sng">
                      <a:noFill/>
                      <a:prstDash val="soli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10775319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06291"/>
            <a:ext cx="8212138" cy="1606528"/>
          </a:xfrm>
        </p:spPr>
        <p:txBody>
          <a:bodyPr/>
          <a:lstStyle/>
          <a:p>
            <a:r>
              <a:rPr lang="en-US" altLang="en-US" sz="3400" dirty="0">
                <a:cs typeface="Arial" panose="020B0604020202020204" pitchFamily="34" charset="0"/>
              </a:rPr>
              <a:t>Sometimes Cash Flows Change by a Constant Rate, </a:t>
            </a:r>
            <a:r>
              <a:rPr lang="en-US" altLang="en-US" sz="3400" i="1" dirty="0"/>
              <a:t>f̅</a:t>
            </a:r>
            <a:r>
              <a:rPr lang="en-US" altLang="en-US" sz="3400" dirty="0">
                <a:cs typeface="Arial" panose="020B0604020202020204" pitchFamily="34" charset="0"/>
              </a:rPr>
              <a:t>, Each Period--This is a </a:t>
            </a:r>
            <a:r>
              <a:rPr lang="en-US" altLang="en-US" sz="3400" i="1" dirty="0">
                <a:cs typeface="Arial" panose="020B0604020202020204" pitchFamily="34" charset="0"/>
              </a:rPr>
              <a:t>Geometric Gradient Series </a:t>
            </a:r>
            <a:r>
              <a:rPr lang="en-US" altLang="en-US" sz="2800" dirty="0" smtClean="0">
                <a:cs typeface="Arial" panose="020B0604020202020204" pitchFamily="34" charset="0"/>
              </a:rPr>
              <a:t>(2 </a:t>
            </a:r>
            <a:r>
              <a:rPr lang="en-US" altLang="en-US" sz="2800" dirty="0">
                <a:cs typeface="Arial" panose="020B0604020202020204" pitchFamily="34" charset="0"/>
              </a:rPr>
              <a:t>of 2)</a:t>
            </a:r>
            <a:endParaRPr lang="en-IN" sz="2800" dirty="0"/>
          </a:p>
        </p:txBody>
      </p:sp>
      <p:pic>
        <p:nvPicPr>
          <p:cNvPr id="6" name="Picture Placeholder 5" descr="The diagram runs from 0 to N. The A’s descend as the diagram moves toward N. A sub 1 is at 1. At 2, A sub 2 = A sub 1 left parentheses 1 + f bar right parentheses. The difference between A sub 1 and A sub 2 is f bar % of A sub 1. At 3, A sub 3 = A sub 1 left parentheses 1 + f bar right parentheses squared. At N minus 2, A sub N minus 2 = A sub 1 left parentheses 1 + f bar right parentheses to the power of N minus 3. At N minus 1, A sub N minus 1 = A sub 1 left parentheses 1 + f bar right parentheses to the power of N minus 2. The difference between N minus 2 and N minus 1 = F bar % of A sub N minus 2. At N, A sub N = A sub 1 left parentheses 1 + f bar right parentheses to the power of N minus 1. The difference between N minus 1 and N = F bar % of A sub N minus 1."/>
          <p:cNvPicPr>
            <a:picLocks noGrp="1" noChangeAspect="1"/>
          </p:cNvPicPr>
          <p:nvPr>
            <p:ph type="pic" sz="quarter" idx="13"/>
          </p:nvPr>
        </p:nvPicPr>
        <p:blipFill>
          <a:blip r:embed="rId2">
            <a:extLst>
              <a:ext uri="{28A0092B-C50C-407E-A947-70E740481C1C}">
                <a14:useLocalDpi xmlns:a14="http://schemas.microsoft.com/office/drawing/2010/main" val="0"/>
              </a:ext>
            </a:extLst>
          </a:blip>
          <a:stretch>
            <a:fillRect/>
          </a:stretch>
        </p:blipFill>
        <p:spPr>
          <a:xfrm>
            <a:off x="2342940" y="1986296"/>
            <a:ext cx="4458120" cy="4139683"/>
          </a:xfrm>
        </p:spPr>
      </p:pic>
    </p:spTree>
    <p:extLst>
      <p:ext uri="{BB962C8B-B14F-4D97-AF65-F5344CB8AC3E}">
        <p14:creationId xmlns:p14="http://schemas.microsoft.com/office/powerpoint/2010/main" val="3461413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36430"/>
            <a:ext cx="8229600" cy="1606528"/>
          </a:xfrm>
        </p:spPr>
        <p:txBody>
          <a:bodyPr/>
          <a:lstStyle/>
          <a:p>
            <a:r>
              <a:rPr lang="en-US" altLang="en-US" sz="3400" dirty="0" smtClean="0">
                <a:cs typeface="Arial" panose="020B0604020202020204" pitchFamily="34" charset="0"/>
              </a:rPr>
              <a:t>We Can Find the Present Value of a Geometric Series by Using the Appropriate Formula Below</a:t>
            </a:r>
            <a:endParaRPr lang="en-IN" sz="3400" dirty="0"/>
          </a:p>
        </p:txBody>
      </p:sp>
      <p:graphicFrame>
        <p:nvGraphicFramePr>
          <p:cNvPr id="2" name="Object 1"/>
          <p:cNvGraphicFramePr>
            <a:graphicFrameLocks noChangeAspect="1"/>
          </p:cNvGraphicFramePr>
          <p:nvPr>
            <p:extLst>
              <p:ext uri="{D42A27DB-BD31-4B8C-83A1-F6EECF244321}">
                <p14:modId xmlns:p14="http://schemas.microsoft.com/office/powerpoint/2010/main" val="3576128181"/>
              </p:ext>
            </p:extLst>
          </p:nvPr>
        </p:nvGraphicFramePr>
        <p:xfrm>
          <a:off x="639227" y="2219325"/>
          <a:ext cx="1219200" cy="457200"/>
        </p:xfrm>
        <a:graphic>
          <a:graphicData uri="http://schemas.openxmlformats.org/presentationml/2006/ole">
            <mc:AlternateContent xmlns:mc="http://schemas.openxmlformats.org/markup-compatibility/2006">
              <mc:Choice xmlns:v="urn:schemas-microsoft-com:vml" Requires="v">
                <p:oleObj spid="_x0000_s34423" name="Equation" r:id="rId3" imgW="1218960" imgH="457200" progId="Equation.DSMT4">
                  <p:embed/>
                </p:oleObj>
              </mc:Choice>
              <mc:Fallback>
                <p:oleObj name="Equation" r:id="rId3" imgW="1218960" imgH="4572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227" y="2219325"/>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076799572"/>
              </p:ext>
            </p:extLst>
          </p:nvPr>
        </p:nvGraphicFramePr>
        <p:xfrm>
          <a:off x="1587500" y="2862794"/>
          <a:ext cx="5245100" cy="1117600"/>
        </p:xfrm>
        <a:graphic>
          <a:graphicData uri="http://schemas.openxmlformats.org/presentationml/2006/ole">
            <mc:AlternateContent xmlns:mc="http://schemas.openxmlformats.org/markup-compatibility/2006">
              <mc:Choice xmlns:v="urn:schemas-microsoft-com:vml" Requires="v">
                <p:oleObj spid="_x0000_s34424" name="Equation" r:id="rId5" imgW="5244840" imgH="1117440" progId="Equation.DSMT4">
                  <p:embed/>
                </p:oleObj>
              </mc:Choice>
              <mc:Fallback>
                <p:oleObj name="Equation" r:id="rId5" imgW="5244840" imgH="111744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7500" y="2862794"/>
                        <a:ext cx="5245100"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545024316"/>
              </p:ext>
            </p:extLst>
          </p:nvPr>
        </p:nvGraphicFramePr>
        <p:xfrm>
          <a:off x="639227" y="4128562"/>
          <a:ext cx="1219200" cy="457200"/>
        </p:xfrm>
        <a:graphic>
          <a:graphicData uri="http://schemas.openxmlformats.org/presentationml/2006/ole">
            <mc:AlternateContent xmlns:mc="http://schemas.openxmlformats.org/markup-compatibility/2006">
              <mc:Choice xmlns:v="urn:schemas-microsoft-com:vml" Requires="v">
                <p:oleObj spid="_x0000_s34425" name="Equation" r:id="rId7" imgW="1218960" imgH="457200" progId="Equation.DSMT4">
                  <p:embed/>
                </p:oleObj>
              </mc:Choice>
              <mc:Fallback>
                <p:oleObj name="Equation" r:id="rId7" imgW="1218960" imgH="457200"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9227" y="4128562"/>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515323308"/>
              </p:ext>
            </p:extLst>
          </p:nvPr>
        </p:nvGraphicFramePr>
        <p:xfrm>
          <a:off x="2873375" y="4658786"/>
          <a:ext cx="2400300" cy="482600"/>
        </p:xfrm>
        <a:graphic>
          <a:graphicData uri="http://schemas.openxmlformats.org/presentationml/2006/ole">
            <mc:AlternateContent xmlns:mc="http://schemas.openxmlformats.org/markup-compatibility/2006">
              <mc:Choice xmlns:v="urn:schemas-microsoft-com:vml" Requires="v">
                <p:oleObj spid="_x0000_s34426" name="Equation" r:id="rId9" imgW="2400120" imgH="482400" progId="Equation.DSMT4">
                  <p:embed/>
                </p:oleObj>
              </mc:Choice>
              <mc:Fallback>
                <p:oleObj name="Equation" r:id="rId9" imgW="2400120" imgH="482400" progId="Equation.DSMT4">
                  <p:embed/>
                  <p:pic>
                    <p:nvPicPr>
                      <p:cNvPr id="0"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73375" y="4658786"/>
                        <a:ext cx="24003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3"/>
          </p:nvPr>
        </p:nvSpPr>
        <p:spPr>
          <a:xfrm>
            <a:off x="448733" y="5425018"/>
            <a:ext cx="8229600" cy="423333"/>
          </a:xfrm>
        </p:spPr>
        <p:txBody>
          <a:bodyPr/>
          <a:lstStyle/>
          <a:p>
            <a:pPr marL="0" indent="0">
              <a:buNone/>
            </a:pPr>
            <a:r>
              <a:rPr lang="en-US" altLang="en-US" dirty="0" smtClean="0">
                <a:latin typeface="Arial" panose="020B0604020202020204" pitchFamily="34" charset="0"/>
                <a:cs typeface="Arial" panose="020B0604020202020204" pitchFamily="34" charset="0"/>
              </a:rPr>
              <a:t>Where     is </a:t>
            </a:r>
            <a:r>
              <a:rPr lang="en-US" altLang="en-US" dirty="0">
                <a:latin typeface="Arial" panose="020B0604020202020204" pitchFamily="34" charset="0"/>
                <a:cs typeface="Arial" panose="020B0604020202020204" pitchFamily="34" charset="0"/>
              </a:rPr>
              <a:t>the initial cash flow in the series</a:t>
            </a:r>
            <a:r>
              <a:rPr lang="en-US" altLang="en-US" dirty="0" smtClean="0">
                <a:latin typeface="Arial" panose="020B0604020202020204" pitchFamily="34" charset="0"/>
                <a:cs typeface="Arial" panose="020B0604020202020204" pitchFamily="34" charset="0"/>
              </a:rPr>
              <a:t>.</a:t>
            </a:r>
            <a:endParaRPr lang="en-US" altLang="en-US" dirty="0">
              <a:latin typeface="Arial" panose="020B0604020202020204" pitchFamily="34" charset="0"/>
              <a:cs typeface="Arial" panose="020B0604020202020204" pitchFamily="34"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2148986965"/>
              </p:ext>
            </p:extLst>
          </p:nvPr>
        </p:nvGraphicFramePr>
        <p:xfrm>
          <a:off x="1367869" y="5348819"/>
          <a:ext cx="374650" cy="488950"/>
        </p:xfrm>
        <a:graphic>
          <a:graphicData uri="http://schemas.openxmlformats.org/presentationml/2006/ole">
            <mc:AlternateContent xmlns:mc="http://schemas.openxmlformats.org/markup-compatibility/2006">
              <mc:Choice xmlns:v="urn:schemas-microsoft-com:vml" Requires="v">
                <p:oleObj spid="_x0000_s34427" name="Equation" r:id="rId11" imgW="330120" imgH="431640" progId="Equation.DSMT4">
                  <p:embed/>
                </p:oleObj>
              </mc:Choice>
              <mc:Fallback>
                <p:oleObj name="Equation" r:id="rId11" imgW="330120" imgH="431640" progId="Equation.DSMT4">
                  <p:embed/>
                  <p:pic>
                    <p:nvPicPr>
                      <p:cNvPr id="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367869" y="5348819"/>
                        <a:ext cx="3746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63356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822853"/>
            <a:ext cx="8212138" cy="460485"/>
          </a:xfrm>
        </p:spPr>
        <p:txBody>
          <a:bodyPr lIns="0" tIns="0" rIns="0" bIns="0"/>
          <a:lstStyle/>
          <a:p>
            <a:r>
              <a:rPr lang="en-US" altLang="en-US" sz="3400" dirty="0">
                <a:cs typeface="Arial" panose="020B0604020202020204" pitchFamily="34" charset="0"/>
              </a:rPr>
              <a:t>Pause and Solve </a:t>
            </a:r>
            <a:r>
              <a:rPr lang="en-US" altLang="en-US" sz="2800" dirty="0" smtClean="0">
                <a:cs typeface="Arial" panose="020B0604020202020204" pitchFamily="34" charset="0"/>
              </a:rPr>
              <a:t>(4 </a:t>
            </a:r>
            <a:r>
              <a:rPr lang="en-US" altLang="en-US" sz="2800" dirty="0">
                <a:cs typeface="Arial" panose="020B0604020202020204" pitchFamily="34" charset="0"/>
              </a:rPr>
              <a:t>of 4)</a:t>
            </a:r>
            <a:endParaRPr lang="en-US" sz="2800" dirty="0"/>
          </a:p>
        </p:txBody>
      </p:sp>
      <p:sp>
        <p:nvSpPr>
          <p:cNvPr id="6" name="Content Placeholder 5"/>
          <p:cNvSpPr>
            <a:spLocks noGrp="1"/>
          </p:cNvSpPr>
          <p:nvPr>
            <p:ph idx="1"/>
          </p:nvPr>
        </p:nvSpPr>
        <p:spPr>
          <a:xfrm>
            <a:off x="457200" y="1656490"/>
            <a:ext cx="8212138" cy="2296385"/>
          </a:xfrm>
        </p:spPr>
        <p:txBody>
          <a:bodyPr vert="horz" lIns="0" tIns="0" rIns="0" bIns="0" rtlCol="0">
            <a:noAutofit/>
          </a:bodyPr>
          <a:lstStyle/>
          <a:p>
            <a:pPr marL="0" indent="0">
              <a:buNone/>
            </a:pPr>
            <a:r>
              <a:rPr lang="en-US" altLang="en-US" dirty="0">
                <a:latin typeface="Arial" panose="020B0604020202020204" pitchFamily="34" charset="0"/>
              </a:rPr>
              <a:t>Acme Miracle projects good things for their new weight loss pill, </a:t>
            </a:r>
            <a:r>
              <a:rPr lang="en-US" altLang="en-US" dirty="0" err="1">
                <a:latin typeface="Arial" panose="020B0604020202020204" pitchFamily="34" charset="0"/>
              </a:rPr>
              <a:t>LoseIt</a:t>
            </a:r>
            <a:r>
              <a:rPr lang="en-US" altLang="en-US" dirty="0">
                <a:latin typeface="Arial" panose="020B0604020202020204" pitchFamily="34" charset="0"/>
              </a:rPr>
              <a:t>.  Revenues this year are expected to be $1.1 million, and Acme believes they will increase 15% per year for the next 5 years.  What are the present value and equivalent annual amount for the anticipated revenues?  Acme uses an interest rate of 20</a:t>
            </a:r>
            <a:r>
              <a:rPr lang="en-US" altLang="en-US" dirty="0" smtClean="0">
                <a:latin typeface="Arial" panose="020B0604020202020204" pitchFamily="34" charset="0"/>
              </a:rPr>
              <a:t>%.</a:t>
            </a:r>
            <a:endParaRPr lang="en-US" altLang="en-US" dirty="0">
              <a:latin typeface="Arial" panose="020B0604020202020204" pitchFamily="34" charset="0"/>
            </a:endParaRPr>
          </a:p>
        </p:txBody>
      </p:sp>
    </p:spTree>
    <p:extLst>
      <p:ext uri="{BB962C8B-B14F-4D97-AF65-F5344CB8AC3E}">
        <p14:creationId xmlns:p14="http://schemas.microsoft.com/office/powerpoint/2010/main" val="3870448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2889"/>
            <a:ext cx="8212138" cy="1476880"/>
          </a:xfrm>
        </p:spPr>
        <p:txBody>
          <a:bodyPr lIns="0" tIns="0" rIns="0" bIns="0"/>
          <a:lstStyle/>
          <a:p>
            <a:r>
              <a:rPr lang="en-US" altLang="en-US" sz="3200" dirty="0" smtClean="0">
                <a:cs typeface="Arial" panose="020B0604020202020204" pitchFamily="34" charset="0"/>
              </a:rPr>
              <a:t>Return to Capital in the Form of Interest and Profit is an Essential Ingredient of Engineering Economy Studies</a:t>
            </a:r>
            <a:endParaRPr lang="en-US" sz="3200" b="0" dirty="0"/>
          </a:p>
        </p:txBody>
      </p:sp>
      <p:sp>
        <p:nvSpPr>
          <p:cNvPr id="6" name="Content Placeholder 5"/>
          <p:cNvSpPr>
            <a:spLocks noGrp="1"/>
          </p:cNvSpPr>
          <p:nvPr>
            <p:ph idx="1"/>
          </p:nvPr>
        </p:nvSpPr>
        <p:spPr>
          <a:xfrm>
            <a:off x="457200" y="2101293"/>
            <a:ext cx="8229600" cy="2751151"/>
          </a:xfrm>
        </p:spPr>
        <p:txBody>
          <a:bodyPr/>
          <a:lstStyle/>
          <a:p>
            <a:pPr>
              <a:lnSpc>
                <a:spcPct val="90000"/>
              </a:lnSpc>
            </a:pPr>
            <a:r>
              <a:rPr lang="en-US" altLang="en-US" dirty="0">
                <a:latin typeface="Arial" panose="020B0604020202020204" pitchFamily="34" charset="0"/>
                <a:cs typeface="Arial" panose="020B0604020202020204" pitchFamily="34" charset="0"/>
              </a:rPr>
              <a:t>Interest and profit pay the providers of capital for forgoing its use during the time the capital is being used.</a:t>
            </a:r>
          </a:p>
          <a:p>
            <a:pPr>
              <a:lnSpc>
                <a:spcPct val="90000"/>
              </a:lnSpc>
            </a:pPr>
            <a:r>
              <a:rPr lang="en-US" altLang="en-US" dirty="0">
                <a:latin typeface="Arial" panose="020B0604020202020204" pitchFamily="34" charset="0"/>
                <a:cs typeface="Arial" panose="020B0604020202020204" pitchFamily="34" charset="0"/>
              </a:rPr>
              <a:t>Interest and profit are payments for the </a:t>
            </a:r>
            <a:r>
              <a:rPr lang="en-US" altLang="en-US" i="1" dirty="0">
                <a:latin typeface="Arial" panose="020B0604020202020204" pitchFamily="34" charset="0"/>
                <a:cs typeface="Arial" panose="020B0604020202020204" pitchFamily="34" charset="0"/>
              </a:rPr>
              <a:t>risk</a:t>
            </a:r>
            <a:r>
              <a:rPr lang="en-US" altLang="en-US" dirty="0">
                <a:latin typeface="Arial" panose="020B0604020202020204" pitchFamily="34" charset="0"/>
                <a:cs typeface="Arial" panose="020B0604020202020204" pitchFamily="34" charset="0"/>
              </a:rPr>
              <a:t> the investor takes in letting another use his or her capital.</a:t>
            </a:r>
          </a:p>
          <a:p>
            <a:pPr>
              <a:lnSpc>
                <a:spcPct val="90000"/>
              </a:lnSpc>
            </a:pPr>
            <a:r>
              <a:rPr lang="en-US" altLang="en-US" dirty="0">
                <a:latin typeface="Arial" panose="020B0604020202020204" pitchFamily="34" charset="0"/>
                <a:cs typeface="Arial" panose="020B0604020202020204" pitchFamily="34" charset="0"/>
              </a:rPr>
              <a:t>Any project or venture must provide a sufficient return to be financially attractive to the suppliers of money or property.</a:t>
            </a:r>
          </a:p>
        </p:txBody>
      </p:sp>
    </p:spTree>
    <p:extLst>
      <p:ext uri="{BB962C8B-B14F-4D97-AF65-F5344CB8AC3E}">
        <p14:creationId xmlns:p14="http://schemas.microsoft.com/office/powerpoint/2010/main" val="34743781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65961"/>
            <a:ext cx="8212138" cy="506533"/>
          </a:xfrm>
        </p:spPr>
        <p:txBody>
          <a:bodyPr lIns="0" tIns="0" rIns="0" bIns="0"/>
          <a:lstStyle/>
          <a:p>
            <a:r>
              <a:rPr lang="en-US" altLang="en-US" sz="3400" dirty="0">
                <a:cs typeface="Arial" panose="020B0604020202020204" pitchFamily="34" charset="0"/>
              </a:rPr>
              <a:t>Solution </a:t>
            </a:r>
            <a:r>
              <a:rPr lang="en-US" altLang="en-US" sz="2800" dirty="0" smtClean="0">
                <a:cs typeface="Arial" panose="020B0604020202020204" pitchFamily="34" charset="0"/>
              </a:rPr>
              <a:t>(4 </a:t>
            </a:r>
            <a:r>
              <a:rPr lang="en-US" altLang="en-US" sz="2800" dirty="0">
                <a:cs typeface="Arial" panose="020B0604020202020204" pitchFamily="34" charset="0"/>
              </a:rPr>
              <a:t>of 4)</a:t>
            </a:r>
            <a:endParaRPr lang="en-US" sz="2800" dirty="0"/>
          </a:p>
        </p:txBody>
      </p:sp>
      <p:sp>
        <p:nvSpPr>
          <p:cNvPr id="6" name="Content Placeholder 5"/>
          <p:cNvSpPr>
            <a:spLocks noGrp="1"/>
          </p:cNvSpPr>
          <p:nvPr>
            <p:ph idx="1"/>
          </p:nvPr>
        </p:nvSpPr>
        <p:spPr>
          <a:xfrm>
            <a:off x="457200" y="1656490"/>
            <a:ext cx="8212138" cy="905735"/>
          </a:xfrm>
        </p:spPr>
        <p:txBody>
          <a:bodyPr vert="horz" lIns="0" tIns="0" rIns="0" bIns="0" rtlCol="0">
            <a:noAutofit/>
          </a:bodyPr>
          <a:lstStyle/>
          <a:p>
            <a:pPr marL="0" indent="0">
              <a:spcBef>
                <a:spcPct val="0"/>
              </a:spcBef>
              <a:buFontTx/>
              <a:buNone/>
            </a:pPr>
            <a:r>
              <a:rPr lang="en-US" altLang="en-US" dirty="0">
                <a:latin typeface="Arial" panose="020B0604020202020204" pitchFamily="34" charset="0"/>
              </a:rPr>
              <a:t>Use the geometric gradient formula to find the present value, then convert the present amount to an annual amount.</a:t>
            </a:r>
          </a:p>
        </p:txBody>
      </p:sp>
      <p:graphicFrame>
        <p:nvGraphicFramePr>
          <p:cNvPr id="3" name="Object 2"/>
          <p:cNvGraphicFramePr>
            <a:graphicFrameLocks noChangeAspect="1"/>
          </p:cNvGraphicFramePr>
          <p:nvPr>
            <p:extLst>
              <p:ext uri="{D42A27DB-BD31-4B8C-83A1-F6EECF244321}">
                <p14:modId xmlns:p14="http://schemas.microsoft.com/office/powerpoint/2010/main" val="2515440522"/>
              </p:ext>
            </p:extLst>
          </p:nvPr>
        </p:nvGraphicFramePr>
        <p:xfrm>
          <a:off x="609606" y="2952730"/>
          <a:ext cx="7899400" cy="901700"/>
        </p:xfrm>
        <a:graphic>
          <a:graphicData uri="http://schemas.openxmlformats.org/presentationml/2006/ole">
            <mc:AlternateContent xmlns:mc="http://schemas.openxmlformats.org/markup-compatibility/2006">
              <mc:Choice xmlns:v="urn:schemas-microsoft-com:vml" Requires="v">
                <p:oleObj spid="_x0000_s35042" name="Equation" r:id="rId4" imgW="7899120" imgH="901440" progId="Equation.DSMT4">
                  <p:embed/>
                </p:oleObj>
              </mc:Choice>
              <mc:Fallback>
                <p:oleObj name="Equation" r:id="rId4" imgW="7899120" imgH="90144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6" y="2952730"/>
                        <a:ext cx="789940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300829625"/>
              </p:ext>
            </p:extLst>
          </p:nvPr>
        </p:nvGraphicFramePr>
        <p:xfrm>
          <a:off x="1885956" y="4305280"/>
          <a:ext cx="5346700" cy="431800"/>
        </p:xfrm>
        <a:graphic>
          <a:graphicData uri="http://schemas.openxmlformats.org/presentationml/2006/ole">
            <mc:AlternateContent xmlns:mc="http://schemas.openxmlformats.org/markup-compatibility/2006">
              <mc:Choice xmlns:v="urn:schemas-microsoft-com:vml" Requires="v">
                <p:oleObj spid="_x0000_s35043" name="Equation" r:id="rId6" imgW="5346360" imgH="431640" progId="Equation.DSMT4">
                  <p:embed/>
                </p:oleObj>
              </mc:Choice>
              <mc:Fallback>
                <p:oleObj name="Equation" r:id="rId6" imgW="5346360" imgH="43164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85956" y="4305280"/>
                        <a:ext cx="53467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066748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02435"/>
            <a:ext cx="8212138" cy="1445201"/>
          </a:xfrm>
        </p:spPr>
        <p:txBody>
          <a:bodyPr lIns="0" tIns="0" rIns="0" bIns="0"/>
          <a:lstStyle/>
          <a:p>
            <a:r>
              <a:rPr lang="en-US" altLang="en-US" sz="3400" dirty="0">
                <a:cs typeface="Arial" panose="020B0604020202020204" pitchFamily="34" charset="0"/>
              </a:rPr>
              <a:t>When Interest Rates Vary With Time Different Procedures are Necessary</a:t>
            </a:r>
            <a:r>
              <a:rPr lang="en-US" altLang="en-US" dirty="0">
                <a:latin typeface="Arial" panose="020B0604020202020204" pitchFamily="34" charset="0"/>
                <a:cs typeface="Arial" panose="020B0604020202020204" pitchFamily="34" charset="0"/>
              </a:rPr>
              <a:t/>
            </a:r>
            <a:br>
              <a:rPr lang="en-US" altLang="en-US" dirty="0">
                <a:latin typeface="Arial" panose="020B0604020202020204" pitchFamily="34" charset="0"/>
                <a:cs typeface="Arial" panose="020B0604020202020204" pitchFamily="34" charset="0"/>
              </a:rPr>
            </a:br>
            <a:r>
              <a:rPr lang="en-US" altLang="en-US" sz="2800" dirty="0">
                <a:cs typeface="Arial" panose="020B0604020202020204" pitchFamily="34" charset="0"/>
              </a:rPr>
              <a:t>(1 of 2)</a:t>
            </a:r>
            <a:endParaRPr lang="en-US" sz="2800" dirty="0"/>
          </a:p>
        </p:txBody>
      </p:sp>
      <p:sp>
        <p:nvSpPr>
          <p:cNvPr id="6" name="Content Placeholder 5"/>
          <p:cNvSpPr>
            <a:spLocks noGrp="1"/>
          </p:cNvSpPr>
          <p:nvPr>
            <p:ph idx="1"/>
          </p:nvPr>
        </p:nvSpPr>
        <p:spPr>
          <a:xfrm>
            <a:off x="457200" y="2062906"/>
            <a:ext cx="8212138" cy="1772510"/>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Interest rates often change with time (e.g., a variable rate mortgage).</a:t>
            </a:r>
          </a:p>
          <a:p>
            <a:r>
              <a:rPr lang="en-US" altLang="en-US" dirty="0">
                <a:latin typeface="Arial" panose="020B0604020202020204" pitchFamily="34" charset="0"/>
                <a:cs typeface="Arial" panose="020B0604020202020204" pitchFamily="34" charset="0"/>
              </a:rPr>
              <a:t>We often must resort to moving cash flows one period at a time, reflecting the interest rate for that single period.</a:t>
            </a:r>
          </a:p>
        </p:txBody>
      </p:sp>
    </p:spTree>
    <p:extLst>
      <p:ext uri="{BB962C8B-B14F-4D97-AF65-F5344CB8AC3E}">
        <p14:creationId xmlns:p14="http://schemas.microsoft.com/office/powerpoint/2010/main" val="23210387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02435"/>
            <a:ext cx="8212138" cy="1445201"/>
          </a:xfrm>
        </p:spPr>
        <p:txBody>
          <a:bodyPr lIns="0" tIns="0" rIns="0" bIns="0"/>
          <a:lstStyle/>
          <a:p>
            <a:r>
              <a:rPr lang="en-US" altLang="en-US" sz="3400" dirty="0" smtClean="0">
                <a:cs typeface="Arial" panose="020B0604020202020204" pitchFamily="34" charset="0"/>
              </a:rPr>
              <a:t>When Interest Rates Vary With Time Different Procedures are Necessary</a:t>
            </a:r>
            <a:r>
              <a:rPr lang="en-US" altLang="en-US" dirty="0" smtClean="0">
                <a:cs typeface="Arial" panose="020B0604020202020204" pitchFamily="34" charset="0"/>
              </a:rPr>
              <a:t/>
            </a:r>
            <a:br>
              <a:rPr lang="en-US" altLang="en-US" dirty="0" smtClean="0">
                <a:cs typeface="Arial" panose="020B0604020202020204" pitchFamily="34" charset="0"/>
              </a:rPr>
            </a:br>
            <a:r>
              <a:rPr lang="en-US" altLang="en-US" sz="2800" dirty="0" smtClean="0">
                <a:cs typeface="Arial" panose="020B0604020202020204" pitchFamily="34" charset="0"/>
              </a:rPr>
              <a:t>(2 of 2)</a:t>
            </a:r>
            <a:endParaRPr lang="en-US" sz="2800" dirty="0"/>
          </a:p>
        </p:txBody>
      </p:sp>
      <p:sp>
        <p:nvSpPr>
          <p:cNvPr id="6" name="Content Placeholder 5"/>
          <p:cNvSpPr>
            <a:spLocks noGrp="1"/>
          </p:cNvSpPr>
          <p:nvPr>
            <p:ph idx="1"/>
          </p:nvPr>
        </p:nvSpPr>
        <p:spPr>
          <a:xfrm>
            <a:off x="465931" y="2062906"/>
            <a:ext cx="8212138" cy="1239110"/>
          </a:xfrm>
        </p:spPr>
        <p:txBody>
          <a:bodyPr vert="horz" lIns="0" tIns="0" rIns="0" bIns="0" rtlCol="0">
            <a:noAutofit/>
          </a:bodyPr>
          <a:lstStyle/>
          <a:p>
            <a:pPr>
              <a:spcBef>
                <a:spcPct val="50000"/>
              </a:spcBef>
              <a:buFontTx/>
              <a:buNone/>
            </a:pPr>
            <a:r>
              <a:rPr lang="en-US" altLang="en-US" dirty="0">
                <a:latin typeface="Arial" panose="020B0604020202020204" pitchFamily="34" charset="0"/>
                <a:cs typeface="Arial" panose="020B0604020202020204" pitchFamily="34" charset="0"/>
              </a:rPr>
              <a:t>The present equivalent of a cash flow occurring at the end of period </a:t>
            </a:r>
            <a:r>
              <a:rPr lang="en-US" altLang="en-US" i="1" dirty="0">
                <a:latin typeface="Arial" panose="020B0604020202020204" pitchFamily="34" charset="0"/>
                <a:cs typeface="Arial" panose="020B0604020202020204" pitchFamily="34" charset="0"/>
              </a:rPr>
              <a:t>N</a:t>
            </a:r>
            <a:r>
              <a:rPr lang="en-US" altLang="en-US" dirty="0">
                <a:latin typeface="Arial" panose="020B0604020202020204" pitchFamily="34" charset="0"/>
                <a:cs typeface="Arial" panose="020B0604020202020204" pitchFamily="34" charset="0"/>
              </a:rPr>
              <a:t> can be computed with the equation below, where </a:t>
            </a:r>
            <a:r>
              <a:rPr lang="en-US" altLang="en-US" i="1" dirty="0" err="1">
                <a:latin typeface="Arial" panose="020B0604020202020204" pitchFamily="34" charset="0"/>
                <a:cs typeface="Arial" panose="020B0604020202020204" pitchFamily="34" charset="0"/>
              </a:rPr>
              <a:t>i</a:t>
            </a:r>
            <a:r>
              <a:rPr lang="en-US" altLang="en-US" i="1" baseline="-25000" dirty="0" err="1">
                <a:latin typeface="Arial" panose="020B0604020202020204" pitchFamily="34" charset="0"/>
                <a:cs typeface="Arial" panose="020B0604020202020204" pitchFamily="34" charset="0"/>
              </a:rPr>
              <a:t>k</a:t>
            </a:r>
            <a:r>
              <a:rPr lang="en-US" altLang="en-US" dirty="0">
                <a:latin typeface="Arial" panose="020B0604020202020204" pitchFamily="34" charset="0"/>
                <a:cs typeface="Arial" panose="020B0604020202020204" pitchFamily="34" charset="0"/>
              </a:rPr>
              <a:t> is the interest rate for the </a:t>
            </a:r>
            <a:r>
              <a:rPr lang="en-US" altLang="en-US" i="1" dirty="0">
                <a:latin typeface="Arial" panose="020B0604020202020204" pitchFamily="34" charset="0"/>
                <a:cs typeface="Arial" panose="020B0604020202020204" pitchFamily="34" charset="0"/>
              </a:rPr>
              <a:t>k</a:t>
            </a:r>
            <a:r>
              <a:rPr lang="en-US" altLang="en-US" baseline="30000" dirty="0">
                <a:latin typeface="Arial" panose="020B0604020202020204" pitchFamily="34" charset="0"/>
                <a:cs typeface="Arial" panose="020B0604020202020204" pitchFamily="34" charset="0"/>
              </a:rPr>
              <a:t>th</a:t>
            </a:r>
            <a:r>
              <a:rPr lang="en-US" altLang="en-US" dirty="0">
                <a:latin typeface="Arial" panose="020B0604020202020204" pitchFamily="34" charset="0"/>
                <a:cs typeface="Arial" panose="020B0604020202020204" pitchFamily="34" charset="0"/>
              </a:rPr>
              <a:t> period.</a:t>
            </a:r>
          </a:p>
        </p:txBody>
      </p:sp>
      <p:graphicFrame>
        <p:nvGraphicFramePr>
          <p:cNvPr id="8" name="Object 7" descr="Capital P equals the fraction capital F sub capital N by product from k equal to 1 to capital N open parens 1 plus i sub k"/>
          <p:cNvGraphicFramePr>
            <a:graphicFrameLocks noChangeAspect="1"/>
          </p:cNvGraphicFramePr>
          <p:nvPr>
            <p:extLst>
              <p:ext uri="{D42A27DB-BD31-4B8C-83A1-F6EECF244321}">
                <p14:modId xmlns:p14="http://schemas.microsoft.com/office/powerpoint/2010/main" val="623545854"/>
              </p:ext>
            </p:extLst>
          </p:nvPr>
        </p:nvGraphicFramePr>
        <p:xfrm>
          <a:off x="3453191" y="3429000"/>
          <a:ext cx="2183141" cy="886901"/>
        </p:xfrm>
        <a:graphic>
          <a:graphicData uri="http://schemas.openxmlformats.org/presentationml/2006/ole">
            <mc:AlternateContent xmlns:mc="http://schemas.openxmlformats.org/markup-compatibility/2006">
              <mc:Choice xmlns:v="urn:schemas-microsoft-com:vml" Requires="v">
                <p:oleObj spid="_x0000_s36274" name="Equation" r:id="rId4" imgW="2031840" imgH="825480" progId="Equation.DSMT4">
                  <p:embed/>
                </p:oleObj>
              </mc:Choice>
              <mc:Fallback>
                <p:oleObj name="Equation" r:id="rId4" imgW="2031840" imgH="82548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53191" y="3429000"/>
                        <a:ext cx="2183141" cy="886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057473829"/>
              </p:ext>
            </p:extLst>
          </p:nvPr>
        </p:nvGraphicFramePr>
        <p:xfrm>
          <a:off x="1413418" y="4556659"/>
          <a:ext cx="6262687" cy="358775"/>
        </p:xfrm>
        <a:graphic>
          <a:graphicData uri="http://schemas.openxmlformats.org/presentationml/2006/ole">
            <mc:AlternateContent xmlns:mc="http://schemas.openxmlformats.org/markup-compatibility/2006">
              <mc:Choice xmlns:v="urn:schemas-microsoft-com:vml" Requires="v">
                <p:oleObj spid="_x0000_s36275" name="Equation" r:id="rId6" imgW="6629400" imgH="380880" progId="Equation.DSMT4">
                  <p:embed/>
                </p:oleObj>
              </mc:Choice>
              <mc:Fallback>
                <p:oleObj name="Equation" r:id="rId6" imgW="6629400" imgH="380880" progId="Equation.DSMT4">
                  <p:embed/>
                  <p:pic>
                    <p:nvPicPr>
                      <p:cNvPr id="0" name="Object 2"/>
                      <p:cNvPicPr>
                        <a:picLocks noChangeAspect="1" noChangeArrowheads="1"/>
                      </p:cNvPicPr>
                      <p:nvPr/>
                    </p:nvPicPr>
                    <p:blipFill>
                      <a:blip r:embed="rId7"/>
                      <a:srcRect/>
                      <a:stretch>
                        <a:fillRect/>
                      </a:stretch>
                    </p:blipFill>
                    <p:spPr bwMode="auto">
                      <a:xfrm>
                        <a:off x="1413418" y="4556659"/>
                        <a:ext cx="6262687" cy="358775"/>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99050224"/>
              </p:ext>
            </p:extLst>
          </p:nvPr>
        </p:nvGraphicFramePr>
        <p:xfrm>
          <a:off x="1651838" y="5205487"/>
          <a:ext cx="5785847" cy="393595"/>
        </p:xfrm>
        <a:graphic>
          <a:graphicData uri="http://schemas.openxmlformats.org/presentationml/2006/ole">
            <mc:AlternateContent xmlns:mc="http://schemas.openxmlformats.org/markup-compatibility/2006">
              <mc:Choice xmlns:v="urn:schemas-microsoft-com:vml" Requires="v">
                <p:oleObj spid="_x0000_s36276" name="Equation" r:id="rId8" imgW="6349680" imgH="431640" progId="Equation.DSMT4">
                  <p:embed/>
                </p:oleObj>
              </mc:Choice>
              <mc:Fallback>
                <p:oleObj name="Equation" r:id="rId8" imgW="6349680" imgH="431640"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51838" y="5205487"/>
                        <a:ext cx="5785847" cy="393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875199923"/>
              </p:ext>
            </p:extLst>
          </p:nvPr>
        </p:nvGraphicFramePr>
        <p:xfrm>
          <a:off x="1894554" y="5832172"/>
          <a:ext cx="5300414" cy="400155"/>
        </p:xfrm>
        <a:graphic>
          <a:graphicData uri="http://schemas.openxmlformats.org/presentationml/2006/ole">
            <mc:AlternateContent xmlns:mc="http://schemas.openxmlformats.org/markup-compatibility/2006">
              <mc:Choice xmlns:v="urn:schemas-microsoft-com:vml" Requires="v">
                <p:oleObj spid="_x0000_s36277" name="Equation" r:id="rId10" imgW="5715000" imgH="431640" progId="Equation.DSMT4">
                  <p:embed/>
                </p:oleObj>
              </mc:Choice>
              <mc:Fallback>
                <p:oleObj name="Equation" r:id="rId10" imgW="5715000" imgH="431640" progId="Equation.DSMT4">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94554" y="5832172"/>
                        <a:ext cx="5300414" cy="400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465425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54594"/>
            <a:ext cx="8212138" cy="521784"/>
          </a:xfrm>
        </p:spPr>
        <p:txBody>
          <a:bodyPr lIns="0" tIns="0" rIns="0" bIns="0"/>
          <a:lstStyle/>
          <a:p>
            <a:r>
              <a:rPr lang="en-US" altLang="en-US" sz="3400" dirty="0" smtClean="0">
                <a:cs typeface="Arial" panose="020B0604020202020204" pitchFamily="34" charset="0"/>
              </a:rPr>
              <a:t>Nominal and Effective Interest Rates</a:t>
            </a:r>
            <a:endParaRPr lang="en-US" sz="3400" b="0" dirty="0"/>
          </a:p>
        </p:txBody>
      </p:sp>
      <p:sp>
        <p:nvSpPr>
          <p:cNvPr id="6" name="Content Placeholder 5"/>
          <p:cNvSpPr>
            <a:spLocks noGrp="1"/>
          </p:cNvSpPr>
          <p:nvPr>
            <p:ph idx="1"/>
          </p:nvPr>
        </p:nvSpPr>
        <p:spPr>
          <a:xfrm>
            <a:off x="457200" y="1656489"/>
            <a:ext cx="8212138" cy="4315685"/>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More often than not, the time between successive compounding, or the interest period, is less than one year (e.g., daily, monthly, quarterly).</a:t>
            </a:r>
          </a:p>
          <a:p>
            <a:r>
              <a:rPr lang="en-US" altLang="en-US" dirty="0">
                <a:latin typeface="Arial" panose="020B0604020202020204" pitchFamily="34" charset="0"/>
                <a:cs typeface="Arial" panose="020B0604020202020204" pitchFamily="34" charset="0"/>
              </a:rPr>
              <a:t>The annual rate is known as a </a:t>
            </a:r>
            <a:r>
              <a:rPr lang="en-US" altLang="en-US" i="1" dirty="0">
                <a:latin typeface="Arial" panose="020B0604020202020204" pitchFamily="34" charset="0"/>
                <a:cs typeface="Arial" panose="020B0604020202020204" pitchFamily="34" charset="0"/>
              </a:rPr>
              <a:t>nominal</a:t>
            </a:r>
            <a:r>
              <a:rPr lang="en-US" altLang="en-US" dirty="0">
                <a:latin typeface="Arial" panose="020B0604020202020204" pitchFamily="34" charset="0"/>
                <a:cs typeface="Arial" panose="020B0604020202020204" pitchFamily="34" charset="0"/>
              </a:rPr>
              <a:t> rate.</a:t>
            </a:r>
          </a:p>
          <a:p>
            <a:r>
              <a:rPr lang="en-US" altLang="en-US" dirty="0">
                <a:latin typeface="Arial" panose="020B0604020202020204" pitchFamily="34" charset="0"/>
                <a:cs typeface="Arial" panose="020B0604020202020204" pitchFamily="34" charset="0"/>
              </a:rPr>
              <a:t>A </a:t>
            </a:r>
            <a:r>
              <a:rPr lang="en-US" altLang="en-US" i="1" dirty="0">
                <a:latin typeface="Arial" panose="020B0604020202020204" pitchFamily="34" charset="0"/>
                <a:cs typeface="Arial" panose="020B0604020202020204" pitchFamily="34" charset="0"/>
              </a:rPr>
              <a:t>nominal</a:t>
            </a:r>
            <a:r>
              <a:rPr lang="en-US" altLang="en-US" dirty="0">
                <a:latin typeface="Arial" panose="020B0604020202020204" pitchFamily="34" charset="0"/>
                <a:cs typeface="Arial" panose="020B0604020202020204" pitchFamily="34" charset="0"/>
              </a:rPr>
              <a:t> rate of 12%, compounded monthly, means an interest of 1% (12%/12) would accrue each month, and the annual rate would be </a:t>
            </a:r>
            <a:r>
              <a:rPr lang="en-US" altLang="en-US" i="1" dirty="0">
                <a:latin typeface="Arial" panose="020B0604020202020204" pitchFamily="34" charset="0"/>
                <a:cs typeface="Arial" panose="020B0604020202020204" pitchFamily="34" charset="0"/>
              </a:rPr>
              <a:t>effectively</a:t>
            </a:r>
            <a:r>
              <a:rPr lang="en-US" altLang="en-US" dirty="0">
                <a:latin typeface="Arial" panose="020B0604020202020204" pitchFamily="34" charset="0"/>
                <a:cs typeface="Arial" panose="020B0604020202020204" pitchFamily="34" charset="0"/>
              </a:rPr>
              <a:t> somewhat greater than 12%.</a:t>
            </a:r>
          </a:p>
          <a:p>
            <a:r>
              <a:rPr lang="en-US" altLang="en-US" dirty="0">
                <a:latin typeface="Arial" panose="020B0604020202020204" pitchFamily="34" charset="0"/>
                <a:cs typeface="Arial" panose="020B0604020202020204" pitchFamily="34" charset="0"/>
              </a:rPr>
              <a:t>The more frequent the compounding the greater the </a:t>
            </a:r>
            <a:r>
              <a:rPr lang="en-US" altLang="en-US" i="1" dirty="0">
                <a:latin typeface="Arial" panose="020B0604020202020204" pitchFamily="34" charset="0"/>
                <a:cs typeface="Arial" panose="020B0604020202020204" pitchFamily="34" charset="0"/>
              </a:rPr>
              <a:t>effective</a:t>
            </a:r>
            <a:r>
              <a:rPr lang="en-US" altLang="en-US" dirty="0">
                <a:latin typeface="Arial" panose="020B0604020202020204" pitchFamily="34" charset="0"/>
                <a:cs typeface="Arial" panose="020B0604020202020204" pitchFamily="34" charset="0"/>
              </a:rPr>
              <a:t> interest.</a:t>
            </a:r>
          </a:p>
        </p:txBody>
      </p:sp>
    </p:spTree>
    <p:extLst>
      <p:ext uri="{BB962C8B-B14F-4D97-AF65-F5344CB8AC3E}">
        <p14:creationId xmlns:p14="http://schemas.microsoft.com/office/powerpoint/2010/main" val="36476284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03559"/>
            <a:ext cx="8212138" cy="1637580"/>
          </a:xfrm>
        </p:spPr>
        <p:txBody>
          <a:bodyPr lIns="0" tIns="0" rIns="0" bIns="0"/>
          <a:lstStyle/>
          <a:p>
            <a:r>
              <a:rPr lang="en-US" altLang="en-US" sz="3400" dirty="0" smtClean="0">
                <a:cs typeface="Arial" panose="020B0604020202020204" pitchFamily="34" charset="0"/>
              </a:rPr>
              <a:t>The Effect of More Frequent Compounding Can be Easily Determined</a:t>
            </a:r>
            <a:endParaRPr lang="en-US" sz="3400" b="0" dirty="0"/>
          </a:p>
        </p:txBody>
      </p:sp>
      <p:sp>
        <p:nvSpPr>
          <p:cNvPr id="6" name="Content Placeholder 5"/>
          <p:cNvSpPr>
            <a:spLocks noGrp="1"/>
          </p:cNvSpPr>
          <p:nvPr>
            <p:ph idx="1"/>
          </p:nvPr>
        </p:nvSpPr>
        <p:spPr>
          <a:xfrm>
            <a:off x="457200" y="2061736"/>
            <a:ext cx="8212138" cy="1148195"/>
          </a:xfrm>
        </p:spPr>
        <p:txBody>
          <a:bodyPr vert="horz" lIns="0" tIns="0" rIns="0" bIns="0" rtlCol="0">
            <a:noAutofit/>
          </a:bodyPr>
          <a:lstStyle/>
          <a:p>
            <a:pPr marL="0" indent="0">
              <a:buNone/>
            </a:pPr>
            <a:r>
              <a:rPr lang="en-US" altLang="en-US" dirty="0" smtClean="0">
                <a:latin typeface="Arial" panose="020B0604020202020204" pitchFamily="34" charset="0"/>
                <a:cs typeface="Arial" panose="020B0604020202020204" pitchFamily="34" charset="0"/>
              </a:rPr>
              <a:t>Let </a:t>
            </a:r>
            <a:r>
              <a:rPr lang="en-US" altLang="en-US" i="1" dirty="0">
                <a:latin typeface="Arial" panose="020B0604020202020204" pitchFamily="34" charset="0"/>
                <a:cs typeface="Arial" panose="020B0604020202020204" pitchFamily="34" charset="0"/>
              </a:rPr>
              <a:t>r</a:t>
            </a:r>
            <a:r>
              <a:rPr lang="en-US" altLang="en-US" dirty="0">
                <a:latin typeface="Arial" panose="020B0604020202020204" pitchFamily="34" charset="0"/>
                <a:cs typeface="Arial" panose="020B0604020202020204" pitchFamily="34" charset="0"/>
              </a:rPr>
              <a:t> be the nominal, annual interest rate and </a:t>
            </a:r>
            <a:r>
              <a:rPr lang="en-US" altLang="en-US" i="1" dirty="0">
                <a:latin typeface="Arial" panose="020B0604020202020204" pitchFamily="34" charset="0"/>
                <a:cs typeface="Arial" panose="020B0604020202020204" pitchFamily="34" charset="0"/>
              </a:rPr>
              <a:t>M</a:t>
            </a:r>
            <a:r>
              <a:rPr lang="en-US" altLang="en-US" dirty="0">
                <a:latin typeface="Arial" panose="020B0604020202020204" pitchFamily="34" charset="0"/>
                <a:cs typeface="Arial" panose="020B0604020202020204" pitchFamily="34" charset="0"/>
              </a:rPr>
              <a:t> the number of compounding periods per year.  We can find, </a:t>
            </a:r>
            <a:r>
              <a:rPr lang="en-US" altLang="en-US" i="1" dirty="0" err="1">
                <a:latin typeface="Arial" panose="020B0604020202020204" pitchFamily="34" charset="0"/>
                <a:cs typeface="Arial" panose="020B0604020202020204" pitchFamily="34" charset="0"/>
              </a:rPr>
              <a:t>i</a:t>
            </a:r>
            <a:r>
              <a:rPr lang="en-US" altLang="en-US" i="1" dirty="0">
                <a:latin typeface="Arial" panose="020B0604020202020204" pitchFamily="34" charset="0"/>
                <a:cs typeface="Arial" panose="020B0604020202020204" pitchFamily="34" charset="0"/>
              </a:rPr>
              <a:t>,</a:t>
            </a:r>
            <a:r>
              <a:rPr lang="en-US" altLang="en-US" dirty="0">
                <a:latin typeface="Arial" panose="020B0604020202020204" pitchFamily="34" charset="0"/>
                <a:cs typeface="Arial" panose="020B0604020202020204" pitchFamily="34" charset="0"/>
              </a:rPr>
              <a:t> the effective interest by using the formula below.</a:t>
            </a:r>
          </a:p>
          <a:p>
            <a:pPr marL="0" indent="0">
              <a:buNone/>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71558385"/>
              </p:ext>
            </p:extLst>
          </p:nvPr>
        </p:nvGraphicFramePr>
        <p:xfrm>
          <a:off x="3281883" y="3448050"/>
          <a:ext cx="2503488" cy="965200"/>
        </p:xfrm>
        <a:graphic>
          <a:graphicData uri="http://schemas.openxmlformats.org/presentationml/2006/ole">
            <mc:AlternateContent xmlns:mc="http://schemas.openxmlformats.org/markup-compatibility/2006">
              <mc:Choice xmlns:v="urn:schemas-microsoft-com:vml" Requires="v">
                <p:oleObj spid="_x0000_s36969" name="Equation" r:id="rId4" imgW="2108160" imgH="812520" progId="Equation.DSMT4">
                  <p:embed/>
                </p:oleObj>
              </mc:Choice>
              <mc:Fallback>
                <p:oleObj name="Equation" r:id="rId4" imgW="2108160" imgH="8125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81883" y="3448050"/>
                        <a:ext cx="2503488"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02339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73643"/>
            <a:ext cx="8229600" cy="503027"/>
          </a:xfrm>
        </p:spPr>
        <p:txBody>
          <a:bodyPr/>
          <a:lstStyle/>
          <a:p>
            <a:r>
              <a:rPr lang="en-US" altLang="en-US" sz="3400" dirty="0">
                <a:cs typeface="Arial" panose="020B0604020202020204" pitchFamily="34" charset="0"/>
              </a:rPr>
              <a:t>Finding </a:t>
            </a:r>
            <a:r>
              <a:rPr lang="en-US" altLang="en-US" sz="3400" dirty="0" smtClean="0">
                <a:cs typeface="Arial" panose="020B0604020202020204" pitchFamily="34" charset="0"/>
              </a:rPr>
              <a:t>Effective Interest Rates</a:t>
            </a:r>
            <a:endParaRPr lang="en-IN" sz="3400" dirty="0"/>
          </a:p>
        </p:txBody>
      </p:sp>
      <p:sp>
        <p:nvSpPr>
          <p:cNvPr id="5" name="Content Placeholder 4"/>
          <p:cNvSpPr>
            <a:spLocks noGrp="1"/>
          </p:cNvSpPr>
          <p:nvPr>
            <p:ph idx="1"/>
          </p:nvPr>
        </p:nvSpPr>
        <p:spPr>
          <a:xfrm>
            <a:off x="457200" y="1657350"/>
            <a:ext cx="8229600" cy="904875"/>
          </a:xfrm>
        </p:spPr>
        <p:txBody>
          <a:bodyPr/>
          <a:lstStyle/>
          <a:p>
            <a:pPr marL="0" indent="0">
              <a:buNone/>
            </a:pPr>
            <a:r>
              <a:rPr lang="en-US" altLang="en-US" dirty="0">
                <a:latin typeface="Arial" panose="020B0604020202020204" pitchFamily="34" charset="0"/>
                <a:cs typeface="Arial" panose="020B0604020202020204" pitchFamily="34" charset="0"/>
              </a:rPr>
              <a:t>For an 18% nominal rate, compounded quarterly, the effective interest is.</a:t>
            </a:r>
          </a:p>
          <a:p>
            <a:endParaRPr lang="en-IN" dirty="0"/>
          </a:p>
        </p:txBody>
      </p:sp>
      <p:graphicFrame>
        <p:nvGraphicFramePr>
          <p:cNvPr id="2" name="Object 1"/>
          <p:cNvGraphicFramePr>
            <a:graphicFrameLocks noChangeAspect="1"/>
          </p:cNvGraphicFramePr>
          <p:nvPr>
            <p:extLst>
              <p:ext uri="{D42A27DB-BD31-4B8C-83A1-F6EECF244321}">
                <p14:modId xmlns:p14="http://schemas.microsoft.com/office/powerpoint/2010/main" val="358165215"/>
              </p:ext>
            </p:extLst>
          </p:nvPr>
        </p:nvGraphicFramePr>
        <p:xfrm>
          <a:off x="2556414" y="2707208"/>
          <a:ext cx="4051300" cy="1003300"/>
        </p:xfrm>
        <a:graphic>
          <a:graphicData uri="http://schemas.openxmlformats.org/presentationml/2006/ole">
            <mc:AlternateContent xmlns:mc="http://schemas.openxmlformats.org/markup-compatibility/2006">
              <mc:Choice xmlns:v="urn:schemas-microsoft-com:vml" Requires="v">
                <p:oleObj spid="_x0000_s38086" name="Equation" r:id="rId3" imgW="4051080" imgH="1002960" progId="Equation.DSMT4">
                  <p:embed/>
                </p:oleObj>
              </mc:Choice>
              <mc:Fallback>
                <p:oleObj name="Equation" r:id="rId3" imgW="4051080" imgH="100296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6414" y="2707208"/>
                        <a:ext cx="40513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3"/>
          </p:nvPr>
        </p:nvSpPr>
        <p:spPr>
          <a:xfrm>
            <a:off x="457200" y="3937000"/>
            <a:ext cx="8229600" cy="762000"/>
          </a:xfrm>
        </p:spPr>
        <p:txBody>
          <a:bodyPr/>
          <a:lstStyle/>
          <a:p>
            <a:pPr marL="0" indent="0">
              <a:buNone/>
            </a:pPr>
            <a:r>
              <a:rPr lang="en-US" altLang="en-US" dirty="0">
                <a:latin typeface="Arial" panose="020B0604020202020204" pitchFamily="34" charset="0"/>
                <a:cs typeface="Arial" panose="020B0604020202020204" pitchFamily="34" charset="0"/>
              </a:rPr>
              <a:t>For a 7% nominal rate, compounded monthly, the effective interest is</a:t>
            </a:r>
            <a:r>
              <a:rPr lang="en-US" altLang="en-US" dirty="0" smtClean="0">
                <a:latin typeface="Arial" panose="020B0604020202020204" pitchFamily="34" charset="0"/>
                <a:cs typeface="Arial" panose="020B0604020202020204" pitchFamily="34" charset="0"/>
              </a:rPr>
              <a:t>.</a:t>
            </a:r>
            <a:endParaRPr lang="en-US" altLang="en-US" dirty="0">
              <a:latin typeface="Arial" panose="020B0604020202020204" pitchFamily="34" charset="0"/>
              <a:cs typeface="Arial" panose="020B0604020202020204"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149059902"/>
              </p:ext>
            </p:extLst>
          </p:nvPr>
        </p:nvGraphicFramePr>
        <p:xfrm>
          <a:off x="2581814" y="4870437"/>
          <a:ext cx="4000500" cy="1003300"/>
        </p:xfrm>
        <a:graphic>
          <a:graphicData uri="http://schemas.openxmlformats.org/presentationml/2006/ole">
            <mc:AlternateContent xmlns:mc="http://schemas.openxmlformats.org/markup-compatibility/2006">
              <mc:Choice xmlns:v="urn:schemas-microsoft-com:vml" Requires="v">
                <p:oleObj spid="_x0000_s38087" name="Equation" r:id="rId5" imgW="4000320" imgH="1002960" progId="Equation.DSMT4">
                  <p:embed/>
                </p:oleObj>
              </mc:Choice>
              <mc:Fallback>
                <p:oleObj name="Equation" r:id="rId5" imgW="4000320" imgH="100296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81814" y="4870437"/>
                        <a:ext cx="40005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676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199" y="105812"/>
            <a:ext cx="8212139" cy="1117782"/>
          </a:xfrm>
        </p:spPr>
        <p:txBody>
          <a:bodyPr lIns="0" tIns="0" rIns="0" bIns="0"/>
          <a:lstStyle/>
          <a:p>
            <a:r>
              <a:rPr lang="en-US" altLang="en-US" sz="3400" dirty="0">
                <a:cs typeface="Arial" panose="020B0604020202020204" pitchFamily="34" charset="0"/>
              </a:rPr>
              <a:t>Interest can be </a:t>
            </a:r>
            <a:r>
              <a:rPr lang="en-US" altLang="en-US" sz="3400" dirty="0" smtClean="0">
                <a:cs typeface="Arial" panose="020B0604020202020204" pitchFamily="34" charset="0"/>
              </a:rPr>
              <a:t>Compounded Continuously</a:t>
            </a:r>
            <a:endParaRPr lang="en-US" sz="3400" b="0" dirty="0"/>
          </a:p>
        </p:txBody>
      </p:sp>
      <p:sp>
        <p:nvSpPr>
          <p:cNvPr id="6" name="Content Placeholder 5"/>
          <p:cNvSpPr>
            <a:spLocks noGrp="1"/>
          </p:cNvSpPr>
          <p:nvPr>
            <p:ph idx="1"/>
          </p:nvPr>
        </p:nvSpPr>
        <p:spPr>
          <a:xfrm>
            <a:off x="457200" y="1646853"/>
            <a:ext cx="8212138" cy="3529445"/>
          </a:xfrm>
        </p:spPr>
        <p:txBody>
          <a:bodyPr vert="horz" lIns="0" tIns="0" rIns="0" bIns="0" rtlCol="0">
            <a:noAutofit/>
          </a:bodyPr>
          <a:lstStyle/>
          <a:p>
            <a:r>
              <a:rPr lang="en-US" altLang="en-US" dirty="0">
                <a:latin typeface="Arial" panose="020B0604020202020204" pitchFamily="34" charset="0"/>
                <a:cs typeface="Arial" panose="020B0604020202020204" pitchFamily="34" charset="0"/>
              </a:rPr>
              <a:t>Interest is typically compounded at the end of discrete periods.</a:t>
            </a:r>
          </a:p>
          <a:p>
            <a:r>
              <a:rPr lang="en-US" altLang="en-US" dirty="0">
                <a:latin typeface="Arial" panose="020B0604020202020204" pitchFamily="34" charset="0"/>
                <a:cs typeface="Arial" panose="020B0604020202020204" pitchFamily="34" charset="0"/>
              </a:rPr>
              <a:t>In most companies cash is always flowing, and should be immediately put to use.</a:t>
            </a:r>
          </a:p>
          <a:p>
            <a:r>
              <a:rPr lang="en-US" altLang="en-US" dirty="0">
                <a:latin typeface="Arial" panose="020B0604020202020204" pitchFamily="34" charset="0"/>
                <a:cs typeface="Arial" panose="020B0604020202020204" pitchFamily="34" charset="0"/>
              </a:rPr>
              <a:t>We can allow compounding to occur continuously throughout the period.</a:t>
            </a:r>
          </a:p>
          <a:p>
            <a:r>
              <a:rPr lang="en-US" altLang="en-US" dirty="0">
                <a:latin typeface="Arial" panose="020B0604020202020204" pitchFamily="34" charset="0"/>
                <a:cs typeface="Arial" panose="020B0604020202020204" pitchFamily="34" charset="0"/>
              </a:rPr>
              <a:t>The effect of this compared to discrete compounding is small in most cases.</a:t>
            </a:r>
          </a:p>
        </p:txBody>
      </p:sp>
    </p:spTree>
    <p:extLst>
      <p:ext uri="{BB962C8B-B14F-4D97-AF65-F5344CB8AC3E}">
        <p14:creationId xmlns:p14="http://schemas.microsoft.com/office/powerpoint/2010/main" val="20531220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05628"/>
            <a:ext cx="8212138" cy="1013425"/>
          </a:xfrm>
        </p:spPr>
        <p:txBody>
          <a:bodyPr lIns="0" tIns="0" rIns="0" bIns="0"/>
          <a:lstStyle/>
          <a:p>
            <a:r>
              <a:rPr lang="en-US" altLang="en-US" sz="3400" dirty="0" smtClean="0">
                <a:cs typeface="Arial" panose="020B0604020202020204" pitchFamily="34" charset="0"/>
              </a:rPr>
              <a:t>We Can Use the Effective Interest Formula to Derive the Interest Factors</a:t>
            </a:r>
            <a:endParaRPr lang="en-US" sz="3400" b="0" dirty="0"/>
          </a:p>
        </p:txBody>
      </p:sp>
      <p:graphicFrame>
        <p:nvGraphicFramePr>
          <p:cNvPr id="5" name="Object 4"/>
          <p:cNvGraphicFramePr>
            <a:graphicFrameLocks noChangeAspect="1"/>
          </p:cNvGraphicFramePr>
          <p:nvPr>
            <p:extLst>
              <p:ext uri="{D42A27DB-BD31-4B8C-83A1-F6EECF244321}">
                <p14:modId xmlns:p14="http://schemas.microsoft.com/office/powerpoint/2010/main" val="798733892"/>
              </p:ext>
            </p:extLst>
          </p:nvPr>
        </p:nvGraphicFramePr>
        <p:xfrm>
          <a:off x="3424238" y="1791766"/>
          <a:ext cx="2489200" cy="1003300"/>
        </p:xfrm>
        <a:graphic>
          <a:graphicData uri="http://schemas.openxmlformats.org/presentationml/2006/ole">
            <mc:AlternateContent xmlns:mc="http://schemas.openxmlformats.org/markup-compatibility/2006">
              <mc:Choice xmlns:v="urn:schemas-microsoft-com:vml" Requires="v">
                <p:oleObj spid="_x0000_s39104" name="Equation" r:id="rId4" imgW="2489040" imgH="1002960" progId="Equation.DSMT4">
                  <p:embed/>
                </p:oleObj>
              </mc:Choice>
              <mc:Fallback>
                <p:oleObj name="Equation" r:id="rId4" imgW="2489040" imgH="100296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4238" y="1791766"/>
                        <a:ext cx="24892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7200" y="3031153"/>
            <a:ext cx="8212138" cy="852920"/>
          </a:xfrm>
        </p:spPr>
        <p:txBody>
          <a:bodyPr vert="horz" lIns="0" tIns="0" rIns="0" bIns="0" rtlCol="0">
            <a:noAutofit/>
          </a:bodyPr>
          <a:lstStyle/>
          <a:p>
            <a:pPr marL="0" indent="0">
              <a:spcBef>
                <a:spcPct val="50000"/>
              </a:spcBef>
              <a:buFontTx/>
              <a:buNone/>
            </a:pPr>
            <a:r>
              <a:rPr lang="en-US" altLang="en-US" dirty="0">
                <a:latin typeface="Arial" panose="020B0604020202020204" pitchFamily="34" charset="0"/>
                <a:cs typeface="Arial" panose="020B0604020202020204" pitchFamily="34" charset="0"/>
              </a:rPr>
              <a:t>As the number of compounding periods gets larger (</a:t>
            </a:r>
            <a:r>
              <a:rPr lang="en-US" altLang="en-US" i="1" dirty="0">
                <a:latin typeface="Arial" panose="020B0604020202020204" pitchFamily="34" charset="0"/>
                <a:cs typeface="Arial" panose="020B0604020202020204" pitchFamily="34" charset="0"/>
              </a:rPr>
              <a:t>M</a:t>
            </a:r>
            <a:r>
              <a:rPr lang="en-US" altLang="en-US" dirty="0">
                <a:latin typeface="Arial" panose="020B0604020202020204" pitchFamily="34" charset="0"/>
                <a:cs typeface="Arial" panose="020B0604020202020204" pitchFamily="34" charset="0"/>
              </a:rPr>
              <a:t> gets larger), we find that</a:t>
            </a:r>
            <a:endParaRPr lang="en-US" altLang="en-US" sz="2000" dirty="0">
              <a:latin typeface="Arial" panose="020B0604020202020204" pitchFamily="34" charset="0"/>
              <a:cs typeface="Arial" panose="020B0604020202020204" pitchFamily="34"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533786810"/>
              </p:ext>
            </p:extLst>
          </p:nvPr>
        </p:nvGraphicFramePr>
        <p:xfrm>
          <a:off x="3974567" y="4128553"/>
          <a:ext cx="1168400" cy="457200"/>
        </p:xfrm>
        <a:graphic>
          <a:graphicData uri="http://schemas.openxmlformats.org/presentationml/2006/ole">
            <mc:AlternateContent xmlns:mc="http://schemas.openxmlformats.org/markup-compatibility/2006">
              <mc:Choice xmlns:v="urn:schemas-microsoft-com:vml" Requires="v">
                <p:oleObj spid="_x0000_s39105" name="Equation" r:id="rId6" imgW="1168200" imgH="457200" progId="Equation.DSMT4">
                  <p:embed/>
                </p:oleObj>
              </mc:Choice>
              <mc:Fallback>
                <p:oleObj name="Equation" r:id="rId6" imgW="1168200" imgH="45720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74567" y="4128553"/>
                        <a:ext cx="116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72958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46424"/>
            <a:ext cx="8212138" cy="976266"/>
          </a:xfrm>
        </p:spPr>
        <p:txBody>
          <a:bodyPr lIns="0" tIns="0" rIns="0" bIns="0"/>
          <a:lstStyle/>
          <a:p>
            <a:r>
              <a:rPr lang="en-US" altLang="en-US" sz="3400" dirty="0">
                <a:cs typeface="Arial" panose="020B0604020202020204" pitchFamily="34" charset="0"/>
              </a:rPr>
              <a:t>Continuous </a:t>
            </a:r>
            <a:r>
              <a:rPr lang="en-US" altLang="en-US" sz="3400" dirty="0" smtClean="0">
                <a:cs typeface="Arial" panose="020B0604020202020204" pitchFamily="34" charset="0"/>
              </a:rPr>
              <a:t>Compounding Interest Factors</a:t>
            </a:r>
            <a:endParaRPr lang="en-US" sz="3400" b="0" dirty="0"/>
          </a:p>
        </p:txBody>
      </p:sp>
      <p:graphicFrame>
        <p:nvGraphicFramePr>
          <p:cNvPr id="3" name="Object 2"/>
          <p:cNvGraphicFramePr>
            <a:graphicFrameLocks noChangeAspect="1"/>
          </p:cNvGraphicFramePr>
          <p:nvPr>
            <p:extLst>
              <p:ext uri="{D42A27DB-BD31-4B8C-83A1-F6EECF244321}">
                <p14:modId xmlns:p14="http://schemas.microsoft.com/office/powerpoint/2010/main" val="3189867350"/>
              </p:ext>
            </p:extLst>
          </p:nvPr>
        </p:nvGraphicFramePr>
        <p:xfrm>
          <a:off x="3105150" y="1850502"/>
          <a:ext cx="2933700" cy="495300"/>
        </p:xfrm>
        <a:graphic>
          <a:graphicData uri="http://schemas.openxmlformats.org/presentationml/2006/ole">
            <mc:AlternateContent xmlns:mc="http://schemas.openxmlformats.org/markup-compatibility/2006">
              <mc:Choice xmlns:v="urn:schemas-microsoft-com:vml" Requires="v">
                <p:oleObj spid="_x0000_s40211" name="Equation" r:id="rId4" imgW="2933640" imgH="495000" progId="Equation.DSMT4">
                  <p:embed/>
                </p:oleObj>
              </mc:Choice>
              <mc:Fallback>
                <p:oleObj name="Equation" r:id="rId4" imgW="2933640" imgH="4950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05150" y="1850502"/>
                        <a:ext cx="29337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4085698"/>
              </p:ext>
            </p:extLst>
          </p:nvPr>
        </p:nvGraphicFramePr>
        <p:xfrm>
          <a:off x="2889250" y="2499791"/>
          <a:ext cx="3365500" cy="965200"/>
        </p:xfrm>
        <a:graphic>
          <a:graphicData uri="http://schemas.openxmlformats.org/presentationml/2006/ole">
            <mc:AlternateContent xmlns:mc="http://schemas.openxmlformats.org/markup-compatibility/2006">
              <mc:Choice xmlns:v="urn:schemas-microsoft-com:vml" Requires="v">
                <p:oleObj spid="_x0000_s40212" name="Equation" r:id="rId6" imgW="3365280" imgH="965160" progId="Equation.DSMT4">
                  <p:embed/>
                </p:oleObj>
              </mc:Choice>
              <mc:Fallback>
                <p:oleObj name="Equation" r:id="rId6" imgW="3365280" imgH="96516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89250" y="2499791"/>
                        <a:ext cx="336550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046650974"/>
              </p:ext>
            </p:extLst>
          </p:nvPr>
        </p:nvGraphicFramePr>
        <p:xfrm>
          <a:off x="2838450" y="3649139"/>
          <a:ext cx="3467100" cy="1003300"/>
        </p:xfrm>
        <a:graphic>
          <a:graphicData uri="http://schemas.openxmlformats.org/presentationml/2006/ole">
            <mc:AlternateContent xmlns:mc="http://schemas.openxmlformats.org/markup-compatibility/2006">
              <mc:Choice xmlns:v="urn:schemas-microsoft-com:vml" Requires="v">
                <p:oleObj spid="_x0000_s40213" name="Equation" r:id="rId8" imgW="3466800" imgH="1002960" progId="Equation.DSMT4">
                  <p:embed/>
                </p:oleObj>
              </mc:Choice>
              <mc:Fallback>
                <p:oleObj name="Equation" r:id="rId8" imgW="3466800" imgH="1002960" progId="Equation.DSMT4">
                  <p:embed/>
                  <p:pic>
                    <p:nvPicPr>
                      <p:cNvPr id="0" name="Object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38450" y="3649139"/>
                        <a:ext cx="34671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idx="1"/>
          </p:nvPr>
        </p:nvSpPr>
        <p:spPr>
          <a:xfrm>
            <a:off x="457200" y="4787911"/>
            <a:ext cx="8212138" cy="443344"/>
          </a:xfrm>
        </p:spPr>
        <p:txBody>
          <a:bodyPr vert="horz" lIns="0" tIns="0" rIns="0" bIns="0" rtlCol="0">
            <a:noAutofit/>
          </a:bodyPr>
          <a:lstStyle/>
          <a:p>
            <a:pPr>
              <a:spcBef>
                <a:spcPct val="50000"/>
              </a:spcBef>
              <a:buFontTx/>
              <a:buNone/>
            </a:pPr>
            <a:r>
              <a:rPr lang="en-US" altLang="en-US" dirty="0">
                <a:latin typeface="Arial" panose="020B0604020202020204" pitchFamily="34" charset="0"/>
                <a:cs typeface="Arial" panose="020B0604020202020204" pitchFamily="34" charset="0"/>
              </a:rPr>
              <a:t>The other factors can be found from these.</a:t>
            </a:r>
          </a:p>
        </p:txBody>
      </p:sp>
    </p:spTree>
    <p:extLst>
      <p:ext uri="{BB962C8B-B14F-4D97-AF65-F5344CB8AC3E}">
        <p14:creationId xmlns:p14="http://schemas.microsoft.com/office/powerpoint/2010/main" val="6704894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643468"/>
            <a:ext cx="8229600" cy="635315"/>
          </a:xfrm>
        </p:spPr>
        <p:txBody>
          <a:bodyPr/>
          <a:lstStyle/>
          <a:p>
            <a:r>
              <a:rPr lang="en-US" sz="3400"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81794"/>
            <a:ext cx="8212138" cy="484159"/>
          </a:xfrm>
        </p:spPr>
        <p:txBody>
          <a:bodyPr lIns="0" tIns="0" rIns="0" bIns="0"/>
          <a:lstStyle/>
          <a:p>
            <a:r>
              <a:rPr lang="en-US" altLang="en-US" sz="3400" dirty="0">
                <a:cs typeface="Arial" panose="020B0604020202020204" pitchFamily="34" charset="0"/>
              </a:rPr>
              <a:t>Simple </a:t>
            </a:r>
            <a:r>
              <a:rPr lang="en-US" altLang="en-US" sz="3400" dirty="0" smtClean="0">
                <a:cs typeface="Arial" panose="020B0604020202020204" pitchFamily="34" charset="0"/>
              </a:rPr>
              <a:t>Interest </a:t>
            </a:r>
            <a:r>
              <a:rPr lang="en-US" altLang="en-US" sz="3400" dirty="0">
                <a:cs typeface="Arial" panose="020B0604020202020204" pitchFamily="34" charset="0"/>
              </a:rPr>
              <a:t>is </a:t>
            </a:r>
            <a:r>
              <a:rPr lang="en-US" altLang="en-US" sz="3400" dirty="0" smtClean="0">
                <a:cs typeface="Arial" panose="020B0604020202020204" pitchFamily="34" charset="0"/>
              </a:rPr>
              <a:t>Used Infrequently</a:t>
            </a:r>
            <a:endParaRPr lang="en-US" sz="3400" b="0" dirty="0"/>
          </a:p>
        </p:txBody>
      </p:sp>
      <p:sp>
        <p:nvSpPr>
          <p:cNvPr id="6" name="Content Placeholder 5"/>
          <p:cNvSpPr>
            <a:spLocks noGrp="1"/>
          </p:cNvSpPr>
          <p:nvPr>
            <p:ph idx="1"/>
          </p:nvPr>
        </p:nvSpPr>
        <p:spPr>
          <a:xfrm>
            <a:off x="457200" y="1645404"/>
            <a:ext cx="8212138" cy="1766662"/>
          </a:xfrm>
        </p:spPr>
        <p:txBody>
          <a:bodyPr vert="horz" lIns="0" tIns="0" rIns="0" bIns="0" rtlCol="0">
            <a:noAutofit/>
          </a:bodyPr>
          <a:lstStyle/>
          <a:p>
            <a:pPr marL="0" indent="0">
              <a:buNone/>
            </a:pPr>
            <a:r>
              <a:rPr lang="en-US" altLang="en-US" dirty="0">
                <a:latin typeface="Arial" panose="020B0604020202020204" pitchFamily="34" charset="0"/>
                <a:cs typeface="Arial" panose="020B0604020202020204" pitchFamily="34" charset="0"/>
              </a:rPr>
              <a:t>When the total interest earned or charged is linearly proportional to the initial amount of the loan (principal), the interest rate, and the number of interest periods, the interest and interest rate are said to be </a:t>
            </a:r>
            <a:r>
              <a:rPr lang="en-US" altLang="en-US" i="1" dirty="0">
                <a:latin typeface="Arial" panose="020B0604020202020204" pitchFamily="34" charset="0"/>
                <a:cs typeface="Arial" panose="020B0604020202020204" pitchFamily="34" charset="0"/>
              </a:rPr>
              <a:t>simple</a:t>
            </a:r>
            <a:r>
              <a:rPr lang="en-US" altLang="en-US" dirty="0">
                <a:latin typeface="Arial" panose="020B0604020202020204" pitchFamily="34" charset="0"/>
                <a:cs typeface="Arial" panose="020B0604020202020204" pitchFamily="34" charset="0"/>
              </a:rPr>
              <a:t>.</a:t>
            </a:r>
            <a:endParaRPr lang="en-US"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334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90261"/>
            <a:ext cx="8212138" cy="484159"/>
          </a:xfrm>
        </p:spPr>
        <p:txBody>
          <a:bodyPr lIns="0" tIns="0" rIns="0" bIns="0"/>
          <a:lstStyle/>
          <a:p>
            <a:r>
              <a:rPr lang="en-US" altLang="en-US" sz="3400" dirty="0">
                <a:cs typeface="Arial" panose="020B0604020202020204" pitchFamily="34" charset="0"/>
              </a:rPr>
              <a:t>Computation of </a:t>
            </a:r>
            <a:r>
              <a:rPr lang="en-US" altLang="en-US" sz="3400" dirty="0" smtClean="0">
                <a:cs typeface="Arial" panose="020B0604020202020204" pitchFamily="34" charset="0"/>
              </a:rPr>
              <a:t>Simple Interest </a:t>
            </a:r>
            <a:r>
              <a:rPr lang="en-US" altLang="en-US" sz="2800" dirty="0" smtClean="0">
                <a:cs typeface="Arial" panose="020B0604020202020204" pitchFamily="34" charset="0"/>
              </a:rPr>
              <a:t>(1 of 3)</a:t>
            </a:r>
            <a:endParaRPr lang="en-US" sz="2800" dirty="0"/>
          </a:p>
        </p:txBody>
      </p:sp>
      <p:sp>
        <p:nvSpPr>
          <p:cNvPr id="6" name="Content Placeholder 5"/>
          <p:cNvSpPr>
            <a:spLocks noGrp="1"/>
          </p:cNvSpPr>
          <p:nvPr>
            <p:ph idx="1"/>
          </p:nvPr>
        </p:nvSpPr>
        <p:spPr>
          <a:xfrm>
            <a:off x="457200" y="1653871"/>
            <a:ext cx="8001000" cy="4414612"/>
          </a:xfrm>
        </p:spPr>
        <p:txBody>
          <a:bodyPr vert="horz" lIns="0" tIns="0" rIns="0" bIns="0" rtlCol="0">
            <a:noAutofit/>
          </a:bodyPr>
          <a:lstStyle/>
          <a:p>
            <a:pPr marL="0" indent="0">
              <a:buNone/>
            </a:pPr>
            <a:r>
              <a:rPr lang="en-US" altLang="en-US" dirty="0">
                <a:cs typeface="Arial" panose="020B0604020202020204" pitchFamily="34" charset="0"/>
              </a:rPr>
              <a:t>The total interest, </a:t>
            </a:r>
            <a:r>
              <a:rPr lang="en-US" altLang="en-US" u="sng" dirty="0">
                <a:cs typeface="Arial" panose="020B0604020202020204" pitchFamily="34" charset="0"/>
              </a:rPr>
              <a:t>I</a:t>
            </a:r>
            <a:r>
              <a:rPr lang="en-US" altLang="en-US" dirty="0">
                <a:cs typeface="Arial" panose="020B0604020202020204" pitchFamily="34" charset="0"/>
              </a:rPr>
              <a:t>, earned or paid may be computed using the formula below.</a:t>
            </a:r>
          </a:p>
          <a:p>
            <a:pPr marL="0" indent="0">
              <a:buNone/>
            </a:pPr>
            <a:endParaRPr lang="en-US" dirty="0"/>
          </a:p>
          <a:p>
            <a:pPr>
              <a:spcBef>
                <a:spcPct val="50000"/>
              </a:spcBef>
              <a:buFontTx/>
              <a:buNone/>
            </a:pPr>
            <a:endParaRPr lang="en-US" altLang="en-US" i="1" dirty="0">
              <a:cs typeface="Arial" panose="020B0604020202020204" pitchFamily="34" charset="0"/>
            </a:endParaRPr>
          </a:p>
          <a:p>
            <a:pPr>
              <a:spcBef>
                <a:spcPct val="50000"/>
              </a:spcBef>
              <a:buFontTx/>
              <a:buNone/>
            </a:pPr>
            <a:r>
              <a:rPr lang="en-US" altLang="en-US" i="1" dirty="0">
                <a:cs typeface="Arial" panose="020B0604020202020204" pitchFamily="34" charset="0"/>
              </a:rPr>
              <a:t>P</a:t>
            </a:r>
            <a:r>
              <a:rPr lang="en-US" altLang="en-US" dirty="0">
                <a:cs typeface="Arial" panose="020B0604020202020204" pitchFamily="34" charset="0"/>
              </a:rPr>
              <a:t> = principal amount lent or borrowed</a:t>
            </a:r>
          </a:p>
          <a:p>
            <a:pPr>
              <a:spcBef>
                <a:spcPct val="50000"/>
              </a:spcBef>
              <a:buFontTx/>
              <a:buNone/>
            </a:pPr>
            <a:r>
              <a:rPr lang="en-US" altLang="en-US" i="1" dirty="0">
                <a:cs typeface="Arial" panose="020B0604020202020204" pitchFamily="34" charset="0"/>
              </a:rPr>
              <a:t>N</a:t>
            </a:r>
            <a:r>
              <a:rPr lang="en-US" altLang="en-US" dirty="0">
                <a:cs typeface="Arial" panose="020B0604020202020204" pitchFamily="34" charset="0"/>
              </a:rPr>
              <a:t> = number of interest periods (e.g., years)</a:t>
            </a:r>
          </a:p>
          <a:p>
            <a:pPr>
              <a:spcBef>
                <a:spcPct val="50000"/>
              </a:spcBef>
              <a:buFontTx/>
              <a:buNone/>
            </a:pPr>
            <a:r>
              <a:rPr lang="en-US" altLang="en-US" i="1" dirty="0" err="1">
                <a:cs typeface="Arial" panose="020B0604020202020204" pitchFamily="34" charset="0"/>
              </a:rPr>
              <a:t>i</a:t>
            </a:r>
            <a:r>
              <a:rPr lang="en-US" altLang="en-US" dirty="0">
                <a:cs typeface="Arial" panose="020B0604020202020204" pitchFamily="34" charset="0"/>
              </a:rPr>
              <a:t> = interest rate per interest period</a:t>
            </a:r>
          </a:p>
          <a:p>
            <a:pPr marL="12700" indent="-12700">
              <a:spcBef>
                <a:spcPct val="50000"/>
              </a:spcBef>
              <a:buNone/>
            </a:pPr>
            <a:r>
              <a:rPr lang="en-US" altLang="en-US" dirty="0">
                <a:cs typeface="Arial" panose="020B0604020202020204" pitchFamily="34" charset="0"/>
              </a:rPr>
              <a:t>The total amount repaid at the end of </a:t>
            </a:r>
            <a:r>
              <a:rPr lang="en-US" altLang="en-US" i="1" dirty="0">
                <a:cs typeface="Arial" panose="020B0604020202020204" pitchFamily="34" charset="0"/>
              </a:rPr>
              <a:t>N</a:t>
            </a:r>
            <a:r>
              <a:rPr lang="en-US" altLang="en-US" dirty="0">
                <a:cs typeface="Arial" panose="020B0604020202020204" pitchFamily="34" charset="0"/>
              </a:rPr>
              <a:t> interest periods is </a:t>
            </a:r>
            <a:r>
              <a:rPr lang="en-US" altLang="en-US" i="1" dirty="0">
                <a:cs typeface="Arial" panose="020B0604020202020204" pitchFamily="34" charset="0"/>
              </a:rPr>
              <a:t>P</a:t>
            </a:r>
            <a:r>
              <a:rPr lang="en-US" altLang="en-US" dirty="0">
                <a:cs typeface="Arial" panose="020B0604020202020204" pitchFamily="34" charset="0"/>
              </a:rPr>
              <a:t> + </a:t>
            </a:r>
            <a:r>
              <a:rPr lang="en-US" altLang="en-US" i="1" u="sng" dirty="0">
                <a:cs typeface="Arial" panose="020B0604020202020204" pitchFamily="34" charset="0"/>
              </a:rPr>
              <a:t>I</a:t>
            </a:r>
            <a:r>
              <a:rPr lang="en-US" altLang="en-US" dirty="0">
                <a:cs typeface="Arial" panose="020B0604020202020204" pitchFamily="34" charset="0"/>
              </a:rPr>
              <a:t>.</a:t>
            </a:r>
          </a:p>
        </p:txBody>
      </p:sp>
      <p:graphicFrame>
        <p:nvGraphicFramePr>
          <p:cNvPr id="4" name="Object 3"/>
          <p:cNvGraphicFramePr>
            <a:graphicFrameLocks noChangeAspect="1"/>
          </p:cNvGraphicFramePr>
          <p:nvPr>
            <p:extLst>
              <p:ext uri="{D42A27DB-BD31-4B8C-83A1-F6EECF244321}">
                <p14:modId xmlns:p14="http://schemas.microsoft.com/office/powerpoint/2010/main" val="413555079"/>
              </p:ext>
            </p:extLst>
          </p:nvPr>
        </p:nvGraphicFramePr>
        <p:xfrm>
          <a:off x="3643318" y="2734731"/>
          <a:ext cx="1841500" cy="431800"/>
        </p:xfrm>
        <a:graphic>
          <a:graphicData uri="http://schemas.openxmlformats.org/presentationml/2006/ole">
            <mc:AlternateContent xmlns:mc="http://schemas.openxmlformats.org/markup-compatibility/2006">
              <mc:Choice xmlns:v="urn:schemas-microsoft-com:vml" Requires="v">
                <p:oleObj spid="_x0000_s15677" name="Equation" r:id="rId4" imgW="1841400" imgH="431640" progId="Equation.DSMT4">
                  <p:embed/>
                </p:oleObj>
              </mc:Choice>
              <mc:Fallback>
                <p:oleObj name="Equation" r:id="rId4" imgW="1841400" imgH="43164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43318" y="2734731"/>
                        <a:ext cx="18415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05476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35001"/>
            <a:ext cx="8229600" cy="635315"/>
          </a:xfrm>
        </p:spPr>
        <p:txBody>
          <a:bodyPr lIns="0" tIns="0" rIns="0" bIns="0"/>
          <a:lstStyle/>
          <a:p>
            <a:r>
              <a:rPr lang="en-US" altLang="en-US" sz="3400" dirty="0">
                <a:cs typeface="Arial" panose="020B0604020202020204" pitchFamily="34" charset="0"/>
              </a:rPr>
              <a:t>Computation of Simple Interest </a:t>
            </a:r>
            <a:r>
              <a:rPr lang="en-US" altLang="en-US" sz="2800" dirty="0" smtClean="0">
                <a:cs typeface="Arial" panose="020B0604020202020204" pitchFamily="34" charset="0"/>
              </a:rPr>
              <a:t>(2 </a:t>
            </a:r>
            <a:r>
              <a:rPr lang="en-US" altLang="en-US" sz="2800" dirty="0">
                <a:cs typeface="Arial" panose="020B0604020202020204" pitchFamily="34" charset="0"/>
              </a:rPr>
              <a:t>of 3)</a:t>
            </a:r>
            <a:endParaRPr lang="en-US" sz="2800" dirty="0"/>
          </a:p>
        </p:txBody>
      </p:sp>
      <p:sp>
        <p:nvSpPr>
          <p:cNvPr id="6" name="Content Placeholder 5"/>
          <p:cNvSpPr>
            <a:spLocks noGrp="1"/>
          </p:cNvSpPr>
          <p:nvPr>
            <p:ph idx="1"/>
          </p:nvPr>
        </p:nvSpPr>
        <p:spPr>
          <a:xfrm>
            <a:off x="457200" y="1659469"/>
            <a:ext cx="8229600" cy="845606"/>
          </a:xfrm>
        </p:spPr>
        <p:txBody>
          <a:bodyPr vert="horz" lIns="0" tIns="0" rIns="0" bIns="0" rtlCol="0">
            <a:noAutofit/>
          </a:bodyPr>
          <a:lstStyle/>
          <a:p>
            <a:pPr marL="0" indent="0">
              <a:spcBef>
                <a:spcPct val="0"/>
              </a:spcBef>
              <a:buFontTx/>
              <a:buNone/>
            </a:pPr>
            <a:r>
              <a:rPr lang="en-US" altLang="en-US" dirty="0">
                <a:latin typeface="Arial" panose="020B0604020202020204" pitchFamily="34" charset="0"/>
                <a:cs typeface="Arial" panose="020B0604020202020204" pitchFamily="34" charset="0"/>
              </a:rPr>
              <a:t>If $5,000 were loaned for five years at a simple interest rate of 7% per year, the interest earned would be</a:t>
            </a:r>
          </a:p>
        </p:txBody>
      </p:sp>
      <p:graphicFrame>
        <p:nvGraphicFramePr>
          <p:cNvPr id="5" name="Object 4"/>
          <p:cNvGraphicFramePr>
            <a:graphicFrameLocks noChangeAspect="1"/>
          </p:cNvGraphicFramePr>
          <p:nvPr>
            <p:extLst>
              <p:ext uri="{D42A27DB-BD31-4B8C-83A1-F6EECF244321}">
                <p14:modId xmlns:p14="http://schemas.microsoft.com/office/powerpoint/2010/main" val="2601540192"/>
              </p:ext>
            </p:extLst>
          </p:nvPr>
        </p:nvGraphicFramePr>
        <p:xfrm>
          <a:off x="1908181" y="2997201"/>
          <a:ext cx="5295900" cy="406400"/>
        </p:xfrm>
        <a:graphic>
          <a:graphicData uri="http://schemas.openxmlformats.org/presentationml/2006/ole">
            <mc:AlternateContent xmlns:mc="http://schemas.openxmlformats.org/markup-compatibility/2006">
              <mc:Choice xmlns:v="urn:schemas-microsoft-com:vml" Requires="v">
                <p:oleObj spid="_x0000_s16699" name="Equation" r:id="rId4" imgW="5295600" imgH="406080" progId="Equation.DSMT4">
                  <p:embed/>
                </p:oleObj>
              </mc:Choice>
              <mc:Fallback>
                <p:oleObj name="Equation" r:id="rId4" imgW="5295600" imgH="40608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81" y="2997201"/>
                        <a:ext cx="52959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ntent Placeholder 2"/>
          <p:cNvSpPr>
            <a:spLocks noGrp="1"/>
          </p:cNvSpPr>
          <p:nvPr>
            <p:ph idx="13"/>
          </p:nvPr>
        </p:nvSpPr>
        <p:spPr>
          <a:xfrm>
            <a:off x="457200" y="3962401"/>
            <a:ext cx="8229600" cy="1162049"/>
          </a:xfrm>
        </p:spPr>
        <p:txBody>
          <a:bodyPr/>
          <a:lstStyle/>
          <a:p>
            <a:pPr marL="0" indent="0">
              <a:spcBef>
                <a:spcPct val="50000"/>
              </a:spcBef>
              <a:buFontTx/>
              <a:buNone/>
            </a:pPr>
            <a:r>
              <a:rPr lang="en-US" altLang="en-US" dirty="0">
                <a:latin typeface="Arial" panose="020B0604020202020204" pitchFamily="34" charset="0"/>
                <a:cs typeface="Arial" panose="020B0604020202020204" pitchFamily="34" charset="0"/>
              </a:rPr>
              <a:t>So, the total amount repaid at the end of five years would be the original amount ($5,000) plus the interest ($1,750), or $6,750.</a:t>
            </a:r>
            <a:endParaRPr lang="en-US" alt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4755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35001"/>
            <a:ext cx="8229600" cy="635315"/>
          </a:xfrm>
        </p:spPr>
        <p:txBody>
          <a:bodyPr lIns="0" tIns="0" rIns="0" bIns="0"/>
          <a:lstStyle/>
          <a:p>
            <a:r>
              <a:rPr lang="en-US" altLang="en-US" sz="3400" dirty="0">
                <a:cs typeface="Arial" panose="020B0604020202020204" pitchFamily="34" charset="0"/>
              </a:rPr>
              <a:t>Computation of Simple Interest </a:t>
            </a:r>
            <a:r>
              <a:rPr lang="en-US" altLang="en-US" sz="2800" dirty="0" smtClean="0">
                <a:cs typeface="Arial" panose="020B0604020202020204" pitchFamily="34" charset="0"/>
              </a:rPr>
              <a:t>(3 </a:t>
            </a:r>
            <a:r>
              <a:rPr lang="en-US" altLang="en-US" sz="2800" dirty="0">
                <a:cs typeface="Arial" panose="020B0604020202020204" pitchFamily="34" charset="0"/>
              </a:rPr>
              <a:t>of 3)</a:t>
            </a:r>
            <a:endParaRPr lang="en-US" sz="2800" dirty="0"/>
          </a:p>
        </p:txBody>
      </p:sp>
      <p:sp>
        <p:nvSpPr>
          <p:cNvPr id="6" name="Content Placeholder 5"/>
          <p:cNvSpPr>
            <a:spLocks noGrp="1"/>
          </p:cNvSpPr>
          <p:nvPr>
            <p:ph idx="1"/>
          </p:nvPr>
        </p:nvSpPr>
        <p:spPr>
          <a:xfrm>
            <a:off x="457200" y="1659469"/>
            <a:ext cx="8229600" cy="845606"/>
          </a:xfrm>
        </p:spPr>
        <p:txBody>
          <a:bodyPr vert="horz" lIns="0" tIns="0" rIns="0" bIns="0" rtlCol="0">
            <a:noAutofit/>
          </a:bodyPr>
          <a:lstStyle/>
          <a:p>
            <a:pPr marL="0" indent="0">
              <a:spcBef>
                <a:spcPct val="0"/>
              </a:spcBef>
              <a:buFontTx/>
              <a:buNone/>
            </a:pPr>
            <a:r>
              <a:rPr lang="en-US" altLang="en-US" dirty="0">
                <a:latin typeface="Arial" panose="020B0604020202020204" pitchFamily="34" charset="0"/>
                <a:cs typeface="Arial" panose="020B0604020202020204" pitchFamily="34" charset="0"/>
              </a:rPr>
              <a:t>Compound interest reflects both the remaining principal and any accumulated interest.  For $1,000 at 10%…</a:t>
            </a:r>
          </a:p>
        </p:txBody>
      </p:sp>
      <p:graphicFrame>
        <p:nvGraphicFramePr>
          <p:cNvPr id="7" name="Shape 303"/>
          <p:cNvGraphicFramePr/>
          <p:nvPr>
            <p:extLst>
              <p:ext uri="{D42A27DB-BD31-4B8C-83A1-F6EECF244321}">
                <p14:modId xmlns:p14="http://schemas.microsoft.com/office/powerpoint/2010/main" val="2198931234"/>
              </p:ext>
            </p:extLst>
          </p:nvPr>
        </p:nvGraphicFramePr>
        <p:xfrm>
          <a:off x="1261538" y="2638405"/>
          <a:ext cx="6553800" cy="2571271"/>
        </p:xfrm>
        <a:graphic>
          <a:graphicData uri="http://schemas.openxmlformats.org/drawingml/2006/table">
            <a:tbl>
              <a:tblPr firstRow="1">
                <a:noFill/>
              </a:tblPr>
              <a:tblGrid>
                <a:gridCol w="1637700">
                  <a:extLst>
                    <a:ext uri="{9D8B030D-6E8A-4147-A177-3AD203B41FA5}">
                      <a16:colId xmlns="" xmlns:a16="http://schemas.microsoft.com/office/drawing/2014/main" val="20000"/>
                    </a:ext>
                  </a:extLst>
                </a:gridCol>
                <a:gridCol w="1883200">
                  <a:extLst>
                    <a:ext uri="{9D8B030D-6E8A-4147-A177-3AD203B41FA5}">
                      <a16:colId xmlns="" xmlns:a16="http://schemas.microsoft.com/office/drawing/2014/main" val="20001"/>
                    </a:ext>
                  </a:extLst>
                </a:gridCol>
                <a:gridCol w="1393700">
                  <a:extLst>
                    <a:ext uri="{9D8B030D-6E8A-4147-A177-3AD203B41FA5}">
                      <a16:colId xmlns="" xmlns:a16="http://schemas.microsoft.com/office/drawing/2014/main" val="20002"/>
                    </a:ext>
                  </a:extLst>
                </a:gridCol>
                <a:gridCol w="1639200">
                  <a:extLst>
                    <a:ext uri="{9D8B030D-6E8A-4147-A177-3AD203B41FA5}">
                      <a16:colId xmlns="" xmlns:a16="http://schemas.microsoft.com/office/drawing/2014/main" val="20003"/>
                    </a:ext>
                  </a:extLst>
                </a:gridCol>
              </a:tblGrid>
              <a:tr h="458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Period</a:t>
                      </a:r>
                    </a:p>
                  </a:txBody>
                  <a:tcPr marL="81867" marR="81867" marT="40934" marB="40934" anchor="b">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Amount owed at beginning of period</a:t>
                      </a:r>
                    </a:p>
                  </a:txBody>
                  <a:tcPr marL="81867" marR="81867" marT="40934" marB="40934" anchor="b">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(2)=(1)×10%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Interest amount for period</a:t>
                      </a:r>
                    </a:p>
                  </a:txBody>
                  <a:tcPr marL="81867" marR="81867" marT="40934" marB="40934" anchor="b">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(3)=(1)+(2)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Amount owed at end of period</a:t>
                      </a:r>
                    </a:p>
                  </a:txBody>
                  <a:tcPr marL="81867" marR="81867" marT="40934" marB="40934" anchor="b">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 xmlns:a16="http://schemas.microsoft.com/office/drawing/2014/main" val="10000"/>
                  </a:ext>
                </a:extLst>
              </a:tr>
              <a:tr h="487375">
                <a:tc>
                  <a:txBody>
                    <a:bodyPr/>
                    <a:lstStyle/>
                    <a:p>
                      <a:pPr algn="ctr"/>
                      <a:r>
                        <a:rPr lang="en-US" sz="1600" dirty="0" smtClean="0"/>
                        <a:t>1</a:t>
                      </a:r>
                      <a:endParaRPr lang="en-IN" sz="1600" dirty="0"/>
                    </a:p>
                  </a:txBody>
                  <a:tcPr marL="81867" marR="81867" marT="40934" marB="40934">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$1,000</a:t>
                      </a: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$100</a:t>
                      </a: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$1,100</a:t>
                      </a: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1"/>
                  </a:ext>
                </a:extLst>
              </a:tr>
              <a:tr h="488950">
                <a:tc>
                  <a:txBody>
                    <a:bodyPr/>
                    <a:lstStyle/>
                    <a:p>
                      <a:pPr algn="ctr"/>
                      <a:r>
                        <a:rPr lang="en-US" sz="1600" dirty="0" smtClean="0"/>
                        <a:t>2</a:t>
                      </a:r>
                      <a:endParaRPr lang="en-IN" sz="1600" dirty="0"/>
                    </a:p>
                  </a:txBody>
                  <a:tcPr marL="81867" marR="81867" marT="40934" marB="40934">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$1,100</a:t>
                      </a: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$110</a:t>
                      </a: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$1,210</a:t>
                      </a: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2"/>
                  </a:ext>
                </a:extLst>
              </a:tr>
              <a:tr h="488950">
                <a:tc>
                  <a:txBody>
                    <a:bodyPr/>
                    <a:lstStyle/>
                    <a:p>
                      <a:pPr algn="ctr"/>
                      <a:r>
                        <a:rPr lang="en-US" sz="1600" dirty="0" smtClean="0"/>
                        <a:t>3</a:t>
                      </a:r>
                      <a:endParaRPr lang="en-IN" sz="1600" dirty="0"/>
                    </a:p>
                  </a:txBody>
                  <a:tcPr marL="81867" marR="81867" marT="40934" marB="40934">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$1,210</a:t>
                      </a: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$121</a:t>
                      </a: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$1,331</a:t>
                      </a: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 xmlns:a16="http://schemas.microsoft.com/office/drawing/2014/main" val="10003"/>
                  </a:ext>
                </a:extLst>
              </a:tr>
            </a:tbl>
          </a:graphicData>
        </a:graphic>
      </p:graphicFrame>
      <p:sp>
        <p:nvSpPr>
          <p:cNvPr id="3" name="Content Placeholder 2"/>
          <p:cNvSpPr>
            <a:spLocks noGrp="1"/>
          </p:cNvSpPr>
          <p:nvPr>
            <p:ph idx="13"/>
          </p:nvPr>
        </p:nvSpPr>
        <p:spPr>
          <a:xfrm>
            <a:off x="457200" y="5403327"/>
            <a:ext cx="8212138" cy="809624"/>
          </a:xfrm>
        </p:spPr>
        <p:txBody>
          <a:bodyPr/>
          <a:lstStyle/>
          <a:p>
            <a:pPr marL="0" indent="0">
              <a:spcBef>
                <a:spcPct val="50000"/>
              </a:spcBef>
              <a:buFontTx/>
              <a:buNone/>
            </a:pPr>
            <a:r>
              <a:rPr lang="en-US" altLang="en-US" dirty="0">
                <a:latin typeface="Arial" panose="020B0604020202020204" pitchFamily="34" charset="0"/>
                <a:cs typeface="Arial" panose="020B0604020202020204" pitchFamily="34" charset="0"/>
              </a:rPr>
              <a:t>Compound interest is commonly used in personal and professional financial transactions</a:t>
            </a:r>
            <a:r>
              <a:rPr lang="en-US" altLang="en-US" dirty="0" smtClean="0">
                <a:latin typeface="Arial" panose="020B0604020202020204" pitchFamily="34" charset="0"/>
                <a:cs typeface="Arial" panose="020B0604020202020204" pitchFamily="34" charset="0"/>
              </a:rPr>
              <a:t>.</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4006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8164"/>
            <a:ext cx="8212138" cy="1589721"/>
          </a:xfrm>
        </p:spPr>
        <p:txBody>
          <a:bodyPr lIns="0" tIns="0" rIns="0" bIns="0"/>
          <a:lstStyle/>
          <a:p>
            <a:r>
              <a:rPr lang="en-US" altLang="en-US" sz="3400" i="1" dirty="0">
                <a:cs typeface="Arial" panose="020B0604020202020204" pitchFamily="34" charset="0"/>
              </a:rPr>
              <a:t>Economic </a:t>
            </a:r>
            <a:r>
              <a:rPr lang="en-US" altLang="en-US" sz="3400" i="1" dirty="0" smtClean="0">
                <a:cs typeface="Arial" panose="020B0604020202020204" pitchFamily="34" charset="0"/>
              </a:rPr>
              <a:t>Equivalence</a:t>
            </a:r>
            <a:r>
              <a:rPr lang="en-US" altLang="en-US" sz="3400" dirty="0" smtClean="0">
                <a:cs typeface="Arial" panose="020B0604020202020204" pitchFamily="34" charset="0"/>
              </a:rPr>
              <a:t> Allows </a:t>
            </a:r>
            <a:r>
              <a:rPr lang="en-US" altLang="en-US" sz="3400" dirty="0">
                <a:cs typeface="Arial" panose="020B0604020202020204" pitchFamily="34" charset="0"/>
              </a:rPr>
              <a:t>us to </a:t>
            </a:r>
            <a:r>
              <a:rPr lang="en-US" altLang="en-US" sz="3400" dirty="0" smtClean="0">
                <a:cs typeface="Arial" panose="020B0604020202020204" pitchFamily="34" charset="0"/>
              </a:rPr>
              <a:t>Compare Alternatives </a:t>
            </a:r>
            <a:r>
              <a:rPr lang="en-US" altLang="en-US" sz="3400" dirty="0">
                <a:cs typeface="Arial" panose="020B0604020202020204" pitchFamily="34" charset="0"/>
              </a:rPr>
              <a:t>on a </a:t>
            </a:r>
            <a:r>
              <a:rPr lang="en-US" altLang="en-US" sz="3400" dirty="0" smtClean="0">
                <a:cs typeface="Arial" panose="020B0604020202020204" pitchFamily="34" charset="0"/>
              </a:rPr>
              <a:t>Common Basis</a:t>
            </a:r>
            <a:endParaRPr lang="en-US" sz="3400" b="0" dirty="0"/>
          </a:p>
        </p:txBody>
      </p:sp>
      <p:sp>
        <p:nvSpPr>
          <p:cNvPr id="6" name="Content Placeholder 5"/>
          <p:cNvSpPr>
            <a:spLocks noGrp="1"/>
          </p:cNvSpPr>
          <p:nvPr>
            <p:ph idx="1"/>
          </p:nvPr>
        </p:nvSpPr>
        <p:spPr>
          <a:xfrm>
            <a:off x="457200" y="2098249"/>
            <a:ext cx="8212138" cy="2820892"/>
          </a:xfrm>
        </p:spPr>
        <p:txBody>
          <a:bodyPr vert="horz" lIns="0" tIns="0" rIns="0" bIns="0" rtlCol="0">
            <a:noAutofit/>
          </a:bodyPr>
          <a:lstStyle/>
          <a:p>
            <a:pPr>
              <a:lnSpc>
                <a:spcPct val="90000"/>
              </a:lnSpc>
            </a:pPr>
            <a:r>
              <a:rPr lang="en-US" altLang="en-US" dirty="0">
                <a:latin typeface="Arial" panose="020B0604020202020204" pitchFamily="34" charset="0"/>
                <a:cs typeface="Arial" panose="020B0604020202020204" pitchFamily="34" charset="0"/>
              </a:rPr>
              <a:t>Each alternative can be reduced to an </a:t>
            </a:r>
            <a:r>
              <a:rPr lang="en-US" altLang="en-US" i="1" dirty="0">
                <a:latin typeface="Arial" panose="020B0604020202020204" pitchFamily="34" charset="0"/>
                <a:cs typeface="Arial" panose="020B0604020202020204" pitchFamily="34" charset="0"/>
              </a:rPr>
              <a:t>equivalent basis</a:t>
            </a:r>
            <a:r>
              <a:rPr lang="en-US" altLang="en-US" dirty="0">
                <a:latin typeface="Arial" panose="020B0604020202020204" pitchFamily="34" charset="0"/>
                <a:cs typeface="Arial" panose="020B0604020202020204" pitchFamily="34" charset="0"/>
              </a:rPr>
              <a:t> dependent on</a:t>
            </a:r>
          </a:p>
          <a:p>
            <a:pPr lvl="1">
              <a:lnSpc>
                <a:spcPct val="90000"/>
              </a:lnSpc>
            </a:pPr>
            <a:r>
              <a:rPr lang="en-US" altLang="en-US" dirty="0">
                <a:latin typeface="Arial" panose="020B0604020202020204" pitchFamily="34" charset="0"/>
                <a:cs typeface="Arial" panose="020B0604020202020204" pitchFamily="34" charset="0"/>
              </a:rPr>
              <a:t>interest rate,</a:t>
            </a:r>
          </a:p>
          <a:p>
            <a:pPr lvl="1">
              <a:lnSpc>
                <a:spcPct val="90000"/>
              </a:lnSpc>
            </a:pPr>
            <a:r>
              <a:rPr lang="en-US" altLang="en-US" dirty="0">
                <a:latin typeface="Arial" panose="020B0604020202020204" pitchFamily="34" charset="0"/>
                <a:cs typeface="Arial" panose="020B0604020202020204" pitchFamily="34" charset="0"/>
              </a:rPr>
              <a:t>amount of money involved, and</a:t>
            </a:r>
          </a:p>
          <a:p>
            <a:pPr lvl="1">
              <a:lnSpc>
                <a:spcPct val="90000"/>
              </a:lnSpc>
            </a:pPr>
            <a:r>
              <a:rPr lang="en-US" altLang="en-US" dirty="0">
                <a:latin typeface="Arial" panose="020B0604020202020204" pitchFamily="34" charset="0"/>
                <a:cs typeface="Arial" panose="020B0604020202020204" pitchFamily="34" charset="0"/>
              </a:rPr>
              <a:t>timing of monetary receipts or expenses.</a:t>
            </a:r>
          </a:p>
          <a:p>
            <a:pPr>
              <a:lnSpc>
                <a:spcPct val="90000"/>
              </a:lnSpc>
            </a:pPr>
            <a:r>
              <a:rPr lang="en-US" altLang="en-US" dirty="0">
                <a:latin typeface="Arial" panose="020B0604020202020204" pitchFamily="34" charset="0"/>
                <a:cs typeface="Arial" panose="020B0604020202020204" pitchFamily="34" charset="0"/>
              </a:rPr>
              <a:t>Using these elements we can </a:t>
            </a:r>
            <a:r>
              <a:rPr lang="ja-JP" altLang="en-US" dirty="0">
                <a:latin typeface="Arial" panose="020B0604020202020204" pitchFamily="34" charset="0"/>
                <a:cs typeface="Arial" panose="020B0604020202020204" pitchFamily="34" charset="0"/>
              </a:rPr>
              <a:t>“</a:t>
            </a:r>
            <a:r>
              <a:rPr lang="en-US" altLang="ja-JP" dirty="0">
                <a:latin typeface="Arial" panose="020B0604020202020204" pitchFamily="34" charset="0"/>
                <a:cs typeface="Arial" panose="020B0604020202020204" pitchFamily="34" charset="0"/>
              </a:rPr>
              <a:t>move</a:t>
            </a:r>
            <a:r>
              <a:rPr lang="ja-JP" altLang="en-US" dirty="0">
                <a:latin typeface="Arial" panose="020B0604020202020204" pitchFamily="34" charset="0"/>
                <a:cs typeface="Arial" panose="020B0604020202020204" pitchFamily="34" charset="0"/>
              </a:rPr>
              <a:t>”</a:t>
            </a:r>
            <a:r>
              <a:rPr lang="en-US" altLang="ja-JP" dirty="0">
                <a:latin typeface="Arial" panose="020B0604020202020204" pitchFamily="34" charset="0"/>
                <a:cs typeface="Arial" panose="020B0604020202020204" pitchFamily="34" charset="0"/>
              </a:rPr>
              <a:t> cash flows so that we can compare them at </a:t>
            </a:r>
            <a:r>
              <a:rPr lang="en-US" altLang="ja-JP" dirty="0">
                <a:cs typeface="Arial" panose="020B0604020202020204" pitchFamily="34" charset="0"/>
              </a:rPr>
              <a:t>particular</a:t>
            </a:r>
            <a:r>
              <a:rPr lang="en-US" altLang="ja-JP" dirty="0">
                <a:latin typeface="Arial" panose="020B0604020202020204" pitchFamily="34" charset="0"/>
                <a:cs typeface="Arial" panose="020B0604020202020204" pitchFamily="34" charset="0"/>
              </a:rPr>
              <a:t> points in time.</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7217034"/>
      </p:ext>
    </p:extLst>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35124</TotalTime>
  <Words>2911</Words>
  <Application>Microsoft Office PowerPoint</Application>
  <PresentationFormat>On-screen Show (4:3)</PresentationFormat>
  <Paragraphs>304</Paragraphs>
  <Slides>49</Slides>
  <Notes>44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2_508 Lecture</vt:lpstr>
      <vt:lpstr>Equation</vt:lpstr>
      <vt:lpstr>Engineering Economy</vt:lpstr>
      <vt:lpstr>Objective</vt:lpstr>
      <vt:lpstr>Money Has a Time Value</vt:lpstr>
      <vt:lpstr>Return to Capital in the Form of Interest and Profit is an Essential Ingredient of Engineering Economy Studies</vt:lpstr>
      <vt:lpstr>Simple Interest is Used Infrequently</vt:lpstr>
      <vt:lpstr>Computation of Simple Interest (1 of 3)</vt:lpstr>
      <vt:lpstr>Computation of Simple Interest (2 of 3)</vt:lpstr>
      <vt:lpstr>Computation of Simple Interest (3 of 3)</vt:lpstr>
      <vt:lpstr>Economic Equivalence Allows us to Compare Alternatives on a Common Basis</vt:lpstr>
      <vt:lpstr>We Need Some Tools to Find Economic Equivalence</vt:lpstr>
      <vt:lpstr>A Cash Flow Diagram is an Indispensable Tool For Clarifying and Visualizing a Series of Cash Flows</vt:lpstr>
      <vt:lpstr>Cash Flow Tables are Essential to Modeling Engineering Economy Problems in a Spreadsheet</vt:lpstr>
      <vt:lpstr>We Can Apply Compound Interest Formulas to “Move” Cash Flows Along the Cash Flow Diagram</vt:lpstr>
      <vt:lpstr>It is Common to Use Standard Notation for Interest Factors</vt:lpstr>
      <vt:lpstr>We Can Use These to Find Economically Equivalent Values at Different Points in Time</vt:lpstr>
      <vt:lpstr>Pause and Solve (1 of 4)</vt:lpstr>
      <vt:lpstr>Solution (1 of 4)</vt:lpstr>
      <vt:lpstr>There are Interest Factors for a Series of End-of-Period Cash Flows</vt:lpstr>
      <vt:lpstr>Finding the Present Amount From a Series of End-of-Period Cash Flows</vt:lpstr>
      <vt:lpstr>Finding A When Given F</vt:lpstr>
      <vt:lpstr>Finding A when given P</vt:lpstr>
      <vt:lpstr>Pause and Solve (2 of 4)</vt:lpstr>
      <vt:lpstr>Solution (2 of 4)</vt:lpstr>
      <vt:lpstr>It Can be Challenging to Solve for N or i</vt:lpstr>
      <vt:lpstr>Finding N</vt:lpstr>
      <vt:lpstr>Finding i</vt:lpstr>
      <vt:lpstr>There are Specific Spreadsheet Functions to Find N and i</vt:lpstr>
      <vt:lpstr>We Need to be Able to Handle Cash Flows That do not Occur Until Some Time in the Future</vt:lpstr>
      <vt:lpstr>Finding the Value at Time 0 of a Deferred Annuity is a Two-step Process</vt:lpstr>
      <vt:lpstr>Pause and Solve (3 of 4)</vt:lpstr>
      <vt:lpstr>Solution (3 of 4)</vt:lpstr>
      <vt:lpstr>Sometimes Cash Flows Change by a Constant Amount Each Period</vt:lpstr>
      <vt:lpstr>It is Easy to Find the Present Value of a Uniform Gradient Series</vt:lpstr>
      <vt:lpstr>We can Also Find A or F Equivalent to a Uniform Gradient Series (1 of 2)</vt:lpstr>
      <vt:lpstr>We can Also Find A or F Equivalent to a Uniform Gradient Series (2 of 2)</vt:lpstr>
      <vt:lpstr>Sometimes Cash Flows Change by a Constant Rate, f̅, Each Period--This is a Geometric Gradient Series (1 of 2)</vt:lpstr>
      <vt:lpstr>Sometimes Cash Flows Change by a Constant Rate, f̅, Each Period--This is a Geometric Gradient Series (2 of 2)</vt:lpstr>
      <vt:lpstr>We Can Find the Present Value of a Geometric Series by Using the Appropriate Formula Below</vt:lpstr>
      <vt:lpstr>Pause and Solve (4 of 4)</vt:lpstr>
      <vt:lpstr>Solution (4 of 4)</vt:lpstr>
      <vt:lpstr>When Interest Rates Vary With Time Different Procedures are Necessary (1 of 2)</vt:lpstr>
      <vt:lpstr>When Interest Rates Vary With Time Different Procedures are Necessary (2 of 2)</vt:lpstr>
      <vt:lpstr>Nominal and Effective Interest Rates</vt:lpstr>
      <vt:lpstr>The Effect of More Frequent Compounding Can be Easily Determined</vt:lpstr>
      <vt:lpstr>Finding Effective Interest Rates</vt:lpstr>
      <vt:lpstr>Interest can be Compounded Continuously</vt:lpstr>
      <vt:lpstr>We Can Use the Effective Interest Formula to Derive the Interest Factors</vt:lpstr>
      <vt:lpstr>Continuous Compounding Interest Factors</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 Elin M. Wicks and C. Patrick Koelling</dc:creator>
  <cp:keywords>Economy</cp:keywords>
  <cp:lastModifiedBy>Anand Nallu, Integra-PDY, IN</cp:lastModifiedBy>
  <cp:revision>630</cp:revision>
  <dcterms:modified xsi:type="dcterms:W3CDTF">2018-06-14T07:20:52Z</dcterms:modified>
</cp:coreProperties>
</file>