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31"/>
  </p:notesMasterIdLst>
  <p:handoutMasterIdLst>
    <p:handoutMasterId r:id="rId32"/>
  </p:handoutMasterIdLst>
  <p:sldIdLst>
    <p:sldId id="356" r:id="rId2"/>
    <p:sldId id="271" r:id="rId3"/>
    <p:sldId id="337" r:id="rId4"/>
    <p:sldId id="314" r:id="rId5"/>
    <p:sldId id="338" r:id="rId6"/>
    <p:sldId id="339" r:id="rId7"/>
    <p:sldId id="320" r:id="rId8"/>
    <p:sldId id="316" r:id="rId9"/>
    <p:sldId id="340" r:id="rId10"/>
    <p:sldId id="322" r:id="rId11"/>
    <p:sldId id="327" r:id="rId12"/>
    <p:sldId id="326" r:id="rId13"/>
    <p:sldId id="341" r:id="rId14"/>
    <p:sldId id="342" r:id="rId15"/>
    <p:sldId id="343" r:id="rId16"/>
    <p:sldId id="344" r:id="rId17"/>
    <p:sldId id="345" r:id="rId18"/>
    <p:sldId id="346" r:id="rId19"/>
    <p:sldId id="347" r:id="rId20"/>
    <p:sldId id="348" r:id="rId21"/>
    <p:sldId id="349" r:id="rId22"/>
    <p:sldId id="350" r:id="rId23"/>
    <p:sldId id="351" r:id="rId24"/>
    <p:sldId id="352" r:id="rId25"/>
    <p:sldId id="330" r:id="rId26"/>
    <p:sldId id="331" r:id="rId27"/>
    <p:sldId id="353" r:id="rId28"/>
    <p:sldId id="355" r:id="rId29"/>
    <p:sldId id="298"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045">
          <p15:clr>
            <a:srgbClr val="A4A3A4"/>
          </p15:clr>
        </p15:guide>
        <p15:guide id="7" orient="horz" pos="4146">
          <p15:clr>
            <a:srgbClr val="A4A3A4"/>
          </p15:clr>
        </p15:guide>
        <p15:guide id="8" orient="horz" pos="2058">
          <p15:clr>
            <a:srgbClr val="A4A3A4"/>
          </p15:clr>
        </p15:guide>
        <p15:guide id="9" pos="289">
          <p15:clr>
            <a:srgbClr val="A4A3A4"/>
          </p15:clr>
        </p15:guide>
        <p15:guide id="10" pos="5461">
          <p15:clr>
            <a:srgbClr val="A4A3A4"/>
          </p15:clr>
        </p15:guide>
        <p15:guide id="11" pos="302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86358" autoAdjust="0"/>
  </p:normalViewPr>
  <p:slideViewPr>
    <p:cSldViewPr snapToGrid="0" snapToObjects="1">
      <p:cViewPr varScale="1">
        <p:scale>
          <a:sx n="113" d="100"/>
          <a:sy n="113" d="100"/>
        </p:scale>
        <p:origin x="-1152" y="-108"/>
      </p:cViewPr>
      <p:guideLst>
        <p:guide orient="horz" pos="2160"/>
        <p:guide orient="horz" pos="3895"/>
        <p:guide orient="horz" pos="704"/>
        <p:guide orient="horz" pos="368"/>
        <p:guide orient="horz" pos="1045"/>
        <p:guide orient="horz" pos="4146"/>
        <p:guide orient="horz" pos="2058"/>
        <p:guide pos="2880"/>
        <p:guide pos="289"/>
        <p:guide pos="5461"/>
        <p:guide pos="3029"/>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6/29/2018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6/29/2018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556327"/>
            <a:ext cx="8120062" cy="226752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6/29/2018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82" r:id="rId8"/>
    <p:sldLayoutId id="2147483686" r:id="rId9"/>
    <p:sldLayoutId id="2147483689" r:id="rId10"/>
    <p:sldLayoutId id="2147483649" r:id="rId11"/>
    <p:sldLayoutId id="2147483650" r:id="rId12"/>
    <p:sldLayoutId id="2147483671" r:id="rId13"/>
    <p:sldLayoutId id="2147483673" r:id="rId14"/>
    <p:sldLayoutId id="2147483693" r:id="rId15"/>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5.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22.xml"/><Relationship Id="rId7" Type="http://schemas.openxmlformats.org/officeDocument/2006/relationships/image" Target="../media/image9.wmf"/><Relationship Id="rId2" Type="http://schemas.openxmlformats.org/officeDocument/2006/relationships/slideLayout" Target="../slideLayouts/slideLayout8.xml"/><Relationship Id="rId1" Type="http://schemas.openxmlformats.org/officeDocument/2006/relationships/vmlDrawing" Target="../drawings/vmlDrawing4.vml"/><Relationship Id="rId6" Type="http://schemas.openxmlformats.org/officeDocument/2006/relationships/oleObject" Target="../embeddings/oleObject5.bin"/><Relationship Id="rId11" Type="http://schemas.openxmlformats.org/officeDocument/2006/relationships/image" Target="../media/image11.wmf"/><Relationship Id="rId5" Type="http://schemas.openxmlformats.org/officeDocument/2006/relationships/image" Target="../media/image8.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10.w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24.xml"/><Relationship Id="rId7" Type="http://schemas.openxmlformats.org/officeDocument/2006/relationships/image" Target="../media/image13.wmf"/><Relationship Id="rId2" Type="http://schemas.openxmlformats.org/officeDocument/2006/relationships/slideLayout" Target="../slideLayouts/slideLayout5.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 Id="rId9" Type="http://schemas.openxmlformats.org/officeDocument/2006/relationships/image" Target="../media/image14.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16.wmf"/><Relationship Id="rId2" Type="http://schemas.openxmlformats.org/officeDocument/2006/relationships/slideLayout" Target="../slideLayouts/slideLayout5.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18.wmf"/><Relationship Id="rId2" Type="http://schemas.openxmlformats.org/officeDocument/2006/relationships/slideLayout" Target="../slideLayouts/slideLayout5.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17.wmf"/><Relationship Id="rId4" Type="http://schemas.openxmlformats.org/officeDocument/2006/relationships/oleObject" Target="../embeddings/oleObject13.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75978"/>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42087"/>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521683"/>
            <a:ext cx="3657600" cy="492443"/>
          </a:xfrm>
        </p:spPr>
        <p:txBody>
          <a:bodyPr vert="horz"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03</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29197" y="3194072"/>
            <a:ext cx="3657600" cy="307777"/>
          </a:xfrm>
        </p:spPr>
        <p:txBody>
          <a:bodyPr vert="horz" wrap="square" lIns="0" tIns="0" rIns="0" bIns="0" rtlCol="0" anchor="b">
            <a:spAutoFit/>
          </a:bodyPr>
          <a:lstStyle/>
          <a:p>
            <a:pPr>
              <a:spcBef>
                <a:spcPct val="0"/>
              </a:spcBef>
            </a:pPr>
            <a:r>
              <a:rPr lang="en-US" altLang="en-US" sz="2000" dirty="0">
                <a:latin typeface="Arial" panose="020B0604020202020204" pitchFamily="34" charset="0"/>
                <a:cs typeface="Arial" panose="020B0604020202020204" pitchFamily="34" charset="0"/>
              </a:rPr>
              <a:t>Cost Estimation Techniques</a:t>
            </a:r>
          </a:p>
        </p:txBody>
      </p:sp>
      <p:pic>
        <p:nvPicPr>
          <p:cNvPr id="1026"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68547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30426"/>
            <a:ext cx="8229600" cy="585833"/>
          </a:xfrm>
        </p:spPr>
        <p:txBody>
          <a:bodyPr lIns="0" tIns="0" rIns="0" bIns="0"/>
          <a:lstStyle/>
          <a:p>
            <a:r>
              <a:rPr lang="en-US" altLang="en-US" sz="3400" dirty="0">
                <a:cs typeface="Arial" panose="020B0604020202020204" pitchFamily="34" charset="0"/>
              </a:rPr>
              <a:t>A WBS h</a:t>
            </a:r>
            <a:r>
              <a:rPr lang="en-US" altLang="en-US" sz="3400" dirty="0" smtClean="0">
                <a:cs typeface="Arial" panose="020B0604020202020204" pitchFamily="34" charset="0"/>
              </a:rPr>
              <a:t>as Other Characteristics</a:t>
            </a:r>
            <a:endParaRPr lang="en-US" sz="3400" b="0" dirty="0"/>
          </a:p>
        </p:txBody>
      </p:sp>
      <p:sp>
        <p:nvSpPr>
          <p:cNvPr id="6" name="Content Placeholder 5"/>
          <p:cNvSpPr>
            <a:spLocks noGrp="1"/>
          </p:cNvSpPr>
          <p:nvPr>
            <p:ph idx="1"/>
          </p:nvPr>
        </p:nvSpPr>
        <p:spPr>
          <a:xfrm>
            <a:off x="457200" y="1662338"/>
            <a:ext cx="8229600" cy="2748786"/>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Both functional and physical work elements are included.</a:t>
            </a:r>
          </a:p>
          <a:p>
            <a:r>
              <a:rPr lang="en-US" altLang="en-US" dirty="0">
                <a:latin typeface="Arial" panose="020B0604020202020204" pitchFamily="34" charset="0"/>
                <a:cs typeface="Arial" panose="020B0604020202020204" pitchFamily="34" charset="0"/>
              </a:rPr>
              <a:t>The content and resource requirements for a work element are the sum of the activities and resources of related </a:t>
            </a:r>
            <a:r>
              <a:rPr lang="en-US" altLang="en-US" dirty="0" err="1">
                <a:latin typeface="Arial" panose="020B0604020202020204" pitchFamily="34" charset="0"/>
                <a:cs typeface="Arial" panose="020B0604020202020204" pitchFamily="34" charset="0"/>
              </a:rPr>
              <a:t>subelements</a:t>
            </a:r>
            <a:r>
              <a:rPr lang="en-US" altLang="en-US" dirty="0">
                <a:latin typeface="Arial" panose="020B0604020202020204" pitchFamily="34" charset="0"/>
                <a:cs typeface="Arial" panose="020B0604020202020204" pitchFamily="34" charset="0"/>
              </a:rPr>
              <a:t> below it.</a:t>
            </a:r>
          </a:p>
          <a:p>
            <a:r>
              <a:rPr lang="en-US" altLang="en-US" dirty="0">
                <a:latin typeface="Arial" panose="020B0604020202020204" pitchFamily="34" charset="0"/>
                <a:cs typeface="Arial" panose="020B0604020202020204" pitchFamily="34" charset="0"/>
              </a:rPr>
              <a:t>A project WBS usually includes recurring and nonrecurring work elements.</a:t>
            </a:r>
          </a:p>
        </p:txBody>
      </p:sp>
    </p:spTree>
    <p:extLst>
      <p:ext uri="{BB962C8B-B14F-4D97-AF65-F5344CB8AC3E}">
        <p14:creationId xmlns:p14="http://schemas.microsoft.com/office/powerpoint/2010/main" val="3899451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2456"/>
            <a:ext cx="8229600" cy="532575"/>
          </a:xfrm>
        </p:spPr>
        <p:txBody>
          <a:bodyPr lIns="0" tIns="0" rIns="0" bIns="0"/>
          <a:lstStyle/>
          <a:p>
            <a:r>
              <a:rPr lang="en-US" altLang="en-US" sz="3400" dirty="0">
                <a:cs typeface="Arial" panose="020B0604020202020204" pitchFamily="34" charset="0"/>
              </a:rPr>
              <a:t>Cost and Revenue Structure</a:t>
            </a:r>
            <a:endParaRPr lang="en-US" sz="3400" b="0" dirty="0"/>
          </a:p>
        </p:txBody>
      </p:sp>
      <p:sp>
        <p:nvSpPr>
          <p:cNvPr id="6" name="Content Placeholder 5"/>
          <p:cNvSpPr>
            <a:spLocks noGrp="1"/>
          </p:cNvSpPr>
          <p:nvPr>
            <p:ph idx="1"/>
          </p:nvPr>
        </p:nvSpPr>
        <p:spPr>
          <a:xfrm>
            <a:off x="457200" y="1662338"/>
            <a:ext cx="8229600" cy="2935062"/>
          </a:xfrm>
        </p:spPr>
        <p:txBody>
          <a:bodyPr vert="horz" lIns="0" tIns="0" rIns="0" bIns="0" rtlCol="0">
            <a:noAutofit/>
          </a:bodyPr>
          <a:lstStyle/>
          <a:p>
            <a:pPr>
              <a:lnSpc>
                <a:spcPct val="90000"/>
              </a:lnSpc>
            </a:pPr>
            <a:r>
              <a:rPr lang="en-US" altLang="en-US" dirty="0">
                <a:latin typeface="Arial" panose="020B0604020202020204" pitchFamily="34" charset="0"/>
                <a:cs typeface="Arial" panose="020B0604020202020204" pitchFamily="34" charset="0"/>
              </a:rPr>
              <a:t>Used to identify and categorize the costs and revenues that need to be included in the analysis.</a:t>
            </a:r>
          </a:p>
          <a:p>
            <a:pPr>
              <a:lnSpc>
                <a:spcPct val="90000"/>
              </a:lnSpc>
            </a:pPr>
            <a:r>
              <a:rPr lang="en-US" altLang="en-US" dirty="0">
                <a:latin typeface="Arial" panose="020B0604020202020204" pitchFamily="34" charset="0"/>
                <a:cs typeface="Arial" panose="020B0604020202020204" pitchFamily="34" charset="0"/>
              </a:rPr>
              <a:t>The life-cycle concept and WBS are important aids in developing the cost and revenue structure for a project.</a:t>
            </a:r>
          </a:p>
          <a:p>
            <a:pPr>
              <a:lnSpc>
                <a:spcPct val="90000"/>
              </a:lnSpc>
            </a:pPr>
            <a:r>
              <a:rPr lang="en-US" altLang="en-US" dirty="0">
                <a:latin typeface="Arial" panose="020B0604020202020204" pitchFamily="34" charset="0"/>
                <a:cs typeface="Arial" panose="020B0604020202020204" pitchFamily="34" charset="0"/>
              </a:rPr>
              <a:t>Perhaps the most serious source of errors in developing cash flows is overlooking important categories of costs and revenues.</a:t>
            </a:r>
          </a:p>
        </p:txBody>
      </p:sp>
    </p:spTree>
    <p:extLst>
      <p:ext uri="{BB962C8B-B14F-4D97-AF65-F5344CB8AC3E}">
        <p14:creationId xmlns:p14="http://schemas.microsoft.com/office/powerpoint/2010/main" val="1601099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30931"/>
            <a:ext cx="8229600" cy="477322"/>
          </a:xfrm>
        </p:spPr>
        <p:txBody>
          <a:bodyPr lIns="0" tIns="0" rIns="0" bIns="0"/>
          <a:lstStyle/>
          <a:p>
            <a:r>
              <a:rPr lang="en-US" altLang="en-US" sz="3400" dirty="0">
                <a:cs typeface="Arial" panose="020B0604020202020204" pitchFamily="34" charset="0"/>
              </a:rPr>
              <a:t>Estimating </a:t>
            </a:r>
            <a:r>
              <a:rPr lang="en-US" altLang="en-US" sz="3400" dirty="0" smtClean="0">
                <a:cs typeface="Arial" panose="020B0604020202020204" pitchFamily="34" charset="0"/>
              </a:rPr>
              <a:t>Techniques</a:t>
            </a:r>
            <a:endParaRPr lang="en-US" sz="3400" b="0" dirty="0"/>
          </a:p>
        </p:txBody>
      </p:sp>
      <p:sp>
        <p:nvSpPr>
          <p:cNvPr id="6" name="Content Placeholder 5"/>
          <p:cNvSpPr>
            <a:spLocks noGrp="1"/>
          </p:cNvSpPr>
          <p:nvPr>
            <p:ph idx="1"/>
          </p:nvPr>
        </p:nvSpPr>
        <p:spPr>
          <a:xfrm>
            <a:off x="457200" y="1659469"/>
            <a:ext cx="8229600" cy="3531736"/>
          </a:xfrm>
        </p:spPr>
        <p:txBody>
          <a:bodyPr vert="horz" lIns="0" tIns="0" rIns="0" bIns="0" rtlCol="0">
            <a:spAutoFit/>
          </a:bodyPr>
          <a:lstStyle/>
          <a:p>
            <a:pPr marL="0" indent="0">
              <a:spcBef>
                <a:spcPct val="0"/>
              </a:spcBef>
              <a:buNone/>
            </a:pPr>
            <a:r>
              <a:rPr lang="en-US" altLang="en-US" dirty="0">
                <a:latin typeface="Arial" panose="020B0604020202020204" pitchFamily="34" charset="0"/>
                <a:cs typeface="Arial" panose="020B0604020202020204" pitchFamily="34" charset="0"/>
              </a:rPr>
              <a:t>REMEMBER!  The purpose of estimating is to develop </a:t>
            </a:r>
            <a:r>
              <a:rPr lang="en-US" altLang="en-US" dirty="0" smtClean="0">
                <a:latin typeface="Arial" panose="020B0604020202020204" pitchFamily="34" charset="0"/>
                <a:cs typeface="Arial" panose="020B0604020202020204" pitchFamily="34" charset="0"/>
              </a:rPr>
              <a:t>cash-flow </a:t>
            </a:r>
            <a:r>
              <a:rPr lang="en-US" altLang="en-US" dirty="0">
                <a:latin typeface="Arial" panose="020B0604020202020204" pitchFamily="34" charset="0"/>
                <a:cs typeface="Arial" panose="020B0604020202020204" pitchFamily="34" charset="0"/>
              </a:rPr>
              <a:t>projections—</a:t>
            </a:r>
            <a:r>
              <a:rPr lang="en-US" altLang="en-US" i="1" dirty="0">
                <a:latin typeface="Arial" panose="020B0604020202020204" pitchFamily="34" charset="0"/>
                <a:cs typeface="Arial" panose="020B0604020202020204" pitchFamily="34" charset="0"/>
              </a:rPr>
              <a:t>not</a:t>
            </a:r>
            <a:r>
              <a:rPr lang="en-US" altLang="en-US" dirty="0">
                <a:latin typeface="Arial" panose="020B0604020202020204" pitchFamily="34" charset="0"/>
                <a:cs typeface="Arial" panose="020B0604020202020204" pitchFamily="34" charset="0"/>
              </a:rPr>
              <a:t> to produce exact data about the future, which is </a:t>
            </a:r>
            <a:r>
              <a:rPr lang="en-US" altLang="en-US" dirty="0" smtClean="0">
                <a:latin typeface="Arial" panose="020B0604020202020204" pitchFamily="34" charset="0"/>
                <a:cs typeface="Arial" panose="020B0604020202020204" pitchFamily="34" charset="0"/>
              </a:rPr>
              <a:t>virtually </a:t>
            </a:r>
            <a:r>
              <a:rPr lang="en-US" altLang="en-US" dirty="0">
                <a:latin typeface="Arial" panose="020B0604020202020204" pitchFamily="34" charset="0"/>
                <a:cs typeface="Arial" panose="020B0604020202020204" pitchFamily="34" charset="0"/>
              </a:rPr>
              <a:t>impossible. </a:t>
            </a:r>
            <a:r>
              <a:rPr lang="en-US" altLang="en-US" dirty="0" smtClean="0">
                <a:latin typeface="Arial" panose="020B0604020202020204" pitchFamily="34" charset="0"/>
                <a:cs typeface="Arial" panose="020B0604020202020204" pitchFamily="34" charset="0"/>
              </a:rPr>
              <a:t>Cost </a:t>
            </a:r>
            <a:r>
              <a:rPr lang="en-US" altLang="en-US" dirty="0">
                <a:latin typeface="Arial" panose="020B0604020202020204" pitchFamily="34" charset="0"/>
                <a:cs typeface="Arial" panose="020B0604020202020204" pitchFamily="34" charset="0"/>
              </a:rPr>
              <a:t>and revenue estimates can be classified according to detail, accuracy, and their intended use</a:t>
            </a:r>
            <a:r>
              <a:rPr lang="en-US" altLang="en-US" dirty="0" smtClean="0">
                <a:latin typeface="Arial" panose="020B0604020202020204" pitchFamily="34" charset="0"/>
                <a:cs typeface="Arial" panose="020B0604020202020204" pitchFamily="34" charset="0"/>
              </a:rPr>
              <a:t>.</a:t>
            </a:r>
          </a:p>
          <a:p>
            <a:r>
              <a:rPr lang="en-US" altLang="en-US" dirty="0" smtClean="0">
                <a:latin typeface="Arial" panose="020B0604020202020204" pitchFamily="34" charset="0"/>
                <a:cs typeface="Arial" panose="020B0604020202020204" pitchFamily="34" charset="0"/>
              </a:rPr>
              <a:t>Order-of-magnitude </a:t>
            </a:r>
            <a:r>
              <a:rPr lang="en-US" altLang="en-US" dirty="0">
                <a:latin typeface="Arial" panose="020B0604020202020204" pitchFamily="34" charset="0"/>
                <a:cs typeface="Arial" panose="020B0604020202020204" pitchFamily="34" charset="0"/>
              </a:rPr>
              <a:t>estimates (±30%)</a:t>
            </a:r>
          </a:p>
          <a:p>
            <a:r>
              <a:rPr lang="en-US" altLang="en-US" dirty="0" err="1">
                <a:latin typeface="Arial" panose="020B0604020202020204" pitchFamily="34" charset="0"/>
                <a:cs typeface="Arial" panose="020B0604020202020204" pitchFamily="34" charset="0"/>
              </a:rPr>
              <a:t>Semidetailed</a:t>
            </a:r>
            <a:r>
              <a:rPr lang="en-US" altLang="en-US" dirty="0">
                <a:latin typeface="Arial" panose="020B0604020202020204" pitchFamily="34" charset="0"/>
                <a:cs typeface="Arial" panose="020B0604020202020204" pitchFamily="34" charset="0"/>
              </a:rPr>
              <a:t>, or budget, estimates (±15%)</a:t>
            </a:r>
          </a:p>
          <a:p>
            <a:r>
              <a:rPr lang="en-US" altLang="en-US" dirty="0">
                <a:latin typeface="Arial" panose="020B0604020202020204" pitchFamily="34" charset="0"/>
                <a:cs typeface="Arial" panose="020B0604020202020204" pitchFamily="34" charset="0"/>
              </a:rPr>
              <a:t>Definitive (detailed) </a:t>
            </a:r>
            <a:r>
              <a:rPr lang="en-US" altLang="en-US" dirty="0" smtClean="0">
                <a:latin typeface="Arial" panose="020B0604020202020204" pitchFamily="34" charset="0"/>
                <a:cs typeface="Arial" panose="020B0604020202020204" pitchFamily="34" charset="0"/>
              </a:rPr>
              <a:t>estimates </a:t>
            </a:r>
            <a:r>
              <a:rPr lang="en-US" altLang="en-US" dirty="0">
                <a:latin typeface="Arial" panose="020B0604020202020204" pitchFamily="34" charset="0"/>
                <a:cs typeface="Arial" panose="020B0604020202020204" pitchFamily="34" charset="0"/>
              </a:rPr>
              <a:t>(±5</a:t>
            </a:r>
            <a:r>
              <a:rPr lang="en-US" altLang="en-US" dirty="0" smtClean="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4755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8880"/>
            <a:ext cx="8229600" cy="1037839"/>
          </a:xfrm>
        </p:spPr>
        <p:txBody>
          <a:bodyPr lIns="0" tIns="0" rIns="0" bIns="0"/>
          <a:lstStyle/>
          <a:p>
            <a:r>
              <a:rPr lang="en-US" altLang="en-US" sz="3400" dirty="0">
                <a:cs typeface="Arial" panose="020B0604020202020204" pitchFamily="34" charset="0"/>
              </a:rPr>
              <a:t>The </a:t>
            </a:r>
            <a:r>
              <a:rPr lang="en-US" altLang="en-US" sz="3400" dirty="0" smtClean="0">
                <a:cs typeface="Arial" panose="020B0604020202020204" pitchFamily="34" charset="0"/>
              </a:rPr>
              <a:t>Level </a:t>
            </a:r>
            <a:r>
              <a:rPr lang="en-US" altLang="en-US" sz="3400" dirty="0">
                <a:cs typeface="Arial" panose="020B0604020202020204" pitchFamily="34" charset="0"/>
              </a:rPr>
              <a:t>of </a:t>
            </a:r>
            <a:r>
              <a:rPr lang="en-US" altLang="en-US" sz="3400" dirty="0" smtClean="0">
                <a:cs typeface="Arial" panose="020B0604020202020204" pitchFamily="34" charset="0"/>
              </a:rPr>
              <a:t>Detail </a:t>
            </a:r>
            <a:r>
              <a:rPr lang="en-US" altLang="en-US" sz="3400" dirty="0">
                <a:cs typeface="Arial" panose="020B0604020202020204" pitchFamily="34" charset="0"/>
              </a:rPr>
              <a:t>and </a:t>
            </a:r>
            <a:r>
              <a:rPr lang="en-US" altLang="en-US" sz="3400" dirty="0" smtClean="0">
                <a:cs typeface="Arial" panose="020B0604020202020204" pitchFamily="34" charset="0"/>
              </a:rPr>
              <a:t>Accuracy </a:t>
            </a:r>
            <a:r>
              <a:rPr lang="en-US" altLang="en-US" sz="3400" dirty="0">
                <a:cs typeface="Arial" panose="020B0604020202020204" pitchFamily="34" charset="0"/>
              </a:rPr>
              <a:t>of </a:t>
            </a:r>
            <a:r>
              <a:rPr lang="en-US" altLang="en-US" sz="3400" dirty="0" smtClean="0">
                <a:cs typeface="Arial" panose="020B0604020202020204" pitchFamily="34" charset="0"/>
              </a:rPr>
              <a:t>Estimates Depends on</a:t>
            </a:r>
            <a:endParaRPr lang="en-US" sz="3400" b="0" dirty="0"/>
          </a:p>
        </p:txBody>
      </p:sp>
      <p:sp>
        <p:nvSpPr>
          <p:cNvPr id="6" name="Content Placeholder 5"/>
          <p:cNvSpPr>
            <a:spLocks noGrp="1"/>
          </p:cNvSpPr>
          <p:nvPr>
            <p:ph idx="1"/>
          </p:nvPr>
        </p:nvSpPr>
        <p:spPr>
          <a:xfrm>
            <a:off x="457200" y="1662338"/>
            <a:ext cx="8229600" cy="2935062"/>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time and effort available as justified by the importance of the study,</a:t>
            </a:r>
          </a:p>
          <a:p>
            <a:r>
              <a:rPr lang="en-US" altLang="en-US" dirty="0">
                <a:latin typeface="Arial" panose="020B0604020202020204" pitchFamily="34" charset="0"/>
                <a:cs typeface="Arial" panose="020B0604020202020204" pitchFamily="34" charset="0"/>
              </a:rPr>
              <a:t>difficulty of estimating the items in question,</a:t>
            </a:r>
          </a:p>
          <a:p>
            <a:r>
              <a:rPr lang="en-US" altLang="en-US" dirty="0">
                <a:latin typeface="Arial" panose="020B0604020202020204" pitchFamily="34" charset="0"/>
                <a:cs typeface="Arial" panose="020B0604020202020204" pitchFamily="34" charset="0"/>
              </a:rPr>
              <a:t>methods or techniques employed,</a:t>
            </a:r>
          </a:p>
          <a:p>
            <a:r>
              <a:rPr lang="en-US" altLang="en-US" dirty="0">
                <a:latin typeface="Arial" panose="020B0604020202020204" pitchFamily="34" charset="0"/>
                <a:cs typeface="Arial" panose="020B0604020202020204" pitchFamily="34" charset="0"/>
              </a:rPr>
              <a:t>qualifications of the estimator(s), and</a:t>
            </a:r>
          </a:p>
          <a:p>
            <a:r>
              <a:rPr lang="en-US" altLang="en-US" dirty="0">
                <a:latin typeface="Arial" panose="020B0604020202020204" pitchFamily="34" charset="0"/>
                <a:cs typeface="Arial" panose="020B0604020202020204" pitchFamily="34" charset="0"/>
              </a:rPr>
              <a:t>sensitivity of study results to particular factor estimates.</a:t>
            </a:r>
          </a:p>
        </p:txBody>
      </p:sp>
    </p:spTree>
    <p:extLst>
      <p:ext uri="{BB962C8B-B14F-4D97-AF65-F5344CB8AC3E}">
        <p14:creationId xmlns:p14="http://schemas.microsoft.com/office/powerpoint/2010/main" val="3769144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8880"/>
            <a:ext cx="8229600" cy="1037839"/>
          </a:xfrm>
        </p:spPr>
        <p:txBody>
          <a:bodyPr lIns="0" tIns="0" rIns="0" bIns="0"/>
          <a:lstStyle/>
          <a:p>
            <a:r>
              <a:rPr lang="en-US" altLang="en-US" sz="3400" dirty="0">
                <a:cs typeface="Arial" panose="020B0604020202020204" pitchFamily="34" charset="0"/>
              </a:rPr>
              <a:t>A </a:t>
            </a:r>
            <a:r>
              <a:rPr lang="en-US" altLang="en-US" sz="3400" dirty="0" smtClean="0">
                <a:cs typeface="Arial" panose="020B0604020202020204" pitchFamily="34" charset="0"/>
              </a:rPr>
              <a:t>Variety </a:t>
            </a:r>
            <a:r>
              <a:rPr lang="en-US" altLang="en-US" sz="3400" dirty="0">
                <a:cs typeface="Arial" panose="020B0604020202020204" pitchFamily="34" charset="0"/>
              </a:rPr>
              <a:t>of </a:t>
            </a:r>
            <a:r>
              <a:rPr lang="en-US" altLang="en-US" sz="3400" dirty="0" smtClean="0">
                <a:cs typeface="Arial" panose="020B0604020202020204" pitchFamily="34" charset="0"/>
              </a:rPr>
              <a:t>Sources Exist </a:t>
            </a:r>
            <a:r>
              <a:rPr lang="en-US" altLang="en-US" sz="3400" dirty="0">
                <a:cs typeface="Arial" panose="020B0604020202020204" pitchFamily="34" charset="0"/>
              </a:rPr>
              <a:t>for </a:t>
            </a:r>
            <a:r>
              <a:rPr lang="en-US" altLang="en-US" sz="3400" dirty="0" smtClean="0">
                <a:cs typeface="Arial" panose="020B0604020202020204" pitchFamily="34" charset="0"/>
              </a:rPr>
              <a:t>Cost </a:t>
            </a:r>
            <a:r>
              <a:rPr lang="en-US" altLang="en-US" sz="3400" dirty="0">
                <a:cs typeface="Arial" panose="020B0604020202020204" pitchFamily="34" charset="0"/>
              </a:rPr>
              <a:t>and </a:t>
            </a:r>
            <a:r>
              <a:rPr lang="en-US" altLang="en-US" sz="3400" dirty="0" smtClean="0">
                <a:cs typeface="Arial" panose="020B0604020202020204" pitchFamily="34" charset="0"/>
              </a:rPr>
              <a:t>Revenue Estimation</a:t>
            </a:r>
            <a:endParaRPr lang="en-US" sz="3400" b="0" dirty="0"/>
          </a:p>
        </p:txBody>
      </p:sp>
      <p:sp>
        <p:nvSpPr>
          <p:cNvPr id="6" name="Content Placeholder 5"/>
          <p:cNvSpPr>
            <a:spLocks noGrp="1"/>
          </p:cNvSpPr>
          <p:nvPr>
            <p:ph idx="1"/>
          </p:nvPr>
        </p:nvSpPr>
        <p:spPr>
          <a:xfrm>
            <a:off x="457200" y="1662338"/>
            <a:ext cx="8229600" cy="3671662"/>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Accounting records: good for historical data, but limited for engineering economic analysis.</a:t>
            </a:r>
          </a:p>
          <a:p>
            <a:r>
              <a:rPr lang="en-US" altLang="en-US" dirty="0">
                <a:latin typeface="Arial" panose="020B0604020202020204" pitchFamily="34" charset="0"/>
                <a:cs typeface="Arial" panose="020B0604020202020204" pitchFamily="34" charset="0"/>
              </a:rPr>
              <a:t>Other sources inside the firm: e.g., sales, engineering, production, purchasing.</a:t>
            </a:r>
          </a:p>
          <a:p>
            <a:r>
              <a:rPr lang="en-US" altLang="en-US" dirty="0">
                <a:latin typeface="Arial" panose="020B0604020202020204" pitchFamily="34" charset="0"/>
                <a:cs typeface="Arial" panose="020B0604020202020204" pitchFamily="34" charset="0"/>
              </a:rPr>
              <a:t>Sources outside the firm: U.S. government data, industry surveys, trade journals, and personal contacts.</a:t>
            </a:r>
          </a:p>
          <a:p>
            <a:r>
              <a:rPr lang="en-US" altLang="en-US" dirty="0">
                <a:latin typeface="Arial" panose="020B0604020202020204" pitchFamily="34" charset="0"/>
                <a:cs typeface="Arial" panose="020B0604020202020204" pitchFamily="34" charset="0"/>
              </a:rPr>
              <a:t>Research and development: e.g., pilot plant, test marketing program, surveys.</a:t>
            </a:r>
          </a:p>
        </p:txBody>
      </p:sp>
    </p:spTree>
    <p:extLst>
      <p:ext uri="{BB962C8B-B14F-4D97-AF65-F5344CB8AC3E}">
        <p14:creationId xmlns:p14="http://schemas.microsoft.com/office/powerpoint/2010/main" val="1085033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8880"/>
            <a:ext cx="8229600" cy="1037839"/>
          </a:xfrm>
        </p:spPr>
        <p:txBody>
          <a:bodyPr lIns="0" tIns="0" rIns="0" bIns="0"/>
          <a:lstStyle/>
          <a:p>
            <a:r>
              <a:rPr lang="en-US" altLang="en-US" sz="3400" dirty="0">
                <a:cs typeface="Arial" panose="020B0604020202020204" pitchFamily="34" charset="0"/>
              </a:rPr>
              <a:t>These </a:t>
            </a:r>
            <a:r>
              <a:rPr lang="en-US" altLang="en-US" sz="3400" dirty="0" smtClean="0">
                <a:cs typeface="Arial" panose="020B0604020202020204" pitchFamily="34" charset="0"/>
              </a:rPr>
              <a:t>Models </a:t>
            </a:r>
            <a:r>
              <a:rPr lang="en-US" altLang="en-US" sz="3400" dirty="0">
                <a:cs typeface="Arial" panose="020B0604020202020204" pitchFamily="34" charset="0"/>
              </a:rPr>
              <a:t>can be </a:t>
            </a:r>
            <a:r>
              <a:rPr lang="en-US" altLang="en-US" sz="3400" dirty="0" smtClean="0">
                <a:cs typeface="Arial" panose="020B0604020202020204" pitchFamily="34" charset="0"/>
              </a:rPr>
              <a:t>Used </a:t>
            </a:r>
            <a:r>
              <a:rPr lang="en-US" altLang="en-US" sz="3400" dirty="0">
                <a:cs typeface="Arial" panose="020B0604020202020204" pitchFamily="34" charset="0"/>
              </a:rPr>
              <a:t>in </a:t>
            </a:r>
            <a:r>
              <a:rPr lang="en-US" altLang="en-US" sz="3400" dirty="0" smtClean="0">
                <a:cs typeface="Arial" panose="020B0604020202020204" pitchFamily="34" charset="0"/>
              </a:rPr>
              <a:t>Many Types </a:t>
            </a:r>
            <a:r>
              <a:rPr lang="en-US" altLang="en-US" sz="3400" dirty="0">
                <a:cs typeface="Arial" panose="020B0604020202020204" pitchFamily="34" charset="0"/>
              </a:rPr>
              <a:t>of </a:t>
            </a:r>
            <a:r>
              <a:rPr lang="en-US" altLang="en-US" sz="3400" dirty="0" smtClean="0">
                <a:cs typeface="Arial" panose="020B0604020202020204" pitchFamily="34" charset="0"/>
              </a:rPr>
              <a:t>Estimates</a:t>
            </a:r>
            <a:endParaRPr lang="en-US" sz="3400" b="0" dirty="0"/>
          </a:p>
        </p:txBody>
      </p:sp>
      <p:sp>
        <p:nvSpPr>
          <p:cNvPr id="6" name="Content Placeholder 5"/>
          <p:cNvSpPr>
            <a:spLocks noGrp="1"/>
          </p:cNvSpPr>
          <p:nvPr>
            <p:ph idx="1"/>
          </p:nvPr>
        </p:nvSpPr>
        <p:spPr>
          <a:xfrm>
            <a:off x="457200" y="1662338"/>
            <a:ext cx="8229600" cy="1639662"/>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Indexes</a:t>
            </a:r>
          </a:p>
          <a:p>
            <a:r>
              <a:rPr lang="en-US" altLang="en-US" dirty="0">
                <a:latin typeface="Arial" panose="020B0604020202020204" pitchFamily="34" charset="0"/>
                <a:cs typeface="Arial" panose="020B0604020202020204" pitchFamily="34" charset="0"/>
              </a:rPr>
              <a:t>Unit technique</a:t>
            </a:r>
          </a:p>
          <a:p>
            <a:r>
              <a:rPr lang="en-US" altLang="en-US" dirty="0">
                <a:latin typeface="Arial" panose="020B0604020202020204" pitchFamily="34" charset="0"/>
                <a:cs typeface="Arial" panose="020B0604020202020204" pitchFamily="34" charset="0"/>
              </a:rPr>
              <a:t>Factor technique</a:t>
            </a:r>
          </a:p>
        </p:txBody>
      </p:sp>
    </p:spTree>
    <p:extLst>
      <p:ext uri="{BB962C8B-B14F-4D97-AF65-F5344CB8AC3E}">
        <p14:creationId xmlns:p14="http://schemas.microsoft.com/office/powerpoint/2010/main" val="2852448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25493"/>
            <a:ext cx="8229600" cy="1519500"/>
          </a:xfrm>
        </p:spPr>
        <p:txBody>
          <a:bodyPr lIns="0" tIns="0" rIns="0" bIns="0"/>
          <a:lstStyle/>
          <a:p>
            <a:r>
              <a:rPr lang="en-US" altLang="en-US" sz="3200" dirty="0">
                <a:cs typeface="Arial" panose="020B0604020202020204" pitchFamily="34" charset="0"/>
              </a:rPr>
              <a:t>Indexes, </a:t>
            </a:r>
            <a:r>
              <a:rPr lang="en-US" altLang="en-US" sz="3200" i="1" dirty="0">
                <a:cs typeface="Arial" panose="020B0604020202020204" pitchFamily="34" charset="0"/>
              </a:rPr>
              <a:t>I</a:t>
            </a:r>
            <a:r>
              <a:rPr lang="en-US" altLang="en-US" sz="3200" dirty="0">
                <a:cs typeface="Arial" panose="020B0604020202020204" pitchFamily="34" charset="0"/>
              </a:rPr>
              <a:t>, </a:t>
            </a:r>
            <a:r>
              <a:rPr lang="en-US" altLang="en-US" sz="3200" dirty="0" smtClean="0">
                <a:cs typeface="Arial" panose="020B0604020202020204" pitchFamily="34" charset="0"/>
              </a:rPr>
              <a:t>Provide </a:t>
            </a:r>
            <a:r>
              <a:rPr lang="en-US" altLang="en-US" sz="3200" dirty="0">
                <a:cs typeface="Arial" panose="020B0604020202020204" pitchFamily="34" charset="0"/>
              </a:rPr>
              <a:t>a </a:t>
            </a:r>
            <a:r>
              <a:rPr lang="en-US" altLang="en-US" sz="3200" dirty="0" smtClean="0">
                <a:cs typeface="Arial" panose="020B0604020202020204" pitchFamily="34" charset="0"/>
              </a:rPr>
              <a:t>Means </a:t>
            </a:r>
            <a:r>
              <a:rPr lang="en-US" altLang="en-US" sz="3200" dirty="0">
                <a:cs typeface="Arial" panose="020B0604020202020204" pitchFamily="34" charset="0"/>
              </a:rPr>
              <a:t>for </a:t>
            </a:r>
            <a:r>
              <a:rPr lang="en-US" altLang="en-US" sz="3200" dirty="0" smtClean="0">
                <a:cs typeface="Arial" panose="020B0604020202020204" pitchFamily="34" charset="0"/>
              </a:rPr>
              <a:t>Developing Present </a:t>
            </a:r>
            <a:r>
              <a:rPr lang="en-US" altLang="en-US" sz="3200" dirty="0">
                <a:cs typeface="Arial" panose="020B0604020202020204" pitchFamily="34" charset="0"/>
              </a:rPr>
              <a:t>and </a:t>
            </a:r>
            <a:r>
              <a:rPr lang="en-US" altLang="en-US" sz="3200" dirty="0" smtClean="0">
                <a:cs typeface="Arial" panose="020B0604020202020204" pitchFamily="34" charset="0"/>
              </a:rPr>
              <a:t>Future Cost </a:t>
            </a:r>
            <a:r>
              <a:rPr lang="en-US" altLang="en-US" sz="3200" dirty="0">
                <a:cs typeface="Arial" panose="020B0604020202020204" pitchFamily="34" charset="0"/>
              </a:rPr>
              <a:t>and </a:t>
            </a:r>
            <a:r>
              <a:rPr lang="en-US" altLang="en-US" sz="3200" dirty="0" smtClean="0">
                <a:cs typeface="Arial" panose="020B0604020202020204" pitchFamily="34" charset="0"/>
              </a:rPr>
              <a:t>Price Estimates from Historical Data</a:t>
            </a:r>
            <a:endParaRPr lang="en-US" sz="3200" b="0" dirty="0"/>
          </a:p>
        </p:txBody>
      </p:sp>
      <p:graphicFrame>
        <p:nvGraphicFramePr>
          <p:cNvPr id="3" name="Object 2" descr="Capital C sub n equals Capital C sub k open parens the fraction Capital I bar sub n to Capital I bar sub k close parens"/>
          <p:cNvGraphicFramePr>
            <a:graphicFrameLocks noChangeAspect="1"/>
          </p:cNvGraphicFramePr>
          <p:nvPr>
            <p:extLst>
              <p:ext uri="{D42A27DB-BD31-4B8C-83A1-F6EECF244321}">
                <p14:modId xmlns:p14="http://schemas.microsoft.com/office/powerpoint/2010/main" val="3216985736"/>
              </p:ext>
            </p:extLst>
          </p:nvPr>
        </p:nvGraphicFramePr>
        <p:xfrm>
          <a:off x="3824816" y="1925638"/>
          <a:ext cx="1663700" cy="889000"/>
        </p:xfrm>
        <a:graphic>
          <a:graphicData uri="http://schemas.openxmlformats.org/presentationml/2006/ole">
            <mc:AlternateContent xmlns:mc="http://schemas.openxmlformats.org/markup-compatibility/2006">
              <mc:Choice xmlns:v="urn:schemas-microsoft-com:vml" Requires="v">
                <p:oleObj spid="_x0000_s8292" name="Equation" r:id="rId4" imgW="1663560" imgH="888840" progId="Equation.DSMT4">
                  <p:embed/>
                </p:oleObj>
              </mc:Choice>
              <mc:Fallback>
                <p:oleObj name="Equation" r:id="rId4" imgW="1663560" imgH="88884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24816" y="1925638"/>
                        <a:ext cx="16637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1662337"/>
            <a:ext cx="8229600" cy="3951063"/>
          </a:xfrm>
        </p:spPr>
        <p:txBody>
          <a:bodyPr vert="horz" lIns="0" tIns="0" rIns="0" bIns="0" rtlCol="0">
            <a:noAutofit/>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spcBef>
                <a:spcPct val="0"/>
              </a:spcBef>
              <a:buFontTx/>
              <a:buNone/>
            </a:pPr>
            <a:endParaRPr lang="en-US" altLang="en-US" i="1" dirty="0">
              <a:latin typeface="Arial" panose="020B0604020202020204" pitchFamily="34" charset="0"/>
              <a:cs typeface="Arial" panose="020B0604020202020204" pitchFamily="34" charset="0"/>
            </a:endParaRPr>
          </a:p>
          <a:p>
            <a:pPr>
              <a:spcBef>
                <a:spcPct val="0"/>
              </a:spcBef>
              <a:buFontTx/>
              <a:buNone/>
            </a:pPr>
            <a:r>
              <a:rPr lang="en-US" altLang="en-US" i="1" dirty="0">
                <a:latin typeface="Arial" panose="020B0604020202020204" pitchFamily="34" charset="0"/>
                <a:cs typeface="Arial" panose="020B0604020202020204" pitchFamily="34" charset="0"/>
              </a:rPr>
              <a:t>k</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  = reference </a:t>
            </a:r>
            <a:r>
              <a:rPr lang="en-US" altLang="en-US" dirty="0">
                <a:latin typeface="Arial" panose="020B0604020202020204" pitchFamily="34" charset="0"/>
                <a:cs typeface="Arial" panose="020B0604020202020204" pitchFamily="34" charset="0"/>
              </a:rPr>
              <a:t>year for which cost or price is known.</a:t>
            </a:r>
          </a:p>
          <a:p>
            <a:pPr>
              <a:spcBef>
                <a:spcPct val="0"/>
              </a:spcBef>
              <a:buFontTx/>
              <a:buNone/>
            </a:pPr>
            <a:r>
              <a:rPr lang="en-US" altLang="en-US" i="1"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 = year </a:t>
            </a:r>
            <a:r>
              <a:rPr lang="en-US" altLang="en-US" dirty="0">
                <a:latin typeface="Arial" panose="020B0604020202020204" pitchFamily="34" charset="0"/>
                <a:cs typeface="Arial" panose="020B0604020202020204" pitchFamily="34" charset="0"/>
              </a:rPr>
              <a:t>for which cost or price is to be </a:t>
            </a:r>
            <a:r>
              <a:rPr lang="en-US" altLang="en-US" dirty="0" smtClean="0">
                <a:latin typeface="Arial" panose="020B0604020202020204" pitchFamily="34" charset="0"/>
                <a:cs typeface="Arial" panose="020B0604020202020204" pitchFamily="34" charset="0"/>
              </a:rPr>
              <a:t>estimated (</a:t>
            </a:r>
            <a:r>
              <a:rPr lang="en-US" altLang="en-US" i="1" dirty="0" smtClean="0">
                <a:latin typeface="Arial" panose="020B0604020202020204" pitchFamily="34" charset="0"/>
                <a:cs typeface="Arial" panose="020B0604020202020204" pitchFamily="34" charset="0"/>
              </a:rPr>
              <a:t>n&gt;k</a:t>
            </a:r>
            <a:r>
              <a:rPr lang="en-US" altLang="en-US" dirty="0">
                <a:latin typeface="Arial" panose="020B0604020202020204" pitchFamily="34" charset="0"/>
                <a:cs typeface="Arial" panose="020B0604020202020204" pitchFamily="34" charset="0"/>
              </a:rPr>
              <a:t>).</a:t>
            </a:r>
          </a:p>
          <a:p>
            <a:pPr>
              <a:spcBef>
                <a:spcPct val="0"/>
              </a:spcBef>
              <a:buFontTx/>
              <a:buNone/>
            </a:pPr>
            <a:r>
              <a:rPr lang="en-US" altLang="en-US" i="1" dirty="0" smtClean="0">
                <a:latin typeface="Arial" panose="020B0604020202020204" pitchFamily="34" charset="0"/>
                <a:cs typeface="Arial" panose="020B0604020202020204" pitchFamily="34" charset="0"/>
              </a:rPr>
              <a:t>C</a:t>
            </a:r>
            <a:r>
              <a:rPr lang="en-US" altLang="en-US" i="1" baseline="-25000" dirty="0" smtClean="0">
                <a:latin typeface="Arial" panose="020B0604020202020204" pitchFamily="34" charset="0"/>
                <a:cs typeface="Arial" panose="020B0604020202020204" pitchFamily="34" charset="0"/>
              </a:rPr>
              <a:t>n</a:t>
            </a:r>
            <a:r>
              <a:rPr lang="en-US" altLang="en-US" dirty="0" smtClean="0">
                <a:latin typeface="Arial" panose="020B0604020202020204" pitchFamily="34" charset="0"/>
                <a:cs typeface="Arial" panose="020B0604020202020204" pitchFamily="34" charset="0"/>
              </a:rPr>
              <a:t> = estimated </a:t>
            </a:r>
            <a:r>
              <a:rPr lang="en-US" altLang="en-US" dirty="0">
                <a:latin typeface="Arial" panose="020B0604020202020204" pitchFamily="34" charset="0"/>
                <a:cs typeface="Arial" panose="020B0604020202020204" pitchFamily="34" charset="0"/>
              </a:rPr>
              <a:t>cost or price of item in year </a:t>
            </a:r>
            <a:r>
              <a:rPr lang="en-US" altLang="en-US" i="1" dirty="0">
                <a:latin typeface="Arial" panose="020B0604020202020204" pitchFamily="34" charset="0"/>
                <a:cs typeface="Arial" panose="020B0604020202020204" pitchFamily="34" charset="0"/>
              </a:rPr>
              <a:t>n</a:t>
            </a:r>
            <a:r>
              <a:rPr lang="en-US" altLang="en-US" dirty="0" smtClean="0">
                <a:latin typeface="Arial" panose="020B0604020202020204" pitchFamily="34" charset="0"/>
                <a:cs typeface="Arial" panose="020B0604020202020204" pitchFamily="34" charset="0"/>
              </a:rPr>
              <a:t>.	</a:t>
            </a:r>
            <a:endParaRPr lang="en-US" altLang="en-US" dirty="0">
              <a:latin typeface="Arial" panose="020B0604020202020204" pitchFamily="34" charset="0"/>
              <a:cs typeface="Arial" panose="020B0604020202020204" pitchFamily="34" charset="0"/>
            </a:endParaRPr>
          </a:p>
          <a:p>
            <a:pPr>
              <a:spcBef>
                <a:spcPct val="0"/>
              </a:spcBef>
              <a:buFontTx/>
              <a:buNone/>
            </a:pPr>
            <a:r>
              <a:rPr lang="en-US" altLang="en-US" i="1" dirty="0" err="1" smtClean="0">
                <a:latin typeface="Arial" panose="020B0604020202020204" pitchFamily="34" charset="0"/>
                <a:cs typeface="Arial" panose="020B0604020202020204" pitchFamily="34" charset="0"/>
              </a:rPr>
              <a:t>C</a:t>
            </a:r>
            <a:r>
              <a:rPr lang="en-US" altLang="en-US" i="1" baseline="-25000" dirty="0" err="1" smtClean="0">
                <a:latin typeface="Arial" panose="020B0604020202020204" pitchFamily="34" charset="0"/>
                <a:cs typeface="Arial" panose="020B0604020202020204" pitchFamily="34" charset="0"/>
              </a:rPr>
              <a:t>k</a:t>
            </a:r>
            <a:r>
              <a:rPr lang="en-US" altLang="en-US" dirty="0" smtClean="0">
                <a:latin typeface="Arial" panose="020B0604020202020204" pitchFamily="34" charset="0"/>
                <a:cs typeface="Arial" panose="020B0604020202020204" pitchFamily="34" charset="0"/>
              </a:rPr>
              <a:t> = cost </a:t>
            </a:r>
            <a:r>
              <a:rPr lang="en-US" altLang="en-US" dirty="0">
                <a:latin typeface="Arial" panose="020B0604020202020204" pitchFamily="34" charset="0"/>
                <a:cs typeface="Arial" panose="020B0604020202020204" pitchFamily="34" charset="0"/>
              </a:rPr>
              <a:t>or price of item in reference year </a:t>
            </a:r>
            <a:r>
              <a:rPr lang="en-US" altLang="en-US" i="1" dirty="0">
                <a:latin typeface="Arial" panose="020B0604020202020204" pitchFamily="34" charset="0"/>
                <a:cs typeface="Arial" panose="020B0604020202020204" pitchFamily="34" charset="0"/>
              </a:rPr>
              <a:t>k</a:t>
            </a:r>
            <a:r>
              <a:rPr lang="en-US" altLang="en-US" dirty="0">
                <a:latin typeface="Arial" panose="020B0604020202020204" pitchFamily="34" charset="0"/>
                <a:cs typeface="Arial" panose="020B0604020202020204" pitchFamily="34" charset="0"/>
              </a:rPr>
              <a:t>.</a:t>
            </a:r>
          </a:p>
          <a:p>
            <a:pPr>
              <a:spcBef>
                <a:spcPct val="0"/>
              </a:spcBef>
              <a:buFontTx/>
              <a:buNone/>
            </a:pPr>
            <a:endParaRPr lang="en-US" altLang="en-US" i="1" dirty="0">
              <a:latin typeface="Arial" panose="020B0604020202020204" pitchFamily="34" charset="0"/>
              <a:cs typeface="Arial" panose="020B0604020202020204" pitchFamily="34" charset="0"/>
            </a:endParaRPr>
          </a:p>
          <a:p>
            <a:pPr marL="12700" indent="-12700">
              <a:spcBef>
                <a:spcPct val="0"/>
              </a:spcBef>
              <a:buNone/>
            </a:pPr>
            <a:r>
              <a:rPr lang="en-US" altLang="en-US" dirty="0">
                <a:latin typeface="Arial" panose="020B0604020202020204" pitchFamily="34" charset="0"/>
                <a:cs typeface="Arial" panose="020B0604020202020204" pitchFamily="34" charset="0"/>
              </a:rPr>
              <a:t>Indexes can be created for a single item or for multiple items (</a:t>
            </a:r>
            <a:r>
              <a:rPr lang="en-US" altLang="en-US" dirty="0" err="1">
                <a:latin typeface="Arial" panose="020B0604020202020204" pitchFamily="34" charset="0"/>
                <a:cs typeface="Arial" panose="020B0604020202020204" pitchFamily="34" charset="0"/>
              </a:rPr>
              <a:t>eqs</a:t>
            </a:r>
            <a:r>
              <a:rPr lang="en-US" altLang="en-US" dirty="0">
                <a:latin typeface="Arial" panose="020B0604020202020204" pitchFamily="34" charset="0"/>
                <a:cs typeface="Arial" panose="020B0604020202020204" pitchFamily="34" charset="0"/>
              </a:rPr>
              <a:t>. 3-1, 3-2).</a:t>
            </a:r>
          </a:p>
        </p:txBody>
      </p:sp>
    </p:spTree>
    <p:extLst>
      <p:ext uri="{BB962C8B-B14F-4D97-AF65-F5344CB8AC3E}">
        <p14:creationId xmlns:p14="http://schemas.microsoft.com/office/powerpoint/2010/main" val="3971716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32065"/>
            <a:ext cx="8212138" cy="484159"/>
          </a:xfrm>
        </p:spPr>
        <p:txBody>
          <a:bodyPr lIns="0" tIns="0" rIns="0" bIns="0"/>
          <a:lstStyle/>
          <a:p>
            <a:r>
              <a:rPr lang="en-US" altLang="en-US" sz="3400" dirty="0">
                <a:cs typeface="Arial" panose="020B0604020202020204" pitchFamily="34" charset="0"/>
              </a:rPr>
              <a:t>Pause and S</a:t>
            </a:r>
            <a:r>
              <a:rPr lang="en-US" altLang="en-US" sz="3400" dirty="0" smtClean="0">
                <a:cs typeface="Arial" panose="020B0604020202020204" pitchFamily="34" charset="0"/>
              </a:rPr>
              <a:t>olve </a:t>
            </a:r>
            <a:r>
              <a:rPr lang="en-US" altLang="en-US" sz="2800" dirty="0" smtClean="0">
                <a:cs typeface="Arial" panose="020B0604020202020204" pitchFamily="34" charset="0"/>
              </a:rPr>
              <a:t>(1 of 2)</a:t>
            </a:r>
            <a:endParaRPr lang="en-US" sz="2800" dirty="0"/>
          </a:p>
        </p:txBody>
      </p:sp>
      <p:sp>
        <p:nvSpPr>
          <p:cNvPr id="6" name="Content Placeholder 5"/>
          <p:cNvSpPr>
            <a:spLocks noGrp="1"/>
          </p:cNvSpPr>
          <p:nvPr>
            <p:ph idx="1"/>
          </p:nvPr>
        </p:nvSpPr>
        <p:spPr>
          <a:xfrm>
            <a:off x="457200" y="1662338"/>
            <a:ext cx="8229600" cy="3011262"/>
          </a:xfrm>
        </p:spPr>
        <p:txBody>
          <a:bodyPr vert="horz" lIns="0" tIns="0" rIns="0" bIns="0" rtlCol="0">
            <a:noAutofit/>
          </a:bodyPr>
          <a:lstStyle/>
          <a:p>
            <a:pPr marL="0" indent="0">
              <a:buNone/>
            </a:pPr>
            <a:r>
              <a:rPr lang="en-US" altLang="en-US" dirty="0">
                <a:cs typeface="Arial" panose="020B0604020202020204" pitchFamily="34" charset="0"/>
              </a:rPr>
              <a:t>In 2002 Acme Chemical purchased a large pump for $112,000.  Acme keys their cost estimating for these pumps to the industrial pump index, with a baseline of 100 established in 1992.  The index in 2002 was 212.  Acme is now (2010) considering construction of a new addition and must estimate the  cost of the same type and size of pump.  If the industrial pump index is currently 286, what is the estimated cost of the new pump?</a:t>
            </a:r>
          </a:p>
        </p:txBody>
      </p:sp>
    </p:spTree>
    <p:extLst>
      <p:ext uri="{BB962C8B-B14F-4D97-AF65-F5344CB8AC3E}">
        <p14:creationId xmlns:p14="http://schemas.microsoft.com/office/powerpoint/2010/main" val="4254777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73989"/>
            <a:ext cx="8212138" cy="532575"/>
          </a:xfrm>
        </p:spPr>
        <p:txBody>
          <a:bodyPr lIns="0" tIns="0" rIns="0" bIns="0"/>
          <a:lstStyle/>
          <a:p>
            <a:r>
              <a:rPr lang="en-US" altLang="en-US" sz="3400" dirty="0">
                <a:cs typeface="Arial" panose="020B0604020202020204" pitchFamily="34" charset="0"/>
              </a:rPr>
              <a:t>Solution</a:t>
            </a:r>
            <a:r>
              <a:rPr lang="en-US" altLang="en-US" dirty="0">
                <a:cs typeface="Arial" panose="020B0604020202020204" pitchFamily="34" charset="0"/>
              </a:rPr>
              <a:t> </a:t>
            </a:r>
            <a:r>
              <a:rPr lang="en-US" altLang="en-US" sz="2800" dirty="0" smtClean="0">
                <a:cs typeface="Arial" panose="020B0604020202020204" pitchFamily="34" charset="0"/>
              </a:rPr>
              <a:t>(1 of </a:t>
            </a:r>
            <a:r>
              <a:rPr lang="en-US" altLang="en-US" sz="2800" dirty="0">
                <a:cs typeface="Arial" panose="020B0604020202020204" pitchFamily="34" charset="0"/>
              </a:rPr>
              <a:t>2)</a:t>
            </a:r>
            <a:endParaRPr lang="en-US" sz="2800" dirty="0"/>
          </a:p>
        </p:txBody>
      </p:sp>
      <p:sp>
        <p:nvSpPr>
          <p:cNvPr id="6" name="Content Placeholder 5"/>
          <p:cNvSpPr>
            <a:spLocks noGrp="1"/>
          </p:cNvSpPr>
          <p:nvPr>
            <p:ph idx="1"/>
          </p:nvPr>
        </p:nvSpPr>
        <p:spPr>
          <a:xfrm>
            <a:off x="457200" y="1662338"/>
            <a:ext cx="8229600" cy="598262"/>
          </a:xfrm>
        </p:spPr>
        <p:txBody>
          <a:bodyPr vert="horz" lIns="0" tIns="0" rIns="0" bIns="0" rtlCol="0">
            <a:noAutofit/>
          </a:bodyPr>
          <a:lstStyle/>
          <a:p>
            <a:pPr>
              <a:spcBef>
                <a:spcPct val="0"/>
              </a:spcBef>
              <a:buFontTx/>
              <a:buNone/>
            </a:pPr>
            <a:r>
              <a:rPr lang="en-US" altLang="en-US" u="sng" dirty="0">
                <a:latin typeface="Arial" panose="020B0604020202020204" pitchFamily="34" charset="0"/>
              </a:rPr>
              <a:t>Cost of the new pump (using eq. 3-1)</a:t>
            </a:r>
          </a:p>
        </p:txBody>
      </p:sp>
      <p:graphicFrame>
        <p:nvGraphicFramePr>
          <p:cNvPr id="4" name="Object 3" descr=" "/>
          <p:cNvGraphicFramePr>
            <a:graphicFrameLocks noChangeAspect="1"/>
          </p:cNvGraphicFramePr>
          <p:nvPr>
            <p:extLst>
              <p:ext uri="{D42A27DB-BD31-4B8C-83A1-F6EECF244321}">
                <p14:modId xmlns:p14="http://schemas.microsoft.com/office/powerpoint/2010/main" val="3408244716"/>
              </p:ext>
            </p:extLst>
          </p:nvPr>
        </p:nvGraphicFramePr>
        <p:xfrm>
          <a:off x="2920471" y="2832100"/>
          <a:ext cx="3505200" cy="812800"/>
        </p:xfrm>
        <a:graphic>
          <a:graphicData uri="http://schemas.openxmlformats.org/presentationml/2006/ole">
            <mc:AlternateContent xmlns:mc="http://schemas.openxmlformats.org/markup-compatibility/2006">
              <mc:Choice xmlns:v="urn:schemas-microsoft-com:vml" Requires="v">
                <p:oleObj spid="_x0000_s9306" name="Equation" r:id="rId4" imgW="3504960" imgH="812520" progId="Equation.DSMT4">
                  <p:embed/>
                </p:oleObj>
              </mc:Choice>
              <mc:Fallback>
                <p:oleObj name="Equation" r:id="rId4" imgW="3504960" imgH="81252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0471" y="2832100"/>
                        <a:ext cx="35052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79874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8880"/>
            <a:ext cx="8229600" cy="1037839"/>
          </a:xfrm>
        </p:spPr>
        <p:txBody>
          <a:bodyPr lIns="0" tIns="0" rIns="0" bIns="0"/>
          <a:lstStyle/>
          <a:p>
            <a:r>
              <a:rPr lang="en-US" altLang="en-US" sz="3400" dirty="0" smtClean="0">
                <a:cs typeface="Arial" panose="020B0604020202020204" pitchFamily="34" charset="0"/>
              </a:rPr>
              <a:t>The Unit Technique is One that is Widely Known and Understood</a:t>
            </a:r>
            <a:endParaRPr lang="en-US" sz="3400" b="0" dirty="0"/>
          </a:p>
        </p:txBody>
      </p:sp>
      <p:sp>
        <p:nvSpPr>
          <p:cNvPr id="6" name="Content Placeholder 5"/>
          <p:cNvSpPr>
            <a:spLocks noGrp="1"/>
          </p:cNvSpPr>
          <p:nvPr>
            <p:ph idx="1"/>
          </p:nvPr>
        </p:nvSpPr>
        <p:spPr>
          <a:xfrm>
            <a:off x="457200" y="1662337"/>
            <a:ext cx="8229600" cy="3375329"/>
          </a:xfrm>
        </p:spPr>
        <p:txBody>
          <a:bodyPr vert="horz" lIns="0" tIns="0" rIns="0" bIns="0" rtlCol="0">
            <a:noAutofit/>
          </a:bodyPr>
          <a:lstStyle/>
          <a:p>
            <a:pPr marL="12700" indent="-12700">
              <a:spcBef>
                <a:spcPct val="0"/>
              </a:spcBef>
              <a:buFontTx/>
              <a:buNone/>
            </a:pPr>
            <a:r>
              <a:rPr lang="en-US" altLang="en-US" dirty="0">
                <a:cs typeface="Arial" panose="020B0604020202020204" pitchFamily="34" charset="0"/>
              </a:rPr>
              <a:t>A </a:t>
            </a:r>
            <a:r>
              <a:rPr lang="en-US" altLang="en-US" dirty="0" smtClean="0">
                <a:cs typeface="Arial" panose="020B0604020202020204" pitchFamily="34" charset="0"/>
              </a:rPr>
              <a:t>“</a:t>
            </a:r>
            <a:r>
              <a:rPr lang="en-US" altLang="ja-JP" dirty="0" smtClean="0">
                <a:cs typeface="Arial" panose="020B0604020202020204" pitchFamily="34" charset="0"/>
              </a:rPr>
              <a:t>per </a:t>
            </a:r>
            <a:r>
              <a:rPr lang="en-US" altLang="ja-JP" dirty="0">
                <a:cs typeface="Arial" panose="020B0604020202020204" pitchFamily="34" charset="0"/>
              </a:rPr>
              <a:t>unit </a:t>
            </a:r>
            <a:r>
              <a:rPr lang="en-US" altLang="ja-JP" dirty="0" smtClean="0">
                <a:cs typeface="Arial" panose="020B0604020202020204" pitchFamily="34" charset="0"/>
              </a:rPr>
              <a:t>factor</a:t>
            </a:r>
            <a:r>
              <a:rPr lang="en-US" altLang="en-US" dirty="0">
                <a:cs typeface="Arial" panose="020B0604020202020204" pitchFamily="34" charset="0"/>
              </a:rPr>
              <a:t>”</a:t>
            </a:r>
            <a:r>
              <a:rPr lang="en-US" altLang="ja-JP" dirty="0" smtClean="0">
                <a:cs typeface="Arial" panose="020B0604020202020204" pitchFamily="34" charset="0"/>
              </a:rPr>
              <a:t> </a:t>
            </a:r>
            <a:r>
              <a:rPr lang="en-US" altLang="ja-JP" dirty="0">
                <a:cs typeface="Arial" panose="020B0604020202020204" pitchFamily="34" charset="0"/>
              </a:rPr>
              <a:t>is used, along with the appropriate number of units, to find the total estimate of cost.  An often used example is the cost of a particular house.  Using a per unit factor of, say, $120 per square foot, and applying that to a house with 3,000 square feet, results in an estimated cost of $120 x 3,000 = $360,000.</a:t>
            </a:r>
          </a:p>
          <a:p>
            <a:pPr marL="12700" indent="-12700">
              <a:spcBef>
                <a:spcPct val="0"/>
              </a:spcBef>
              <a:buFontTx/>
              <a:buNone/>
            </a:pPr>
            <a:endParaRPr lang="en-US" altLang="en-US" dirty="0">
              <a:cs typeface="Arial" panose="020B0604020202020204" pitchFamily="34" charset="0"/>
            </a:endParaRPr>
          </a:p>
          <a:p>
            <a:pPr marL="12700" indent="-12700">
              <a:spcBef>
                <a:spcPct val="0"/>
              </a:spcBef>
              <a:buFontTx/>
              <a:buNone/>
            </a:pPr>
            <a:r>
              <a:rPr lang="en-US" altLang="en-US" dirty="0">
                <a:cs typeface="Arial" panose="020B0604020202020204" pitchFamily="34" charset="0"/>
              </a:rPr>
              <a:t>This techniques is useful in preliminary estimates, but using average costs can be very misleading.</a:t>
            </a:r>
          </a:p>
        </p:txBody>
      </p:sp>
    </p:spTree>
    <p:extLst>
      <p:ext uri="{BB962C8B-B14F-4D97-AF65-F5344CB8AC3E}">
        <p14:creationId xmlns:p14="http://schemas.microsoft.com/office/powerpoint/2010/main" val="4275461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70262" y="483532"/>
            <a:ext cx="8216537" cy="728452"/>
          </a:xfrm>
        </p:spPr>
        <p:txBody>
          <a:bodyPr lIns="0" tIns="0" rIns="0" bIns="0"/>
          <a:lstStyle/>
          <a:p>
            <a:r>
              <a:rPr lang="en-US" altLang="en-US" sz="3400" dirty="0" smtClean="0">
                <a:cs typeface="Arial" panose="020B0604020202020204" pitchFamily="34" charset="0"/>
              </a:rPr>
              <a:t>Objective</a:t>
            </a:r>
            <a:endParaRPr lang="en-US" sz="3400" b="0" dirty="0"/>
          </a:p>
        </p:txBody>
      </p:sp>
      <p:sp>
        <p:nvSpPr>
          <p:cNvPr id="6" name="Content Placeholder 5"/>
          <p:cNvSpPr>
            <a:spLocks noGrp="1"/>
          </p:cNvSpPr>
          <p:nvPr>
            <p:ph idx="1"/>
          </p:nvPr>
        </p:nvSpPr>
        <p:spPr>
          <a:xfrm>
            <a:off x="457200" y="1658923"/>
            <a:ext cx="8229600" cy="1211277"/>
          </a:xfrm>
        </p:spPr>
        <p:txBody>
          <a:bodyPr/>
          <a:lstStyle/>
          <a:p>
            <a:pPr marL="0" indent="0">
              <a:spcBef>
                <a:spcPts val="0"/>
              </a:spcBef>
              <a:buClr>
                <a:schemeClr val="lt1"/>
              </a:buClr>
              <a:buSzPct val="25000"/>
              <a:buNone/>
            </a:pPr>
            <a:r>
              <a:rPr lang="en-US" altLang="en-US" dirty="0">
                <a:cs typeface="Arial" panose="020B0604020202020204" pitchFamily="34" charset="0"/>
              </a:rPr>
              <a:t>The objective of Chapter 3 is to present various methods for estimating important factors in an engineering economy study.</a:t>
            </a:r>
            <a:endParaRPr lang="en-US" dirty="0">
              <a:ea typeface="Verdana" panose="020B0604030504040204" pitchFamily="34" charset="0"/>
              <a:cs typeface="Verdana" panose="020B060403050404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21326"/>
            <a:ext cx="8229600" cy="2086445"/>
          </a:xfrm>
        </p:spPr>
        <p:txBody>
          <a:bodyPr lIns="0" tIns="0" rIns="0" bIns="0"/>
          <a:lstStyle/>
          <a:p>
            <a:r>
              <a:rPr lang="en-US" altLang="en-US" sz="3200" dirty="0">
                <a:cs typeface="Arial" panose="020B0604020202020204" pitchFamily="34" charset="0"/>
              </a:rPr>
              <a:t>The Factor Technique is an Extension of the Unit Technique Where the Products of Several Quantities are Summed and Then Added to Components Estimated </a:t>
            </a:r>
            <a:r>
              <a:rPr lang="en-US" altLang="en-US" sz="3200" dirty="0" smtClean="0">
                <a:cs typeface="Arial" panose="020B0604020202020204" pitchFamily="34" charset="0"/>
              </a:rPr>
              <a:t>Directly</a:t>
            </a:r>
            <a:endParaRPr lang="en-US" sz="3200" b="0" dirty="0"/>
          </a:p>
        </p:txBody>
      </p:sp>
      <p:graphicFrame>
        <p:nvGraphicFramePr>
          <p:cNvPr id="4" name="Object 3" descr="Capital C equals summation from d of capital C sub d plus summation from m of f sub m capital U sub m"/>
          <p:cNvGraphicFramePr>
            <a:graphicFrameLocks noChangeAspect="1"/>
          </p:cNvGraphicFramePr>
          <p:nvPr>
            <p:extLst>
              <p:ext uri="{D42A27DB-BD31-4B8C-83A1-F6EECF244321}">
                <p14:modId xmlns:p14="http://schemas.microsoft.com/office/powerpoint/2010/main" val="2605999656"/>
              </p:ext>
            </p:extLst>
          </p:nvPr>
        </p:nvGraphicFramePr>
        <p:xfrm>
          <a:off x="3426883" y="3004457"/>
          <a:ext cx="2476500" cy="635000"/>
        </p:xfrm>
        <a:graphic>
          <a:graphicData uri="http://schemas.openxmlformats.org/presentationml/2006/ole">
            <mc:AlternateContent xmlns:mc="http://schemas.openxmlformats.org/markup-compatibility/2006">
              <mc:Choice xmlns:v="urn:schemas-microsoft-com:vml" Requires="v">
                <p:oleObj spid="_x0000_s10328" name="Equation" r:id="rId4" imgW="2476440" imgH="634680" progId="Equation.DSMT4">
                  <p:embed/>
                </p:oleObj>
              </mc:Choice>
              <mc:Fallback>
                <p:oleObj name="Equation" r:id="rId4" imgW="2476440" imgH="63468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6883" y="3004457"/>
                        <a:ext cx="24765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2670629"/>
            <a:ext cx="8229600" cy="3518511"/>
          </a:xfrm>
        </p:spPr>
        <p:txBody>
          <a:bodyPr vert="horz" lIns="0" tIns="0" rIns="0" bIns="0" rtlCol="0">
            <a:noAutofit/>
          </a:bodyPr>
          <a:lstStyle/>
          <a:p>
            <a:pPr>
              <a:spcBef>
                <a:spcPct val="0"/>
              </a:spcBef>
              <a:buFontTx/>
              <a:buNone/>
            </a:pPr>
            <a:endParaRPr lang="en-US" altLang="en-US" i="1" dirty="0" smtClean="0">
              <a:latin typeface="Arial" panose="020B0604020202020204" pitchFamily="34" charset="0"/>
              <a:cs typeface="Arial" panose="020B0604020202020204" pitchFamily="34" charset="0"/>
            </a:endParaRPr>
          </a:p>
          <a:p>
            <a:pPr>
              <a:spcBef>
                <a:spcPct val="0"/>
              </a:spcBef>
              <a:buFontTx/>
              <a:buNone/>
            </a:pPr>
            <a:r>
              <a:rPr lang="en-US" altLang="en-US" i="1" dirty="0" smtClean="0">
                <a:latin typeface="Arial" panose="020B0604020202020204" pitchFamily="34" charset="0"/>
                <a:cs typeface="Arial" panose="020B0604020202020204" pitchFamily="34" charset="0"/>
              </a:rPr>
              <a:t>		</a:t>
            </a:r>
            <a:endParaRPr lang="en-US" altLang="en-US" i="1" dirty="0">
              <a:latin typeface="Arial" panose="020B0604020202020204" pitchFamily="34" charset="0"/>
              <a:cs typeface="Arial" panose="020B0604020202020204" pitchFamily="34" charset="0"/>
            </a:endParaRPr>
          </a:p>
          <a:p>
            <a:pPr>
              <a:spcBef>
                <a:spcPct val="0"/>
              </a:spcBef>
              <a:buFontTx/>
              <a:buNone/>
            </a:pPr>
            <a:endParaRPr lang="en-US" altLang="en-US" i="1" dirty="0" smtClean="0">
              <a:latin typeface="Arial" panose="020B0604020202020204" pitchFamily="34" charset="0"/>
              <a:cs typeface="Arial" panose="020B0604020202020204" pitchFamily="34" charset="0"/>
            </a:endParaRPr>
          </a:p>
          <a:p>
            <a:pPr>
              <a:spcBef>
                <a:spcPct val="0"/>
              </a:spcBef>
              <a:buFontTx/>
              <a:buNone/>
            </a:pPr>
            <a:endParaRPr lang="en-US" altLang="en-US" i="1" dirty="0">
              <a:latin typeface="Arial" panose="020B0604020202020204" pitchFamily="34" charset="0"/>
              <a:cs typeface="Arial" panose="020B0604020202020204" pitchFamily="34" charset="0"/>
            </a:endParaRPr>
          </a:p>
          <a:p>
            <a:pPr>
              <a:spcBef>
                <a:spcPct val="0"/>
              </a:spcBef>
              <a:buFontTx/>
              <a:buNone/>
            </a:pPr>
            <a:r>
              <a:rPr lang="en-US" altLang="en-US" i="1" dirty="0" smtClean="0">
                <a:latin typeface="Arial" panose="020B0604020202020204" pitchFamily="34" charset="0"/>
                <a:cs typeface="Arial" panose="020B0604020202020204" pitchFamily="34" charset="0"/>
              </a:rPr>
              <a:t>C</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 = cost </a:t>
            </a:r>
            <a:r>
              <a:rPr lang="en-US" altLang="en-US" dirty="0">
                <a:latin typeface="Arial" panose="020B0604020202020204" pitchFamily="34" charset="0"/>
                <a:cs typeface="Arial" panose="020B0604020202020204" pitchFamily="34" charset="0"/>
              </a:rPr>
              <a:t>being estimated</a:t>
            </a:r>
          </a:p>
          <a:p>
            <a:pPr>
              <a:spcBef>
                <a:spcPct val="0"/>
              </a:spcBef>
              <a:buFontTx/>
              <a:buNone/>
            </a:pPr>
            <a:r>
              <a:rPr lang="en-US" altLang="en-US" i="1" dirty="0" smtClean="0">
                <a:latin typeface="Arial" panose="020B0604020202020204" pitchFamily="34" charset="0"/>
                <a:cs typeface="Arial" panose="020B0604020202020204" pitchFamily="34" charset="0"/>
              </a:rPr>
              <a:t>C</a:t>
            </a:r>
            <a:r>
              <a:rPr lang="en-US" altLang="en-US" i="1" baseline="-25000" dirty="0" smtClean="0">
                <a:latin typeface="Arial" panose="020B0604020202020204" pitchFamily="34" charset="0"/>
                <a:cs typeface="Arial" panose="020B0604020202020204" pitchFamily="34" charset="0"/>
              </a:rPr>
              <a:t>d</a:t>
            </a:r>
            <a:r>
              <a:rPr lang="en-US" altLang="en-US" dirty="0" smtClean="0">
                <a:latin typeface="Arial" panose="020B0604020202020204" pitchFamily="34" charset="0"/>
                <a:cs typeface="Arial" panose="020B0604020202020204" pitchFamily="34" charset="0"/>
              </a:rPr>
              <a:t> = cost </a:t>
            </a:r>
            <a:r>
              <a:rPr lang="en-US" altLang="en-US" dirty="0">
                <a:latin typeface="Arial" panose="020B0604020202020204" pitchFamily="34" charset="0"/>
                <a:cs typeface="Arial" panose="020B0604020202020204" pitchFamily="34" charset="0"/>
              </a:rPr>
              <a:t>of the selected component </a:t>
            </a:r>
            <a:r>
              <a:rPr lang="en-US" altLang="en-US" i="1" dirty="0">
                <a:latin typeface="Arial" panose="020B0604020202020204" pitchFamily="34" charset="0"/>
                <a:cs typeface="Arial" panose="020B0604020202020204" pitchFamily="34" charset="0"/>
              </a:rPr>
              <a:t>d</a:t>
            </a:r>
            <a:r>
              <a:rPr lang="en-US" altLang="en-US" dirty="0">
                <a:latin typeface="Arial" panose="020B0604020202020204" pitchFamily="34" charset="0"/>
                <a:cs typeface="Arial" panose="020B0604020202020204" pitchFamily="34" charset="0"/>
              </a:rPr>
              <a:t> estimated directly</a:t>
            </a:r>
          </a:p>
          <a:p>
            <a:pPr>
              <a:spcBef>
                <a:spcPct val="0"/>
              </a:spcBef>
              <a:buFontTx/>
              <a:buNone/>
            </a:pPr>
            <a:r>
              <a:rPr lang="en-US" altLang="en-US" i="1" dirty="0" err="1">
                <a:latin typeface="Arial" panose="020B0604020202020204" pitchFamily="34" charset="0"/>
                <a:cs typeface="Arial" panose="020B0604020202020204" pitchFamily="34" charset="0"/>
              </a:rPr>
              <a:t>f</a:t>
            </a:r>
            <a:r>
              <a:rPr lang="en-US" altLang="en-US" i="1" baseline="-25000" dirty="0" err="1">
                <a:latin typeface="Arial" panose="020B0604020202020204" pitchFamily="34" charset="0"/>
                <a:cs typeface="Arial" panose="020B0604020202020204" pitchFamily="34" charset="0"/>
              </a:rPr>
              <a:t>m</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 = cost </a:t>
            </a:r>
            <a:r>
              <a:rPr lang="en-US" altLang="en-US" dirty="0">
                <a:latin typeface="Arial" panose="020B0604020202020204" pitchFamily="34" charset="0"/>
                <a:cs typeface="Arial" panose="020B0604020202020204" pitchFamily="34" charset="0"/>
              </a:rPr>
              <a:t>per unit of component </a:t>
            </a:r>
            <a:r>
              <a:rPr lang="en-US" altLang="en-US" i="1" dirty="0">
                <a:latin typeface="Arial" panose="020B0604020202020204" pitchFamily="34" charset="0"/>
                <a:cs typeface="Arial" panose="020B0604020202020204" pitchFamily="34" charset="0"/>
              </a:rPr>
              <a:t>m</a:t>
            </a:r>
            <a:endParaRPr lang="en-US" altLang="en-US" dirty="0">
              <a:latin typeface="Arial" panose="020B0604020202020204" pitchFamily="34" charset="0"/>
              <a:cs typeface="Arial" panose="020B0604020202020204" pitchFamily="34" charset="0"/>
            </a:endParaRPr>
          </a:p>
          <a:p>
            <a:pPr>
              <a:spcBef>
                <a:spcPct val="0"/>
              </a:spcBef>
              <a:buFontTx/>
              <a:buNone/>
            </a:pPr>
            <a:r>
              <a:rPr lang="en-US" altLang="en-US" i="1" dirty="0" smtClean="0">
                <a:latin typeface="Arial" panose="020B0604020202020204" pitchFamily="34" charset="0"/>
                <a:cs typeface="Arial" panose="020B0604020202020204" pitchFamily="34" charset="0"/>
              </a:rPr>
              <a:t>U</a:t>
            </a:r>
            <a:r>
              <a:rPr lang="en-US" altLang="en-US" i="1" baseline="-25000" dirty="0" smtClean="0">
                <a:latin typeface="Arial" panose="020B0604020202020204" pitchFamily="34" charset="0"/>
                <a:cs typeface="Arial" panose="020B0604020202020204" pitchFamily="34" charset="0"/>
              </a:rPr>
              <a:t>m </a:t>
            </a:r>
            <a:r>
              <a:rPr lang="en-US" altLang="en-US" i="1" dirty="0" smtClean="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number of units of component </a:t>
            </a:r>
            <a:r>
              <a:rPr lang="en-US" altLang="en-US" i="1" dirty="0">
                <a:latin typeface="Arial" panose="020B0604020202020204" pitchFamily="34" charset="0"/>
                <a:cs typeface="Arial" panose="020B0604020202020204" pitchFamily="34" charset="0"/>
              </a:rPr>
              <a:t>m</a:t>
            </a:r>
          </a:p>
        </p:txBody>
      </p:sp>
    </p:spTree>
    <p:extLst>
      <p:ext uri="{BB962C8B-B14F-4D97-AF65-F5344CB8AC3E}">
        <p14:creationId xmlns:p14="http://schemas.microsoft.com/office/powerpoint/2010/main" val="1088242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3335"/>
            <a:ext cx="8229600" cy="523220"/>
          </a:xfrm>
        </p:spPr>
        <p:txBody>
          <a:bodyPr lIns="0" tIns="0" rIns="0" bIns="0">
            <a:spAutoFit/>
          </a:bodyPr>
          <a:lstStyle/>
          <a:p>
            <a:r>
              <a:rPr lang="en-US" altLang="en-US" sz="3400" dirty="0">
                <a:cs typeface="Arial" panose="020B0604020202020204" pitchFamily="34" charset="0"/>
              </a:rPr>
              <a:t>Parametric </a:t>
            </a:r>
            <a:r>
              <a:rPr lang="en-US" altLang="en-US" sz="3400" dirty="0" smtClean="0">
                <a:cs typeface="Arial" panose="020B0604020202020204" pitchFamily="34" charset="0"/>
              </a:rPr>
              <a:t>Cost Estimating</a:t>
            </a:r>
            <a:endParaRPr lang="en-US" sz="3400" b="0" dirty="0"/>
          </a:p>
        </p:txBody>
      </p:sp>
      <p:sp>
        <p:nvSpPr>
          <p:cNvPr id="6" name="Content Placeholder 5"/>
          <p:cNvSpPr>
            <a:spLocks noGrp="1"/>
          </p:cNvSpPr>
          <p:nvPr>
            <p:ph idx="1"/>
          </p:nvPr>
        </p:nvSpPr>
        <p:spPr>
          <a:xfrm>
            <a:off x="457200" y="1656892"/>
            <a:ext cx="8212138" cy="2514600"/>
          </a:xfrm>
        </p:spPr>
        <p:txBody>
          <a:bodyPr vert="horz" lIns="0" tIns="0" rIns="0" bIns="0" rtlCol="0">
            <a:noAutofit/>
          </a:bodyPr>
          <a:lstStyle/>
          <a:p>
            <a:pPr>
              <a:spcBef>
                <a:spcPct val="0"/>
              </a:spcBef>
              <a:buNone/>
            </a:pPr>
            <a:r>
              <a:rPr lang="en-US" altLang="en-US" dirty="0">
                <a:latin typeface="Arial" panose="020B0604020202020204" pitchFamily="34" charset="0"/>
                <a:cs typeface="Arial" panose="020B0604020202020204" pitchFamily="34" charset="0"/>
              </a:rPr>
              <a:t>Parametric cost estimating is the use of historical cost </a:t>
            </a:r>
            <a:r>
              <a:rPr lang="en-US" altLang="en-US" dirty="0" smtClean="0">
                <a:latin typeface="Arial" panose="020B0604020202020204" pitchFamily="34" charset="0"/>
                <a:cs typeface="Arial" panose="020B0604020202020204" pitchFamily="34" charset="0"/>
              </a:rPr>
              <a:t>data</a:t>
            </a:r>
          </a:p>
          <a:p>
            <a:pPr>
              <a:spcBef>
                <a:spcPct val="0"/>
              </a:spcBef>
              <a:buNone/>
            </a:pPr>
            <a:r>
              <a:rPr lang="en-US" altLang="en-US" dirty="0" smtClean="0">
                <a:latin typeface="Arial" panose="020B0604020202020204" pitchFamily="34" charset="0"/>
                <a:cs typeface="Arial" panose="020B0604020202020204" pitchFamily="34" charset="0"/>
              </a:rPr>
              <a:t>and </a:t>
            </a:r>
            <a:r>
              <a:rPr lang="en-US" altLang="en-US" dirty="0">
                <a:latin typeface="Arial" panose="020B0604020202020204" pitchFamily="34" charset="0"/>
                <a:cs typeface="Arial" panose="020B0604020202020204" pitchFamily="34" charset="0"/>
              </a:rPr>
              <a:t>statistical techniques (e.g., linear regression) </a:t>
            </a:r>
            <a:r>
              <a:rPr lang="en-US" altLang="en-US" dirty="0" smtClean="0">
                <a:latin typeface="Arial" panose="020B0604020202020204" pitchFamily="34" charset="0"/>
                <a:cs typeface="Arial" panose="020B0604020202020204" pitchFamily="34" charset="0"/>
              </a:rPr>
              <a:t>to</a:t>
            </a:r>
          </a:p>
          <a:p>
            <a:pPr>
              <a:spcBef>
                <a:spcPct val="0"/>
              </a:spcBef>
              <a:buNone/>
            </a:pPr>
            <a:r>
              <a:rPr lang="en-US" altLang="en-US" dirty="0" smtClean="0">
                <a:latin typeface="Arial" panose="020B0604020202020204" pitchFamily="34" charset="0"/>
                <a:cs typeface="Arial" panose="020B0604020202020204" pitchFamily="34" charset="0"/>
              </a:rPr>
              <a:t>predict </a:t>
            </a:r>
            <a:r>
              <a:rPr lang="en-US" altLang="en-US" dirty="0">
                <a:latin typeface="Arial" panose="020B0604020202020204" pitchFamily="34" charset="0"/>
                <a:cs typeface="Arial" panose="020B0604020202020204" pitchFamily="34" charset="0"/>
              </a:rPr>
              <a:t>future costs.  Parametric models are used in </a:t>
            </a:r>
            <a:r>
              <a:rPr lang="en-US" altLang="en-US" dirty="0" smtClean="0">
                <a:latin typeface="Arial" panose="020B0604020202020204" pitchFamily="34" charset="0"/>
                <a:cs typeface="Arial" panose="020B0604020202020204" pitchFamily="34" charset="0"/>
              </a:rPr>
              <a:t>the</a:t>
            </a:r>
          </a:p>
          <a:p>
            <a:pPr>
              <a:spcBef>
                <a:spcPct val="0"/>
              </a:spcBef>
              <a:buNone/>
            </a:pPr>
            <a:r>
              <a:rPr lang="en-US" altLang="en-US" dirty="0" smtClean="0">
                <a:latin typeface="Arial" panose="020B0604020202020204" pitchFamily="34" charset="0"/>
                <a:cs typeface="Arial" panose="020B0604020202020204" pitchFamily="34" charset="0"/>
              </a:rPr>
              <a:t>early </a:t>
            </a:r>
            <a:r>
              <a:rPr lang="en-US" altLang="en-US" dirty="0">
                <a:latin typeface="Arial" panose="020B0604020202020204" pitchFamily="34" charset="0"/>
                <a:cs typeface="Arial" panose="020B0604020202020204" pitchFamily="34" charset="0"/>
              </a:rPr>
              <a:t>design stages to get an idea of how much the </a:t>
            </a:r>
            <a:r>
              <a:rPr lang="en-US" altLang="en-US" dirty="0" smtClean="0">
                <a:latin typeface="Arial" panose="020B0604020202020204" pitchFamily="34" charset="0"/>
                <a:cs typeface="Arial" panose="020B0604020202020204" pitchFamily="34" charset="0"/>
              </a:rPr>
              <a:t>product</a:t>
            </a:r>
          </a:p>
          <a:p>
            <a:pPr>
              <a:spcBef>
                <a:spcPct val="0"/>
              </a:spcBef>
              <a:buNone/>
            </a:pPr>
            <a:r>
              <a:rPr lang="en-US" altLang="en-US" dirty="0" smtClean="0">
                <a:latin typeface="Arial" panose="020B0604020202020204" pitchFamily="34" charset="0"/>
                <a:cs typeface="Arial" panose="020B0604020202020204" pitchFamily="34" charset="0"/>
              </a:rPr>
              <a:t>(or </a:t>
            </a:r>
            <a:r>
              <a:rPr lang="en-US" altLang="en-US" dirty="0">
                <a:latin typeface="Arial" panose="020B0604020202020204" pitchFamily="34" charset="0"/>
                <a:cs typeface="Arial" panose="020B0604020202020204" pitchFamily="34" charset="0"/>
              </a:rPr>
              <a:t>project) will cost, on the basis of a few physical </a:t>
            </a:r>
            <a:r>
              <a:rPr lang="en-US" altLang="en-US" dirty="0" smtClean="0">
                <a:latin typeface="Arial" panose="020B0604020202020204" pitchFamily="34" charset="0"/>
                <a:cs typeface="Arial" panose="020B0604020202020204" pitchFamily="34" charset="0"/>
              </a:rPr>
              <a:t>attributes</a:t>
            </a:r>
          </a:p>
          <a:p>
            <a:pPr>
              <a:spcBef>
                <a:spcPct val="0"/>
              </a:spcBef>
              <a:buNone/>
            </a:pPr>
            <a:r>
              <a:rPr lang="en-US" altLang="en-US" dirty="0" smtClean="0">
                <a:latin typeface="Arial" panose="020B0604020202020204" pitchFamily="34" charset="0"/>
                <a:cs typeface="Arial" panose="020B0604020202020204" pitchFamily="34" charset="0"/>
              </a:rPr>
              <a:t>(such </a:t>
            </a:r>
            <a:r>
              <a:rPr lang="en-US" altLang="en-US" dirty="0">
                <a:latin typeface="Arial" panose="020B0604020202020204" pitchFamily="34" charset="0"/>
                <a:cs typeface="Arial" panose="020B0604020202020204" pitchFamily="34" charset="0"/>
              </a:rPr>
              <a:t>as weight, volume, and power</a:t>
            </a:r>
            <a:r>
              <a:rPr lang="en-US" altLang="en-US" dirty="0" smtClean="0">
                <a:latin typeface="Arial" panose="020B0604020202020204" pitchFamily="34" charset="0"/>
                <a:cs typeface="Arial" panose="020B0604020202020204" pitchFamily="34" charset="0"/>
              </a:rPr>
              <a:t>).</a:t>
            </a:r>
            <a:endParaRPr lang="en-US" alt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8201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38124"/>
            <a:ext cx="8212138" cy="1884768"/>
          </a:xfrm>
        </p:spPr>
        <p:txBody>
          <a:bodyPr lIns="0" tIns="0" rIns="0" bIns="0"/>
          <a:lstStyle/>
          <a:p>
            <a:r>
              <a:rPr lang="en-US" altLang="en-US" sz="3200" dirty="0" smtClean="0">
                <a:cs typeface="Arial" panose="020B0604020202020204" pitchFamily="34" charset="0"/>
              </a:rPr>
              <a:t>The </a:t>
            </a:r>
            <a:r>
              <a:rPr lang="en-US" altLang="en-US" sz="3200" i="1" dirty="0" smtClean="0">
                <a:cs typeface="Arial" panose="020B0604020202020204" pitchFamily="34" charset="0"/>
              </a:rPr>
              <a:t>Power-sizing Technique</a:t>
            </a:r>
            <a:r>
              <a:rPr lang="en-US" altLang="en-US" sz="3200" dirty="0" smtClean="0">
                <a:cs typeface="Arial" panose="020B0604020202020204" pitchFamily="34" charset="0"/>
              </a:rPr>
              <a:t> (or </a:t>
            </a:r>
            <a:r>
              <a:rPr lang="en-US" altLang="en-US" sz="3200" i="1" dirty="0" smtClean="0">
                <a:cs typeface="Arial" panose="020B0604020202020204" pitchFamily="34" charset="0"/>
              </a:rPr>
              <a:t>Exponential Model</a:t>
            </a:r>
            <a:r>
              <a:rPr lang="en-US" altLang="en-US" sz="3200" dirty="0" smtClean="0">
                <a:cs typeface="Arial" panose="020B0604020202020204" pitchFamily="34" charset="0"/>
              </a:rPr>
              <a:t>) is Frequently Used for Developing Capital Investment Estimates for Industrial Plants and Equipment</a:t>
            </a:r>
            <a:endParaRPr lang="en-US" sz="3200" b="0" dirty="0"/>
          </a:p>
        </p:txBody>
      </p:sp>
      <p:graphicFrame>
        <p:nvGraphicFramePr>
          <p:cNvPr id="4" name="Object 3" descr="Capital C sub capital A equals Capital C sub capital B open parens the fraction Capital S sub capital A to Capital S sub capital B close parens superscript capital X"/>
          <p:cNvGraphicFramePr>
            <a:graphicFrameLocks noChangeAspect="1"/>
          </p:cNvGraphicFramePr>
          <p:nvPr>
            <p:extLst>
              <p:ext uri="{D42A27DB-BD31-4B8C-83A1-F6EECF244321}">
                <p14:modId xmlns:p14="http://schemas.microsoft.com/office/powerpoint/2010/main" val="950939011"/>
              </p:ext>
            </p:extLst>
          </p:nvPr>
        </p:nvGraphicFramePr>
        <p:xfrm>
          <a:off x="3671888" y="2251075"/>
          <a:ext cx="1930400" cy="952500"/>
        </p:xfrm>
        <a:graphic>
          <a:graphicData uri="http://schemas.openxmlformats.org/presentationml/2006/ole">
            <mc:AlternateContent xmlns:mc="http://schemas.openxmlformats.org/markup-compatibility/2006">
              <mc:Choice xmlns:v="urn:schemas-microsoft-com:vml" Requires="v">
                <p:oleObj spid="_x0000_s11549" name="Equation" r:id="rId4" imgW="1930320" imgH="952200" progId="Equation.DSMT4">
                  <p:embed/>
                </p:oleObj>
              </mc:Choice>
              <mc:Fallback>
                <p:oleObj name="Equation" r:id="rId4" imgW="1930320" imgH="9522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71888" y="2251075"/>
                        <a:ext cx="19304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descr=" "/>
          <p:cNvGraphicFramePr>
            <a:graphicFrameLocks noChangeAspect="1"/>
          </p:cNvGraphicFramePr>
          <p:nvPr>
            <p:extLst>
              <p:ext uri="{D42A27DB-BD31-4B8C-83A1-F6EECF244321}">
                <p14:modId xmlns:p14="http://schemas.microsoft.com/office/powerpoint/2010/main" val="1389654374"/>
              </p:ext>
            </p:extLst>
          </p:nvPr>
        </p:nvGraphicFramePr>
        <p:xfrm>
          <a:off x="1171575" y="3579813"/>
          <a:ext cx="2590800" cy="838200"/>
        </p:xfrm>
        <a:graphic>
          <a:graphicData uri="http://schemas.openxmlformats.org/presentationml/2006/ole">
            <mc:AlternateContent xmlns:mc="http://schemas.openxmlformats.org/markup-compatibility/2006">
              <mc:Choice xmlns:v="urn:schemas-microsoft-com:vml" Requires="v">
                <p:oleObj spid="_x0000_s11550" name="Equation" r:id="rId6" imgW="2590560" imgH="838080" progId="Equation.DSMT4">
                  <p:embed/>
                </p:oleObj>
              </mc:Choice>
              <mc:Fallback>
                <p:oleObj name="Equation" r:id="rId6" imgW="2590560" imgH="83808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1575" y="3579813"/>
                        <a:ext cx="2590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808538" y="3429000"/>
            <a:ext cx="4114800" cy="1171575"/>
          </a:xfrm>
        </p:spPr>
        <p:txBody>
          <a:bodyPr vert="horz" lIns="0" tIns="0" rIns="0" bIns="0" rtlCol="0">
            <a:noAutofit/>
          </a:bodyPr>
          <a:lstStyle/>
          <a:p>
            <a:pPr>
              <a:spcBef>
                <a:spcPct val="0"/>
              </a:spcBef>
              <a:buFontTx/>
              <a:buNone/>
            </a:pPr>
            <a:r>
              <a:rPr lang="en-US" altLang="en-US" dirty="0">
                <a:latin typeface="Arial" panose="020B0604020202020204" pitchFamily="34" charset="0"/>
                <a:cs typeface="Arial" panose="020B0604020202020204" pitchFamily="34" charset="0"/>
              </a:rPr>
              <a:t>(both in $ as of the point </a:t>
            </a:r>
            <a:r>
              <a:rPr lang="en-US" altLang="en-US" dirty="0" smtClean="0">
                <a:latin typeface="Arial" panose="020B0604020202020204" pitchFamily="34" charset="0"/>
                <a:cs typeface="Arial" panose="020B0604020202020204" pitchFamily="34" charset="0"/>
              </a:rPr>
              <a:t>in</a:t>
            </a:r>
          </a:p>
          <a:p>
            <a:pPr>
              <a:spcBef>
                <a:spcPct val="0"/>
              </a:spcBef>
              <a:buFontTx/>
              <a:buNone/>
            </a:pPr>
            <a:r>
              <a:rPr lang="en-US" altLang="en-US" dirty="0" smtClean="0">
                <a:latin typeface="Arial" panose="020B0604020202020204" pitchFamily="34" charset="0"/>
                <a:cs typeface="Arial" panose="020B0604020202020204" pitchFamily="34" charset="0"/>
              </a:rPr>
              <a:t>time </a:t>
            </a:r>
            <a:r>
              <a:rPr lang="en-US" altLang="en-US" dirty="0">
                <a:latin typeface="Arial" panose="020B0604020202020204" pitchFamily="34" charset="0"/>
                <a:cs typeface="Arial" panose="020B0604020202020204" pitchFamily="34" charset="0"/>
              </a:rPr>
              <a:t>for which the </a:t>
            </a:r>
            <a:r>
              <a:rPr lang="en-US" altLang="en-US" dirty="0" smtClean="0">
                <a:latin typeface="Arial" panose="020B0604020202020204" pitchFamily="34" charset="0"/>
                <a:cs typeface="Arial" panose="020B0604020202020204" pitchFamily="34" charset="0"/>
              </a:rPr>
              <a:t>estimate</a:t>
            </a:r>
          </a:p>
          <a:p>
            <a:pPr>
              <a:spcBef>
                <a:spcPct val="0"/>
              </a:spcBef>
              <a:buFontTx/>
              <a:buNone/>
            </a:pPr>
            <a:r>
              <a:rPr lang="en-US" altLang="en-US" dirty="0" smtClean="0">
                <a:latin typeface="Arial" panose="020B0604020202020204" pitchFamily="34" charset="0"/>
                <a:cs typeface="Arial" panose="020B0604020202020204" pitchFamily="34" charset="0"/>
              </a:rPr>
              <a:t>Is desired</a:t>
            </a:r>
            <a:r>
              <a:rPr lang="en-US" altLang="en-US" dirty="0">
                <a:latin typeface="Arial" panose="020B0604020202020204" pitchFamily="34" charset="0"/>
                <a:cs typeface="Arial" panose="020B0604020202020204" pitchFamily="34" charset="0"/>
              </a:rPr>
              <a:t>) </a:t>
            </a:r>
          </a:p>
        </p:txBody>
      </p:sp>
      <p:graphicFrame>
        <p:nvGraphicFramePr>
          <p:cNvPr id="7" name="Object 6" descr=" "/>
          <p:cNvGraphicFramePr>
            <a:graphicFrameLocks noChangeAspect="1"/>
          </p:cNvGraphicFramePr>
          <p:nvPr>
            <p:extLst>
              <p:ext uri="{D42A27DB-BD31-4B8C-83A1-F6EECF244321}">
                <p14:modId xmlns:p14="http://schemas.microsoft.com/office/powerpoint/2010/main" val="2268445153"/>
              </p:ext>
            </p:extLst>
          </p:nvPr>
        </p:nvGraphicFramePr>
        <p:xfrm>
          <a:off x="1203325" y="4679950"/>
          <a:ext cx="2463800" cy="838200"/>
        </p:xfrm>
        <a:graphic>
          <a:graphicData uri="http://schemas.openxmlformats.org/presentationml/2006/ole">
            <mc:AlternateContent xmlns:mc="http://schemas.openxmlformats.org/markup-compatibility/2006">
              <mc:Choice xmlns:v="urn:schemas-microsoft-com:vml" Requires="v">
                <p:oleObj spid="_x0000_s11551" name="Equation" r:id="rId8" imgW="2463480" imgH="838080" progId="Equation.DSMT4">
                  <p:embed/>
                </p:oleObj>
              </mc:Choice>
              <mc:Fallback>
                <p:oleObj name="Equation" r:id="rId8" imgW="2463480" imgH="83808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03325" y="4679950"/>
                        <a:ext cx="2463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808538" y="4728758"/>
            <a:ext cx="3860800" cy="795742"/>
          </a:xfrm>
        </p:spPr>
        <p:txBody>
          <a:bodyPr/>
          <a:lstStyle/>
          <a:p>
            <a:pPr>
              <a:spcBef>
                <a:spcPct val="0"/>
              </a:spcBef>
              <a:buFontTx/>
              <a:buNone/>
            </a:pPr>
            <a:r>
              <a:rPr lang="en-US" altLang="en-US" dirty="0">
                <a:latin typeface="Arial" panose="020B0604020202020204" pitchFamily="34" charset="0"/>
                <a:cs typeface="Arial" panose="020B0604020202020204" pitchFamily="34" charset="0"/>
              </a:rPr>
              <a:t>(both in the same </a:t>
            </a:r>
            <a:r>
              <a:rPr lang="en-US" altLang="en-US" dirty="0" smtClean="0">
                <a:latin typeface="Arial" panose="020B0604020202020204" pitchFamily="34" charset="0"/>
                <a:cs typeface="Arial" panose="020B0604020202020204" pitchFamily="34" charset="0"/>
              </a:rPr>
              <a:t>physical</a:t>
            </a:r>
          </a:p>
          <a:p>
            <a:pPr>
              <a:spcBef>
                <a:spcPct val="0"/>
              </a:spcBef>
              <a:buFontTx/>
              <a:buNone/>
            </a:pPr>
            <a:r>
              <a:rPr lang="en-US" altLang="en-US" dirty="0" smtClean="0">
                <a:latin typeface="Arial" panose="020B0604020202020204" pitchFamily="34" charset="0"/>
                <a:cs typeface="Arial" panose="020B0604020202020204" pitchFamily="34" charset="0"/>
              </a:rPr>
              <a:t>units</a:t>
            </a:r>
            <a:r>
              <a:rPr lang="en-US" altLang="en-US" dirty="0">
                <a:latin typeface="Arial" panose="020B0604020202020204" pitchFamily="34" charset="0"/>
                <a:cs typeface="Arial" panose="020B0604020202020204" pitchFamily="34" charset="0"/>
              </a:rPr>
              <a:t>)</a:t>
            </a:r>
          </a:p>
        </p:txBody>
      </p:sp>
      <p:graphicFrame>
        <p:nvGraphicFramePr>
          <p:cNvPr id="8" name="Object 7" descr=" "/>
          <p:cNvGraphicFramePr>
            <a:graphicFrameLocks noChangeAspect="1"/>
          </p:cNvGraphicFramePr>
          <p:nvPr>
            <p:extLst>
              <p:ext uri="{D42A27DB-BD31-4B8C-83A1-F6EECF244321}">
                <p14:modId xmlns:p14="http://schemas.microsoft.com/office/powerpoint/2010/main" val="2473847893"/>
              </p:ext>
            </p:extLst>
          </p:nvPr>
        </p:nvGraphicFramePr>
        <p:xfrm>
          <a:off x="1203325" y="5676900"/>
          <a:ext cx="6959600" cy="342900"/>
        </p:xfrm>
        <a:graphic>
          <a:graphicData uri="http://schemas.openxmlformats.org/presentationml/2006/ole">
            <mc:AlternateContent xmlns:mc="http://schemas.openxmlformats.org/markup-compatibility/2006">
              <mc:Choice xmlns:v="urn:schemas-microsoft-com:vml" Requires="v">
                <p:oleObj spid="_x0000_s11552" name="Equation" r:id="rId10" imgW="6959520" imgH="342720" progId="Equation.DSMT4">
                  <p:embed/>
                </p:oleObj>
              </mc:Choice>
              <mc:Fallback>
                <p:oleObj name="Equation" r:id="rId10" imgW="6959520" imgH="342720" progId="Equation.DSMT4">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03325" y="5676900"/>
                        <a:ext cx="69596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121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32065"/>
            <a:ext cx="8229600" cy="484159"/>
          </a:xfrm>
        </p:spPr>
        <p:txBody>
          <a:bodyPr lIns="0" tIns="0" rIns="0" bIns="0"/>
          <a:lstStyle/>
          <a:p>
            <a:r>
              <a:rPr lang="en-US" altLang="en-US" sz="3400" dirty="0">
                <a:cs typeface="Arial" panose="020B0604020202020204" pitchFamily="34" charset="0"/>
              </a:rPr>
              <a:t>Pause and </a:t>
            </a:r>
            <a:r>
              <a:rPr lang="en-US" altLang="en-US" sz="3400" dirty="0" smtClean="0">
                <a:cs typeface="Arial" panose="020B0604020202020204" pitchFamily="34" charset="0"/>
              </a:rPr>
              <a:t>Solve </a:t>
            </a:r>
            <a:r>
              <a:rPr lang="en-US" altLang="en-US" sz="2800" dirty="0" smtClean="0">
                <a:cs typeface="Arial" panose="020B0604020202020204" pitchFamily="34" charset="0"/>
              </a:rPr>
              <a:t>(2 of 2)</a:t>
            </a:r>
            <a:endParaRPr lang="en-US" sz="2800" dirty="0"/>
          </a:p>
        </p:txBody>
      </p:sp>
      <p:sp>
        <p:nvSpPr>
          <p:cNvPr id="6" name="Content Placeholder 5"/>
          <p:cNvSpPr>
            <a:spLocks noGrp="1"/>
          </p:cNvSpPr>
          <p:nvPr>
            <p:ph idx="1"/>
          </p:nvPr>
        </p:nvSpPr>
        <p:spPr>
          <a:xfrm>
            <a:off x="458788" y="1662337"/>
            <a:ext cx="8229600" cy="3357337"/>
          </a:xfrm>
        </p:spPr>
        <p:txBody>
          <a:bodyPr vert="horz" lIns="0" tIns="0" rIns="0" bIns="0" rtlCol="0">
            <a:noAutofit/>
          </a:bodyPr>
          <a:lstStyle/>
          <a:p>
            <a:pPr marL="0" indent="0">
              <a:buNone/>
            </a:pPr>
            <a:r>
              <a:rPr lang="en-US" altLang="en-US" dirty="0"/>
              <a:t>Acme Logistics provides </a:t>
            </a:r>
            <a:r>
              <a:rPr lang="en-US" altLang="en-US" dirty="0" smtClean="0"/>
              <a:t>“</a:t>
            </a:r>
            <a:r>
              <a:rPr lang="en-US" altLang="ja-JP" dirty="0" smtClean="0"/>
              <a:t>less </a:t>
            </a:r>
            <a:r>
              <a:rPr lang="en-US" altLang="ja-JP" dirty="0"/>
              <a:t>than truck </a:t>
            </a:r>
            <a:r>
              <a:rPr lang="en-US" altLang="ja-JP" dirty="0" smtClean="0"/>
              <a:t>load</a:t>
            </a:r>
            <a:r>
              <a:rPr lang="en-US" altLang="en-US" dirty="0"/>
              <a:t>”</a:t>
            </a:r>
            <a:r>
              <a:rPr lang="en-US" altLang="ja-JP" dirty="0" smtClean="0"/>
              <a:t> </a:t>
            </a:r>
            <a:r>
              <a:rPr lang="en-US" altLang="ja-JP" dirty="0"/>
              <a:t>(LTL) services throughout the U.S.  They have several hubs where they use cross-docking to move goods from one trailer to another.  Acme built its last hub 10 years ago, and it had 36 dock doors.  The cost index at that time was 140, and the total cost was $6 million.  Acme plans a new hub that will have 48 dock doors.  The cost index now is 195, and Acme will use a capacity factor of 0.82.  What is the estimated cost of the new hub?</a:t>
            </a:r>
            <a:endParaRPr lang="en-US" altLang="en-US" dirty="0"/>
          </a:p>
        </p:txBody>
      </p:sp>
    </p:spTree>
    <p:extLst>
      <p:ext uri="{BB962C8B-B14F-4D97-AF65-F5344CB8AC3E}">
        <p14:creationId xmlns:p14="http://schemas.microsoft.com/office/powerpoint/2010/main" val="2353695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73989"/>
            <a:ext cx="8212138" cy="532575"/>
          </a:xfrm>
        </p:spPr>
        <p:txBody>
          <a:bodyPr lIns="0" tIns="0" rIns="0" bIns="0"/>
          <a:lstStyle/>
          <a:p>
            <a:r>
              <a:rPr lang="en-US" altLang="en-US" sz="3400" dirty="0" smtClean="0">
                <a:cs typeface="Arial" panose="020B0604020202020204" pitchFamily="34" charset="0"/>
              </a:rPr>
              <a:t>Solution</a:t>
            </a:r>
            <a:r>
              <a:rPr lang="en-US" altLang="en-US" dirty="0" smtClean="0">
                <a:cs typeface="Arial" panose="020B0604020202020204" pitchFamily="34" charset="0"/>
              </a:rPr>
              <a:t> </a:t>
            </a:r>
            <a:r>
              <a:rPr lang="en-US" altLang="en-US" sz="2800" dirty="0" smtClean="0">
                <a:cs typeface="Arial" panose="020B0604020202020204" pitchFamily="34" charset="0"/>
              </a:rPr>
              <a:t>(2 of 2)</a:t>
            </a:r>
            <a:endParaRPr lang="en-US" sz="2800" dirty="0"/>
          </a:p>
        </p:txBody>
      </p:sp>
      <p:sp>
        <p:nvSpPr>
          <p:cNvPr id="6" name="Content Placeholder 5"/>
          <p:cNvSpPr>
            <a:spLocks noGrp="1"/>
          </p:cNvSpPr>
          <p:nvPr>
            <p:ph idx="1"/>
          </p:nvPr>
        </p:nvSpPr>
        <p:spPr>
          <a:xfrm>
            <a:off x="457200" y="1662338"/>
            <a:ext cx="8229600" cy="598262"/>
          </a:xfrm>
        </p:spPr>
        <p:txBody>
          <a:bodyPr vert="horz" lIns="0" tIns="0" rIns="0" bIns="0" rtlCol="0">
            <a:noAutofit/>
          </a:bodyPr>
          <a:lstStyle/>
          <a:p>
            <a:pPr>
              <a:spcBef>
                <a:spcPct val="0"/>
              </a:spcBef>
              <a:buFontTx/>
              <a:buNone/>
            </a:pPr>
            <a:r>
              <a:rPr lang="en-US" altLang="en-US" u="sng" dirty="0">
                <a:latin typeface="Arial" panose="020B0604020202020204" pitchFamily="34" charset="0"/>
              </a:rPr>
              <a:t>Cost of the new hub (using </a:t>
            </a:r>
            <a:r>
              <a:rPr lang="en-US" altLang="en-US" u="sng" dirty="0" err="1">
                <a:latin typeface="Arial" panose="020B0604020202020204" pitchFamily="34" charset="0"/>
              </a:rPr>
              <a:t>eqs</a:t>
            </a:r>
            <a:r>
              <a:rPr lang="en-US" altLang="en-US" u="sng" dirty="0">
                <a:latin typeface="Arial" panose="020B0604020202020204" pitchFamily="34" charset="0"/>
              </a:rPr>
              <a:t>. 3-1 and 3-4)</a:t>
            </a:r>
          </a:p>
        </p:txBody>
      </p:sp>
      <p:graphicFrame>
        <p:nvGraphicFramePr>
          <p:cNvPr id="3" name="Object 2" descr=" "/>
          <p:cNvGraphicFramePr>
            <a:graphicFrameLocks noChangeAspect="1"/>
          </p:cNvGraphicFramePr>
          <p:nvPr>
            <p:extLst>
              <p:ext uri="{D42A27DB-BD31-4B8C-83A1-F6EECF244321}">
                <p14:modId xmlns:p14="http://schemas.microsoft.com/office/powerpoint/2010/main" val="2937119454"/>
              </p:ext>
            </p:extLst>
          </p:nvPr>
        </p:nvGraphicFramePr>
        <p:xfrm>
          <a:off x="762000" y="2616200"/>
          <a:ext cx="4597400" cy="812800"/>
        </p:xfrm>
        <a:graphic>
          <a:graphicData uri="http://schemas.openxmlformats.org/presentationml/2006/ole">
            <mc:AlternateContent xmlns:mc="http://schemas.openxmlformats.org/markup-compatibility/2006">
              <mc:Choice xmlns:v="urn:schemas-microsoft-com:vml" Requires="v">
                <p:oleObj spid="_x0000_s12444" name="Equation" r:id="rId4" imgW="4597200" imgH="812520" progId="Equation.DSMT4">
                  <p:embed/>
                </p:oleObj>
              </mc:Choice>
              <mc:Fallback>
                <p:oleObj name="Equation" r:id="rId4" imgW="4597200" imgH="81252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2616200"/>
                        <a:ext cx="45974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descr=" "/>
          <p:cNvGraphicFramePr>
            <a:graphicFrameLocks noChangeAspect="1"/>
          </p:cNvGraphicFramePr>
          <p:nvPr>
            <p:extLst>
              <p:ext uri="{D42A27DB-BD31-4B8C-83A1-F6EECF244321}">
                <p14:modId xmlns:p14="http://schemas.microsoft.com/office/powerpoint/2010/main" val="2685975370"/>
              </p:ext>
            </p:extLst>
          </p:nvPr>
        </p:nvGraphicFramePr>
        <p:xfrm>
          <a:off x="752475" y="3621088"/>
          <a:ext cx="1981200" cy="952500"/>
        </p:xfrm>
        <a:graphic>
          <a:graphicData uri="http://schemas.openxmlformats.org/presentationml/2006/ole">
            <mc:AlternateContent xmlns:mc="http://schemas.openxmlformats.org/markup-compatibility/2006">
              <mc:Choice xmlns:v="urn:schemas-microsoft-com:vml" Requires="v">
                <p:oleObj spid="_x0000_s12445" name="Equation" r:id="rId6" imgW="1981080" imgH="952200" progId="Equation.DSMT4">
                  <p:embed/>
                </p:oleObj>
              </mc:Choice>
              <mc:Fallback>
                <p:oleObj name="Equation" r:id="rId6" imgW="1981080" imgH="9522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2475" y="3621088"/>
                        <a:ext cx="19812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descr=" "/>
          <p:cNvGraphicFramePr>
            <a:graphicFrameLocks noChangeAspect="1"/>
          </p:cNvGraphicFramePr>
          <p:nvPr>
            <p:extLst>
              <p:ext uri="{D42A27DB-BD31-4B8C-83A1-F6EECF244321}">
                <p14:modId xmlns:p14="http://schemas.microsoft.com/office/powerpoint/2010/main" val="955170321"/>
              </p:ext>
            </p:extLst>
          </p:nvPr>
        </p:nvGraphicFramePr>
        <p:xfrm>
          <a:off x="752475" y="4921250"/>
          <a:ext cx="4953000" cy="863600"/>
        </p:xfrm>
        <a:graphic>
          <a:graphicData uri="http://schemas.openxmlformats.org/presentationml/2006/ole">
            <mc:AlternateContent xmlns:mc="http://schemas.openxmlformats.org/markup-compatibility/2006">
              <mc:Choice xmlns:v="urn:schemas-microsoft-com:vml" Requires="v">
                <p:oleObj spid="_x0000_s12446" name="Equation" r:id="rId8" imgW="4952880" imgH="863280" progId="Equation.DSMT4">
                  <p:embed/>
                </p:oleObj>
              </mc:Choice>
              <mc:Fallback>
                <p:oleObj name="Equation" r:id="rId8" imgW="4952880" imgH="86328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2475" y="4921250"/>
                        <a:ext cx="495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63007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5492"/>
            <a:ext cx="8229600" cy="523220"/>
          </a:xfrm>
        </p:spPr>
        <p:txBody>
          <a:bodyPr lIns="0" tIns="0" rIns="0" bIns="0">
            <a:spAutoFit/>
          </a:bodyPr>
          <a:lstStyle/>
          <a:p>
            <a:r>
              <a:rPr lang="en-US" altLang="en-US" sz="3400" dirty="0">
                <a:cs typeface="Arial" panose="020B0604020202020204" pitchFamily="34" charset="0"/>
              </a:rPr>
              <a:t>A </a:t>
            </a:r>
            <a:r>
              <a:rPr lang="en-US" altLang="en-US" sz="3400" i="1" dirty="0" smtClean="0">
                <a:cs typeface="Arial" panose="020B0604020202020204" pitchFamily="34" charset="0"/>
              </a:rPr>
              <a:t>Learning Curve</a:t>
            </a:r>
            <a:endParaRPr lang="en-US" sz="3400" b="0" dirty="0"/>
          </a:p>
        </p:txBody>
      </p:sp>
      <p:sp>
        <p:nvSpPr>
          <p:cNvPr id="6" name="Content Placeholder 5"/>
          <p:cNvSpPr>
            <a:spLocks noGrp="1"/>
          </p:cNvSpPr>
          <p:nvPr>
            <p:ph idx="1"/>
          </p:nvPr>
        </p:nvSpPr>
        <p:spPr>
          <a:xfrm>
            <a:off x="457200" y="1662339"/>
            <a:ext cx="8229600" cy="1891536"/>
          </a:xfrm>
        </p:spPr>
        <p:txBody>
          <a:bodyPr vert="horz" lIns="0" tIns="0" rIns="0" bIns="0" rtlCol="0">
            <a:noAutofit/>
          </a:bodyPr>
          <a:lstStyle/>
          <a:p>
            <a:pPr marL="0" indent="0">
              <a:buNone/>
            </a:pPr>
            <a:r>
              <a:rPr lang="en-US" altLang="en-US" dirty="0">
                <a:latin typeface="Arial" panose="020B0604020202020204" pitchFamily="34" charset="0"/>
                <a:cs typeface="Arial" panose="020B0604020202020204" pitchFamily="34" charset="0"/>
              </a:rPr>
              <a:t>A </a:t>
            </a:r>
            <a:r>
              <a:rPr lang="en-US" altLang="en-US" i="1" dirty="0">
                <a:latin typeface="Arial" panose="020B0604020202020204" pitchFamily="34" charset="0"/>
                <a:cs typeface="Arial" panose="020B0604020202020204" pitchFamily="34" charset="0"/>
              </a:rPr>
              <a:t>learning curve</a:t>
            </a:r>
            <a:r>
              <a:rPr lang="en-US" altLang="en-US" dirty="0">
                <a:latin typeface="Arial" panose="020B0604020202020204" pitchFamily="34" charset="0"/>
                <a:cs typeface="Arial" panose="020B0604020202020204" pitchFamily="34" charset="0"/>
              </a:rPr>
              <a:t> reflects increased efficiency and performance with repetitive production of a good or service. </a:t>
            </a:r>
            <a:r>
              <a:rPr lang="en-US" altLang="en-US" dirty="0" smtClean="0">
                <a:latin typeface="Arial" panose="020B0604020202020204" pitchFamily="34" charset="0"/>
                <a:cs typeface="Arial" panose="020B0604020202020204" pitchFamily="34" charset="0"/>
              </a:rPr>
              <a:t>The </a:t>
            </a:r>
            <a:r>
              <a:rPr lang="en-US" altLang="en-US" dirty="0">
                <a:latin typeface="Arial" panose="020B0604020202020204" pitchFamily="34" charset="0"/>
                <a:cs typeface="Arial" panose="020B0604020202020204" pitchFamily="34" charset="0"/>
              </a:rPr>
              <a:t>concept is that some input resources decrease, on a per-output-unit basis, as the number of units produced increases.</a:t>
            </a:r>
            <a:endParaRPr lang="en-US" dirty="0">
              <a:ea typeface="ＭＳ Ｐゴシック" charset="0"/>
              <a:cs typeface="Times New Roman" charset="0"/>
            </a:endParaRPr>
          </a:p>
        </p:txBody>
      </p:sp>
    </p:spTree>
    <p:extLst>
      <p:ext uri="{BB962C8B-B14F-4D97-AF65-F5344CB8AC3E}">
        <p14:creationId xmlns:p14="http://schemas.microsoft.com/office/powerpoint/2010/main" val="548101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8313"/>
            <a:ext cx="8229600" cy="2157393"/>
          </a:xfrm>
        </p:spPr>
        <p:txBody>
          <a:bodyPr lIns="0" tIns="0" rIns="0" bIns="0"/>
          <a:lstStyle/>
          <a:p>
            <a:r>
              <a:rPr lang="en-US" altLang="en-US" sz="3400" dirty="0" smtClean="0">
                <a:cs typeface="Arial" panose="020B0604020202020204" pitchFamily="34" charset="0"/>
              </a:rPr>
              <a:t>Most Learning Curves Assume a Constant Percentage Reduction Occurs as the Number of Units Produced is </a:t>
            </a:r>
            <a:r>
              <a:rPr lang="en-US" altLang="en-US" sz="3400" i="1" dirty="0" smtClean="0">
                <a:cs typeface="Arial" panose="020B0604020202020204" pitchFamily="34" charset="0"/>
              </a:rPr>
              <a:t>Doubled</a:t>
            </a:r>
            <a:endParaRPr lang="en-US" sz="3400" b="0" dirty="0"/>
          </a:p>
        </p:txBody>
      </p:sp>
      <p:graphicFrame>
        <p:nvGraphicFramePr>
          <p:cNvPr id="4" name="Object 3" descr=" "/>
          <p:cNvGraphicFramePr>
            <a:graphicFrameLocks noChangeAspect="1"/>
          </p:cNvGraphicFramePr>
          <p:nvPr>
            <p:extLst>
              <p:ext uri="{D42A27DB-BD31-4B8C-83A1-F6EECF244321}">
                <p14:modId xmlns:p14="http://schemas.microsoft.com/office/powerpoint/2010/main" val="3397515559"/>
              </p:ext>
            </p:extLst>
          </p:nvPr>
        </p:nvGraphicFramePr>
        <p:xfrm>
          <a:off x="3651250" y="2717800"/>
          <a:ext cx="1460500" cy="508000"/>
        </p:xfrm>
        <a:graphic>
          <a:graphicData uri="http://schemas.openxmlformats.org/presentationml/2006/ole">
            <mc:AlternateContent xmlns:mc="http://schemas.openxmlformats.org/markup-compatibility/2006">
              <mc:Choice xmlns:v="urn:schemas-microsoft-com:vml" Requires="v">
                <p:oleObj spid="_x0000_s13392" name="Equation" r:id="rId4" imgW="1460160" imgH="507960" progId="Equation.DSMT4">
                  <p:embed/>
                </p:oleObj>
              </mc:Choice>
              <mc:Fallback>
                <p:oleObj name="Equation" r:id="rId4" imgW="1460160" imgH="50796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1250" y="2717800"/>
                        <a:ext cx="1460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descr=" "/>
          <p:cNvGraphicFramePr>
            <a:graphicFrameLocks noChangeAspect="1"/>
          </p:cNvGraphicFramePr>
          <p:nvPr>
            <p:extLst>
              <p:ext uri="{D42A27DB-BD31-4B8C-83A1-F6EECF244321}">
                <p14:modId xmlns:p14="http://schemas.microsoft.com/office/powerpoint/2010/main" val="2465465314"/>
              </p:ext>
            </p:extLst>
          </p:nvPr>
        </p:nvGraphicFramePr>
        <p:xfrm>
          <a:off x="762000" y="3286125"/>
          <a:ext cx="8191500" cy="2616200"/>
        </p:xfrm>
        <a:graphic>
          <a:graphicData uri="http://schemas.openxmlformats.org/presentationml/2006/ole">
            <mc:AlternateContent xmlns:mc="http://schemas.openxmlformats.org/markup-compatibility/2006">
              <mc:Choice xmlns:v="urn:schemas-microsoft-com:vml" Requires="v">
                <p:oleObj spid="_x0000_s13393" name="Equation" r:id="rId6" imgW="8191440" imgH="2616120" progId="Equation.DSMT4">
                  <p:embed/>
                </p:oleObj>
              </mc:Choice>
              <mc:Fallback>
                <p:oleObj name="Equation" r:id="rId6" imgW="8191440" imgH="261612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3286125"/>
                        <a:ext cx="819150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5125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41300"/>
            <a:ext cx="8229600" cy="2222500"/>
          </a:xfrm>
        </p:spPr>
        <p:txBody>
          <a:bodyPr lIns="0" tIns="0" rIns="0" bIns="0"/>
          <a:lstStyle/>
          <a:p>
            <a:r>
              <a:rPr lang="en-US" altLang="en-US" sz="3000" dirty="0">
                <a:cs typeface="Arial" panose="020B0604020202020204" pitchFamily="34" charset="0"/>
              </a:rPr>
              <a:t>Learning </a:t>
            </a:r>
            <a:r>
              <a:rPr lang="en-US" altLang="en-US" sz="3000" dirty="0" smtClean="0">
                <a:cs typeface="Arial" panose="020B0604020202020204" pitchFamily="34" charset="0"/>
              </a:rPr>
              <a:t>Curve Example</a:t>
            </a:r>
            <a:r>
              <a:rPr lang="en-US" altLang="en-US" sz="3000" dirty="0">
                <a:cs typeface="Arial" panose="020B0604020202020204" pitchFamily="34" charset="0"/>
              </a:rPr>
              <a:t>: Assume the </a:t>
            </a:r>
            <a:r>
              <a:rPr lang="en-US" altLang="en-US" sz="3000" dirty="0" smtClean="0">
                <a:cs typeface="Arial" panose="020B0604020202020204" pitchFamily="34" charset="0"/>
              </a:rPr>
              <a:t>First Unit </a:t>
            </a:r>
            <a:r>
              <a:rPr lang="en-US" altLang="en-US" sz="3000" dirty="0">
                <a:cs typeface="Arial" panose="020B0604020202020204" pitchFamily="34" charset="0"/>
              </a:rPr>
              <a:t>of </a:t>
            </a:r>
            <a:r>
              <a:rPr lang="en-US" altLang="en-US" sz="3000" dirty="0" smtClean="0">
                <a:cs typeface="Arial" panose="020B0604020202020204" pitchFamily="34" charset="0"/>
              </a:rPr>
              <a:t>Production Required </a:t>
            </a:r>
            <a:r>
              <a:rPr lang="en-US" altLang="en-US" sz="3000" dirty="0">
                <a:cs typeface="Arial" panose="020B0604020202020204" pitchFamily="34" charset="0"/>
              </a:rPr>
              <a:t>3 </a:t>
            </a:r>
            <a:r>
              <a:rPr lang="en-US" altLang="en-US" sz="3000" dirty="0" smtClean="0">
                <a:cs typeface="Arial" panose="020B0604020202020204" pitchFamily="34" charset="0"/>
              </a:rPr>
              <a:t>Hours Time </a:t>
            </a:r>
            <a:r>
              <a:rPr lang="en-US" altLang="en-US" sz="3000" dirty="0">
                <a:cs typeface="Arial" panose="020B0604020202020204" pitchFamily="34" charset="0"/>
              </a:rPr>
              <a:t>for </a:t>
            </a:r>
            <a:r>
              <a:rPr lang="en-US" altLang="en-US" sz="3000" dirty="0" smtClean="0">
                <a:cs typeface="Arial" panose="020B0604020202020204" pitchFamily="34" charset="0"/>
              </a:rPr>
              <a:t>Assembly</a:t>
            </a:r>
            <a:r>
              <a:rPr lang="en-US" altLang="en-US" sz="3000" dirty="0">
                <a:cs typeface="Arial" panose="020B0604020202020204" pitchFamily="34" charset="0"/>
              </a:rPr>
              <a:t>. </a:t>
            </a:r>
            <a:r>
              <a:rPr lang="en-US" altLang="en-US" sz="3000" dirty="0" smtClean="0">
                <a:cs typeface="Arial" panose="020B0604020202020204" pitchFamily="34" charset="0"/>
              </a:rPr>
              <a:t>The Learning Rate </a:t>
            </a:r>
            <a:r>
              <a:rPr lang="en-US" altLang="en-US" sz="3000" dirty="0">
                <a:cs typeface="Arial" panose="020B0604020202020204" pitchFamily="34" charset="0"/>
              </a:rPr>
              <a:t>is 75%. </a:t>
            </a:r>
            <a:r>
              <a:rPr lang="en-US" altLang="en-US" sz="3000" dirty="0" smtClean="0">
                <a:cs typeface="Arial" panose="020B0604020202020204" pitchFamily="34" charset="0"/>
              </a:rPr>
              <a:t>Find </a:t>
            </a:r>
            <a:r>
              <a:rPr lang="en-US" altLang="en-US" sz="3000" dirty="0">
                <a:cs typeface="Arial" panose="020B0604020202020204" pitchFamily="34" charset="0"/>
              </a:rPr>
              <a:t>(a) the </a:t>
            </a:r>
            <a:r>
              <a:rPr lang="en-US" altLang="en-US" sz="3000" dirty="0" smtClean="0">
                <a:cs typeface="Arial" panose="020B0604020202020204" pitchFamily="34" charset="0"/>
              </a:rPr>
              <a:t>Time </a:t>
            </a:r>
            <a:r>
              <a:rPr lang="en-US" altLang="en-US" sz="3000" dirty="0">
                <a:cs typeface="Arial" panose="020B0604020202020204" pitchFamily="34" charset="0"/>
              </a:rPr>
              <a:t>to </a:t>
            </a:r>
            <a:r>
              <a:rPr lang="en-US" altLang="en-US" sz="3000" dirty="0" smtClean="0">
                <a:cs typeface="Arial" panose="020B0604020202020204" pitchFamily="34" charset="0"/>
              </a:rPr>
              <a:t>Assemble </a:t>
            </a:r>
            <a:r>
              <a:rPr lang="en-US" altLang="en-US" sz="3000" dirty="0">
                <a:cs typeface="Arial" panose="020B0604020202020204" pitchFamily="34" charset="0"/>
              </a:rPr>
              <a:t>the 8</a:t>
            </a:r>
            <a:r>
              <a:rPr lang="en-US" altLang="en-US" sz="3000" baseline="30000" dirty="0">
                <a:cs typeface="Arial" panose="020B0604020202020204" pitchFamily="34" charset="0"/>
              </a:rPr>
              <a:t>th</a:t>
            </a:r>
            <a:r>
              <a:rPr lang="en-US" altLang="en-US" sz="3000" dirty="0">
                <a:cs typeface="Arial" panose="020B0604020202020204" pitchFamily="34" charset="0"/>
              </a:rPr>
              <a:t> </a:t>
            </a:r>
            <a:r>
              <a:rPr lang="en-US" altLang="en-US" sz="3000" dirty="0" smtClean="0">
                <a:cs typeface="Arial" panose="020B0604020202020204" pitchFamily="34" charset="0"/>
              </a:rPr>
              <a:t>Unit</a:t>
            </a:r>
            <a:r>
              <a:rPr lang="en-US" altLang="en-US" sz="3000" dirty="0">
                <a:cs typeface="Arial" panose="020B0604020202020204" pitchFamily="34" charset="0"/>
              </a:rPr>
              <a:t>, and (b) the </a:t>
            </a:r>
            <a:r>
              <a:rPr lang="en-US" altLang="en-US" sz="3000" dirty="0" smtClean="0">
                <a:cs typeface="Arial" panose="020B0604020202020204" pitchFamily="34" charset="0"/>
              </a:rPr>
              <a:t>Time Needed </a:t>
            </a:r>
            <a:r>
              <a:rPr lang="en-US" altLang="en-US" sz="3000" dirty="0">
                <a:cs typeface="Arial" panose="020B0604020202020204" pitchFamily="34" charset="0"/>
              </a:rPr>
              <a:t>to </a:t>
            </a:r>
            <a:r>
              <a:rPr lang="en-US" altLang="en-US" sz="3000" dirty="0" smtClean="0">
                <a:cs typeface="Arial" panose="020B0604020202020204" pitchFamily="34" charset="0"/>
              </a:rPr>
              <a:t>Assemble </a:t>
            </a:r>
            <a:r>
              <a:rPr lang="en-US" altLang="en-US" sz="3000" dirty="0">
                <a:cs typeface="Arial" panose="020B0604020202020204" pitchFamily="34" charset="0"/>
              </a:rPr>
              <a:t>the </a:t>
            </a:r>
            <a:r>
              <a:rPr lang="en-US" altLang="en-US" sz="3000" dirty="0" smtClean="0">
                <a:cs typeface="Arial" panose="020B0604020202020204" pitchFamily="34" charset="0"/>
              </a:rPr>
              <a:t>First </a:t>
            </a:r>
            <a:r>
              <a:rPr lang="en-US" altLang="en-US" sz="3000" dirty="0">
                <a:cs typeface="Arial" panose="020B0604020202020204" pitchFamily="34" charset="0"/>
              </a:rPr>
              <a:t>6 </a:t>
            </a:r>
            <a:r>
              <a:rPr lang="en-US" altLang="en-US" sz="3000" dirty="0" smtClean="0">
                <a:cs typeface="Arial" panose="020B0604020202020204" pitchFamily="34" charset="0"/>
              </a:rPr>
              <a:t>Units</a:t>
            </a:r>
            <a:endParaRPr lang="en-US" sz="3000" b="0" dirty="0"/>
          </a:p>
        </p:txBody>
      </p:sp>
      <p:graphicFrame>
        <p:nvGraphicFramePr>
          <p:cNvPr id="6" name="Object 5" descr=" "/>
          <p:cNvGraphicFramePr>
            <a:graphicFrameLocks noChangeAspect="1"/>
          </p:cNvGraphicFramePr>
          <p:nvPr>
            <p:extLst>
              <p:ext uri="{D42A27DB-BD31-4B8C-83A1-F6EECF244321}">
                <p14:modId xmlns:p14="http://schemas.microsoft.com/office/powerpoint/2010/main" val="3056166749"/>
              </p:ext>
            </p:extLst>
          </p:nvPr>
        </p:nvGraphicFramePr>
        <p:xfrm>
          <a:off x="2425700" y="2711450"/>
          <a:ext cx="2336800" cy="952500"/>
        </p:xfrm>
        <a:graphic>
          <a:graphicData uri="http://schemas.openxmlformats.org/presentationml/2006/ole">
            <mc:AlternateContent xmlns:mc="http://schemas.openxmlformats.org/markup-compatibility/2006">
              <mc:Choice xmlns:v="urn:schemas-microsoft-com:vml" Requires="v">
                <p:oleObj spid="_x0000_s14416" name="Equation" r:id="rId4" imgW="2336760" imgH="952200" progId="Equation.DSMT4">
                  <p:embed/>
                </p:oleObj>
              </mc:Choice>
              <mc:Fallback>
                <p:oleObj name="Equation" r:id="rId4" imgW="2336760" imgH="9522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5700" y="2711450"/>
                        <a:ext cx="2336800" cy="952500"/>
                      </a:xfrm>
                      <a:prstGeom prst="rect">
                        <a:avLst/>
                      </a:prstGeom>
                      <a:noFill/>
                      <a:ln>
                        <a:noFill/>
                      </a:ln>
                    </p:spPr>
                  </p:pic>
                </p:oleObj>
              </mc:Fallback>
            </mc:AlternateContent>
          </a:graphicData>
        </a:graphic>
      </p:graphicFrame>
      <p:graphicFrame>
        <p:nvGraphicFramePr>
          <p:cNvPr id="3" name="Object 2" descr=" "/>
          <p:cNvGraphicFramePr>
            <a:graphicFrameLocks noChangeAspect="1"/>
          </p:cNvGraphicFramePr>
          <p:nvPr>
            <p:extLst>
              <p:ext uri="{D42A27DB-BD31-4B8C-83A1-F6EECF244321}">
                <p14:modId xmlns:p14="http://schemas.microsoft.com/office/powerpoint/2010/main" val="3035804115"/>
              </p:ext>
            </p:extLst>
          </p:nvPr>
        </p:nvGraphicFramePr>
        <p:xfrm>
          <a:off x="2444750" y="3911600"/>
          <a:ext cx="3403600" cy="2108200"/>
        </p:xfrm>
        <a:graphic>
          <a:graphicData uri="http://schemas.openxmlformats.org/presentationml/2006/ole">
            <mc:AlternateContent xmlns:mc="http://schemas.openxmlformats.org/markup-compatibility/2006">
              <mc:Choice xmlns:v="urn:schemas-microsoft-com:vml" Requires="v">
                <p:oleObj spid="_x0000_s14417" name="Equation" r:id="rId6" imgW="3403440" imgH="2108160" progId="Equation.DSMT4">
                  <p:embed/>
                </p:oleObj>
              </mc:Choice>
              <mc:Fallback>
                <p:oleObj name="Equation" r:id="rId6" imgW="3403440" imgH="210816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44750" y="3911600"/>
                        <a:ext cx="3403600"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84157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1665"/>
            <a:ext cx="8229600" cy="1561503"/>
          </a:xfrm>
        </p:spPr>
        <p:txBody>
          <a:bodyPr lIns="0" tIns="0" rIns="0" bIns="0"/>
          <a:lstStyle/>
          <a:p>
            <a:r>
              <a:rPr lang="en-US" altLang="en-US" sz="3400" dirty="0">
                <a:cs typeface="Arial" panose="020B0604020202020204" pitchFamily="34" charset="0"/>
              </a:rPr>
              <a:t>A </a:t>
            </a:r>
            <a:r>
              <a:rPr lang="en-US" altLang="en-US" sz="3400" dirty="0" smtClean="0">
                <a:cs typeface="Arial" panose="020B0604020202020204" pitchFamily="34" charset="0"/>
              </a:rPr>
              <a:t>Cost Estimating Relationship </a:t>
            </a:r>
            <a:r>
              <a:rPr lang="en-US" altLang="en-US" sz="3400" dirty="0">
                <a:cs typeface="Arial" panose="020B0604020202020204" pitchFamily="34" charset="0"/>
              </a:rPr>
              <a:t>(CER) </a:t>
            </a:r>
            <a:r>
              <a:rPr lang="en-US" altLang="en-US" sz="3400" dirty="0" smtClean="0">
                <a:cs typeface="Arial" panose="020B0604020202020204" pitchFamily="34" charset="0"/>
              </a:rPr>
              <a:t>Describes </a:t>
            </a:r>
            <a:r>
              <a:rPr lang="en-US" altLang="en-US" sz="3400" dirty="0">
                <a:cs typeface="Arial" panose="020B0604020202020204" pitchFamily="34" charset="0"/>
              </a:rPr>
              <a:t>the </a:t>
            </a:r>
            <a:r>
              <a:rPr lang="en-US" altLang="en-US" sz="3400" dirty="0" smtClean="0">
                <a:cs typeface="Arial" panose="020B0604020202020204" pitchFamily="34" charset="0"/>
              </a:rPr>
              <a:t>Cost </a:t>
            </a:r>
            <a:r>
              <a:rPr lang="en-US" altLang="en-US" sz="3400" dirty="0">
                <a:cs typeface="Arial" panose="020B0604020202020204" pitchFamily="34" charset="0"/>
              </a:rPr>
              <a:t>of a </a:t>
            </a:r>
            <a:r>
              <a:rPr lang="en-US" altLang="en-US" sz="3400" dirty="0" smtClean="0">
                <a:cs typeface="Arial" panose="020B0604020202020204" pitchFamily="34" charset="0"/>
              </a:rPr>
              <a:t>Project </a:t>
            </a:r>
            <a:r>
              <a:rPr lang="en-US" altLang="en-US" sz="3400" dirty="0">
                <a:cs typeface="Arial" panose="020B0604020202020204" pitchFamily="34" charset="0"/>
              </a:rPr>
              <a:t>as a </a:t>
            </a:r>
            <a:r>
              <a:rPr lang="en-US" altLang="en-US" sz="3400" dirty="0" smtClean="0">
                <a:cs typeface="Arial" panose="020B0604020202020204" pitchFamily="34" charset="0"/>
              </a:rPr>
              <a:t>Function </a:t>
            </a:r>
            <a:r>
              <a:rPr lang="en-US" altLang="en-US" sz="3400" dirty="0">
                <a:cs typeface="Arial" panose="020B0604020202020204" pitchFamily="34" charset="0"/>
              </a:rPr>
              <a:t>of </a:t>
            </a:r>
            <a:r>
              <a:rPr lang="en-US" altLang="en-US" sz="3400" dirty="0" smtClean="0">
                <a:cs typeface="Arial" panose="020B0604020202020204" pitchFamily="34" charset="0"/>
              </a:rPr>
              <a:t>Design Variables</a:t>
            </a:r>
            <a:r>
              <a:rPr lang="en-US" altLang="en-US" sz="3400" dirty="0">
                <a:cs typeface="Arial" panose="020B0604020202020204" pitchFamily="34" charset="0"/>
              </a:rPr>
              <a:t>.</a:t>
            </a:r>
            <a:endParaRPr lang="en-US" sz="3400" b="0" dirty="0"/>
          </a:p>
        </p:txBody>
      </p:sp>
      <p:sp>
        <p:nvSpPr>
          <p:cNvPr id="6" name="Content Placeholder 5"/>
          <p:cNvSpPr>
            <a:spLocks noGrp="1"/>
          </p:cNvSpPr>
          <p:nvPr>
            <p:ph idx="1"/>
          </p:nvPr>
        </p:nvSpPr>
        <p:spPr>
          <a:xfrm>
            <a:off x="457200" y="2014523"/>
            <a:ext cx="8212138" cy="2862277"/>
          </a:xfrm>
        </p:spPr>
        <p:txBody>
          <a:bodyPr/>
          <a:lstStyle/>
          <a:p>
            <a:pPr marL="0" indent="0">
              <a:buNone/>
            </a:pPr>
            <a:r>
              <a:rPr lang="en-US" altLang="en-US" dirty="0">
                <a:cs typeface="Arial" panose="020B0604020202020204" pitchFamily="34" charset="0"/>
              </a:rPr>
              <a:t>There are four basic steps in developing a CER.</a:t>
            </a:r>
          </a:p>
          <a:p>
            <a:r>
              <a:rPr lang="en-US" altLang="en-US" dirty="0">
                <a:cs typeface="Arial" panose="020B0604020202020204" pitchFamily="34" charset="0"/>
              </a:rPr>
              <a:t>Problem definition</a:t>
            </a:r>
          </a:p>
          <a:p>
            <a:r>
              <a:rPr lang="en-US" altLang="en-US" dirty="0">
                <a:cs typeface="Arial" panose="020B0604020202020204" pitchFamily="34" charset="0"/>
              </a:rPr>
              <a:t>Data collection and normalization</a:t>
            </a:r>
          </a:p>
          <a:p>
            <a:r>
              <a:rPr lang="en-US" altLang="en-US" dirty="0">
                <a:cs typeface="Arial" panose="020B0604020202020204" pitchFamily="34" charset="0"/>
              </a:rPr>
              <a:t>CER equation </a:t>
            </a:r>
            <a:r>
              <a:rPr lang="en-US" altLang="en-US" dirty="0" smtClean="0">
                <a:cs typeface="Arial" panose="020B0604020202020204" pitchFamily="34" charset="0"/>
              </a:rPr>
              <a:t>development</a:t>
            </a:r>
          </a:p>
          <a:p>
            <a:r>
              <a:rPr lang="en-US" altLang="en-US" dirty="0" smtClean="0">
                <a:cs typeface="Arial" panose="020B0604020202020204" pitchFamily="34" charset="0"/>
              </a:rPr>
              <a:t>Model </a:t>
            </a:r>
            <a:r>
              <a:rPr lang="en-US" altLang="en-US" dirty="0">
                <a:cs typeface="Arial" panose="020B0604020202020204" pitchFamily="34" charset="0"/>
              </a:rPr>
              <a:t>validation and documentation</a:t>
            </a:r>
          </a:p>
        </p:txBody>
      </p:sp>
    </p:spTree>
    <p:extLst>
      <p:ext uri="{BB962C8B-B14F-4D97-AF65-F5344CB8AC3E}">
        <p14:creationId xmlns:p14="http://schemas.microsoft.com/office/powerpoint/2010/main" val="3435366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75732"/>
            <a:ext cx="8229600"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p:txBody>
          <a:bodyPr lIns="0" tIns="0" rIns="0" bIns="0"/>
          <a:lstStyle/>
          <a:p>
            <a:r>
              <a:rPr lang="en-US" altLang="en-US" sz="3400" dirty="0">
                <a:cs typeface="Arial" panose="020B0604020202020204" pitchFamily="34" charset="0"/>
              </a:rPr>
              <a:t>Estimating the </a:t>
            </a:r>
            <a:r>
              <a:rPr lang="en-US" altLang="en-US" sz="3400" dirty="0" smtClean="0">
                <a:cs typeface="Arial" panose="020B0604020202020204" pitchFamily="34" charset="0"/>
              </a:rPr>
              <a:t>Future Cash</a:t>
            </a:r>
            <a:endParaRPr lang="en-US" sz="3400" b="0" dirty="0"/>
          </a:p>
        </p:txBody>
      </p:sp>
      <p:sp>
        <p:nvSpPr>
          <p:cNvPr id="6" name="Content Placeholder 5"/>
          <p:cNvSpPr>
            <a:spLocks noGrp="1"/>
          </p:cNvSpPr>
          <p:nvPr>
            <p:ph idx="1"/>
          </p:nvPr>
        </p:nvSpPr>
        <p:spPr>
          <a:xfrm>
            <a:off x="457200" y="1658923"/>
            <a:ext cx="8229600" cy="1897077"/>
          </a:xfrm>
        </p:spPr>
        <p:txBody>
          <a:bodyPr/>
          <a:lstStyle/>
          <a:p>
            <a:pPr marL="0" indent="0">
              <a:spcBef>
                <a:spcPts val="0"/>
              </a:spcBef>
              <a:buClr>
                <a:schemeClr val="lt1"/>
              </a:buClr>
              <a:buSzPct val="25000"/>
              <a:buNone/>
            </a:pPr>
            <a:r>
              <a:rPr lang="en-US" altLang="en-US" dirty="0">
                <a:cs typeface="Arial" panose="020B0604020202020204" pitchFamily="34" charset="0"/>
              </a:rPr>
              <a:t>Estimating the future cash flows for feasible alternatives is a critical step in engineering economy studies. </a:t>
            </a:r>
            <a:r>
              <a:rPr lang="en-US" altLang="en-US" dirty="0" smtClean="0">
                <a:cs typeface="Arial" panose="020B0604020202020204" pitchFamily="34" charset="0"/>
              </a:rPr>
              <a:t>Estimating </a:t>
            </a:r>
            <a:r>
              <a:rPr lang="en-US" altLang="en-US" dirty="0">
                <a:cs typeface="Arial" panose="020B0604020202020204" pitchFamily="34" charset="0"/>
              </a:rPr>
              <a:t>costs, revenues, useful lives, residual values, and other pertinent data can be the most difficult, expensive, and time-consuming part of the study.</a:t>
            </a:r>
            <a:endParaRPr lang="en-US"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4408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28221"/>
            <a:ext cx="8229600" cy="1066527"/>
          </a:xfrm>
        </p:spPr>
        <p:txBody>
          <a:bodyPr lIns="0" tIns="0" rIns="0" bIns="0"/>
          <a:lstStyle/>
          <a:p>
            <a:r>
              <a:rPr lang="en-US" altLang="en-US" sz="3400" dirty="0" smtClean="0">
                <a:cs typeface="Arial" panose="020B0604020202020204" pitchFamily="34" charset="0"/>
              </a:rPr>
              <a:t>Results of Cost Estimating are Used for a Variety of Purposes</a:t>
            </a:r>
            <a:endParaRPr lang="en-US" sz="3400" b="0" dirty="0"/>
          </a:p>
        </p:txBody>
      </p:sp>
      <p:sp>
        <p:nvSpPr>
          <p:cNvPr id="6" name="Content Placeholder 5"/>
          <p:cNvSpPr>
            <a:spLocks noGrp="1"/>
          </p:cNvSpPr>
          <p:nvPr>
            <p:ph idx="1"/>
          </p:nvPr>
        </p:nvSpPr>
        <p:spPr>
          <a:xfrm>
            <a:off x="457200" y="1658923"/>
            <a:ext cx="8229600" cy="3590409"/>
          </a:xfrm>
        </p:spPr>
        <p:txBody>
          <a:bodyPr/>
          <a:lstStyle/>
          <a:p>
            <a:r>
              <a:rPr lang="en-US" altLang="en-US" dirty="0">
                <a:cs typeface="Arial" panose="020B0604020202020204" pitchFamily="34" charset="0"/>
              </a:rPr>
              <a:t>Setting selling prices for quoting, bidding, or evaluating contracts.</a:t>
            </a:r>
          </a:p>
          <a:p>
            <a:r>
              <a:rPr lang="en-US" altLang="en-US" dirty="0">
                <a:cs typeface="Arial" panose="020B0604020202020204" pitchFamily="34" charset="0"/>
              </a:rPr>
              <a:t>Determining if a proposed product can be made and distributed at a profit.</a:t>
            </a:r>
          </a:p>
          <a:p>
            <a:r>
              <a:rPr lang="en-US" altLang="en-US" dirty="0">
                <a:cs typeface="Arial" panose="020B0604020202020204" pitchFamily="34" charset="0"/>
              </a:rPr>
              <a:t>Evaluating how much capital can be justified for changes and improvements.</a:t>
            </a:r>
          </a:p>
          <a:p>
            <a:r>
              <a:rPr lang="en-US" altLang="en-US" dirty="0">
                <a:cs typeface="Arial" panose="020B0604020202020204" pitchFamily="34" charset="0"/>
              </a:rPr>
              <a:t>Setting benchmarks for productivity improvement programs.</a:t>
            </a:r>
          </a:p>
        </p:txBody>
      </p:sp>
    </p:spTree>
    <p:extLst>
      <p:ext uri="{BB962C8B-B14F-4D97-AF65-F5344CB8AC3E}">
        <p14:creationId xmlns:p14="http://schemas.microsoft.com/office/powerpoint/2010/main" val="262506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28221"/>
            <a:ext cx="8229600" cy="1066527"/>
          </a:xfrm>
        </p:spPr>
        <p:txBody>
          <a:bodyPr lIns="0" tIns="0" rIns="0" bIns="0"/>
          <a:lstStyle/>
          <a:p>
            <a:r>
              <a:rPr lang="en-US" altLang="en-US" sz="3400" dirty="0">
                <a:cs typeface="Arial" panose="020B0604020202020204" pitchFamily="34" charset="0"/>
              </a:rPr>
              <a:t>The </a:t>
            </a:r>
            <a:r>
              <a:rPr lang="en-US" altLang="en-US" sz="3400" dirty="0" smtClean="0">
                <a:cs typeface="Arial" panose="020B0604020202020204" pitchFamily="34" charset="0"/>
              </a:rPr>
              <a:t>Two Fundamental Approaches </a:t>
            </a:r>
            <a:r>
              <a:rPr lang="en-US" altLang="en-US" sz="3400" dirty="0">
                <a:cs typeface="Arial" panose="020B0604020202020204" pitchFamily="34" charset="0"/>
              </a:rPr>
              <a:t>are </a:t>
            </a:r>
            <a:r>
              <a:rPr lang="en-US" altLang="en-US" sz="3400" dirty="0" smtClean="0">
                <a:cs typeface="Arial" panose="020B0604020202020204" pitchFamily="34" charset="0"/>
              </a:rPr>
              <a:t>“</a:t>
            </a:r>
            <a:r>
              <a:rPr lang="en-US" altLang="ja-JP" sz="3400" dirty="0" smtClean="0">
                <a:cs typeface="Arial" panose="020B0604020202020204" pitchFamily="34" charset="0"/>
              </a:rPr>
              <a:t>Top-down</a:t>
            </a:r>
            <a:r>
              <a:rPr lang="en-US" altLang="en-US" sz="3400" dirty="0">
                <a:cs typeface="Arial" panose="020B0604020202020204" pitchFamily="34" charset="0"/>
              </a:rPr>
              <a:t>”</a:t>
            </a:r>
            <a:r>
              <a:rPr lang="en-US" altLang="ja-JP" sz="3400" dirty="0" smtClean="0">
                <a:cs typeface="Arial" panose="020B0604020202020204" pitchFamily="34" charset="0"/>
              </a:rPr>
              <a:t> </a:t>
            </a:r>
            <a:r>
              <a:rPr lang="en-US" altLang="ja-JP" sz="3400" dirty="0">
                <a:cs typeface="Arial" panose="020B0604020202020204" pitchFamily="34" charset="0"/>
              </a:rPr>
              <a:t>and </a:t>
            </a:r>
            <a:r>
              <a:rPr lang="en-US" altLang="en-US" sz="3400" dirty="0" smtClean="0">
                <a:cs typeface="Arial" panose="020B0604020202020204" pitchFamily="34" charset="0"/>
              </a:rPr>
              <a:t>“</a:t>
            </a:r>
            <a:r>
              <a:rPr lang="en-US" altLang="ja-JP" sz="3400" dirty="0" smtClean="0">
                <a:cs typeface="Arial" panose="020B0604020202020204" pitchFamily="34" charset="0"/>
              </a:rPr>
              <a:t>Bottom-up</a:t>
            </a:r>
            <a:r>
              <a:rPr lang="en-US" altLang="en-US" sz="3400" dirty="0" smtClean="0">
                <a:cs typeface="Arial" panose="020B0604020202020204" pitchFamily="34" charset="0"/>
              </a:rPr>
              <a:t>”</a:t>
            </a:r>
            <a:endParaRPr lang="en-US" sz="3400" b="0" dirty="0"/>
          </a:p>
        </p:txBody>
      </p:sp>
      <p:sp>
        <p:nvSpPr>
          <p:cNvPr id="6" name="Content Placeholder 5"/>
          <p:cNvSpPr>
            <a:spLocks noGrp="1"/>
          </p:cNvSpPr>
          <p:nvPr>
            <p:ph idx="1"/>
          </p:nvPr>
        </p:nvSpPr>
        <p:spPr>
          <a:xfrm>
            <a:off x="457200" y="1658924"/>
            <a:ext cx="8229600" cy="2464344"/>
          </a:xfrm>
        </p:spPr>
        <p:txBody>
          <a:bodyPr/>
          <a:lstStyle/>
          <a:p>
            <a:r>
              <a:rPr lang="en-US" altLang="en-US" dirty="0">
                <a:cs typeface="Arial" panose="020B0604020202020204" pitchFamily="34" charset="0"/>
              </a:rPr>
              <a:t>Top-down uses historical data from similar projects.  It is best used when alternatives are still being developed and refined.</a:t>
            </a:r>
          </a:p>
          <a:p>
            <a:r>
              <a:rPr lang="en-US" altLang="en-US" dirty="0">
                <a:cs typeface="Arial" panose="020B0604020202020204" pitchFamily="34" charset="0"/>
              </a:rPr>
              <a:t>Bottom-up is more detailed and works best when the detail concerning the desired output (product or service) has been defined and clarified.</a:t>
            </a:r>
          </a:p>
        </p:txBody>
      </p:sp>
    </p:spTree>
    <p:extLst>
      <p:ext uri="{BB962C8B-B14F-4D97-AF65-F5344CB8AC3E}">
        <p14:creationId xmlns:p14="http://schemas.microsoft.com/office/powerpoint/2010/main" val="3474378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1298"/>
            <a:ext cx="8212138" cy="1490024"/>
          </a:xfrm>
        </p:spPr>
        <p:txBody>
          <a:bodyPr lIns="0" tIns="0" rIns="0" bIns="0"/>
          <a:lstStyle/>
          <a:p>
            <a:r>
              <a:rPr lang="en-US" altLang="en-US" sz="3400" dirty="0" smtClean="0">
                <a:cs typeface="Arial" panose="020B0604020202020204" pitchFamily="34" charset="0"/>
              </a:rPr>
              <a:t>The Integrated Cost Estimation Approach has Three Major Components </a:t>
            </a:r>
            <a:r>
              <a:rPr lang="en-US" altLang="en-US" sz="2800" dirty="0" smtClean="0">
                <a:cs typeface="Arial" panose="020B0604020202020204" pitchFamily="34" charset="0"/>
              </a:rPr>
              <a:t>(1 of 2)</a:t>
            </a:r>
            <a:endParaRPr lang="en-US" sz="2800" dirty="0"/>
          </a:p>
        </p:txBody>
      </p:sp>
      <p:sp>
        <p:nvSpPr>
          <p:cNvPr id="6" name="Content Placeholder 5"/>
          <p:cNvSpPr>
            <a:spLocks noGrp="1"/>
          </p:cNvSpPr>
          <p:nvPr>
            <p:ph idx="1"/>
          </p:nvPr>
        </p:nvSpPr>
        <p:spPr>
          <a:xfrm>
            <a:off x="457200" y="1938335"/>
            <a:ext cx="8229600" cy="1727732"/>
          </a:xfrm>
        </p:spPr>
        <p:txBody>
          <a:bodyPr/>
          <a:lstStyle/>
          <a:p>
            <a:r>
              <a:rPr lang="en-US" altLang="en-US" dirty="0">
                <a:cs typeface="Arial" panose="020B0604020202020204" pitchFamily="34" charset="0"/>
              </a:rPr>
              <a:t>Work breakdown structure (WBS)</a:t>
            </a:r>
          </a:p>
          <a:p>
            <a:r>
              <a:rPr lang="en-US" altLang="en-US" dirty="0">
                <a:cs typeface="Arial" panose="020B0604020202020204" pitchFamily="34" charset="0"/>
              </a:rPr>
              <a:t>Cost and revenue structure (classification)</a:t>
            </a:r>
          </a:p>
          <a:p>
            <a:r>
              <a:rPr lang="en-US" altLang="en-US" dirty="0">
                <a:cs typeface="Arial" panose="020B0604020202020204" pitchFamily="34" charset="0"/>
              </a:rPr>
              <a:t>Estimating techniques (models)</a:t>
            </a:r>
          </a:p>
        </p:txBody>
      </p:sp>
    </p:spTree>
    <p:extLst>
      <p:ext uri="{BB962C8B-B14F-4D97-AF65-F5344CB8AC3E}">
        <p14:creationId xmlns:p14="http://schemas.microsoft.com/office/powerpoint/2010/main" val="1010647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9" name="Title 8"/>
          <p:cNvSpPr>
            <a:spLocks noGrp="1"/>
          </p:cNvSpPr>
          <p:nvPr>
            <p:ph type="title"/>
          </p:nvPr>
        </p:nvSpPr>
        <p:spPr>
          <a:xfrm>
            <a:off x="457200" y="251322"/>
            <a:ext cx="8212138" cy="1388792"/>
          </a:xfrm>
        </p:spPr>
        <p:txBody>
          <a:bodyPr/>
          <a:lstStyle/>
          <a:p>
            <a:r>
              <a:rPr lang="en-US" altLang="en-US" sz="3400" dirty="0">
                <a:cs typeface="Arial" panose="020B0604020202020204" pitchFamily="34" charset="0"/>
              </a:rPr>
              <a:t>The Integrated Cost Estimation Approach has Three Major </a:t>
            </a:r>
            <a:r>
              <a:rPr lang="en-US" altLang="en-US" sz="3400" dirty="0" smtClean="0">
                <a:cs typeface="Arial" panose="020B0604020202020204" pitchFamily="34" charset="0"/>
              </a:rPr>
              <a:t>Components </a:t>
            </a:r>
            <a:r>
              <a:rPr lang="en-US" altLang="en-US" sz="2800" dirty="0" smtClean="0">
                <a:cs typeface="Arial" panose="020B0604020202020204" pitchFamily="34" charset="0"/>
              </a:rPr>
              <a:t>(2 </a:t>
            </a:r>
            <a:r>
              <a:rPr lang="en-US" altLang="en-US" sz="2800" dirty="0">
                <a:cs typeface="Arial" panose="020B0604020202020204" pitchFamily="34" charset="0"/>
              </a:rPr>
              <a:t>of 2)</a:t>
            </a:r>
            <a:endParaRPr lang="en-IN" sz="2800" dirty="0"/>
          </a:p>
        </p:txBody>
      </p:sp>
      <p:pic>
        <p:nvPicPr>
          <p:cNvPr id="15364" name="Picture 4" descr="Begin with basic component 1; Describe project in work breakdown structure, w b s, form. Next, define the cash flow perspective, estimate the baseline, and the study, analysis, period; and basic component 2, delineate the cost and revenue categories and elements. Then describe a feasible alternative using the project w b s. from there, determine the w b s level or levels for estimating; and basic component 3, develop estimating techniques or models. Then create a cost and revenue database to develop a cash flow for the alternative. If this is your last alternative stop. If not, return to the, describe a feasible alternative using the project, w b s, ph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226" y="2028378"/>
            <a:ext cx="7830305" cy="3089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2885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63719"/>
            <a:ext cx="8212138" cy="943490"/>
          </a:xfrm>
        </p:spPr>
        <p:txBody>
          <a:bodyPr lIns="0" tIns="0" rIns="0" bIns="0"/>
          <a:lstStyle/>
          <a:p>
            <a:r>
              <a:rPr lang="en-US" altLang="en-US" sz="3400" dirty="0">
                <a:cs typeface="Arial" panose="020B0604020202020204" pitchFamily="34" charset="0"/>
              </a:rPr>
              <a:t>Work Breakdown Structure (WBS</a:t>
            </a:r>
            <a:r>
              <a:rPr lang="en-US" altLang="en-US" sz="3400" dirty="0" smtClean="0">
                <a:cs typeface="Arial" panose="020B0604020202020204" pitchFamily="34" charset="0"/>
              </a:rPr>
              <a:t>) </a:t>
            </a:r>
            <a:r>
              <a:rPr lang="en-US" altLang="en-US" dirty="0" smtClean="0">
                <a:cs typeface="Arial" panose="020B0604020202020204" pitchFamily="34" charset="0"/>
              </a:rPr>
              <a:t/>
            </a:r>
            <a:br>
              <a:rPr lang="en-US" altLang="en-US" dirty="0" smtClean="0">
                <a:cs typeface="Arial" panose="020B0604020202020204" pitchFamily="34" charset="0"/>
              </a:rPr>
            </a:br>
            <a:r>
              <a:rPr lang="en-US" altLang="en-US" sz="2800" dirty="0" smtClean="0">
                <a:cs typeface="Arial" panose="020B0604020202020204" pitchFamily="34" charset="0"/>
              </a:rPr>
              <a:t>(</a:t>
            </a:r>
            <a:r>
              <a:rPr lang="en-US" altLang="en-US" sz="2800" dirty="0">
                <a:cs typeface="Arial" panose="020B0604020202020204" pitchFamily="34" charset="0"/>
              </a:rPr>
              <a:t>1 of 2)</a:t>
            </a:r>
            <a:endParaRPr lang="en-US" sz="2800" dirty="0"/>
          </a:p>
        </p:txBody>
      </p:sp>
      <p:sp>
        <p:nvSpPr>
          <p:cNvPr id="6" name="Content Placeholder 5"/>
          <p:cNvSpPr>
            <a:spLocks noGrp="1"/>
          </p:cNvSpPr>
          <p:nvPr>
            <p:ph idx="1"/>
          </p:nvPr>
        </p:nvSpPr>
        <p:spPr>
          <a:xfrm>
            <a:off x="457200" y="1662338"/>
            <a:ext cx="8229600" cy="3087462"/>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A basic tool in project management</a:t>
            </a:r>
          </a:p>
          <a:p>
            <a:r>
              <a:rPr lang="en-US" altLang="en-US" dirty="0">
                <a:latin typeface="Arial" panose="020B0604020202020204" pitchFamily="34" charset="0"/>
                <a:cs typeface="Arial" panose="020B0604020202020204" pitchFamily="34" charset="0"/>
              </a:rPr>
              <a:t>A framework for defining all project work elements and their relationships, collecting and organizing information, developing relevant cost and revenue data, and management activities.</a:t>
            </a:r>
          </a:p>
          <a:p>
            <a:r>
              <a:rPr lang="en-US" altLang="en-US" dirty="0">
                <a:latin typeface="Arial" panose="020B0604020202020204" pitchFamily="34" charset="0"/>
                <a:cs typeface="Arial" panose="020B0604020202020204" pitchFamily="34" charset="0"/>
              </a:rPr>
              <a:t>Each level of a WBS divides the work elements into increasing detail.</a:t>
            </a:r>
          </a:p>
        </p:txBody>
      </p:sp>
    </p:spTree>
    <p:extLst>
      <p:ext uri="{BB962C8B-B14F-4D97-AF65-F5344CB8AC3E}">
        <p14:creationId xmlns:p14="http://schemas.microsoft.com/office/powerpoint/2010/main" val="2353334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9" name="Title 8"/>
          <p:cNvSpPr>
            <a:spLocks noGrp="1"/>
          </p:cNvSpPr>
          <p:nvPr>
            <p:ph type="title"/>
          </p:nvPr>
        </p:nvSpPr>
        <p:spPr>
          <a:xfrm>
            <a:off x="457200" y="201632"/>
            <a:ext cx="8229600" cy="901485"/>
          </a:xfrm>
        </p:spPr>
        <p:txBody>
          <a:bodyPr/>
          <a:lstStyle/>
          <a:p>
            <a:r>
              <a:rPr lang="en-US" altLang="en-US" sz="3400" dirty="0">
                <a:cs typeface="Arial" panose="020B0604020202020204" pitchFamily="34" charset="0"/>
              </a:rPr>
              <a:t>Work Breakdown Structure (WBS) </a:t>
            </a:r>
            <a:r>
              <a:rPr lang="en-US" altLang="en-US" dirty="0">
                <a:cs typeface="Arial" panose="020B0604020202020204" pitchFamily="34" charset="0"/>
              </a:rPr>
              <a:t/>
            </a:r>
            <a:br>
              <a:rPr lang="en-US" altLang="en-US" dirty="0">
                <a:cs typeface="Arial" panose="020B0604020202020204" pitchFamily="34" charset="0"/>
              </a:rPr>
            </a:br>
            <a:r>
              <a:rPr lang="en-US" altLang="en-US" sz="2800" dirty="0" smtClean="0">
                <a:cs typeface="Arial" panose="020B0604020202020204" pitchFamily="34" charset="0"/>
              </a:rPr>
              <a:t>(2 </a:t>
            </a:r>
            <a:r>
              <a:rPr lang="en-US" altLang="en-US" sz="2800" dirty="0">
                <a:cs typeface="Arial" panose="020B0604020202020204" pitchFamily="34" charset="0"/>
              </a:rPr>
              <a:t>of 2)</a:t>
            </a:r>
            <a:endParaRPr lang="en-IN" sz="2800" dirty="0"/>
          </a:p>
        </p:txBody>
      </p:sp>
      <p:pic>
        <p:nvPicPr>
          <p:cNvPr id="5" name="Picture 4" descr="Level 1 begins with element, a 0. In level 2, a 0 is broken into elements a 1, a 2, and a 3. At level 3, element a 1 is broken into elements a 1 a and a 1 b. at level 4, element a 1 a is broken into elements a1 a 1 and a 1 b 2. At level 4, a total of 12 elements are broken down from the original level 1 a 0 element."/>
          <p:cNvPicPr/>
          <p:nvPr/>
        </p:nvPicPr>
        <p:blipFill>
          <a:blip r:embed="rId3">
            <a:extLst>
              <a:ext uri="{28A0092B-C50C-407E-A947-70E740481C1C}">
                <a14:useLocalDpi xmlns:a14="http://schemas.microsoft.com/office/drawing/2010/main" val="0"/>
              </a:ext>
            </a:extLst>
          </a:blip>
          <a:stretch>
            <a:fillRect/>
          </a:stretch>
        </p:blipFill>
        <p:spPr>
          <a:xfrm>
            <a:off x="1669415" y="1539028"/>
            <a:ext cx="5805170" cy="4220210"/>
          </a:xfrm>
          <a:prstGeom prst="rect">
            <a:avLst/>
          </a:prstGeom>
        </p:spPr>
      </p:pic>
    </p:spTree>
    <p:extLst>
      <p:ext uri="{BB962C8B-B14F-4D97-AF65-F5344CB8AC3E}">
        <p14:creationId xmlns:p14="http://schemas.microsoft.com/office/powerpoint/2010/main" val="3829306768"/>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34812</TotalTime>
  <Words>1610</Words>
  <Application>Microsoft Office PowerPoint</Application>
  <PresentationFormat>On-screen Show (4:3)</PresentationFormat>
  <Paragraphs>167</Paragraphs>
  <Slides>29</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2_508 Lecture</vt:lpstr>
      <vt:lpstr>Equation</vt:lpstr>
      <vt:lpstr>Engineering Economy</vt:lpstr>
      <vt:lpstr>Objective</vt:lpstr>
      <vt:lpstr>Estimating the Future Cash</vt:lpstr>
      <vt:lpstr>Results of Cost Estimating are Used for a Variety of Purposes</vt:lpstr>
      <vt:lpstr>The Two Fundamental Approaches are “Top-down” and “Bottom-up”</vt:lpstr>
      <vt:lpstr>The Integrated Cost Estimation Approach has Three Major Components (1 of 2)</vt:lpstr>
      <vt:lpstr>The Integrated Cost Estimation Approach has Three Major Components (2 of 2)</vt:lpstr>
      <vt:lpstr>Work Breakdown Structure (WBS)  (1 of 2)</vt:lpstr>
      <vt:lpstr>Work Breakdown Structure (WBS)  (2 of 2)</vt:lpstr>
      <vt:lpstr>A WBS has Other Characteristics</vt:lpstr>
      <vt:lpstr>Cost and Revenue Structure</vt:lpstr>
      <vt:lpstr>Estimating Techniques</vt:lpstr>
      <vt:lpstr>The Level of Detail and Accuracy of Estimates Depends on</vt:lpstr>
      <vt:lpstr>A Variety of Sources Exist for Cost and Revenue Estimation</vt:lpstr>
      <vt:lpstr>These Models can be Used in Many Types of Estimates</vt:lpstr>
      <vt:lpstr>Indexes, I, Provide a Means for Developing Present and Future Cost and Price Estimates from Historical Data</vt:lpstr>
      <vt:lpstr>Pause and Solve (1 of 2)</vt:lpstr>
      <vt:lpstr>Solution (1 of 2)</vt:lpstr>
      <vt:lpstr>The Unit Technique is One that is Widely Known and Understood</vt:lpstr>
      <vt:lpstr>The Factor Technique is an Extension of the Unit Technique Where the Products of Several Quantities are Summed and Then Added to Components Estimated Directly</vt:lpstr>
      <vt:lpstr>Parametric Cost Estimating</vt:lpstr>
      <vt:lpstr>The Power-sizing Technique (or Exponential Model) is Frequently Used for Developing Capital Investment Estimates for Industrial Plants and Equipment</vt:lpstr>
      <vt:lpstr>Pause and Solve (2 of 2)</vt:lpstr>
      <vt:lpstr>Solution (2 of 2)</vt:lpstr>
      <vt:lpstr>A Learning Curve</vt:lpstr>
      <vt:lpstr>Most Learning Curves Assume a Constant Percentage Reduction Occurs as the Number of Units Produced is Doubled</vt:lpstr>
      <vt:lpstr>Learning Curve Example: Assume the First Unit of Production Required 3 Hours Time for Assembly. The Learning Rate is 75%. Find (a) the Time to Assemble the 8th Unit, and (b) the Time Needed to Assemble the First 6 Units</vt:lpstr>
      <vt:lpstr>A Cost Estimating Relationship (CER) Describes the Cost of a Project as a Function of Design Variables.</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Sullivan;Elin M. Wicks and C. Patrick Koelling</dc:creator>
  <cp:keywords>Economy</cp:keywords>
  <cp:lastModifiedBy>Tamilmani Sandirasegaran</cp:lastModifiedBy>
  <cp:revision>455</cp:revision>
  <dcterms:modified xsi:type="dcterms:W3CDTF">2018-06-29T13:32:25Z</dcterms:modified>
</cp:coreProperties>
</file>