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3"/>
  </p:notesMasterIdLst>
  <p:handoutMasterIdLst>
    <p:handoutMasterId r:id="rId24"/>
  </p:handoutMasterIdLst>
  <p:sldIdLst>
    <p:sldId id="337" r:id="rId2"/>
    <p:sldId id="271" r:id="rId3"/>
    <p:sldId id="314" r:id="rId4"/>
    <p:sldId id="320" r:id="rId5"/>
    <p:sldId id="316" r:id="rId6"/>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298"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6358" autoAdjust="0"/>
  </p:normalViewPr>
  <p:slideViewPr>
    <p:cSldViewPr snapToGrid="0" snapToObjects="1">
      <p:cViewPr varScale="1">
        <p:scale>
          <a:sx n="113" d="100"/>
          <a:sy n="113" d="100"/>
        </p:scale>
        <p:origin x="-1668" y="-108"/>
      </p:cViewPr>
      <p:guideLst>
        <p:guide orient="horz" pos="2160"/>
        <p:guide orient="horz" pos="3895"/>
        <p:guide orient="horz" pos="704"/>
        <p:guide orient="horz" pos="368"/>
        <p:guide orient="horz" pos="1647"/>
        <p:guide orient="horz" pos="4146"/>
        <p:guide orient="horz" pos="2057"/>
        <p:guide orient="horz" pos="996"/>
        <p:guide orient="horz" pos="3735"/>
        <p:guide pos="2880"/>
        <p:guide pos="289"/>
        <p:guide pos="5461"/>
        <p:guide pos="3173"/>
        <p:guide pos="4325"/>
        <p:guide pos="503"/>
        <p:guide pos="2689"/>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6/13/2018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6/13/2018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86" r:id="rId9"/>
    <p:sldLayoutId id="2147483689" r:id="rId10"/>
    <p:sldLayoutId id="2147483649" r:id="rId11"/>
    <p:sldLayoutId id="2147483650" r:id="rId12"/>
    <p:sldLayoutId id="2147483671" r:id="rId13"/>
    <p:sldLayoutId id="2147483673" r:id="rId14"/>
    <p:sldLayoutId id="2147483693"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0.xml"/><Relationship Id="rId7" Type="http://schemas.openxmlformats.org/officeDocument/2006/relationships/image" Target="../media/image9.wmf"/><Relationship Id="rId2" Type="http://schemas.openxmlformats.org/officeDocument/2006/relationships/slideLayout" Target="../slideLayouts/slideLayout8.xml"/><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10.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2.xml"/><Relationship Id="rId7" Type="http://schemas.openxmlformats.org/officeDocument/2006/relationships/image" Target="../media/image13.wmf"/><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4.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vmlDrawing" Target="../drawings/vmlDrawing6.vml"/><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20.xml"/><Relationship Id="rId7" Type="http://schemas.openxmlformats.org/officeDocument/2006/relationships/image" Target="../media/image19.wmf"/><Relationship Id="rId2" Type="http://schemas.openxmlformats.org/officeDocument/2006/relationships/slideLayout" Target="../slideLayouts/slideLayout5.xml"/><Relationship Id="rId1" Type="http://schemas.openxmlformats.org/officeDocument/2006/relationships/vmlDrawing" Target="../drawings/vmlDrawing7.vml"/><Relationship Id="rId6" Type="http://schemas.openxmlformats.org/officeDocument/2006/relationships/oleObject" Target="../embeddings/oleObject15.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20.wmf"/></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9.xml"/><Relationship Id="rId7" Type="http://schemas.openxmlformats.org/officeDocument/2006/relationships/image" Target="../media/image6.wmf"/><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5.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02</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29197" y="3192591"/>
            <a:ext cx="3657600" cy="615553"/>
          </a:xfrm>
        </p:spPr>
        <p:txBody>
          <a:bodyPr vert="horz" wrap="square" lIns="0" tIns="0" rIns="0" bIns="0" rtlCol="0" anchor="b">
            <a:spAutoFit/>
          </a:bodyPr>
          <a:lstStyle/>
          <a:p>
            <a:r>
              <a:rPr lang="en-IN" sz="2000" dirty="0">
                <a:latin typeface="+mn-lt"/>
              </a:rPr>
              <a:t>Cost Concepts and Design Economics</a:t>
            </a: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16393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7827"/>
            <a:ext cx="8212138" cy="523220"/>
          </a:xfrm>
        </p:spPr>
        <p:txBody>
          <a:bodyPr lIns="0" tIns="0" rIns="0" bIns="0">
            <a:spAutoFit/>
          </a:bodyPr>
          <a:lstStyle/>
          <a:p>
            <a:r>
              <a:rPr lang="en-US" sz="3400" dirty="0" smtClean="0">
                <a:ea typeface="ＭＳ Ｐゴシック" charset="0"/>
                <a:cs typeface="Times New Roman" charset="0"/>
              </a:rPr>
              <a:t>We Can Also Find Maximum Profit…</a:t>
            </a:r>
            <a:endParaRPr lang="en-US" sz="3400" b="0" dirty="0"/>
          </a:p>
        </p:txBody>
      </p:sp>
      <p:sp>
        <p:nvSpPr>
          <p:cNvPr id="6" name="Content Placeholder 5"/>
          <p:cNvSpPr>
            <a:spLocks noGrp="1"/>
          </p:cNvSpPr>
          <p:nvPr>
            <p:ph idx="1"/>
          </p:nvPr>
        </p:nvSpPr>
        <p:spPr>
          <a:xfrm>
            <a:off x="457200" y="1659469"/>
            <a:ext cx="8229600" cy="369332"/>
          </a:xfrm>
        </p:spPr>
        <p:txBody>
          <a:bodyPr vert="horz" lIns="0" tIns="0" rIns="0" bIns="0" rtlCol="0">
            <a:spAutoFit/>
          </a:bodyPr>
          <a:lstStyle/>
          <a:p>
            <a:pPr marL="0" indent="0">
              <a:spcBef>
                <a:spcPct val="50000"/>
              </a:spcBef>
              <a:buNone/>
            </a:pPr>
            <a:r>
              <a:rPr lang="en-US" dirty="0"/>
              <a:t>Profit is revenue minus cost, so</a:t>
            </a:r>
          </a:p>
        </p:txBody>
      </p:sp>
      <p:graphicFrame>
        <p:nvGraphicFramePr>
          <p:cNvPr id="4" name="Object 3" descr=" "/>
          <p:cNvGraphicFramePr>
            <a:graphicFrameLocks noChangeAspect="1"/>
          </p:cNvGraphicFramePr>
          <p:nvPr>
            <p:extLst>
              <p:ext uri="{D42A27DB-BD31-4B8C-83A1-F6EECF244321}">
                <p14:modId xmlns:p14="http://schemas.microsoft.com/office/powerpoint/2010/main" val="2710187262"/>
              </p:ext>
            </p:extLst>
          </p:nvPr>
        </p:nvGraphicFramePr>
        <p:xfrm>
          <a:off x="3204633" y="2393950"/>
          <a:ext cx="3962400" cy="444500"/>
        </p:xfrm>
        <a:graphic>
          <a:graphicData uri="http://schemas.openxmlformats.org/presentationml/2006/ole">
            <mc:AlternateContent xmlns:mc="http://schemas.openxmlformats.org/markup-compatibility/2006">
              <mc:Choice xmlns:v="urn:schemas-microsoft-com:vml" Requires="v">
                <p:oleObj spid="_x0000_s3482" name="Equation" r:id="rId4" imgW="3962160" imgH="444240" progId="Equation.DSMT4">
                  <p:embed/>
                </p:oleObj>
              </mc:Choice>
              <mc:Fallback>
                <p:oleObj name="Equation" r:id="rId4" imgW="3962160" imgH="4442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4633" y="2393950"/>
                        <a:ext cx="39624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06238881"/>
              </p:ext>
            </p:extLst>
          </p:nvPr>
        </p:nvGraphicFramePr>
        <p:xfrm>
          <a:off x="1413933" y="2801938"/>
          <a:ext cx="457200" cy="317500"/>
        </p:xfrm>
        <a:graphic>
          <a:graphicData uri="http://schemas.openxmlformats.org/presentationml/2006/ole">
            <mc:AlternateContent xmlns:mc="http://schemas.openxmlformats.org/markup-compatibility/2006">
              <mc:Choice xmlns:v="urn:schemas-microsoft-com:vml" Requires="v">
                <p:oleObj spid="_x0000_s3483" name="Equation" r:id="rId6" imgW="457200" imgH="317160" progId="Equation.DSMT4">
                  <p:embed/>
                </p:oleObj>
              </mc:Choice>
              <mc:Fallback>
                <p:oleObj name="Equation" r:id="rId6" imgW="457200" imgH="31716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13933" y="2801938"/>
                        <a:ext cx="4572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4003624005"/>
              </p:ext>
            </p:extLst>
          </p:nvPr>
        </p:nvGraphicFramePr>
        <p:xfrm>
          <a:off x="3160183" y="2960688"/>
          <a:ext cx="3441700" cy="723900"/>
        </p:xfrm>
        <a:graphic>
          <a:graphicData uri="http://schemas.openxmlformats.org/presentationml/2006/ole">
            <mc:AlternateContent xmlns:mc="http://schemas.openxmlformats.org/markup-compatibility/2006">
              <mc:Choice xmlns:v="urn:schemas-microsoft-com:vml" Requires="v">
                <p:oleObj spid="_x0000_s3484" name="Equation" r:id="rId8" imgW="3441600" imgH="723600" progId="Equation.DSMT4">
                  <p:embed/>
                </p:oleObj>
              </mc:Choice>
              <mc:Fallback>
                <p:oleObj name="Equation" r:id="rId8" imgW="3441600" imgH="72360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60183" y="2960688"/>
                        <a:ext cx="34417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3962401"/>
            <a:ext cx="8229600" cy="738664"/>
          </a:xfrm>
        </p:spPr>
        <p:txBody>
          <a:bodyPr>
            <a:spAutoFit/>
          </a:bodyPr>
          <a:lstStyle/>
          <a:p>
            <a:pPr marL="0" indent="0">
              <a:buNone/>
            </a:pPr>
            <a:r>
              <a:rPr lang="en-US" dirty="0"/>
              <a:t>Differentiating, we can find the value of D that maximizes profit (eq. 2-10</a:t>
            </a:r>
            <a:r>
              <a:rPr lang="en-US" dirty="0" smtClean="0"/>
              <a:t>).</a:t>
            </a:r>
            <a:endParaRPr lang="en-US" dirty="0"/>
          </a:p>
        </p:txBody>
      </p:sp>
      <p:graphicFrame>
        <p:nvGraphicFramePr>
          <p:cNvPr id="8" name="Object 7" descr=" "/>
          <p:cNvGraphicFramePr>
            <a:graphicFrameLocks noChangeAspect="1"/>
          </p:cNvGraphicFramePr>
          <p:nvPr>
            <p:extLst>
              <p:ext uri="{D42A27DB-BD31-4B8C-83A1-F6EECF244321}">
                <p14:modId xmlns:p14="http://schemas.microsoft.com/office/powerpoint/2010/main" val="87142620"/>
              </p:ext>
            </p:extLst>
          </p:nvPr>
        </p:nvGraphicFramePr>
        <p:xfrm>
          <a:off x="3920066" y="5067300"/>
          <a:ext cx="1473200" cy="723900"/>
        </p:xfrm>
        <a:graphic>
          <a:graphicData uri="http://schemas.openxmlformats.org/presentationml/2006/ole">
            <mc:AlternateContent xmlns:mc="http://schemas.openxmlformats.org/markup-compatibility/2006">
              <mc:Choice xmlns:v="urn:schemas-microsoft-com:vml" Requires="v">
                <p:oleObj spid="_x0000_s3485" name="Equation" r:id="rId10" imgW="1473120" imgH="723600" progId="Equation.DSMT4">
                  <p:embed/>
                </p:oleObj>
              </mc:Choice>
              <mc:Fallback>
                <p:oleObj name="Equation" r:id="rId10" imgW="1473120" imgH="723600" progId="Equation.DSMT4">
                  <p:embed/>
                  <p:pic>
                    <p:nvPicPr>
                      <p:cNvPr id="0"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20066" y="5067300"/>
                        <a:ext cx="14732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34755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462"/>
            <a:ext cx="8212138" cy="523220"/>
          </a:xfrm>
        </p:spPr>
        <p:txBody>
          <a:bodyPr lIns="0" tIns="0" rIns="0" bIns="0">
            <a:spAutoFit/>
          </a:bodyPr>
          <a:lstStyle/>
          <a:p>
            <a:r>
              <a:rPr lang="en-US" sz="3400" dirty="0">
                <a:ea typeface="ＭＳ Ｐゴシック" charset="0"/>
                <a:cs typeface="Times New Roman" charset="0"/>
              </a:rPr>
              <a:t>Pause and </a:t>
            </a:r>
            <a:r>
              <a:rPr lang="en-US" sz="3400" dirty="0" smtClean="0">
                <a:ea typeface="ＭＳ Ｐゴシック" charset="0"/>
                <a:cs typeface="Times New Roman" charset="0"/>
              </a:rPr>
              <a:t>Solve </a:t>
            </a:r>
            <a:r>
              <a:rPr lang="en-US" sz="2800" dirty="0" smtClean="0">
                <a:ea typeface="ＭＳ Ｐゴシック" charset="0"/>
                <a:cs typeface="Times New Roman" charset="0"/>
              </a:rPr>
              <a:t>(1 </a:t>
            </a:r>
            <a:r>
              <a:rPr lang="en-US" sz="2800" dirty="0">
                <a:ea typeface="ＭＳ Ｐゴシック" charset="0"/>
                <a:cs typeface="Times New Roman" charset="0"/>
              </a:rPr>
              <a:t>of 2)</a:t>
            </a:r>
            <a:endParaRPr lang="en-US" sz="2800" dirty="0"/>
          </a:p>
        </p:txBody>
      </p:sp>
      <p:sp>
        <p:nvSpPr>
          <p:cNvPr id="6" name="Content Placeholder 5"/>
          <p:cNvSpPr>
            <a:spLocks noGrp="1"/>
          </p:cNvSpPr>
          <p:nvPr>
            <p:ph idx="1"/>
          </p:nvPr>
        </p:nvSpPr>
        <p:spPr>
          <a:xfrm>
            <a:off x="457200" y="1662338"/>
            <a:ext cx="8229600" cy="4078039"/>
          </a:xfrm>
        </p:spPr>
        <p:txBody>
          <a:bodyPr vert="horz" lIns="0" tIns="0" rIns="0" bIns="0" rtlCol="0">
            <a:spAutoFit/>
          </a:bodyPr>
          <a:lstStyle/>
          <a:p>
            <a:pPr marL="0" indent="0">
              <a:buNone/>
            </a:pPr>
            <a:r>
              <a:rPr lang="en-US" dirty="0">
                <a:cs typeface="Arial" panose="020B0604020202020204" pitchFamily="34" charset="0"/>
              </a:rPr>
              <a:t>Acme Manufacturing is a major player in the lawn sprinkler business.  Their high-end sprinkler is used commercially, and is quite popular with golf course greens keepers.  In producing these sprinklers </a:t>
            </a:r>
            <a:r>
              <a:rPr lang="en-US" dirty="0" smtClean="0">
                <a:cs typeface="Arial" panose="020B0604020202020204" pitchFamily="34" charset="0"/>
              </a:rPr>
              <a:t>Acme’s </a:t>
            </a:r>
            <a:r>
              <a:rPr lang="en-US" dirty="0">
                <a:cs typeface="Arial" panose="020B0604020202020204" pitchFamily="34" charset="0"/>
              </a:rPr>
              <a:t>fixed cost (</a:t>
            </a:r>
            <a:r>
              <a:rPr lang="en-US" i="1" dirty="0">
                <a:cs typeface="Arial" panose="020B0604020202020204" pitchFamily="34" charset="0"/>
              </a:rPr>
              <a:t>C</a:t>
            </a:r>
            <a:r>
              <a:rPr lang="en-US" i="1" baseline="-25000" dirty="0">
                <a:cs typeface="Arial" panose="020B0604020202020204" pitchFamily="34" charset="0"/>
              </a:rPr>
              <a:t>F</a:t>
            </a:r>
            <a:r>
              <a:rPr lang="en-US" dirty="0">
                <a:cs typeface="Arial" panose="020B0604020202020204" pitchFamily="34" charset="0"/>
              </a:rPr>
              <a:t>) is $55,000 per month with a variable cost (</a:t>
            </a:r>
            <a:r>
              <a:rPr lang="en-US" i="1" dirty="0">
                <a:cs typeface="Arial" panose="020B0604020202020204" pitchFamily="34" charset="0"/>
              </a:rPr>
              <a:t>c</a:t>
            </a:r>
            <a:r>
              <a:rPr lang="en-US" i="1" baseline="-25000" dirty="0">
                <a:cs typeface="Arial" panose="020B0604020202020204" pitchFamily="34" charset="0"/>
              </a:rPr>
              <a:t>v</a:t>
            </a:r>
            <a:r>
              <a:rPr lang="en-US" dirty="0">
                <a:cs typeface="Arial" panose="020B0604020202020204" pitchFamily="34" charset="0"/>
              </a:rPr>
              <a:t>) of $15.50 per unit.  The selling price for these high-end sprinklers is described by the equation </a:t>
            </a:r>
            <a:r>
              <a:rPr lang="en-US" i="1" dirty="0" smtClean="0">
                <a:cs typeface="Arial" panose="020B0604020202020204" pitchFamily="34" charset="0"/>
              </a:rPr>
              <a:t>p</a:t>
            </a:r>
            <a:r>
              <a:rPr lang="en-US" dirty="0" smtClean="0">
                <a:cs typeface="Arial" panose="020B0604020202020204" pitchFamily="34" charset="0"/>
              </a:rPr>
              <a:t>=$87.50 </a:t>
            </a:r>
            <a:r>
              <a:rPr lang="en-US" dirty="0">
                <a:cs typeface="Arial" panose="020B0604020202020204" pitchFamily="34" charset="0"/>
              </a:rPr>
              <a:t>– 0.02(</a:t>
            </a:r>
            <a:r>
              <a:rPr lang="en-US" i="1" dirty="0">
                <a:cs typeface="Arial" panose="020B0604020202020204" pitchFamily="34" charset="0"/>
              </a:rPr>
              <a:t>D</a:t>
            </a:r>
            <a:r>
              <a:rPr lang="en-US" dirty="0" smtClean="0">
                <a:cs typeface="Arial" panose="020B0604020202020204" pitchFamily="34" charset="0"/>
              </a:rPr>
              <a:t>).</a:t>
            </a:r>
            <a:endParaRPr lang="en-US" dirty="0">
              <a:cs typeface="Arial" panose="020B0604020202020204" pitchFamily="34" charset="0"/>
            </a:endParaRPr>
          </a:p>
          <a:p>
            <a:pPr marL="457200" indent="-457200">
              <a:buFont typeface="+mj-lt"/>
              <a:buAutoNum type="alphaLcParenR"/>
            </a:pPr>
            <a:r>
              <a:rPr lang="en-US" dirty="0">
                <a:cs typeface="Arial" panose="020B0604020202020204" pitchFamily="34" charset="0"/>
              </a:rPr>
              <a:t>What is the optimal volume of sprinklers?  Does Acme make a profit at that volume?</a:t>
            </a:r>
          </a:p>
          <a:p>
            <a:pPr marL="457200" indent="-457200">
              <a:buFont typeface="+mj-lt"/>
              <a:buAutoNum type="alphaLcParenR"/>
            </a:pPr>
            <a:r>
              <a:rPr lang="en-US" dirty="0">
                <a:cs typeface="Arial" panose="020B0604020202020204" pitchFamily="34" charset="0"/>
              </a:rPr>
              <a:t>What is the range of profitable demand?</a:t>
            </a:r>
          </a:p>
        </p:txBody>
      </p:sp>
    </p:spTree>
    <p:extLst>
      <p:ext uri="{BB962C8B-B14F-4D97-AF65-F5344CB8AC3E}">
        <p14:creationId xmlns:p14="http://schemas.microsoft.com/office/powerpoint/2010/main" val="1601099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75733"/>
            <a:ext cx="8229600" cy="644416"/>
          </a:xfrm>
        </p:spPr>
        <p:txBody>
          <a:bodyPr lIns="0" tIns="0" rIns="0" bIns="0"/>
          <a:lstStyle/>
          <a:p>
            <a:r>
              <a:rPr lang="en-US" sz="3400" dirty="0" smtClean="0">
                <a:ea typeface="ＭＳ Ｐゴシック" charset="0"/>
                <a:cs typeface="Times New Roman" charset="0"/>
              </a:rPr>
              <a:t>Solution </a:t>
            </a:r>
            <a:r>
              <a:rPr lang="en-US" sz="2800" dirty="0" smtClean="0">
                <a:ea typeface="ＭＳ Ｐゴシック" charset="0"/>
                <a:cs typeface="Times New Roman" charset="0"/>
              </a:rPr>
              <a:t>(1 of 2)</a:t>
            </a:r>
            <a:endParaRPr lang="en-US" sz="2800" dirty="0"/>
          </a:p>
        </p:txBody>
      </p:sp>
      <p:sp>
        <p:nvSpPr>
          <p:cNvPr id="6" name="Content Placeholder 5"/>
          <p:cNvSpPr>
            <a:spLocks noGrp="1"/>
          </p:cNvSpPr>
          <p:nvPr>
            <p:ph idx="1"/>
          </p:nvPr>
        </p:nvSpPr>
        <p:spPr>
          <a:xfrm>
            <a:off x="457200" y="1658938"/>
            <a:ext cx="8212138" cy="3003550"/>
          </a:xfrm>
        </p:spPr>
        <p:txBody>
          <a:bodyPr vert="horz" lIns="0" tIns="0" rIns="0" bIns="0" rtlCol="0">
            <a:spAutoFit/>
          </a:bodyPr>
          <a:lstStyle/>
          <a:p>
            <a:pPr>
              <a:buFont typeface="Arial" charset="0"/>
              <a:buAutoNum type="alphaLcParenR"/>
            </a:pPr>
            <a:r>
              <a:rPr lang="en-US" dirty="0"/>
              <a:t> What is the optimal volume of sprinklers?  Does Acme make a profit at that volume?</a:t>
            </a:r>
          </a:p>
          <a:p>
            <a:endParaRPr lang="en-US" dirty="0"/>
          </a:p>
          <a:p>
            <a:pPr>
              <a:buFont typeface="Arial" charset="0"/>
              <a:buAutoNum type="alphaLcParenR"/>
            </a:pPr>
            <a:endParaRPr lang="en-US" dirty="0" smtClean="0"/>
          </a:p>
          <a:p>
            <a:pPr marL="0" indent="0">
              <a:buNone/>
            </a:pPr>
            <a:endParaRPr lang="en-US" dirty="0"/>
          </a:p>
          <a:p>
            <a:pPr marL="412750" indent="-412750">
              <a:buFont typeface="+mj-lt"/>
              <a:buAutoNum type="alphaLcParenR" startAt="2"/>
            </a:pPr>
            <a:r>
              <a:rPr lang="en-US" dirty="0"/>
              <a:t> What is the range of profitable demand?</a:t>
            </a:r>
          </a:p>
        </p:txBody>
      </p:sp>
      <p:graphicFrame>
        <p:nvGraphicFramePr>
          <p:cNvPr id="3" name="Object 2" descr=" "/>
          <p:cNvGraphicFramePr>
            <a:graphicFrameLocks noChangeAspect="1"/>
          </p:cNvGraphicFramePr>
          <p:nvPr>
            <p:extLst>
              <p:ext uri="{D42A27DB-BD31-4B8C-83A1-F6EECF244321}">
                <p14:modId xmlns:p14="http://schemas.microsoft.com/office/powerpoint/2010/main" val="2979042114"/>
              </p:ext>
            </p:extLst>
          </p:nvPr>
        </p:nvGraphicFramePr>
        <p:xfrm>
          <a:off x="2456391" y="2447691"/>
          <a:ext cx="4572000" cy="825500"/>
        </p:xfrm>
        <a:graphic>
          <a:graphicData uri="http://schemas.openxmlformats.org/presentationml/2006/ole">
            <mc:AlternateContent xmlns:mc="http://schemas.openxmlformats.org/markup-compatibility/2006">
              <mc:Choice xmlns:v="urn:schemas-microsoft-com:vml" Requires="v">
                <p:oleObj spid="_x0000_s4462" name="Equation" r:id="rId4" imgW="4572000" imgH="825480" progId="Equation.DSMT4">
                  <p:embed/>
                </p:oleObj>
              </mc:Choice>
              <mc:Fallback>
                <p:oleObj name="Equation" r:id="rId4" imgW="4572000" imgH="82548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6391" y="2447691"/>
                        <a:ext cx="4572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descr=" "/>
          <p:cNvGraphicFramePr>
            <a:graphicFrameLocks noChangeAspect="1"/>
          </p:cNvGraphicFramePr>
          <p:nvPr>
            <p:extLst>
              <p:ext uri="{D42A27DB-BD31-4B8C-83A1-F6EECF244321}">
                <p14:modId xmlns:p14="http://schemas.microsoft.com/office/powerpoint/2010/main" val="784522515"/>
              </p:ext>
            </p:extLst>
          </p:nvPr>
        </p:nvGraphicFramePr>
        <p:xfrm>
          <a:off x="1100137" y="3425062"/>
          <a:ext cx="7137400" cy="482600"/>
        </p:xfrm>
        <a:graphic>
          <a:graphicData uri="http://schemas.openxmlformats.org/presentationml/2006/ole">
            <mc:AlternateContent xmlns:mc="http://schemas.openxmlformats.org/markup-compatibility/2006">
              <mc:Choice xmlns:v="urn:schemas-microsoft-com:vml" Requires="v">
                <p:oleObj spid="_x0000_s4463" name="Equation" r:id="rId6" imgW="7137360" imgH="482400" progId="Equation.DSMT4">
                  <p:embed/>
                </p:oleObj>
              </mc:Choice>
              <mc:Fallback>
                <p:oleObj name="Equation" r:id="rId6" imgW="7137360" imgH="48240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0137" y="3425062"/>
                        <a:ext cx="71374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descr=" "/>
          <p:cNvGraphicFramePr>
            <a:graphicFrameLocks noChangeAspect="1"/>
          </p:cNvGraphicFramePr>
          <p:nvPr>
            <p:extLst>
              <p:ext uri="{D42A27DB-BD31-4B8C-83A1-F6EECF244321}">
                <p14:modId xmlns:p14="http://schemas.microsoft.com/office/powerpoint/2010/main" val="1942430256"/>
              </p:ext>
            </p:extLst>
          </p:nvPr>
        </p:nvGraphicFramePr>
        <p:xfrm>
          <a:off x="2059517" y="4696356"/>
          <a:ext cx="5295900" cy="914400"/>
        </p:xfrm>
        <a:graphic>
          <a:graphicData uri="http://schemas.openxmlformats.org/presentationml/2006/ole">
            <mc:AlternateContent xmlns:mc="http://schemas.openxmlformats.org/markup-compatibility/2006">
              <mc:Choice xmlns:v="urn:schemas-microsoft-com:vml" Requires="v">
                <p:oleObj spid="_x0000_s4464" name="Equation" r:id="rId8" imgW="5295600" imgH="914400" progId="Equation.DSMT4">
                  <p:embed/>
                </p:oleObj>
              </mc:Choice>
              <mc:Fallback>
                <p:oleObj name="Equation" r:id="rId8" imgW="5295600" imgH="914400" progId="Equation.DSMT4">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9517" y="4696356"/>
                        <a:ext cx="52959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descr=" "/>
          <p:cNvGraphicFramePr>
            <a:graphicFrameLocks noChangeAspect="1"/>
          </p:cNvGraphicFramePr>
          <p:nvPr>
            <p:extLst>
              <p:ext uri="{D42A27DB-BD31-4B8C-83A1-F6EECF244321}">
                <p14:modId xmlns:p14="http://schemas.microsoft.com/office/powerpoint/2010/main" val="69352333"/>
              </p:ext>
            </p:extLst>
          </p:nvPr>
        </p:nvGraphicFramePr>
        <p:xfrm>
          <a:off x="1901825" y="5699126"/>
          <a:ext cx="5573713" cy="419100"/>
        </p:xfrm>
        <a:graphic>
          <a:graphicData uri="http://schemas.openxmlformats.org/presentationml/2006/ole">
            <mc:AlternateContent xmlns:mc="http://schemas.openxmlformats.org/markup-compatibility/2006">
              <mc:Choice xmlns:v="urn:schemas-microsoft-com:vml" Requires="v">
                <p:oleObj spid="_x0000_s4465" name="Equation" r:id="rId10" imgW="5067300" imgH="381000" progId="Equation.DSMT4">
                  <p:embed/>
                </p:oleObj>
              </mc:Choice>
              <mc:Fallback>
                <p:oleObj name="Equation" r:id="rId10" imgW="5067300" imgH="381000" progId="Equation.DSMT4">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01825" y="5699126"/>
                        <a:ext cx="5573713"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59441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US" sz="3400" dirty="0" smtClean="0">
                <a:ea typeface="ＭＳ Ｐゴシック" charset="0"/>
                <a:cs typeface="Times New Roman" charset="0"/>
              </a:rPr>
              <a:t>And we Can Find Revenue/Cost Breakeven</a:t>
            </a:r>
            <a:endParaRPr lang="en-US" sz="3400" b="0" dirty="0"/>
          </a:p>
        </p:txBody>
      </p:sp>
      <p:sp>
        <p:nvSpPr>
          <p:cNvPr id="6" name="Content Placeholder 5"/>
          <p:cNvSpPr>
            <a:spLocks noGrp="1"/>
          </p:cNvSpPr>
          <p:nvPr>
            <p:ph idx="1"/>
          </p:nvPr>
        </p:nvSpPr>
        <p:spPr>
          <a:xfrm>
            <a:off x="457200" y="1661819"/>
            <a:ext cx="8229600" cy="738664"/>
          </a:xfrm>
        </p:spPr>
        <p:txBody>
          <a:bodyPr vert="horz" lIns="0" tIns="0" rIns="0" bIns="0" rtlCol="0">
            <a:spAutoFit/>
          </a:bodyPr>
          <a:lstStyle/>
          <a:p>
            <a:pPr marL="0" indent="0">
              <a:buNone/>
            </a:pPr>
            <a:r>
              <a:rPr lang="en-US" dirty="0">
                <a:latin typeface="Arial" panose="020B0604020202020204" pitchFamily="34" charset="0"/>
                <a:cs typeface="Arial" panose="020B0604020202020204" pitchFamily="34" charset="0"/>
              </a:rPr>
              <a:t>Breakeven is found when total revenue = total cost.  Solving, we find the demand at which this occurs (eq. 2-12).</a:t>
            </a:r>
          </a:p>
        </p:txBody>
      </p:sp>
      <p:graphicFrame>
        <p:nvGraphicFramePr>
          <p:cNvPr id="3" name="Object 2" descr=" "/>
          <p:cNvGraphicFramePr>
            <a:graphicFrameLocks noChangeAspect="1"/>
          </p:cNvGraphicFramePr>
          <p:nvPr>
            <p:extLst>
              <p:ext uri="{D42A27DB-BD31-4B8C-83A1-F6EECF244321}">
                <p14:modId xmlns:p14="http://schemas.microsoft.com/office/powerpoint/2010/main" val="1071264343"/>
              </p:ext>
            </p:extLst>
          </p:nvPr>
        </p:nvGraphicFramePr>
        <p:xfrm>
          <a:off x="1551517" y="2768072"/>
          <a:ext cx="6248400" cy="1193800"/>
        </p:xfrm>
        <a:graphic>
          <a:graphicData uri="http://schemas.openxmlformats.org/presentationml/2006/ole">
            <mc:AlternateContent xmlns:mc="http://schemas.openxmlformats.org/markup-compatibility/2006">
              <mc:Choice xmlns:v="urn:schemas-microsoft-com:vml" Requires="v">
                <p:oleObj spid="_x0000_s5206" name="Equation" r:id="rId4" imgW="6248160" imgH="1193760" progId="Equation.DSMT4">
                  <p:embed/>
                </p:oleObj>
              </mc:Choice>
              <mc:Fallback>
                <p:oleObj name="Equation" r:id="rId4" imgW="6248160" imgH="119376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1517" y="2768072"/>
                        <a:ext cx="62484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68950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8993"/>
            <a:ext cx="8229600" cy="1519500"/>
          </a:xfrm>
        </p:spPr>
        <p:txBody>
          <a:bodyPr lIns="0" tIns="0" rIns="0" bIns="0"/>
          <a:lstStyle/>
          <a:p>
            <a:r>
              <a:rPr lang="en-US" sz="3400" dirty="0" smtClean="0">
                <a:ea typeface="ＭＳ Ｐゴシック" charset="0"/>
                <a:cs typeface="Times New Roman" charset="0"/>
              </a:rPr>
              <a:t>Engineers Must Consider Cost in the Design of Products, Processes and Services</a:t>
            </a:r>
            <a:endParaRPr lang="en-US" sz="3400" b="0" dirty="0"/>
          </a:p>
        </p:txBody>
      </p:sp>
      <p:sp>
        <p:nvSpPr>
          <p:cNvPr id="6" name="Content Placeholder 5"/>
          <p:cNvSpPr>
            <a:spLocks noGrp="1"/>
          </p:cNvSpPr>
          <p:nvPr>
            <p:ph idx="1"/>
          </p:nvPr>
        </p:nvSpPr>
        <p:spPr>
          <a:xfrm>
            <a:off x="457200" y="1899414"/>
            <a:ext cx="8229600" cy="2039020"/>
          </a:xfrm>
        </p:spPr>
        <p:txBody>
          <a:bodyPr vert="horz" lIns="0" tIns="0" rIns="0" bIns="0" rtlCol="0">
            <a:spAutoFit/>
          </a:bodyPr>
          <a:lstStyle/>
          <a:p>
            <a:r>
              <a:rPr lang="en-US" dirty="0" smtClean="0">
                <a:ea typeface="ＭＳ Ｐゴシック" charset="0"/>
                <a:cs typeface="Times New Roman" charset="0"/>
              </a:rPr>
              <a:t>“Cost-driven </a:t>
            </a:r>
            <a:r>
              <a:rPr lang="en-US" dirty="0">
                <a:ea typeface="ＭＳ Ｐゴシック" charset="0"/>
                <a:cs typeface="Times New Roman" charset="0"/>
              </a:rPr>
              <a:t>design </a:t>
            </a:r>
            <a:r>
              <a:rPr lang="en-US" dirty="0" smtClean="0">
                <a:ea typeface="ＭＳ Ｐゴシック" charset="0"/>
                <a:cs typeface="Times New Roman" charset="0"/>
              </a:rPr>
              <a:t>optimization</a:t>
            </a:r>
            <a:r>
              <a:rPr lang="en-US" dirty="0">
                <a:ea typeface="ＭＳ Ｐゴシック" charset="0"/>
                <a:cs typeface="Times New Roman" charset="0"/>
              </a:rPr>
              <a:t>”</a:t>
            </a:r>
            <a:r>
              <a:rPr lang="en-US" dirty="0" smtClean="0">
                <a:ea typeface="ＭＳ Ｐゴシック" charset="0"/>
                <a:cs typeface="Times New Roman" charset="0"/>
              </a:rPr>
              <a:t> </a:t>
            </a:r>
            <a:r>
              <a:rPr lang="en-US" dirty="0">
                <a:ea typeface="ＭＳ Ｐゴシック" charset="0"/>
                <a:cs typeface="Times New Roman" charset="0"/>
              </a:rPr>
              <a:t>is critical in </a:t>
            </a:r>
            <a:r>
              <a:rPr lang="en-US" dirty="0" smtClean="0">
                <a:ea typeface="ＭＳ Ｐゴシック" charset="0"/>
                <a:cs typeface="Times New Roman" charset="0"/>
              </a:rPr>
              <a:t>today’s </a:t>
            </a:r>
            <a:r>
              <a:rPr lang="en-US" dirty="0">
                <a:ea typeface="ＭＳ Ｐゴシック" charset="0"/>
                <a:cs typeface="Times New Roman" charset="0"/>
              </a:rPr>
              <a:t>competitive business environment.</a:t>
            </a:r>
          </a:p>
          <a:p>
            <a:r>
              <a:rPr lang="en-US" dirty="0">
                <a:ea typeface="ＭＳ Ｐゴシック" charset="0"/>
                <a:cs typeface="Times New Roman" charset="0"/>
              </a:rPr>
              <a:t>In our brief examination we examine discrete and continuous problems that consider a single primary cost driver.</a:t>
            </a:r>
          </a:p>
        </p:txBody>
      </p:sp>
    </p:spTree>
    <p:extLst>
      <p:ext uri="{BB962C8B-B14F-4D97-AF65-F5344CB8AC3E}">
        <p14:creationId xmlns:p14="http://schemas.microsoft.com/office/powerpoint/2010/main" val="548101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US" sz="3400" dirty="0" smtClean="0">
                <a:ea typeface="ＭＳ Ｐゴシック" charset="0"/>
                <a:cs typeface="Times New Roman" charset="0"/>
              </a:rPr>
              <a:t>Two Main Tasks are Involved in Cost-driven Design Optimization</a:t>
            </a:r>
            <a:endParaRPr lang="en-US" sz="3400" b="0" dirty="0"/>
          </a:p>
        </p:txBody>
      </p:sp>
      <p:sp>
        <p:nvSpPr>
          <p:cNvPr id="6" name="Content Placeholder 5"/>
          <p:cNvSpPr>
            <a:spLocks noGrp="1"/>
          </p:cNvSpPr>
          <p:nvPr>
            <p:ph idx="1"/>
          </p:nvPr>
        </p:nvSpPr>
        <p:spPr>
          <a:xfrm>
            <a:off x="457200" y="1662338"/>
            <a:ext cx="8229600" cy="2231380"/>
          </a:xfrm>
        </p:spPr>
        <p:txBody>
          <a:bodyPr vert="horz" lIns="0" tIns="0" rIns="0" bIns="0" rtlCol="0">
            <a:spAutoFit/>
          </a:bodyPr>
          <a:lstStyle/>
          <a:p>
            <a:pPr marL="355600" indent="-355600">
              <a:buFontTx/>
              <a:buAutoNum type="arabicPeriod"/>
            </a:pPr>
            <a:r>
              <a:rPr lang="en-US" dirty="0">
                <a:ea typeface="ＭＳ Ｐゴシック" charset="0"/>
                <a:cs typeface="Times New Roman" charset="0"/>
              </a:rPr>
              <a:t>Determine the optimal value for a certain alternative</a:t>
            </a:r>
            <a:r>
              <a:rPr lang="ja-JP" altLang="en-US" dirty="0">
                <a:ea typeface="ＭＳ Ｐゴシック" charset="0"/>
                <a:cs typeface="Times New Roman" charset="0"/>
              </a:rPr>
              <a:t>’</a:t>
            </a:r>
            <a:r>
              <a:rPr lang="en-US" dirty="0">
                <a:ea typeface="ＭＳ Ｐゴシック" charset="0"/>
                <a:cs typeface="Times New Roman" charset="0"/>
              </a:rPr>
              <a:t>s design variable.</a:t>
            </a:r>
          </a:p>
          <a:p>
            <a:pPr marL="355600" indent="-355600">
              <a:buFontTx/>
              <a:buAutoNum type="arabicPeriod"/>
            </a:pPr>
            <a:r>
              <a:rPr lang="en-US" dirty="0">
                <a:ea typeface="ＭＳ Ｐゴシック" charset="0"/>
                <a:cs typeface="Times New Roman" charset="0"/>
              </a:rPr>
              <a:t>Select the best alternative, each with its own unique value for the design variable</a:t>
            </a:r>
            <a:r>
              <a:rPr lang="en-US" dirty="0" smtClean="0">
                <a:ea typeface="ＭＳ Ｐゴシック" charset="0"/>
                <a:cs typeface="Times New Roman" charset="0"/>
              </a:rPr>
              <a:t>.</a:t>
            </a:r>
            <a:endParaRPr lang="en-US" dirty="0">
              <a:ea typeface="ＭＳ Ｐゴシック" charset="0"/>
              <a:cs typeface="Times New Roman" charset="0"/>
            </a:endParaRPr>
          </a:p>
          <a:p>
            <a:pPr marL="609600" indent="-609600">
              <a:buNone/>
            </a:pPr>
            <a:r>
              <a:rPr lang="en-US" dirty="0">
                <a:ea typeface="ＭＳ Ｐゴシック" charset="0"/>
                <a:cs typeface="Times New Roman" charset="0"/>
              </a:rPr>
              <a:t>Cost models are developed around the design variable, X.</a:t>
            </a:r>
          </a:p>
        </p:txBody>
      </p:sp>
    </p:spTree>
    <p:extLst>
      <p:ext uri="{BB962C8B-B14F-4D97-AF65-F5344CB8AC3E}">
        <p14:creationId xmlns:p14="http://schemas.microsoft.com/office/powerpoint/2010/main" val="625125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spAutoFit/>
          </a:bodyPr>
          <a:lstStyle/>
          <a:p>
            <a:r>
              <a:rPr lang="en-US" sz="3400" dirty="0" smtClean="0">
                <a:ea typeface="ＭＳ Ｐゴシック" charset="0"/>
                <a:cs typeface="Times New Roman" charset="0"/>
              </a:rPr>
              <a:t>Optimizing a Design With Respect to Cost is a Four-Step Process</a:t>
            </a:r>
            <a:endParaRPr lang="en-US" sz="3400" b="0" dirty="0"/>
          </a:p>
        </p:txBody>
      </p:sp>
      <p:sp>
        <p:nvSpPr>
          <p:cNvPr id="6" name="Content Placeholder 5"/>
          <p:cNvSpPr>
            <a:spLocks noGrp="1"/>
          </p:cNvSpPr>
          <p:nvPr>
            <p:ph idx="1"/>
          </p:nvPr>
        </p:nvSpPr>
        <p:spPr>
          <a:xfrm>
            <a:off x="457200" y="1662338"/>
            <a:ext cx="8229600" cy="3663186"/>
          </a:xfrm>
        </p:spPr>
        <p:txBody>
          <a:bodyPr vert="horz" lIns="0" tIns="0" rIns="0" bIns="0" rtlCol="0">
            <a:spAutoFit/>
          </a:bodyPr>
          <a:lstStyle/>
          <a:p>
            <a:r>
              <a:rPr lang="en-US" dirty="0">
                <a:ea typeface="ＭＳ Ｐゴシック" charset="0"/>
                <a:cs typeface="Times New Roman" charset="0"/>
              </a:rPr>
              <a:t>Identify the design variable that is the primary cost driver.</a:t>
            </a:r>
          </a:p>
          <a:p>
            <a:r>
              <a:rPr lang="en-US" dirty="0">
                <a:ea typeface="ＭＳ Ｐゴシック" charset="0"/>
                <a:cs typeface="Times New Roman" charset="0"/>
              </a:rPr>
              <a:t>Express the cost model in terms of the design variable.</a:t>
            </a:r>
          </a:p>
          <a:p>
            <a:r>
              <a:rPr lang="en-US" dirty="0">
                <a:ea typeface="ＭＳ Ｐゴシック" charset="0"/>
                <a:cs typeface="Times New Roman" charset="0"/>
              </a:rPr>
              <a:t>For continuous cost functions, differentiate to find the optimal value.  For discrete functions, calculate cost over a range of values of the design variable.</a:t>
            </a:r>
          </a:p>
          <a:p>
            <a:r>
              <a:rPr lang="en-US" dirty="0">
                <a:ea typeface="ＭＳ Ｐゴシック" charset="0"/>
                <a:cs typeface="Times New Roman" charset="0"/>
              </a:rPr>
              <a:t>Solve the equation in step 3 for a continuous function.  For discrete, the optimum value has the minimum cost value found in step 3</a:t>
            </a:r>
            <a:r>
              <a:rPr lang="en-US" dirty="0" smtClean="0">
                <a:ea typeface="ＭＳ Ｐゴシック" charset="0"/>
                <a:cs typeface="Times New Roman" charset="0"/>
              </a:rPr>
              <a:t>.</a:t>
            </a:r>
            <a:endParaRPr lang="en-US" dirty="0">
              <a:ea typeface="ＭＳ Ｐゴシック" charset="0"/>
              <a:cs typeface="Times New Roman" charset="0"/>
            </a:endParaRPr>
          </a:p>
        </p:txBody>
      </p:sp>
    </p:spTree>
    <p:extLst>
      <p:ext uri="{BB962C8B-B14F-4D97-AF65-F5344CB8AC3E}">
        <p14:creationId xmlns:p14="http://schemas.microsoft.com/office/powerpoint/2010/main" val="605114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32065"/>
            <a:ext cx="8229600" cy="484159"/>
          </a:xfrm>
        </p:spPr>
        <p:txBody>
          <a:bodyPr lIns="0" tIns="0" rIns="0" bIns="0"/>
          <a:lstStyle/>
          <a:p>
            <a:r>
              <a:rPr lang="en-US" sz="3400" dirty="0" smtClean="0">
                <a:ea typeface="ＭＳ Ｐゴシック" charset="0"/>
                <a:cs typeface="Times New Roman" charset="0"/>
              </a:rPr>
              <a:t>Here is a Simplified Cost Function</a:t>
            </a:r>
            <a:endParaRPr lang="en-US" sz="3400" b="0" dirty="0"/>
          </a:p>
        </p:txBody>
      </p:sp>
      <p:graphicFrame>
        <p:nvGraphicFramePr>
          <p:cNvPr id="3" name="Object 2" descr=" "/>
          <p:cNvGraphicFramePr>
            <a:graphicFrameLocks noChangeAspect="1"/>
          </p:cNvGraphicFramePr>
          <p:nvPr>
            <p:extLst>
              <p:ext uri="{D42A27DB-BD31-4B8C-83A1-F6EECF244321}">
                <p14:modId xmlns:p14="http://schemas.microsoft.com/office/powerpoint/2010/main" val="784248900"/>
              </p:ext>
            </p:extLst>
          </p:nvPr>
        </p:nvGraphicFramePr>
        <p:xfrm>
          <a:off x="3527955" y="1962150"/>
          <a:ext cx="2374900" cy="723900"/>
        </p:xfrm>
        <a:graphic>
          <a:graphicData uri="http://schemas.openxmlformats.org/presentationml/2006/ole">
            <mc:AlternateContent xmlns:mc="http://schemas.openxmlformats.org/markup-compatibility/2006">
              <mc:Choice xmlns:v="urn:schemas-microsoft-com:vml" Requires="v">
                <p:oleObj spid="_x0000_s6224" name="Equation" r:id="rId4" imgW="2374560" imgH="723600" progId="Equation.DSMT4">
                  <p:embed/>
                </p:oleObj>
              </mc:Choice>
              <mc:Fallback>
                <p:oleObj name="Equation" r:id="rId4" imgW="2374560" imgH="7236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27955" y="1962150"/>
                        <a:ext cx="2374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6672" y="3138514"/>
            <a:ext cx="8212666" cy="2954655"/>
          </a:xfrm>
        </p:spPr>
        <p:txBody>
          <a:bodyPr vert="horz" lIns="0" tIns="0" rIns="0" bIns="0" rtlCol="0">
            <a:spAutoFit/>
          </a:bodyPr>
          <a:lstStyle/>
          <a:p>
            <a:pPr marL="0" indent="0">
              <a:spcBef>
                <a:spcPct val="50000"/>
              </a:spcBef>
              <a:buNone/>
            </a:pPr>
            <a:r>
              <a:rPr lang="en-US" dirty="0" smtClean="0">
                <a:latin typeface="Arial" panose="020B0604020202020204" pitchFamily="34" charset="0"/>
                <a:cs typeface="Arial" panose="020B0604020202020204" pitchFamily="34" charset="0"/>
              </a:rPr>
              <a:t>where</a:t>
            </a:r>
            <a:r>
              <a:rPr lang="en-US" dirty="0">
                <a:latin typeface="Arial" panose="020B0604020202020204" pitchFamily="34" charset="0"/>
                <a:cs typeface="Arial" panose="020B0604020202020204" pitchFamily="34" charset="0"/>
              </a:rPr>
              <a:t>,</a:t>
            </a:r>
          </a:p>
          <a:p>
            <a:pPr marL="0" indent="0">
              <a:spcBef>
                <a:spcPct val="50000"/>
              </a:spcBef>
              <a:buNone/>
            </a:pPr>
            <a:r>
              <a:rPr lang="en-US" i="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is a parameter that represents the directly varying cost(s),</a:t>
            </a:r>
          </a:p>
          <a:p>
            <a:pPr marL="0" indent="0">
              <a:spcBef>
                <a:spcPct val="50000"/>
              </a:spcBef>
              <a:buNone/>
            </a:pPr>
            <a:r>
              <a:rPr lang="en-US" i="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is a parameter that represents the indirectly varying cost(s),</a:t>
            </a:r>
          </a:p>
          <a:p>
            <a:pPr marL="0" indent="0">
              <a:spcBef>
                <a:spcPct val="50000"/>
              </a:spcBef>
              <a:buNone/>
            </a:pPr>
            <a:r>
              <a:rPr lang="en-US" i="1" dirty="0">
                <a:latin typeface="Arial" panose="020B0604020202020204" pitchFamily="34" charset="0"/>
                <a:cs typeface="Arial" panose="020B0604020202020204" pitchFamily="34" charset="0"/>
              </a:rPr>
              <a:t>k</a:t>
            </a:r>
            <a:r>
              <a:rPr lang="en-US" dirty="0">
                <a:latin typeface="Arial" panose="020B0604020202020204" pitchFamily="34" charset="0"/>
                <a:cs typeface="Arial" panose="020B0604020202020204" pitchFamily="34" charset="0"/>
              </a:rPr>
              <a:t> is a parameter that represents the fixed cost(s), and</a:t>
            </a:r>
          </a:p>
          <a:p>
            <a:pPr marL="0" indent="0">
              <a:spcBef>
                <a:spcPct val="50000"/>
              </a:spcBef>
              <a:buNone/>
            </a:pPr>
            <a:r>
              <a:rPr lang="en-US" i="1" dirty="0">
                <a:latin typeface="Arial" panose="020B0604020202020204" pitchFamily="34" charset="0"/>
                <a:cs typeface="Arial" panose="020B0604020202020204" pitchFamily="34" charset="0"/>
              </a:rPr>
              <a:t>X</a:t>
            </a:r>
            <a:r>
              <a:rPr lang="en-US" dirty="0">
                <a:latin typeface="Arial" panose="020B0604020202020204" pitchFamily="34" charset="0"/>
                <a:cs typeface="Arial" panose="020B0604020202020204" pitchFamily="34" charset="0"/>
              </a:rPr>
              <a:t> represents the design variable in question</a:t>
            </a:r>
            <a:r>
              <a:rPr lang="en-US" dirty="0" smtClean="0">
                <a:latin typeface="Arial" panose="020B0604020202020204" pitchFamily="34" charset="0"/>
                <a:cs typeface="Arial" panose="020B0604020202020204" pitchFamily="34" charset="0"/>
              </a:rPr>
              <a:t>.</a:t>
            </a:r>
            <a:endParaRPr lang="en-US" dirty="0">
              <a:ea typeface="ＭＳ Ｐゴシック" charset="0"/>
              <a:cs typeface="Times New Roman" charset="0"/>
            </a:endParaRPr>
          </a:p>
        </p:txBody>
      </p:sp>
    </p:spTree>
    <p:extLst>
      <p:ext uri="{BB962C8B-B14F-4D97-AF65-F5344CB8AC3E}">
        <p14:creationId xmlns:p14="http://schemas.microsoft.com/office/powerpoint/2010/main" val="3401919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US" sz="3400" dirty="0" smtClean="0">
                <a:ea typeface="ＭＳ Ｐゴシック" charset="0"/>
                <a:cs typeface="Times New Roman" charset="0"/>
              </a:rPr>
              <a:t>“Present Economy Studies” Can Ignore the Time Value of Money</a:t>
            </a:r>
            <a:endParaRPr lang="en-US" sz="3400" b="0" dirty="0"/>
          </a:p>
        </p:txBody>
      </p:sp>
      <p:sp>
        <p:nvSpPr>
          <p:cNvPr id="6" name="Content Placeholder 5"/>
          <p:cNvSpPr>
            <a:spLocks noGrp="1"/>
          </p:cNvSpPr>
          <p:nvPr>
            <p:ph idx="1"/>
          </p:nvPr>
        </p:nvSpPr>
        <p:spPr>
          <a:xfrm>
            <a:off x="457200" y="1662338"/>
            <a:ext cx="8229600" cy="2711512"/>
          </a:xfrm>
        </p:spPr>
        <p:txBody>
          <a:bodyPr vert="horz" lIns="0" tIns="0" rIns="0" bIns="0" rtlCol="0">
            <a:spAutoFit/>
          </a:bodyPr>
          <a:lstStyle/>
          <a:p>
            <a:pPr>
              <a:lnSpc>
                <a:spcPct val="90000"/>
              </a:lnSpc>
            </a:pPr>
            <a:r>
              <a:rPr lang="en-US" dirty="0">
                <a:ea typeface="ＭＳ Ｐゴシック" charset="0"/>
                <a:cs typeface="Times New Roman" charset="0"/>
              </a:rPr>
              <a:t>Alternatives are being compared over one year or less.</a:t>
            </a:r>
          </a:p>
          <a:p>
            <a:pPr>
              <a:lnSpc>
                <a:spcPct val="90000"/>
              </a:lnSpc>
            </a:pPr>
            <a:r>
              <a:rPr lang="en-US" dirty="0">
                <a:ea typeface="ＭＳ Ｐゴシック" charset="0"/>
                <a:cs typeface="Times New Roman" charset="0"/>
              </a:rPr>
              <a:t>When revenues and other economic benefits vary among alternatives, choose the alternative that maximizes overall profitability of defect-free output.</a:t>
            </a:r>
          </a:p>
          <a:p>
            <a:pPr>
              <a:lnSpc>
                <a:spcPct val="90000"/>
              </a:lnSpc>
            </a:pPr>
            <a:r>
              <a:rPr lang="en-US" dirty="0">
                <a:ea typeface="ＭＳ Ｐゴシック" charset="0"/>
                <a:cs typeface="Times New Roman" charset="0"/>
              </a:rPr>
              <a:t>When revenues and other economic benefits are not present or are constant among alternatives, choose the alternative that minimizes total cost per defect-free unit.</a:t>
            </a:r>
          </a:p>
        </p:txBody>
      </p:sp>
    </p:spTree>
    <p:extLst>
      <p:ext uri="{BB962C8B-B14F-4D97-AF65-F5344CB8AC3E}">
        <p14:creationId xmlns:p14="http://schemas.microsoft.com/office/powerpoint/2010/main" val="1567995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sz="3400" dirty="0">
                <a:ea typeface="ＭＳ Ｐゴシック" charset="0"/>
                <a:cs typeface="Times New Roman" charset="0"/>
              </a:rPr>
              <a:t>Pause and </a:t>
            </a:r>
            <a:r>
              <a:rPr lang="en-US" sz="3400" dirty="0" smtClean="0">
                <a:ea typeface="ＭＳ Ｐゴシック" charset="0"/>
                <a:cs typeface="Times New Roman" charset="0"/>
              </a:rPr>
              <a:t>Solve </a:t>
            </a:r>
            <a:r>
              <a:rPr lang="en-US" sz="2800" dirty="0" smtClean="0">
                <a:ea typeface="ＭＳ Ｐゴシック" charset="0"/>
                <a:cs typeface="Times New Roman" charset="0"/>
              </a:rPr>
              <a:t>(2 of 2)</a:t>
            </a:r>
            <a:endParaRPr lang="en-US" sz="2800" dirty="0"/>
          </a:p>
        </p:txBody>
      </p:sp>
      <p:sp>
        <p:nvSpPr>
          <p:cNvPr id="6" name="Content Placeholder 5"/>
          <p:cNvSpPr>
            <a:spLocks noGrp="1"/>
          </p:cNvSpPr>
          <p:nvPr>
            <p:ph idx="1"/>
          </p:nvPr>
        </p:nvSpPr>
        <p:spPr>
          <a:xfrm>
            <a:off x="457200" y="1581150"/>
            <a:ext cx="8229600" cy="2462213"/>
          </a:xfrm>
        </p:spPr>
        <p:txBody>
          <a:bodyPr vert="horz" lIns="0" tIns="0" rIns="0" bIns="0" rtlCol="0">
            <a:spAutoFit/>
          </a:bodyPr>
          <a:lstStyle/>
          <a:p>
            <a:pPr marL="0" indent="0">
              <a:buNone/>
            </a:pPr>
            <a:r>
              <a:rPr lang="en-US" sz="2000" dirty="0">
                <a:latin typeface="Arial" panose="020B0604020202020204" pitchFamily="34" charset="0"/>
                <a:cs typeface="Arial" panose="020B0604020202020204" pitchFamily="34" charset="0"/>
              </a:rPr>
              <a:t>As energy costs continue to rise, power efficiency is increasingly important.  Acme Chemical is evaluating two different electric motors to drive a mixing motor and needs to perform a present economy study.  The motor will produce 75 </a:t>
            </a:r>
            <a:r>
              <a:rPr lang="en-US" sz="2000" dirty="0" err="1">
                <a:latin typeface="Arial" panose="020B0604020202020204" pitchFamily="34" charset="0"/>
                <a:cs typeface="Arial" panose="020B0604020202020204" pitchFamily="34" charset="0"/>
              </a:rPr>
              <a:t>hp</a:t>
            </a:r>
            <a:r>
              <a:rPr lang="en-US" sz="2000" dirty="0">
                <a:latin typeface="Arial" panose="020B0604020202020204" pitchFamily="34" charset="0"/>
                <a:cs typeface="Arial" panose="020B0604020202020204" pitchFamily="34" charset="0"/>
              </a:rPr>
              <a:t> and will be operated eight hours per day, 365 days for one year (maintenance will be performed on second shift—assume no down time during operation), after which time the motor will have no value.  Select the most economical motor.  Assume Acme</a:t>
            </a:r>
            <a:r>
              <a:rPr lang="ja-JP" altLang="en-US" sz="2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s electric power costs $0.16 per kWh.  1 </a:t>
            </a:r>
            <a:r>
              <a:rPr lang="en-US" sz="2000" dirty="0" err="1">
                <a:latin typeface="Arial" panose="020B0604020202020204" pitchFamily="34" charset="0"/>
                <a:cs typeface="Arial" panose="020B0604020202020204" pitchFamily="34" charset="0"/>
              </a:rPr>
              <a:t>hp</a:t>
            </a:r>
            <a:r>
              <a:rPr lang="en-US" sz="2000" dirty="0">
                <a:latin typeface="Arial" panose="020B0604020202020204" pitchFamily="34" charset="0"/>
                <a:cs typeface="Arial" panose="020B0604020202020204" pitchFamily="34" charset="0"/>
              </a:rPr>
              <a:t> = 0.746 kW</a:t>
            </a:r>
            <a:r>
              <a:rPr lang="en-US" sz="2000"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graphicFrame>
        <p:nvGraphicFramePr>
          <p:cNvPr id="5" name="Shape 303"/>
          <p:cNvGraphicFramePr/>
          <p:nvPr>
            <p:extLst>
              <p:ext uri="{D42A27DB-BD31-4B8C-83A1-F6EECF244321}">
                <p14:modId xmlns:p14="http://schemas.microsoft.com/office/powerpoint/2010/main" val="2538881986"/>
              </p:ext>
            </p:extLst>
          </p:nvPr>
        </p:nvGraphicFramePr>
        <p:xfrm>
          <a:off x="1129760" y="4202644"/>
          <a:ext cx="6871222" cy="1893440"/>
        </p:xfrm>
        <a:graphic>
          <a:graphicData uri="http://schemas.openxmlformats.org/drawingml/2006/table">
            <a:tbl>
              <a:tblPr firstRow="1">
                <a:noFill/>
              </a:tblPr>
              <a:tblGrid>
                <a:gridCol w="3698769">
                  <a:extLst>
                    <a:ext uri="{9D8B030D-6E8A-4147-A177-3AD203B41FA5}">
                      <a16:colId xmlns="" xmlns:a16="http://schemas.microsoft.com/office/drawing/2014/main" val="20001"/>
                    </a:ext>
                  </a:extLst>
                </a:gridCol>
                <a:gridCol w="1609388">
                  <a:extLst>
                    <a:ext uri="{9D8B030D-6E8A-4147-A177-3AD203B41FA5}">
                      <a16:colId xmlns="" xmlns:a16="http://schemas.microsoft.com/office/drawing/2014/main" val="20002"/>
                    </a:ext>
                  </a:extLst>
                </a:gridCol>
                <a:gridCol w="1563065">
                  <a:extLst>
                    <a:ext uri="{9D8B030D-6E8A-4147-A177-3AD203B41FA5}">
                      <a16:colId xmlns="" xmlns:a16="http://schemas.microsoft.com/office/drawing/2014/main" val="20003"/>
                    </a:ext>
                  </a:extLst>
                </a:gridCol>
              </a:tblGrid>
              <a:tr h="474183">
                <a:tc>
                  <a:txBody>
                    <a:bodyPr/>
                    <a:lstStyle/>
                    <a:p>
                      <a:pPr marL="0" marR="0" lvl="0" indent="0" algn="l" defTabSz="457200" rtl="0" eaLnBrk="1" latinLnBrk="0" hangingPunct="1">
                        <a:lnSpc>
                          <a:spcPct val="100000"/>
                        </a:lnSpc>
                        <a:spcBef>
                          <a:spcPts val="0"/>
                        </a:spcBef>
                        <a:spcAft>
                          <a:spcPts val="0"/>
                        </a:spcAft>
                        <a:buClr>
                          <a:srgbClr val="3C1581"/>
                        </a:buClr>
                        <a:buSzPct val="25000"/>
                        <a:buFont typeface="Arial"/>
                        <a:buNone/>
                      </a:pPr>
                      <a:endParaRPr lang="en-US" sz="2400" b="1" u="none" strike="noStrike" kern="1200" cap="none" dirty="0">
                        <a:solidFill>
                          <a:schemeClr val="bg1"/>
                        </a:solidFill>
                        <a:latin typeface="Arial (Body)"/>
                        <a:ea typeface="+mn-ea"/>
                        <a:cs typeface="+mn-cs"/>
                      </a:endParaRP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u="sng" dirty="0" smtClean="0">
                          <a:solidFill>
                            <a:schemeClr val="bg1"/>
                          </a:solidFill>
                        </a:rPr>
                        <a:t>Motor A</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u="sng" dirty="0" smtClean="0">
                          <a:solidFill>
                            <a:schemeClr val="bg1"/>
                          </a:solidFill>
                        </a:rPr>
                        <a:t>Motor B</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741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Purchase price</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$3,200</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$5,900</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502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Annual</a:t>
                      </a:r>
                      <a:r>
                        <a:rPr lang="en-US" sz="2400" baseline="0" dirty="0" smtClean="0"/>
                        <a:t> </a:t>
                      </a:r>
                      <a:r>
                        <a:rPr lang="en-US" sz="2400" dirty="0" smtClean="0"/>
                        <a:t>maintenance</a:t>
                      </a:r>
                      <a:r>
                        <a:rPr lang="en-US" sz="2400" baseline="0" dirty="0" smtClean="0"/>
                        <a:t> cost</a:t>
                      </a:r>
                      <a:endParaRPr lang="en-US" sz="2400" dirty="0" smtClean="0"/>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$250</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$450</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084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Efficiency</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75%</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85%</a:t>
                      </a:r>
                    </a:p>
                  </a:txBody>
                  <a:tcPr marL="76657" marR="76657" marT="38329" marB="38329">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361579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6" name="Content Placeholder 5"/>
          <p:cNvSpPr>
            <a:spLocks noGrp="1"/>
          </p:cNvSpPr>
          <p:nvPr>
            <p:ph idx="1"/>
          </p:nvPr>
        </p:nvSpPr>
        <p:spPr>
          <a:xfrm>
            <a:off x="457200" y="1658923"/>
            <a:ext cx="8229600" cy="738664"/>
          </a:xfrm>
        </p:spPr>
        <p:txBody>
          <a:bodyPr>
            <a:spAutoFit/>
          </a:bodyPr>
          <a:lstStyle/>
          <a:p>
            <a:pPr marL="0" indent="0">
              <a:spcBef>
                <a:spcPts val="0"/>
              </a:spcBef>
              <a:buClr>
                <a:schemeClr val="lt1"/>
              </a:buClr>
              <a:buSzPct val="25000"/>
              <a:buNone/>
            </a:pPr>
            <a:r>
              <a:rPr lang="en-US" dirty="0">
                <a:ea typeface="ＭＳ Ｐゴシック" charset="0"/>
                <a:cs typeface="Times New Roman" charset="0"/>
              </a:rPr>
              <a:t>The objective of Chapter 2 is to analyze short-term alternatives when the time value of money is not a factor.</a:t>
            </a:r>
            <a:endParaRPr lang="en-US" dirty="0">
              <a:ea typeface="Verdana" panose="020B0604030504040204" pitchFamily="34" charset="0"/>
              <a:cs typeface="Verdana" panose="020B0604030504040204" pitchFamily="34" charset="0"/>
            </a:endParaRPr>
          </a:p>
        </p:txBody>
      </p:sp>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9995"/>
            <a:ext cx="8229600" cy="523220"/>
          </a:xfrm>
        </p:spPr>
        <p:txBody>
          <a:bodyPr lIns="0" tIns="0" rIns="0" bIns="0">
            <a:spAutoFit/>
          </a:bodyPr>
          <a:lstStyle/>
          <a:p>
            <a:r>
              <a:rPr lang="en-US" sz="3400" dirty="0">
                <a:ea typeface="ＭＳ Ｐゴシック" charset="0"/>
                <a:cs typeface="Times New Roman" charset="0"/>
              </a:rPr>
              <a:t>O</a:t>
            </a:r>
            <a:r>
              <a:rPr lang="en-US" sz="3400" dirty="0" smtClean="0">
                <a:ea typeface="ＭＳ Ｐゴシック" charset="0"/>
                <a:cs typeface="Times New Roman" charset="0"/>
              </a:rPr>
              <a:t>bjective</a:t>
            </a:r>
            <a:endParaRPr lang="en-US" sz="34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10352"/>
            <a:ext cx="8229600" cy="502454"/>
          </a:xfrm>
        </p:spPr>
        <p:txBody>
          <a:bodyPr lIns="0" tIns="0" rIns="0" bIns="0"/>
          <a:lstStyle/>
          <a:p>
            <a:r>
              <a:rPr lang="en-US" sz="3400" dirty="0" smtClean="0">
                <a:ea typeface="ＭＳ Ｐゴシック" charset="0"/>
                <a:cs typeface="Times New Roman" charset="0"/>
              </a:rPr>
              <a:t>Solution</a:t>
            </a:r>
            <a:r>
              <a:rPr lang="en-US" dirty="0" smtClean="0">
                <a:ea typeface="ＭＳ Ｐゴシック" charset="0"/>
                <a:cs typeface="Times New Roman" charset="0"/>
              </a:rPr>
              <a:t> </a:t>
            </a:r>
            <a:r>
              <a:rPr lang="en-US" sz="2800" dirty="0" smtClean="0">
                <a:ea typeface="ＭＳ Ｐゴシック" charset="0"/>
                <a:cs typeface="Times New Roman" charset="0"/>
              </a:rPr>
              <a:t>(2 </a:t>
            </a:r>
            <a:r>
              <a:rPr lang="en-US" sz="2800" dirty="0">
                <a:ea typeface="ＭＳ Ｐゴシック" charset="0"/>
                <a:cs typeface="Times New Roman" charset="0"/>
              </a:rPr>
              <a:t>of 2)</a:t>
            </a:r>
            <a:endParaRPr lang="en-US" sz="2800" dirty="0"/>
          </a:p>
        </p:txBody>
      </p:sp>
      <p:sp>
        <p:nvSpPr>
          <p:cNvPr id="6" name="Content Placeholder 5"/>
          <p:cNvSpPr>
            <a:spLocks noGrp="1"/>
          </p:cNvSpPr>
          <p:nvPr>
            <p:ph idx="1"/>
          </p:nvPr>
        </p:nvSpPr>
        <p:spPr>
          <a:xfrm>
            <a:off x="457200" y="1662338"/>
            <a:ext cx="8229600" cy="2700112"/>
          </a:xfrm>
        </p:spPr>
        <p:txBody>
          <a:bodyPr vert="horz" lIns="0" tIns="0" rIns="0" bIns="0" rtlCol="0">
            <a:noAutofit/>
          </a:bodyPr>
          <a:lstStyle/>
          <a:p>
            <a:pPr marL="0" indent="0">
              <a:buNone/>
            </a:pPr>
            <a:r>
              <a:rPr lang="en-US" sz="2000" u="sng" dirty="0"/>
              <a:t>Motor A</a:t>
            </a:r>
          </a:p>
          <a:p>
            <a:endParaRPr lang="en-US" sz="1800" dirty="0"/>
          </a:p>
          <a:p>
            <a:endParaRPr lang="en-US" sz="1800" dirty="0"/>
          </a:p>
          <a:p>
            <a:pPr marL="0" indent="0">
              <a:buNone/>
            </a:pPr>
            <a:endParaRPr lang="en-US" sz="1800" dirty="0" smtClean="0"/>
          </a:p>
          <a:p>
            <a:pPr marL="0" indent="0">
              <a:buNone/>
            </a:pPr>
            <a:endParaRPr lang="en-US" sz="1800" dirty="0"/>
          </a:p>
          <a:p>
            <a:pPr marL="0" indent="0">
              <a:buNone/>
            </a:pPr>
            <a:r>
              <a:rPr lang="en-US" sz="2000" u="sng" dirty="0"/>
              <a:t>Motor B</a:t>
            </a:r>
          </a:p>
        </p:txBody>
      </p:sp>
      <p:graphicFrame>
        <p:nvGraphicFramePr>
          <p:cNvPr id="3" name="Object 2" descr=" "/>
          <p:cNvGraphicFramePr>
            <a:graphicFrameLocks noChangeAspect="1"/>
          </p:cNvGraphicFramePr>
          <p:nvPr>
            <p:extLst>
              <p:ext uri="{D42A27DB-BD31-4B8C-83A1-F6EECF244321}">
                <p14:modId xmlns:p14="http://schemas.microsoft.com/office/powerpoint/2010/main" val="1739836054"/>
              </p:ext>
            </p:extLst>
          </p:nvPr>
        </p:nvGraphicFramePr>
        <p:xfrm>
          <a:off x="889000" y="2246313"/>
          <a:ext cx="7594600" cy="863600"/>
        </p:xfrm>
        <a:graphic>
          <a:graphicData uri="http://schemas.openxmlformats.org/presentationml/2006/ole">
            <mc:AlternateContent xmlns:mc="http://schemas.openxmlformats.org/markup-compatibility/2006">
              <mc:Choice xmlns:v="urn:schemas-microsoft-com:vml" Requires="v">
                <p:oleObj spid="_x0000_s7446" name="Equation" r:id="rId4" imgW="7594560" imgH="863280" progId="Equation.DSMT4">
                  <p:embed/>
                </p:oleObj>
              </mc:Choice>
              <mc:Fallback>
                <p:oleObj name="Equation" r:id="rId4" imgW="7594560" imgH="86328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9000" y="2246313"/>
                        <a:ext cx="7594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descr=" "/>
          <p:cNvGraphicFramePr>
            <a:graphicFrameLocks noChangeAspect="1"/>
          </p:cNvGraphicFramePr>
          <p:nvPr>
            <p:extLst>
              <p:ext uri="{D42A27DB-BD31-4B8C-83A1-F6EECF244321}">
                <p14:modId xmlns:p14="http://schemas.microsoft.com/office/powerpoint/2010/main" val="2855615115"/>
              </p:ext>
            </p:extLst>
          </p:nvPr>
        </p:nvGraphicFramePr>
        <p:xfrm>
          <a:off x="2203450" y="3346450"/>
          <a:ext cx="5003800" cy="355600"/>
        </p:xfrm>
        <a:graphic>
          <a:graphicData uri="http://schemas.openxmlformats.org/presentationml/2006/ole">
            <mc:AlternateContent xmlns:mc="http://schemas.openxmlformats.org/markup-compatibility/2006">
              <mc:Choice xmlns:v="urn:schemas-microsoft-com:vml" Requires="v">
                <p:oleObj spid="_x0000_s7447" name="Equation" r:id="rId6" imgW="5003640" imgH="355320" progId="Equation.DSMT4">
                  <p:embed/>
                </p:oleObj>
              </mc:Choice>
              <mc:Fallback>
                <p:oleObj name="Equation" r:id="rId6" imgW="5003640" imgH="35532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3450" y="3346450"/>
                        <a:ext cx="50038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descr=" "/>
          <p:cNvGraphicFramePr>
            <a:graphicFrameLocks noChangeAspect="1"/>
          </p:cNvGraphicFramePr>
          <p:nvPr>
            <p:extLst>
              <p:ext uri="{D42A27DB-BD31-4B8C-83A1-F6EECF244321}">
                <p14:modId xmlns:p14="http://schemas.microsoft.com/office/powerpoint/2010/main" val="946107362"/>
              </p:ext>
            </p:extLst>
          </p:nvPr>
        </p:nvGraphicFramePr>
        <p:xfrm>
          <a:off x="876300" y="4478338"/>
          <a:ext cx="7594600" cy="863600"/>
        </p:xfrm>
        <a:graphic>
          <a:graphicData uri="http://schemas.openxmlformats.org/presentationml/2006/ole">
            <mc:AlternateContent xmlns:mc="http://schemas.openxmlformats.org/markup-compatibility/2006">
              <mc:Choice xmlns:v="urn:schemas-microsoft-com:vml" Requires="v">
                <p:oleObj spid="_x0000_s7448" name="Equation" r:id="rId8" imgW="7594560" imgH="863280" progId="Equation.DSMT4">
                  <p:embed/>
                </p:oleObj>
              </mc:Choice>
              <mc:Fallback>
                <p:oleObj name="Equation" r:id="rId8" imgW="7594560" imgH="863280" progId="Equation.DSMT4">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300" y="4478338"/>
                        <a:ext cx="7594600" cy="863600"/>
                      </a:xfrm>
                      <a:prstGeom prst="rect">
                        <a:avLst/>
                      </a:prstGeom>
                      <a:noFill/>
                      <a:ln>
                        <a:noFill/>
                      </a:ln>
                    </p:spPr>
                  </p:pic>
                </p:oleObj>
              </mc:Fallback>
            </mc:AlternateContent>
          </a:graphicData>
        </a:graphic>
      </p:graphicFrame>
      <p:graphicFrame>
        <p:nvGraphicFramePr>
          <p:cNvPr id="8" name="Object 7" descr=" "/>
          <p:cNvGraphicFramePr>
            <a:graphicFrameLocks noChangeAspect="1"/>
          </p:cNvGraphicFramePr>
          <p:nvPr>
            <p:extLst>
              <p:ext uri="{D42A27DB-BD31-4B8C-83A1-F6EECF244321}">
                <p14:modId xmlns:p14="http://schemas.microsoft.com/office/powerpoint/2010/main" val="1857644978"/>
              </p:ext>
            </p:extLst>
          </p:nvPr>
        </p:nvGraphicFramePr>
        <p:xfrm>
          <a:off x="2182813" y="5643563"/>
          <a:ext cx="5016500" cy="355600"/>
        </p:xfrm>
        <a:graphic>
          <a:graphicData uri="http://schemas.openxmlformats.org/presentationml/2006/ole">
            <mc:AlternateContent xmlns:mc="http://schemas.openxmlformats.org/markup-compatibility/2006">
              <mc:Choice xmlns:v="urn:schemas-microsoft-com:vml" Requires="v">
                <p:oleObj spid="_x0000_s7449" name="Equation" r:id="rId10" imgW="5016240" imgH="355320" progId="Equation.DSMT4">
                  <p:embed/>
                </p:oleObj>
              </mc:Choice>
              <mc:Fallback>
                <p:oleObj name="Equation" r:id="rId10" imgW="5016240" imgH="355320" progId="Equation.DSMT4">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82813" y="5643563"/>
                        <a:ext cx="5016500" cy="355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0694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75732"/>
            <a:ext cx="8212138"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308"/>
            <a:ext cx="8212138" cy="1046440"/>
          </a:xfrm>
        </p:spPr>
        <p:txBody>
          <a:bodyPr lIns="0" tIns="0" rIns="0" bIns="0">
            <a:spAutoFit/>
          </a:bodyPr>
          <a:lstStyle/>
          <a:p>
            <a:r>
              <a:rPr lang="en-US" sz="3400" dirty="0" smtClean="0">
                <a:ea typeface="ＭＳ Ｐゴシック" charset="0"/>
                <a:cs typeface="Times New Roman" charset="0"/>
              </a:rPr>
              <a:t>Costs Can be Categorized in Several Different Ways</a:t>
            </a:r>
            <a:endParaRPr lang="en-US" sz="3400" b="0" dirty="0"/>
          </a:p>
        </p:txBody>
      </p:sp>
      <p:sp>
        <p:nvSpPr>
          <p:cNvPr id="6" name="Content Placeholder 5"/>
          <p:cNvSpPr>
            <a:spLocks noGrp="1"/>
          </p:cNvSpPr>
          <p:nvPr>
            <p:ph idx="1"/>
          </p:nvPr>
        </p:nvSpPr>
        <p:spPr>
          <a:xfrm>
            <a:off x="457200" y="1658924"/>
            <a:ext cx="8229600" cy="2231380"/>
          </a:xfrm>
        </p:spPr>
        <p:txBody>
          <a:bodyPr>
            <a:spAutoFit/>
          </a:bodyPr>
          <a:lstStyle/>
          <a:p>
            <a:r>
              <a:rPr lang="en-US" i="1" dirty="0">
                <a:ea typeface="ＭＳ Ｐゴシック" charset="0"/>
                <a:cs typeface="Times New Roman" charset="0"/>
              </a:rPr>
              <a:t>Fixed cost</a:t>
            </a:r>
            <a:r>
              <a:rPr lang="en-US" dirty="0">
                <a:ea typeface="ＭＳ Ｐゴシック" charset="0"/>
                <a:cs typeface="Times New Roman" charset="0"/>
              </a:rPr>
              <a:t>: unaffected by changes in activity level</a:t>
            </a:r>
          </a:p>
          <a:p>
            <a:r>
              <a:rPr lang="en-US" i="1" dirty="0">
                <a:ea typeface="ＭＳ Ｐゴシック" charset="0"/>
                <a:cs typeface="Times New Roman" charset="0"/>
              </a:rPr>
              <a:t>Variable cost</a:t>
            </a:r>
            <a:r>
              <a:rPr lang="en-US" dirty="0">
                <a:ea typeface="ＭＳ Ｐゴシック" charset="0"/>
                <a:cs typeface="Times New Roman" charset="0"/>
              </a:rPr>
              <a:t>: vary in total with the quantity of output (or similar measure of activity)</a:t>
            </a:r>
          </a:p>
          <a:p>
            <a:r>
              <a:rPr lang="en-US" i="1" dirty="0">
                <a:ea typeface="ＭＳ Ｐゴシック" charset="0"/>
                <a:cs typeface="Times New Roman" charset="0"/>
              </a:rPr>
              <a:t>Incremental cost</a:t>
            </a:r>
            <a:r>
              <a:rPr lang="en-US" dirty="0">
                <a:ea typeface="ＭＳ Ｐゴシック" charset="0"/>
                <a:cs typeface="Times New Roman" charset="0"/>
              </a:rPr>
              <a:t>: additional cost resulting from increasing output of a system by one (or more) units</a:t>
            </a:r>
          </a:p>
        </p:txBody>
      </p:sp>
    </p:spTree>
    <p:extLst>
      <p:ext uri="{BB962C8B-B14F-4D97-AF65-F5344CB8AC3E}">
        <p14:creationId xmlns:p14="http://schemas.microsoft.com/office/powerpoint/2010/main" val="262506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79995"/>
            <a:ext cx="8229600" cy="523220"/>
          </a:xfrm>
        </p:spPr>
        <p:txBody>
          <a:bodyPr lIns="0" tIns="0" rIns="0" bIns="0">
            <a:spAutoFit/>
          </a:bodyPr>
          <a:lstStyle/>
          <a:p>
            <a:r>
              <a:rPr lang="en-US" sz="3400" dirty="0" smtClean="0">
                <a:ea typeface="ＭＳ Ｐゴシック" charset="0"/>
                <a:cs typeface="Times New Roman" charset="0"/>
              </a:rPr>
              <a:t>More Ways to Categorize Costs</a:t>
            </a:r>
            <a:endParaRPr lang="en-US" sz="3400" b="0" dirty="0"/>
          </a:p>
        </p:txBody>
      </p:sp>
      <p:sp>
        <p:nvSpPr>
          <p:cNvPr id="6" name="Content Placeholder 5"/>
          <p:cNvSpPr>
            <a:spLocks noGrp="1"/>
          </p:cNvSpPr>
          <p:nvPr>
            <p:ph idx="1"/>
          </p:nvPr>
        </p:nvSpPr>
        <p:spPr>
          <a:xfrm>
            <a:off x="457200" y="1658923"/>
            <a:ext cx="8229600" cy="2600712"/>
          </a:xfrm>
        </p:spPr>
        <p:txBody>
          <a:bodyPr>
            <a:spAutoFit/>
          </a:bodyPr>
          <a:lstStyle/>
          <a:p>
            <a:r>
              <a:rPr lang="en-US" i="1" dirty="0">
                <a:ea typeface="ＭＳ Ｐゴシック" charset="0"/>
                <a:cs typeface="Times New Roman" charset="0"/>
              </a:rPr>
              <a:t>Direct</a:t>
            </a:r>
            <a:r>
              <a:rPr lang="en-US" dirty="0">
                <a:ea typeface="ＭＳ Ｐゴシック" charset="0"/>
                <a:cs typeface="Times New Roman" charset="0"/>
              </a:rPr>
              <a:t>: can be measured and allocated to a specific work activity</a:t>
            </a:r>
          </a:p>
          <a:p>
            <a:r>
              <a:rPr lang="en-US" i="1" dirty="0">
                <a:ea typeface="ＭＳ Ｐゴシック" charset="0"/>
                <a:cs typeface="Times New Roman" charset="0"/>
              </a:rPr>
              <a:t>Indirect</a:t>
            </a:r>
            <a:r>
              <a:rPr lang="en-US" dirty="0">
                <a:ea typeface="ＭＳ Ｐゴシック" charset="0"/>
                <a:cs typeface="Times New Roman" charset="0"/>
              </a:rPr>
              <a:t>: difficult to attribute or allocate to a specific output or work activity (also </a:t>
            </a:r>
            <a:r>
              <a:rPr lang="en-US" i="1" dirty="0">
                <a:ea typeface="ＭＳ Ｐゴシック" charset="0"/>
                <a:cs typeface="Times New Roman" charset="0"/>
              </a:rPr>
              <a:t>overhead</a:t>
            </a:r>
            <a:r>
              <a:rPr lang="en-US" dirty="0">
                <a:ea typeface="ＭＳ Ｐゴシック" charset="0"/>
                <a:cs typeface="Times New Roman" charset="0"/>
              </a:rPr>
              <a:t> or </a:t>
            </a:r>
            <a:r>
              <a:rPr lang="en-US" i="1" dirty="0">
                <a:ea typeface="ＭＳ Ｐゴシック" charset="0"/>
                <a:cs typeface="Times New Roman" charset="0"/>
              </a:rPr>
              <a:t>burden</a:t>
            </a:r>
            <a:r>
              <a:rPr lang="en-US" dirty="0">
                <a:ea typeface="ＭＳ Ｐゴシック" charset="0"/>
                <a:cs typeface="Times New Roman" charset="0"/>
              </a:rPr>
              <a:t>)</a:t>
            </a:r>
          </a:p>
          <a:p>
            <a:r>
              <a:rPr lang="en-US" i="1" dirty="0">
                <a:ea typeface="ＭＳ Ｐゴシック" charset="0"/>
                <a:cs typeface="Times New Roman" charset="0"/>
              </a:rPr>
              <a:t>Standard cost</a:t>
            </a:r>
            <a:r>
              <a:rPr lang="en-US" dirty="0">
                <a:ea typeface="ＭＳ Ｐゴシック" charset="0"/>
                <a:cs typeface="Times New Roman" charset="0"/>
              </a:rPr>
              <a:t>: cost per unit of output, established in advance of production or service delivery</a:t>
            </a:r>
          </a:p>
        </p:txBody>
      </p:sp>
    </p:spTree>
    <p:extLst>
      <p:ext uri="{BB962C8B-B14F-4D97-AF65-F5344CB8AC3E}">
        <p14:creationId xmlns:p14="http://schemas.microsoft.com/office/powerpoint/2010/main" val="4262885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8221"/>
            <a:ext cx="8229600" cy="1066527"/>
          </a:xfrm>
        </p:spPr>
        <p:txBody>
          <a:bodyPr lIns="0" tIns="0" rIns="0" bIns="0">
            <a:spAutoFit/>
          </a:bodyPr>
          <a:lstStyle/>
          <a:p>
            <a:r>
              <a:rPr lang="en-US" sz="3400" dirty="0">
                <a:ea typeface="ＭＳ Ｐゴシック" charset="0"/>
                <a:cs typeface="Times New Roman" charset="0"/>
              </a:rPr>
              <a:t>We </a:t>
            </a:r>
            <a:r>
              <a:rPr lang="en-US" sz="3400" dirty="0" smtClean="0">
                <a:ea typeface="ＭＳ Ｐゴシック" charset="0"/>
                <a:cs typeface="Times New Roman" charset="0"/>
              </a:rPr>
              <a:t>Need </a:t>
            </a:r>
            <a:r>
              <a:rPr lang="en-US" sz="3400" dirty="0">
                <a:ea typeface="ＭＳ Ｐゴシック" charset="0"/>
                <a:cs typeface="Times New Roman" charset="0"/>
              </a:rPr>
              <a:t>to </a:t>
            </a:r>
            <a:r>
              <a:rPr lang="en-US" sz="3400" dirty="0" smtClean="0">
                <a:ea typeface="ＭＳ Ｐゴシック" charset="0"/>
                <a:cs typeface="Times New Roman" charset="0"/>
              </a:rPr>
              <a:t>Use Common Cost Terminology</a:t>
            </a:r>
            <a:endParaRPr lang="en-US" sz="3400" b="0" dirty="0"/>
          </a:p>
        </p:txBody>
      </p:sp>
      <p:sp>
        <p:nvSpPr>
          <p:cNvPr id="6" name="Content Placeholder 5"/>
          <p:cNvSpPr>
            <a:spLocks noGrp="1"/>
          </p:cNvSpPr>
          <p:nvPr>
            <p:ph idx="1"/>
          </p:nvPr>
        </p:nvSpPr>
        <p:spPr>
          <a:xfrm>
            <a:off x="457200" y="1662338"/>
            <a:ext cx="8229600" cy="2600712"/>
          </a:xfrm>
        </p:spPr>
        <p:txBody>
          <a:bodyPr vert="horz" lIns="0" tIns="0" rIns="0" bIns="0" rtlCol="0">
            <a:spAutoFit/>
          </a:bodyPr>
          <a:lstStyle/>
          <a:p>
            <a:r>
              <a:rPr lang="en-US" dirty="0">
                <a:ea typeface="ＭＳ Ｐゴシック" charset="0"/>
                <a:cs typeface="Times New Roman" charset="0"/>
              </a:rPr>
              <a:t>Cash cost: a cost that involves a payment of cash.</a:t>
            </a:r>
          </a:p>
          <a:p>
            <a:r>
              <a:rPr lang="en-US" dirty="0">
                <a:ea typeface="ＭＳ Ｐゴシック" charset="0"/>
                <a:cs typeface="Times New Roman" charset="0"/>
              </a:rPr>
              <a:t>Book cost: a cost that does not involve a cash transaction but is reflected in the accounting system.</a:t>
            </a:r>
          </a:p>
          <a:p>
            <a:r>
              <a:rPr lang="en-US" dirty="0">
                <a:ea typeface="ＭＳ Ｐゴシック" charset="0"/>
                <a:cs typeface="Times New Roman" charset="0"/>
              </a:rPr>
              <a:t>Sunk cost: a cost that has occurred in the past and has no relevance to estimates of future costs and revenues related to an alternative course of action.</a:t>
            </a:r>
          </a:p>
        </p:txBody>
      </p:sp>
    </p:spTree>
    <p:extLst>
      <p:ext uri="{BB962C8B-B14F-4D97-AF65-F5344CB8AC3E}">
        <p14:creationId xmlns:p14="http://schemas.microsoft.com/office/powerpoint/2010/main" val="23533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88462"/>
            <a:ext cx="8229600" cy="523220"/>
          </a:xfrm>
        </p:spPr>
        <p:txBody>
          <a:bodyPr lIns="0" tIns="0" rIns="0" bIns="0">
            <a:spAutoFit/>
          </a:bodyPr>
          <a:lstStyle/>
          <a:p>
            <a:r>
              <a:rPr lang="en-US" sz="3400" dirty="0" smtClean="0">
                <a:ea typeface="ＭＳ Ｐゴシック" charset="0"/>
                <a:cs typeface="Times New Roman" charset="0"/>
              </a:rPr>
              <a:t>More Common Cost Terminology</a:t>
            </a:r>
            <a:endParaRPr lang="en-US" sz="3400" b="0" dirty="0"/>
          </a:p>
        </p:txBody>
      </p:sp>
      <p:sp>
        <p:nvSpPr>
          <p:cNvPr id="6" name="Content Placeholder 5"/>
          <p:cNvSpPr>
            <a:spLocks noGrp="1"/>
          </p:cNvSpPr>
          <p:nvPr>
            <p:ph idx="1"/>
          </p:nvPr>
        </p:nvSpPr>
        <p:spPr>
          <a:xfrm>
            <a:off x="457200" y="1662338"/>
            <a:ext cx="8229600" cy="1521955"/>
          </a:xfrm>
        </p:spPr>
        <p:txBody>
          <a:bodyPr vert="horz" lIns="0" tIns="0" rIns="0" bIns="0" rtlCol="0">
            <a:spAutoFit/>
          </a:bodyPr>
          <a:lstStyle/>
          <a:p>
            <a:pPr>
              <a:lnSpc>
                <a:spcPct val="90000"/>
              </a:lnSpc>
            </a:pPr>
            <a:r>
              <a:rPr lang="en-US" i="1" dirty="0">
                <a:ea typeface="ＭＳ Ｐゴシック" charset="0"/>
                <a:cs typeface="Times New Roman" charset="0"/>
              </a:rPr>
              <a:t>Opportunity cost</a:t>
            </a:r>
            <a:r>
              <a:rPr lang="en-US" dirty="0">
                <a:ea typeface="ＭＳ Ｐゴシック" charset="0"/>
                <a:cs typeface="Times New Roman" charset="0"/>
              </a:rPr>
              <a:t>: the monetary advantage foregone due to limited </a:t>
            </a:r>
            <a:r>
              <a:rPr lang="en-US" dirty="0" smtClean="0">
                <a:ea typeface="ＭＳ Ｐゴシック" charset="0"/>
                <a:cs typeface="Times New Roman" charset="0"/>
              </a:rPr>
              <a:t>resources. The </a:t>
            </a:r>
            <a:r>
              <a:rPr lang="en-US" dirty="0">
                <a:ea typeface="ＭＳ Ｐゴシック" charset="0"/>
                <a:cs typeface="Times New Roman" charset="0"/>
              </a:rPr>
              <a:t>cost of the best rejected opportunity.</a:t>
            </a:r>
          </a:p>
          <a:p>
            <a:pPr>
              <a:lnSpc>
                <a:spcPct val="90000"/>
              </a:lnSpc>
            </a:pPr>
            <a:r>
              <a:rPr lang="en-US" i="1" dirty="0">
                <a:ea typeface="ＭＳ Ｐゴシック" charset="0"/>
                <a:cs typeface="Times New Roman" charset="0"/>
              </a:rPr>
              <a:t>Life-cycle cost</a:t>
            </a:r>
            <a:r>
              <a:rPr lang="en-US" dirty="0">
                <a:ea typeface="ＭＳ Ｐゴシック" charset="0"/>
                <a:cs typeface="Times New Roman" charset="0"/>
              </a:rPr>
              <a:t>: the summation of all costs related to a product, structure, system, or service during its life span.</a:t>
            </a:r>
          </a:p>
        </p:txBody>
      </p:sp>
    </p:spTree>
    <p:extLst>
      <p:ext uri="{BB962C8B-B14F-4D97-AF65-F5344CB8AC3E}">
        <p14:creationId xmlns:p14="http://schemas.microsoft.com/office/powerpoint/2010/main" val="3899451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5252"/>
            <a:ext cx="8212138" cy="1046440"/>
          </a:xfrm>
        </p:spPr>
        <p:txBody>
          <a:bodyPr lIns="0" tIns="0" rIns="0" bIns="0">
            <a:spAutoFit/>
          </a:bodyPr>
          <a:lstStyle/>
          <a:p>
            <a:r>
              <a:rPr lang="en-US" sz="3400" dirty="0" smtClean="0">
                <a:ea typeface="ＭＳ Ｐゴシック" charset="0"/>
                <a:cs typeface="Times New Roman" charset="0"/>
              </a:rPr>
              <a:t>The General Price-Demand Relationship</a:t>
            </a:r>
            <a:endParaRPr lang="en-US" sz="3400" b="0" dirty="0"/>
          </a:p>
        </p:txBody>
      </p:sp>
      <p:sp>
        <p:nvSpPr>
          <p:cNvPr id="6" name="Content Placeholder 5"/>
          <p:cNvSpPr>
            <a:spLocks noGrp="1"/>
          </p:cNvSpPr>
          <p:nvPr>
            <p:ph sz="quarter" idx="13"/>
          </p:nvPr>
        </p:nvSpPr>
        <p:spPr>
          <a:xfrm>
            <a:off x="457200" y="1658945"/>
            <a:ext cx="4484688" cy="3339376"/>
          </a:xfrm>
        </p:spPr>
        <p:txBody>
          <a:bodyPr vert="horz" lIns="0" tIns="0" rIns="0" bIns="0" rtlCol="0">
            <a:spAutoFit/>
          </a:bodyPr>
          <a:lstStyle/>
          <a:p>
            <a:pPr marL="4763" indent="-4763">
              <a:buNone/>
            </a:pPr>
            <a:r>
              <a:rPr lang="en-US" dirty="0">
                <a:ea typeface="ＭＳ Ｐゴシック" charset="0"/>
                <a:cs typeface="ＭＳ Ｐゴシック" charset="0"/>
              </a:rPr>
              <a:t>The demand for a product or service is directly related to its price according to</a:t>
            </a:r>
          </a:p>
          <a:p>
            <a:pPr marL="4763" indent="-4763" algn="ctr">
              <a:buNone/>
            </a:pPr>
            <a:r>
              <a:rPr lang="en-US" dirty="0">
                <a:latin typeface="Times New Roman" panose="02020603050405020304" pitchFamily="18" charset="0"/>
                <a:ea typeface="ＭＳ Ｐゴシック" charset="0"/>
                <a:cs typeface="Times New Roman" panose="02020603050405020304" pitchFamily="18" charset="0"/>
              </a:rPr>
              <a:t>p = a – </a:t>
            </a:r>
            <a:r>
              <a:rPr lang="en-US" dirty="0" err="1">
                <a:latin typeface="Times New Roman" panose="02020603050405020304" pitchFamily="18" charset="0"/>
                <a:ea typeface="ＭＳ Ｐゴシック" charset="0"/>
                <a:cs typeface="Times New Roman" panose="02020603050405020304" pitchFamily="18" charset="0"/>
              </a:rPr>
              <a:t>bD</a:t>
            </a:r>
            <a:endParaRPr lang="en-US" dirty="0">
              <a:latin typeface="Times New Roman" panose="02020603050405020304" pitchFamily="18" charset="0"/>
              <a:ea typeface="ＭＳ Ｐゴシック" charset="0"/>
              <a:cs typeface="Times New Roman" panose="02020603050405020304" pitchFamily="18" charset="0"/>
            </a:endParaRPr>
          </a:p>
          <a:p>
            <a:pPr marL="4763" indent="-4763">
              <a:buNone/>
            </a:pPr>
            <a:r>
              <a:rPr lang="en-US" dirty="0">
                <a:ea typeface="ＭＳ Ｐゴシック" charset="0"/>
                <a:cs typeface="ＭＳ Ｐゴシック" charset="0"/>
              </a:rPr>
              <a:t>where p is price, D is demand, and a and b are constants that depend on the particular product or service.</a:t>
            </a:r>
          </a:p>
        </p:txBody>
      </p:sp>
      <p:pic>
        <p:nvPicPr>
          <p:cNvPr id="5" name="Picture Placeholder 4" descr="A graph plots units of demand versus price. The descending line has a slope of p = a minus b d."/>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4935863" y="2098410"/>
            <a:ext cx="3617790" cy="3315759"/>
          </a:xfrm>
        </p:spPr>
      </p:pic>
    </p:spTree>
    <p:extLst>
      <p:ext uri="{BB962C8B-B14F-4D97-AF65-F5344CB8AC3E}">
        <p14:creationId xmlns:p14="http://schemas.microsoft.com/office/powerpoint/2010/main" val="216309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58880"/>
            <a:ext cx="8229600" cy="1037839"/>
          </a:xfrm>
        </p:spPr>
        <p:txBody>
          <a:bodyPr vert="horz" lIns="0" tIns="0" rIns="0" bIns="0" rtlCol="0" anchor="b">
            <a:spAutoFit/>
          </a:bodyPr>
          <a:lstStyle/>
          <a:p>
            <a:r>
              <a:rPr lang="en-US" sz="3400" dirty="0">
                <a:ea typeface="ＭＳ Ｐゴシック" charset="0"/>
                <a:cs typeface="Times New Roman" charset="0"/>
              </a:rPr>
              <a:t>Total Revenue Depends on Price and Demand</a:t>
            </a:r>
          </a:p>
        </p:txBody>
      </p:sp>
      <p:sp>
        <p:nvSpPr>
          <p:cNvPr id="6" name="Content Placeholder 5"/>
          <p:cNvSpPr>
            <a:spLocks noGrp="1"/>
          </p:cNvSpPr>
          <p:nvPr>
            <p:ph idx="1"/>
          </p:nvPr>
        </p:nvSpPr>
        <p:spPr>
          <a:xfrm>
            <a:off x="457200" y="1662338"/>
            <a:ext cx="8229600" cy="738664"/>
          </a:xfrm>
        </p:spPr>
        <p:txBody>
          <a:bodyPr vert="horz" lIns="0" tIns="0" rIns="0" bIns="0" rtlCol="0">
            <a:spAutoFit/>
          </a:bodyPr>
          <a:lstStyle/>
          <a:p>
            <a:pPr marL="0" indent="0">
              <a:buNone/>
            </a:pPr>
            <a:r>
              <a:rPr lang="en-US" dirty="0">
                <a:ea typeface="ＭＳ Ｐゴシック" charset="0"/>
                <a:cs typeface="ＭＳ Ｐゴシック" charset="0"/>
              </a:rPr>
              <a:t>Total revenue is the product of the selling price per unit, </a:t>
            </a:r>
            <a:r>
              <a:rPr lang="en-US" i="1" dirty="0">
                <a:ea typeface="ＭＳ Ｐゴシック" charset="0"/>
                <a:cs typeface="ＭＳ Ｐゴシック" charset="0"/>
              </a:rPr>
              <a:t>p</a:t>
            </a:r>
            <a:r>
              <a:rPr lang="en-US" dirty="0">
                <a:ea typeface="ＭＳ Ｐゴシック" charset="0"/>
                <a:cs typeface="ＭＳ Ｐゴシック" charset="0"/>
              </a:rPr>
              <a:t>, and the number of units sold, </a:t>
            </a:r>
            <a:r>
              <a:rPr lang="en-US" i="1" dirty="0">
                <a:ea typeface="ＭＳ Ｐゴシック" charset="0"/>
                <a:cs typeface="ＭＳ Ｐゴシック" charset="0"/>
              </a:rPr>
              <a:t>D</a:t>
            </a:r>
            <a:r>
              <a:rPr lang="en-US" dirty="0">
                <a:ea typeface="ＭＳ Ｐゴシック" charset="0"/>
                <a:cs typeface="ＭＳ Ｐゴシック" charset="0"/>
              </a:rPr>
              <a:t> (eq. 2-4).</a:t>
            </a:r>
          </a:p>
        </p:txBody>
      </p:sp>
      <p:graphicFrame>
        <p:nvGraphicFramePr>
          <p:cNvPr id="3" name="Object 2" descr=" "/>
          <p:cNvGraphicFramePr>
            <a:graphicFrameLocks noChangeAspect="1"/>
          </p:cNvGraphicFramePr>
          <p:nvPr>
            <p:extLst>
              <p:ext uri="{D42A27DB-BD31-4B8C-83A1-F6EECF244321}">
                <p14:modId xmlns:p14="http://schemas.microsoft.com/office/powerpoint/2010/main" val="700671232"/>
              </p:ext>
            </p:extLst>
          </p:nvPr>
        </p:nvGraphicFramePr>
        <p:xfrm>
          <a:off x="1993900" y="2937924"/>
          <a:ext cx="5156200" cy="1447800"/>
        </p:xfrm>
        <a:graphic>
          <a:graphicData uri="http://schemas.openxmlformats.org/presentationml/2006/ole">
            <mc:AlternateContent xmlns:mc="http://schemas.openxmlformats.org/markup-compatibility/2006">
              <mc:Choice xmlns:v="urn:schemas-microsoft-com:vml" Requires="v">
                <p:oleObj spid="_x0000_s1139" name="Equation" r:id="rId4" imgW="5155920" imgH="1447560" progId="Equation.DSMT4">
                  <p:embed/>
                </p:oleObj>
              </mc:Choice>
              <mc:Fallback>
                <p:oleObj name="Equation" r:id="rId4" imgW="5155920" imgH="144756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3900" y="2937924"/>
                        <a:ext cx="5156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12771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6866"/>
            <a:ext cx="8212138" cy="1046440"/>
          </a:xfrm>
        </p:spPr>
        <p:txBody>
          <a:bodyPr lIns="0" tIns="0" rIns="0" bIns="0">
            <a:spAutoFit/>
          </a:bodyPr>
          <a:lstStyle/>
          <a:p>
            <a:r>
              <a:rPr lang="en-US" sz="3400" dirty="0" smtClean="0">
                <a:ea typeface="ＭＳ Ｐゴシック" charset="0"/>
                <a:cs typeface="Times New Roman" charset="0"/>
              </a:rPr>
              <a:t>Calculus Can Help Determine the Demand That Maximizes Revenue</a:t>
            </a:r>
            <a:endParaRPr lang="en-US" sz="3400" b="0" dirty="0"/>
          </a:p>
        </p:txBody>
      </p:sp>
      <p:graphicFrame>
        <p:nvGraphicFramePr>
          <p:cNvPr id="3" name="Object 2" descr="d capital T capital R over d capital D equals a minus 2 b capital D equals 0."/>
          <p:cNvGraphicFramePr>
            <a:graphicFrameLocks noChangeAspect="1"/>
          </p:cNvGraphicFramePr>
          <p:nvPr>
            <p:extLst>
              <p:ext uri="{D42A27DB-BD31-4B8C-83A1-F6EECF244321}">
                <p14:modId xmlns:p14="http://schemas.microsoft.com/office/powerpoint/2010/main" val="4104334226"/>
              </p:ext>
            </p:extLst>
          </p:nvPr>
        </p:nvGraphicFramePr>
        <p:xfrm>
          <a:off x="1238250" y="2131484"/>
          <a:ext cx="2362200" cy="723900"/>
        </p:xfrm>
        <a:graphic>
          <a:graphicData uri="http://schemas.openxmlformats.org/presentationml/2006/ole">
            <mc:AlternateContent xmlns:mc="http://schemas.openxmlformats.org/markup-compatibility/2006">
              <mc:Choice xmlns:v="urn:schemas-microsoft-com:vml" Requires="v">
                <p:oleObj spid="_x0000_s2272" name="Equation" r:id="rId4" imgW="2361960" imgH="723600" progId="Equation.DSMT4">
                  <p:embed/>
                </p:oleObj>
              </mc:Choice>
              <mc:Fallback>
                <p:oleObj name="Equation" r:id="rId4" imgW="2361960" imgH="7236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8250" y="2131484"/>
                        <a:ext cx="23622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sz="quarter" idx="13"/>
          </p:nvPr>
        </p:nvSpPr>
        <p:spPr>
          <a:xfrm>
            <a:off x="457200" y="3424401"/>
            <a:ext cx="4351338" cy="738664"/>
          </a:xfrm>
        </p:spPr>
        <p:txBody>
          <a:bodyPr vert="horz" lIns="0" tIns="0" rIns="0" bIns="0" rtlCol="0">
            <a:spAutoFit/>
          </a:bodyPr>
          <a:lstStyle/>
          <a:p>
            <a:pPr marL="0" indent="0">
              <a:buNone/>
            </a:pPr>
            <a:r>
              <a:rPr lang="en-US" dirty="0" smtClean="0">
                <a:ea typeface="ＭＳ Ｐゴシック" charset="0"/>
                <a:cs typeface="ＭＳ Ｐゴシック" charset="0"/>
              </a:rPr>
              <a:t>Solving</a:t>
            </a:r>
            <a:r>
              <a:rPr lang="en-US" dirty="0">
                <a:ea typeface="ＭＳ Ｐゴシック" charset="0"/>
                <a:cs typeface="ＭＳ Ｐゴシック" charset="0"/>
              </a:rPr>
              <a:t>, the optimal demand is (eq. 2-6)</a:t>
            </a:r>
            <a:endParaRPr lang="en-US" sz="2800" dirty="0">
              <a:ea typeface="ＭＳ Ｐゴシック" charset="0"/>
              <a:cs typeface="ＭＳ Ｐゴシック" charset="0"/>
            </a:endParaRPr>
          </a:p>
        </p:txBody>
      </p:sp>
      <p:graphicFrame>
        <p:nvGraphicFramePr>
          <p:cNvPr id="4" name="Object 3" descr="Capital D hat equals the fraction a by 2b&#10;"/>
          <p:cNvGraphicFramePr>
            <a:graphicFrameLocks noChangeAspect="1"/>
          </p:cNvGraphicFramePr>
          <p:nvPr>
            <p:extLst>
              <p:ext uri="{D42A27DB-BD31-4B8C-83A1-F6EECF244321}">
                <p14:modId xmlns:p14="http://schemas.microsoft.com/office/powerpoint/2010/main" val="248051463"/>
              </p:ext>
            </p:extLst>
          </p:nvPr>
        </p:nvGraphicFramePr>
        <p:xfrm>
          <a:off x="1786466" y="4781550"/>
          <a:ext cx="939800" cy="723900"/>
        </p:xfrm>
        <a:graphic>
          <a:graphicData uri="http://schemas.openxmlformats.org/presentationml/2006/ole">
            <mc:AlternateContent xmlns:mc="http://schemas.openxmlformats.org/markup-compatibility/2006">
              <mc:Choice xmlns:v="urn:schemas-microsoft-com:vml" Requires="v">
                <p:oleObj spid="_x0000_s2273" name="Equation" r:id="rId6" imgW="939600" imgH="723600" progId="Equation.DSMT4">
                  <p:embed/>
                </p:oleObj>
              </mc:Choice>
              <mc:Fallback>
                <p:oleObj name="Equation" r:id="rId6" imgW="939600" imgH="7236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86466" y="4781550"/>
                        <a:ext cx="939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Placeholder 4" descr="The graph is a downward opening, parabolic curve. The maximum point on the curve is represented by the following equation. T R = a D hat minus b D hat squared, = start fraction a squared over 2 b end fraction minus start fraction a squared over 4 b end fraction, = start fraction a squared over 4 b end fraction. The maximum occurs at D hat = start fraction a over 2 b end fraction. Price = a minus b D."/>
          <p:cNvPicPr>
            <a:picLocks noGrp="1" noChangeAspect="1"/>
          </p:cNvPicPr>
          <p:nvPr>
            <p:ph type="pic" sz="quarter" idx="14"/>
          </p:nvPr>
        </p:nvPicPr>
        <p:blipFill>
          <a:blip r:embed="rId8">
            <a:extLst>
              <a:ext uri="{28A0092B-C50C-407E-A947-70E740481C1C}">
                <a14:useLocalDpi xmlns:a14="http://schemas.microsoft.com/office/drawing/2010/main" val="0"/>
              </a:ext>
            </a:extLst>
          </a:blip>
          <a:stretch>
            <a:fillRect/>
          </a:stretch>
        </p:blipFill>
        <p:spPr>
          <a:xfrm>
            <a:off x="4934706" y="2360821"/>
            <a:ext cx="3653968" cy="2790935"/>
          </a:xfrm>
        </p:spPr>
      </p:pic>
    </p:spTree>
    <p:extLst>
      <p:ext uri="{BB962C8B-B14F-4D97-AF65-F5344CB8AC3E}">
        <p14:creationId xmlns:p14="http://schemas.microsoft.com/office/powerpoint/2010/main" val="1889558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34785</TotalTime>
  <Words>1248</Words>
  <Application>Microsoft Office PowerPoint</Application>
  <PresentationFormat>On-screen Show (4:3)</PresentationFormat>
  <Paragraphs>129</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2_508 Lecture</vt:lpstr>
      <vt:lpstr>Equation</vt:lpstr>
      <vt:lpstr>Engineering Economy</vt:lpstr>
      <vt:lpstr>Objective</vt:lpstr>
      <vt:lpstr>Costs Can be Categorized in Several Different Ways</vt:lpstr>
      <vt:lpstr>More Ways to Categorize Costs</vt:lpstr>
      <vt:lpstr>We Need to Use Common Cost Terminology</vt:lpstr>
      <vt:lpstr>More Common Cost Terminology</vt:lpstr>
      <vt:lpstr>The General Price-Demand Relationship</vt:lpstr>
      <vt:lpstr>Total Revenue Depends on Price and Demand</vt:lpstr>
      <vt:lpstr>Calculus Can Help Determine the Demand That Maximizes Revenue</vt:lpstr>
      <vt:lpstr>We Can Also Find Maximum Profit…</vt:lpstr>
      <vt:lpstr>Pause and Solve (1 of 2)</vt:lpstr>
      <vt:lpstr>Solution (1 of 2)</vt:lpstr>
      <vt:lpstr>And we Can Find Revenue/Cost Breakeven</vt:lpstr>
      <vt:lpstr>Engineers Must Consider Cost in the Design of Products, Processes and Services</vt:lpstr>
      <vt:lpstr>Two Main Tasks are Involved in Cost-driven Design Optimization</vt:lpstr>
      <vt:lpstr>Optimizing a Design With Respect to Cost is a Four-Step Process</vt:lpstr>
      <vt:lpstr>Here is a Simplified Cost Function</vt:lpstr>
      <vt:lpstr>“Present Economy Studies” Can Ignore the Time Value of Money</vt:lpstr>
      <vt:lpstr>Pause and Solve (2 of 2)</vt:lpstr>
      <vt:lpstr>Solution (2 of 2)</vt:lpstr>
      <vt:lpstr>Copyright</vt:lpstr>
    </vt:vector>
  </TitlesOfParts>
  <Manager/>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Anand Nallu, Integra-PDY, IN</cp:lastModifiedBy>
  <cp:revision>414</cp:revision>
  <dcterms:modified xsi:type="dcterms:W3CDTF">2018-06-13T15:46:35Z</dcterms:modified>
</cp:coreProperties>
</file>