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30"/>
  </p:notesMasterIdLst>
  <p:handoutMasterIdLst>
    <p:handoutMasterId r:id="rId31"/>
  </p:handoutMasterIdLst>
  <p:sldIdLst>
    <p:sldId id="321" r:id="rId2"/>
    <p:sldId id="271" r:id="rId3"/>
    <p:sldId id="314" r:id="rId4"/>
    <p:sldId id="338" r:id="rId5"/>
    <p:sldId id="357" r:id="rId6"/>
    <p:sldId id="358" r:id="rId7"/>
    <p:sldId id="398" r:id="rId8"/>
    <p:sldId id="399" r:id="rId9"/>
    <p:sldId id="400" r:id="rId10"/>
    <p:sldId id="401" r:id="rId11"/>
    <p:sldId id="402" r:id="rId12"/>
    <p:sldId id="403" r:id="rId13"/>
    <p:sldId id="404" r:id="rId14"/>
    <p:sldId id="405" r:id="rId15"/>
    <p:sldId id="406" r:id="rId16"/>
    <p:sldId id="407" r:id="rId17"/>
    <p:sldId id="408" r:id="rId18"/>
    <p:sldId id="409" r:id="rId19"/>
    <p:sldId id="326" r:id="rId20"/>
    <p:sldId id="410" r:id="rId21"/>
    <p:sldId id="411" r:id="rId22"/>
    <p:sldId id="412" r:id="rId23"/>
    <p:sldId id="413" r:id="rId24"/>
    <p:sldId id="365" r:id="rId25"/>
    <p:sldId id="378" r:id="rId26"/>
    <p:sldId id="414" r:id="rId27"/>
    <p:sldId id="415" r:id="rId28"/>
    <p:sldId id="298" r:id="rId2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4" autoAdjust="0"/>
    <p:restoredTop sz="86400" autoAdjust="0"/>
  </p:normalViewPr>
  <p:slideViewPr>
    <p:cSldViewPr snapToGrid="0" snapToObjects="1">
      <p:cViewPr varScale="1">
        <p:scale>
          <a:sx n="113" d="100"/>
          <a:sy n="113" d="100"/>
        </p:scale>
        <p:origin x="-1500" y="-108"/>
      </p:cViewPr>
      <p:guideLst>
        <p:guide orient="horz" pos="2160"/>
        <p:guide orient="horz" pos="3895"/>
        <p:guide orient="horz" pos="752"/>
        <p:guide orient="horz" pos="390"/>
        <p:guide orient="horz" pos="1231"/>
        <p:guide orient="horz" pos="4146"/>
        <p:guide orient="horz" pos="1819"/>
        <p:guide orient="horz" pos="1491"/>
        <p:guide pos="2880"/>
        <p:guide pos="289"/>
        <p:guide pos="5455"/>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7/2/2018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7/2/2018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636173"/>
          </a:xfrm>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7/2/2018</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457200" y="1752600"/>
            <a:ext cx="8229600" cy="3505200"/>
          </a:xfrm>
        </p:spPr>
        <p:txBody>
          <a:bodyPr/>
          <a:lstStyle/>
          <a:p>
            <a:endParaRPr lang="en-US" dirty="0"/>
          </a:p>
        </p:txBody>
      </p:sp>
    </p:spTree>
    <p:extLst>
      <p:ext uri="{BB962C8B-B14F-4D97-AF65-F5344CB8AC3E}">
        <p14:creationId xmlns:p14="http://schemas.microsoft.com/office/powerpoint/2010/main" val="1821784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7" name="Shape 27"/>
          <p:cNvSpPr txBox="1">
            <a:spLocks noGrp="1"/>
          </p:cNvSpPr>
          <p:nvPr>
            <p:ph type="ftr" idx="11"/>
          </p:nvPr>
        </p:nvSpPr>
        <p:spPr>
          <a:xfrm>
            <a:off x="566738" y="6172200"/>
            <a:ext cx="8102600"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00F45AE3-EB76-41DE-97B2-CFE79B73D3C6}"/>
              </a:ext>
            </a:extLst>
          </p:cNvPr>
          <p:cNvSpPr>
            <a:spLocks noGrp="1"/>
          </p:cNvSpPr>
          <p:nvPr>
            <p:ph sz="quarter" idx="13"/>
          </p:nvPr>
        </p:nvSpPr>
        <p:spPr>
          <a:xfrm>
            <a:off x="458788" y="1441450"/>
            <a:ext cx="8102600" cy="4598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584200"/>
            <a:ext cx="8229600" cy="728450"/>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646524"/>
            <a:ext cx="8120062" cy="1782476"/>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971925"/>
            <a:ext cx="8120062" cy="2105025"/>
          </a:xfrm>
        </p:spPr>
        <p:txBody>
          <a:bodyPr/>
          <a:lstStyle/>
          <a:p>
            <a:pPr lvl="0"/>
            <a:r>
              <a:rPr lang="en-US" dirty="0"/>
              <a:t>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584200"/>
            <a:ext cx="8229600" cy="728450"/>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646524"/>
            <a:ext cx="8120062" cy="1331568"/>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200401"/>
            <a:ext cx="8120062" cy="1505824"/>
          </a:xfrm>
        </p:spPr>
        <p:txBody>
          <a:bodyPr/>
          <a:lstStyle/>
          <a:p>
            <a:pPr lvl="0"/>
            <a:r>
              <a:rPr lang="en-US" dirty="0"/>
              <a:t>Edit Master text styles</a:t>
            </a:r>
          </a:p>
        </p:txBody>
      </p:sp>
      <p:sp>
        <p:nvSpPr>
          <p:cNvPr id="8" name="Content Placeholder 6">
            <a:extLst>
              <a:ext uri="{FF2B5EF4-FFF2-40B4-BE49-F238E27FC236}">
                <a16:creationId xmlns="" xmlns:a16="http://schemas.microsoft.com/office/drawing/2014/main" id="{820D01C0-4FD2-4065-9EC3-96A308398288}"/>
              </a:ext>
            </a:extLst>
          </p:cNvPr>
          <p:cNvSpPr>
            <a:spLocks noGrp="1"/>
          </p:cNvSpPr>
          <p:nvPr>
            <p:ph sz="quarter" idx="15"/>
          </p:nvPr>
        </p:nvSpPr>
        <p:spPr>
          <a:xfrm>
            <a:off x="458788" y="4907560"/>
            <a:ext cx="8120062" cy="1186430"/>
          </a:xfrm>
        </p:spPr>
        <p:txBody>
          <a:bodyPr/>
          <a:lstStyle/>
          <a:p>
            <a:pPr lvl="0"/>
            <a:r>
              <a:rPr lang="en-US" dirty="0"/>
              <a:t>Edit Master text styles</a:t>
            </a:r>
          </a:p>
        </p:txBody>
      </p:sp>
    </p:spTree>
    <p:extLst>
      <p:ext uri="{BB962C8B-B14F-4D97-AF65-F5344CB8AC3E}">
        <p14:creationId xmlns:p14="http://schemas.microsoft.com/office/powerpoint/2010/main" val="1367228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8788" y="5050971"/>
            <a:ext cx="8120062"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
        <p:nvSpPr>
          <p:cNvPr id="3" name="Picture Placeholder 2">
            <a:extLst>
              <a:ext uri="{FF2B5EF4-FFF2-40B4-BE49-F238E27FC236}">
                <a16:creationId xmlns="" xmlns:a16="http://schemas.microsoft.com/office/drawing/2014/main" id="{AD3CB993-AC2C-41C5-BFB7-F2499EC1A14C}"/>
              </a:ext>
            </a:extLst>
          </p:cNvPr>
          <p:cNvSpPr>
            <a:spLocks noGrp="1"/>
          </p:cNvSpPr>
          <p:nvPr>
            <p:ph type="pic" sz="quarter" idx="13"/>
          </p:nvPr>
        </p:nvSpPr>
        <p:spPr>
          <a:xfrm>
            <a:off x="458788" y="1512888"/>
            <a:ext cx="8123237" cy="3417887"/>
          </a:xfrm>
        </p:spPr>
        <p:txBody>
          <a:bodyPr/>
          <a:lstStyle/>
          <a:p>
            <a:endParaRPr lang="en-US" dirty="0"/>
          </a:p>
        </p:txBody>
      </p:sp>
    </p:spTree>
    <p:extLst>
      <p:ext uri="{BB962C8B-B14F-4D97-AF65-F5344CB8AC3E}">
        <p14:creationId xmlns:p14="http://schemas.microsoft.com/office/powerpoint/2010/main" val="1885097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40920467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7/2/2018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7/2/2018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458788"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7/2/2018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403767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7/2/2018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7/2/2018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789945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7/2/2018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7/2/2018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2019, 2016, 2013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92" r:id="rId5"/>
    <p:sldLayoutId id="2147483679" r:id="rId6"/>
    <p:sldLayoutId id="2147483680" r:id="rId7"/>
    <p:sldLayoutId id="2147483682" r:id="rId8"/>
    <p:sldLayoutId id="2147483686" r:id="rId9"/>
    <p:sldLayoutId id="2147483689" r:id="rId10"/>
    <p:sldLayoutId id="2147483649" r:id="rId11"/>
    <p:sldLayoutId id="2147483650" r:id="rId12"/>
    <p:sldLayoutId id="2147483694" r:id="rId13"/>
    <p:sldLayoutId id="2147483671" r:id="rId14"/>
    <p:sldLayoutId id="2147483673" r:id="rId15"/>
    <p:sldLayoutId id="2147483693" r:id="rId1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4.wmf"/><Relationship Id="rId2" Type="http://schemas.openxmlformats.org/officeDocument/2006/relationships/slideLayout" Target="../slideLayouts/slideLayout8.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8.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8.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2" y="192912"/>
            <a:ext cx="8205792" cy="553998"/>
          </a:xfrm>
        </p:spPr>
        <p:txBody>
          <a:bodyPr vert="horz" wrap="square" lIns="0" tIns="0" rIns="0" bIns="0" rtlCol="0" anchor="t">
            <a:spAutoFit/>
          </a:bodyPr>
          <a:lstStyle/>
          <a:p>
            <a:r>
              <a:rPr lang="en-US" dirty="0">
                <a:latin typeface="+mj-lt"/>
              </a:rPr>
              <a:t>Engineering Economy</a:t>
            </a:r>
            <a:endParaRPr lang="en-US" dirty="0">
              <a:latin typeface="+mj-lt"/>
              <a:ea typeface="ＭＳ Ｐゴシック" pitchFamily="-108" charset="-128"/>
              <a:cs typeface="ＭＳ Ｐゴシック" pitchFamily="-108" charset="-128"/>
            </a:endParaRPr>
          </a:p>
        </p:txBody>
      </p:sp>
      <p:sp>
        <p:nvSpPr>
          <p:cNvPr id="8" name="Text Placeholder 7"/>
          <p:cNvSpPr>
            <a:spLocks noGrp="1"/>
          </p:cNvSpPr>
          <p:nvPr>
            <p:ph type="body" sz="quarter" idx="13"/>
          </p:nvPr>
        </p:nvSpPr>
        <p:spPr>
          <a:xfrm>
            <a:off x="454475" y="750554"/>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487815"/>
            <a:ext cx="3657600" cy="492443"/>
          </a:xfrm>
        </p:spPr>
        <p:txBody>
          <a:bodyPr vert="horz" lIns="0" tIns="0" rIns="0" bIns="0" rtlCol="0" anchor="b">
            <a:spAutoFit/>
          </a:bodyPr>
          <a:lstStyle/>
          <a:p>
            <a:r>
              <a:rPr lang="en-US" sz="3200" dirty="0">
                <a:latin typeface="+mj-lt"/>
                <a:ea typeface="+mj-ea"/>
                <a:cs typeface="Calibri" panose="020F0502020204030204" pitchFamily="34" charset="0"/>
              </a:rPr>
              <a:t>Chapter </a:t>
            </a:r>
            <a:r>
              <a:rPr lang="en-US" sz="3200" dirty="0" smtClean="0">
                <a:latin typeface="+mj-lt"/>
                <a:ea typeface="+mj-ea"/>
                <a:cs typeface="Calibri" panose="020F0502020204030204" pitchFamily="34" charset="0"/>
              </a:rPr>
              <a:t>14</a:t>
            </a:r>
            <a:endParaRPr lang="en-US" sz="3200" dirty="0">
              <a:latin typeface="+mj-lt"/>
              <a:ea typeface="+mj-ea"/>
              <a:cs typeface="Calibri" panose="020F0502020204030204" pitchFamily="34" charset="0"/>
            </a:endParaRPr>
          </a:p>
        </p:txBody>
      </p:sp>
      <p:sp>
        <p:nvSpPr>
          <p:cNvPr id="9" name="Content Placeholder 4"/>
          <p:cNvSpPr>
            <a:spLocks noGrp="1"/>
          </p:cNvSpPr>
          <p:nvPr>
            <p:ph type="body" sz="quarter" idx="15"/>
          </p:nvPr>
        </p:nvSpPr>
        <p:spPr>
          <a:xfrm>
            <a:off x="5037664" y="3175657"/>
            <a:ext cx="3657600" cy="615553"/>
          </a:xfrm>
        </p:spPr>
        <p:txBody>
          <a:bodyPr vert="horz" wrap="square" lIns="0" tIns="0" rIns="0" bIns="0" rtlCol="0" anchor="b">
            <a:spAutoFit/>
          </a:bodyPr>
          <a:lstStyle/>
          <a:p>
            <a:pPr>
              <a:spcBef>
                <a:spcPct val="0"/>
              </a:spcBef>
            </a:pPr>
            <a:r>
              <a:rPr lang="en-US" altLang="en-US" sz="2000" dirty="0" smtClean="0">
                <a:latin typeface="+mj-lt"/>
                <a:cs typeface="Arial" panose="020B0604020202020204" pitchFamily="34" charset="0"/>
              </a:rPr>
              <a:t>Decision </a:t>
            </a:r>
            <a:r>
              <a:rPr lang="en-US" altLang="en-US" sz="2000" dirty="0">
                <a:latin typeface="+mj-lt"/>
                <a:cs typeface="Arial" panose="020B0604020202020204" pitchFamily="34" charset="0"/>
              </a:rPr>
              <a:t>Making Considering Multiattributes</a:t>
            </a:r>
          </a:p>
        </p:txBody>
      </p:sp>
      <p:pic>
        <p:nvPicPr>
          <p:cNvPr id="11" name="Picture 2" descr="Front Cover: Engineering Economy Seventeenth Edition by Sullivan, Wicks and Koelli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6664" y="1571494"/>
            <a:ext cx="3585111" cy="445848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31228"/>
            <a:ext cx="6934200" cy="204042"/>
          </a:xfrm>
        </p:spPr>
        <p:txBody>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031421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IN" altLang="en-US" sz="3400" dirty="0">
                <a:cs typeface="Arial" panose="020B0604020202020204" pitchFamily="34" charset="0"/>
              </a:rPr>
              <a:t>The </a:t>
            </a:r>
            <a:r>
              <a:rPr lang="en-IN" altLang="en-US" sz="3400" dirty="0" smtClean="0">
                <a:cs typeface="Arial" panose="020B0604020202020204" pitchFamily="34" charset="0"/>
              </a:rPr>
              <a:t>Dimensionality </a:t>
            </a:r>
            <a:r>
              <a:rPr lang="en-IN" altLang="en-US" sz="3400" dirty="0">
                <a:cs typeface="Arial" panose="020B0604020202020204" pitchFamily="34" charset="0"/>
              </a:rPr>
              <a:t>of the </a:t>
            </a:r>
            <a:r>
              <a:rPr lang="en-IN" altLang="en-US" sz="3400" dirty="0" smtClean="0">
                <a:cs typeface="Arial" panose="020B0604020202020204" pitchFamily="34" charset="0"/>
              </a:rPr>
              <a:t>Problem Dictates Solution Methods</a:t>
            </a:r>
            <a:endParaRPr lang="en-US" sz="3400" b="0" dirty="0"/>
          </a:p>
        </p:txBody>
      </p:sp>
      <p:sp>
        <p:nvSpPr>
          <p:cNvPr id="6" name="Content Placeholder 5"/>
          <p:cNvSpPr>
            <a:spLocks noGrp="1"/>
          </p:cNvSpPr>
          <p:nvPr>
            <p:ph idx="1"/>
          </p:nvPr>
        </p:nvSpPr>
        <p:spPr>
          <a:xfrm>
            <a:off x="457200" y="1639859"/>
            <a:ext cx="8212138" cy="3380873"/>
          </a:xfrm>
        </p:spPr>
        <p:txBody>
          <a:bodyPr vert="horz" lIns="0" tIns="0" rIns="0" bIns="0" rtlCol="0">
            <a:noAutofit/>
          </a:bodyPr>
          <a:lstStyle/>
          <a:p>
            <a:r>
              <a:rPr lang="en-IN" altLang="en-US" dirty="0"/>
              <a:t>All attributes can be collapsed into a single dimension (single-dimension analysis) such as dollar equivalents, or a utility equivalent perhaps ranging from 0 to 100</a:t>
            </a:r>
            <a:r>
              <a:rPr lang="en-IN" altLang="en-US" dirty="0" smtClean="0"/>
              <a:t>. It </a:t>
            </a:r>
            <a:r>
              <a:rPr lang="en-IN" altLang="en-US" dirty="0"/>
              <a:t>might be difficult to assign such to a color.</a:t>
            </a:r>
          </a:p>
          <a:p>
            <a:r>
              <a:rPr lang="en-IN" altLang="en-US" dirty="0"/>
              <a:t>This is popular in practice because a complex problem can be made computationally tractable.</a:t>
            </a:r>
          </a:p>
          <a:p>
            <a:r>
              <a:rPr lang="en-IN" altLang="en-US" dirty="0"/>
              <a:t>Single-dimension models are termed compensatory models (allowing trade-offs among attributes).</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6180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IN" altLang="en-US" sz="3400" dirty="0" smtClean="0">
                <a:cs typeface="Arial" panose="020B0604020202020204" pitchFamily="34" charset="0"/>
              </a:rPr>
              <a:t>Full-Dimension Analysis Retains </a:t>
            </a:r>
            <a:r>
              <a:rPr lang="en-IN" altLang="en-US" sz="3400" dirty="0">
                <a:cs typeface="Arial" panose="020B0604020202020204" pitchFamily="34" charset="0"/>
              </a:rPr>
              <a:t>the </a:t>
            </a:r>
            <a:r>
              <a:rPr lang="en-IN" altLang="en-US" sz="3400" dirty="0" smtClean="0">
                <a:cs typeface="Arial" panose="020B0604020202020204" pitchFamily="34" charset="0"/>
              </a:rPr>
              <a:t>Individuality </a:t>
            </a:r>
            <a:r>
              <a:rPr lang="en-IN" altLang="en-US" sz="3400" dirty="0">
                <a:cs typeface="Arial" panose="020B0604020202020204" pitchFamily="34" charset="0"/>
              </a:rPr>
              <a:t>of </a:t>
            </a:r>
            <a:r>
              <a:rPr lang="en-IN" altLang="en-US" sz="3400" dirty="0" smtClean="0">
                <a:cs typeface="Arial" panose="020B0604020202020204" pitchFamily="34" charset="0"/>
              </a:rPr>
              <a:t>All Attributes</a:t>
            </a:r>
            <a:endParaRPr lang="en-US" sz="3400" b="0" dirty="0"/>
          </a:p>
        </p:txBody>
      </p:sp>
      <p:sp>
        <p:nvSpPr>
          <p:cNvPr id="6" name="Content Placeholder 5"/>
          <p:cNvSpPr>
            <a:spLocks noGrp="1"/>
          </p:cNvSpPr>
          <p:nvPr>
            <p:ph idx="1"/>
          </p:nvPr>
        </p:nvSpPr>
        <p:spPr>
          <a:xfrm>
            <a:off x="457200" y="1639860"/>
            <a:ext cx="8212138" cy="2314074"/>
          </a:xfrm>
        </p:spPr>
        <p:txBody>
          <a:bodyPr vert="horz" lIns="0" tIns="0" rIns="0" bIns="0" rtlCol="0">
            <a:noAutofit/>
          </a:bodyPr>
          <a:lstStyle/>
          <a:p>
            <a:r>
              <a:rPr lang="en-IN" altLang="en-US" dirty="0"/>
              <a:t>No attempt is made to create a common scale.</a:t>
            </a:r>
          </a:p>
          <a:p>
            <a:r>
              <a:rPr lang="en-IN" altLang="en-US" dirty="0"/>
              <a:t>This approach is especially good for eliminating inferior alternatives from further analysis.</a:t>
            </a:r>
          </a:p>
          <a:p>
            <a:r>
              <a:rPr lang="en-IN" altLang="en-US" dirty="0"/>
              <a:t>Models for full-dimension analysis are termed noncompensatory (no trade-offs among attributes).</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8162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8164"/>
            <a:ext cx="8212138" cy="1589721"/>
          </a:xfrm>
        </p:spPr>
        <p:txBody>
          <a:bodyPr lIns="0" tIns="0" rIns="0" bIns="0"/>
          <a:lstStyle/>
          <a:p>
            <a:r>
              <a:rPr lang="en-IN" altLang="en-US" sz="3400" dirty="0">
                <a:cs typeface="Arial" panose="020B0604020202020204" pitchFamily="34" charset="0"/>
              </a:rPr>
              <a:t>Noncompensatory </a:t>
            </a:r>
            <a:r>
              <a:rPr lang="en-IN" altLang="en-US" sz="3400" dirty="0" smtClean="0">
                <a:cs typeface="Arial" panose="020B0604020202020204" pitchFamily="34" charset="0"/>
              </a:rPr>
              <a:t>Models Attempt </a:t>
            </a:r>
            <a:r>
              <a:rPr lang="en-IN" altLang="en-US" sz="3400" dirty="0">
                <a:cs typeface="Arial" panose="020B0604020202020204" pitchFamily="34" charset="0"/>
              </a:rPr>
              <a:t>to </a:t>
            </a:r>
            <a:r>
              <a:rPr lang="en-IN" altLang="en-US" sz="3400" dirty="0" smtClean="0">
                <a:cs typeface="Arial" panose="020B0604020202020204" pitchFamily="34" charset="0"/>
              </a:rPr>
              <a:t>Select </a:t>
            </a:r>
            <a:r>
              <a:rPr lang="en-IN" altLang="en-US" sz="3400" dirty="0">
                <a:cs typeface="Arial" panose="020B0604020202020204" pitchFamily="34" charset="0"/>
              </a:rPr>
              <a:t>the </a:t>
            </a:r>
            <a:r>
              <a:rPr lang="en-IN" altLang="en-US" sz="3400" dirty="0" smtClean="0">
                <a:cs typeface="Arial" panose="020B0604020202020204" pitchFamily="34" charset="0"/>
              </a:rPr>
              <a:t>Best Alternative Considering </a:t>
            </a:r>
            <a:r>
              <a:rPr lang="en-IN" altLang="en-US" sz="3400" dirty="0">
                <a:cs typeface="Arial" panose="020B0604020202020204" pitchFamily="34" charset="0"/>
              </a:rPr>
              <a:t>the </a:t>
            </a:r>
            <a:r>
              <a:rPr lang="en-IN" altLang="en-US" sz="3400" dirty="0" smtClean="0">
                <a:cs typeface="Arial" panose="020B0604020202020204" pitchFamily="34" charset="0"/>
              </a:rPr>
              <a:t>Full-Dimensionality </a:t>
            </a:r>
            <a:r>
              <a:rPr lang="en-IN" altLang="en-US" sz="3400" dirty="0">
                <a:cs typeface="Arial" panose="020B0604020202020204" pitchFamily="34" charset="0"/>
              </a:rPr>
              <a:t>of the </a:t>
            </a:r>
            <a:r>
              <a:rPr lang="en-IN" altLang="en-US" sz="3400" dirty="0" smtClean="0">
                <a:cs typeface="Arial" panose="020B0604020202020204" pitchFamily="34" charset="0"/>
              </a:rPr>
              <a:t>Problem</a:t>
            </a:r>
            <a:endParaRPr lang="en-US" sz="3400" b="0" dirty="0"/>
          </a:p>
        </p:txBody>
      </p:sp>
      <p:sp>
        <p:nvSpPr>
          <p:cNvPr id="6" name="Content Placeholder 5"/>
          <p:cNvSpPr>
            <a:spLocks noGrp="1"/>
          </p:cNvSpPr>
          <p:nvPr>
            <p:ph idx="1"/>
          </p:nvPr>
        </p:nvSpPr>
        <p:spPr>
          <a:xfrm>
            <a:off x="457200" y="2063209"/>
            <a:ext cx="8212138" cy="3660258"/>
          </a:xfrm>
        </p:spPr>
        <p:txBody>
          <a:bodyPr vert="horz" lIns="0" tIns="0" rIns="0" bIns="0" rtlCol="0">
            <a:noAutofit/>
          </a:bodyPr>
          <a:lstStyle/>
          <a:p>
            <a:r>
              <a:rPr lang="en-IN" altLang="en-US" dirty="0"/>
              <a:t>Dominance: screening to eliminate inferior alternatives.</a:t>
            </a:r>
          </a:p>
          <a:p>
            <a:r>
              <a:rPr lang="en-IN" altLang="en-US" dirty="0"/>
              <a:t>Satisficing: when all attributes meets a minimum threshold.</a:t>
            </a:r>
          </a:p>
          <a:p>
            <a:r>
              <a:rPr lang="en-IN" altLang="en-US" dirty="0"/>
              <a:t>Disjunctive resolution: when at least one attribute meets a minimum threshold.</a:t>
            </a:r>
          </a:p>
          <a:p>
            <a:r>
              <a:rPr lang="en-IN" altLang="en-US" dirty="0"/>
              <a:t>Lexicography: Choose the alternative with the “best” value for a particular attribute</a:t>
            </a:r>
            <a:r>
              <a:rPr lang="en-IN" altLang="en-US" dirty="0" smtClean="0"/>
              <a:t>. If </a:t>
            </a:r>
            <a:r>
              <a:rPr lang="en-IN" altLang="en-US" dirty="0"/>
              <a:t>there is a tie, consider scores for the next most-valuable attribute, etc</a:t>
            </a:r>
            <a:r>
              <a:rPr lang="en-IN" altLang="en-US" dirty="0" smtClean="0"/>
              <a:t>. So</a:t>
            </a:r>
            <a:r>
              <a:rPr lang="en-IN" altLang="en-US" dirty="0"/>
              <a:t>, the attributes must be ranked in order of preference.</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8449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35001"/>
            <a:ext cx="8229600" cy="635315"/>
          </a:xfrm>
        </p:spPr>
        <p:txBody>
          <a:bodyPr lIns="0" tIns="0" rIns="0" bIns="0"/>
          <a:lstStyle/>
          <a:p>
            <a:r>
              <a:rPr lang="en-US" altLang="en-US" sz="3400" dirty="0"/>
              <a:t>Revisiting the </a:t>
            </a:r>
            <a:r>
              <a:rPr lang="en-US" altLang="en-US" sz="3400" dirty="0" smtClean="0"/>
              <a:t>Car Problem</a:t>
            </a:r>
            <a:endParaRPr lang="en-US" sz="3400" dirty="0"/>
          </a:p>
        </p:txBody>
      </p:sp>
      <p:graphicFrame>
        <p:nvGraphicFramePr>
          <p:cNvPr id="7" name="Shape 303"/>
          <p:cNvGraphicFramePr/>
          <p:nvPr>
            <p:extLst>
              <p:ext uri="{D42A27DB-BD31-4B8C-83A1-F6EECF244321}">
                <p14:modId xmlns:p14="http://schemas.microsoft.com/office/powerpoint/2010/main" val="3974831581"/>
              </p:ext>
            </p:extLst>
          </p:nvPr>
        </p:nvGraphicFramePr>
        <p:xfrm>
          <a:off x="618058" y="1752562"/>
          <a:ext cx="7907872" cy="4185942"/>
        </p:xfrm>
        <a:graphic>
          <a:graphicData uri="http://schemas.openxmlformats.org/drawingml/2006/table">
            <a:tbl>
              <a:tblPr firstRow="1">
                <a:noFill/>
              </a:tblPr>
              <a:tblGrid>
                <a:gridCol w="1642539">
                  <a:extLst>
                    <a:ext uri="{9D8B030D-6E8A-4147-A177-3AD203B41FA5}">
                      <a16:colId xmlns="" xmlns:a16="http://schemas.microsoft.com/office/drawing/2014/main" val="20000"/>
                    </a:ext>
                  </a:extLst>
                </a:gridCol>
                <a:gridCol w="1320800">
                  <a:extLst>
                    <a:ext uri="{9D8B030D-6E8A-4147-A177-3AD203B41FA5}">
                      <a16:colId xmlns="" xmlns:a16="http://schemas.microsoft.com/office/drawing/2014/main" val="20001"/>
                    </a:ext>
                  </a:extLst>
                </a:gridCol>
                <a:gridCol w="1354667">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1312327"/>
                <a:gridCol w="1134539"/>
              </a:tblGrid>
              <a:tr h="33097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Attribute</a:t>
                      </a:r>
                    </a:p>
                  </a:txBody>
                  <a:tcPr marT="45708" marB="45708"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A</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B</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C</a:t>
                      </a:r>
                    </a:p>
                  </a:txBody>
                  <a:tcPr marT="45708" marB="45708"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Preference</a:t>
                      </a:r>
                    </a:p>
                  </a:txBody>
                  <a:tcPr marT="45708" marB="45708"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Minimum</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48096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Horsepower</a:t>
                      </a:r>
                    </a:p>
                  </a:txBody>
                  <a:tcPr marT="45708" marB="45708"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195</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320</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230</a:t>
                      </a:r>
                    </a:p>
                  </a:txBody>
                  <a:tcPr marT="45708" marB="45708"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Higher</a:t>
                      </a:r>
                    </a:p>
                  </a:txBody>
                  <a:tcPr marT="45708" marB="45708"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200</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45214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Transmission</a:t>
                      </a:r>
                    </a:p>
                  </a:txBody>
                  <a:tcPr marT="45708" marB="45708"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Automatic</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Automatic</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Manual</a:t>
                      </a:r>
                    </a:p>
                  </a:txBody>
                  <a:tcPr marT="45708" marB="45708"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Automatic</a:t>
                      </a:r>
                    </a:p>
                  </a:txBody>
                  <a:tcPr marT="45708" marB="45708"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Manual</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47890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Color</a:t>
                      </a:r>
                    </a:p>
                  </a:txBody>
                  <a:tcPr marT="45708" marB="45708"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Red</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Blue</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Gray</a:t>
                      </a:r>
                    </a:p>
                  </a:txBody>
                  <a:tcPr marT="45708" marB="45708"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 G, R</a:t>
                      </a:r>
                    </a:p>
                  </a:txBody>
                  <a:tcPr marT="45708" marB="45708"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R</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3"/>
                  </a:ext>
                </a:extLst>
              </a:tr>
              <a:tr h="51110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Body style</a:t>
                      </a:r>
                    </a:p>
                  </a:txBody>
                  <a:tcPr marT="45708" marB="45708"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Sedan</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Coupe</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Sedan</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Sedan</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Coupe</a:t>
                      </a:r>
                    </a:p>
                  </a:txBody>
                  <a:tcPr marT="45708" marB="45708"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50823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Brand</a:t>
                      </a:r>
                    </a:p>
                  </a:txBody>
                  <a:tcPr marT="45708" marB="45708"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Import</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Domestic</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Import</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Domestic</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Import</a:t>
                      </a:r>
                    </a:p>
                  </a:txBody>
                  <a:tcPr marT="45708" marB="45708"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50324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Gas mileage</a:t>
                      </a:r>
                    </a:p>
                  </a:txBody>
                  <a:tcPr marT="45708" marB="45708"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26 mpg</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18 mpg</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21 mpg</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Higher</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20 mpg</a:t>
                      </a:r>
                    </a:p>
                  </a:txBody>
                  <a:tcPr marT="45708" marB="45708"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88560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Dealer reputation</a:t>
                      </a:r>
                    </a:p>
                  </a:txBody>
                  <a:tcPr marT="45708" marB="45708"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Excellent</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Fair</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Poor</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Better rep.</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Fair</a:t>
                      </a:r>
                    </a:p>
                  </a:txBody>
                  <a:tcPr marT="45708" marB="45708"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1699031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95524"/>
            <a:ext cx="8229600" cy="1023183"/>
          </a:xfrm>
        </p:spPr>
        <p:txBody>
          <a:bodyPr lIns="0" tIns="0" rIns="0" bIns="0"/>
          <a:lstStyle/>
          <a:p>
            <a:r>
              <a:rPr lang="en-IN" altLang="en-US" sz="3400" dirty="0"/>
              <a:t>Pairwise </a:t>
            </a:r>
            <a:r>
              <a:rPr lang="en-IN" altLang="en-US" sz="3400" dirty="0" smtClean="0"/>
              <a:t>Comparison </a:t>
            </a:r>
            <a:r>
              <a:rPr lang="en-IN" altLang="en-US" sz="3400" dirty="0"/>
              <a:t>to </a:t>
            </a:r>
            <a:r>
              <a:rPr lang="en-IN" altLang="en-US" sz="3400" dirty="0" smtClean="0"/>
              <a:t>Determine Dominance</a:t>
            </a:r>
            <a:endParaRPr lang="en-US" sz="3400" dirty="0"/>
          </a:p>
        </p:txBody>
      </p:sp>
      <p:graphicFrame>
        <p:nvGraphicFramePr>
          <p:cNvPr id="7" name="Shape 303"/>
          <p:cNvGraphicFramePr/>
          <p:nvPr>
            <p:extLst>
              <p:ext uri="{D42A27DB-BD31-4B8C-83A1-F6EECF244321}">
                <p14:modId xmlns:p14="http://schemas.microsoft.com/office/powerpoint/2010/main" val="2478891693"/>
              </p:ext>
            </p:extLst>
          </p:nvPr>
        </p:nvGraphicFramePr>
        <p:xfrm>
          <a:off x="795859" y="1562136"/>
          <a:ext cx="7509933" cy="4378805"/>
        </p:xfrm>
        <a:graphic>
          <a:graphicData uri="http://schemas.openxmlformats.org/drawingml/2006/table">
            <a:tbl>
              <a:tblPr firstRow="1">
                <a:noFill/>
              </a:tblPr>
              <a:tblGrid>
                <a:gridCol w="1964267">
                  <a:extLst>
                    <a:ext uri="{9D8B030D-6E8A-4147-A177-3AD203B41FA5}">
                      <a16:colId xmlns="" xmlns:a16="http://schemas.microsoft.com/office/drawing/2014/main" val="20000"/>
                    </a:ext>
                  </a:extLst>
                </a:gridCol>
                <a:gridCol w="1841502">
                  <a:extLst>
                    <a:ext uri="{9D8B030D-6E8A-4147-A177-3AD203B41FA5}">
                      <a16:colId xmlns="" xmlns:a16="http://schemas.microsoft.com/office/drawing/2014/main" val="20001"/>
                    </a:ext>
                  </a:extLst>
                </a:gridCol>
                <a:gridCol w="1790698">
                  <a:extLst>
                    <a:ext uri="{9D8B030D-6E8A-4147-A177-3AD203B41FA5}">
                      <a16:colId xmlns="" xmlns:a16="http://schemas.microsoft.com/office/drawing/2014/main" val="20002"/>
                    </a:ext>
                  </a:extLst>
                </a:gridCol>
                <a:gridCol w="1913466">
                  <a:extLst>
                    <a:ext uri="{9D8B030D-6E8A-4147-A177-3AD203B41FA5}">
                      <a16:colId xmlns="" xmlns:a16="http://schemas.microsoft.com/office/drawing/2014/main" val="20003"/>
                    </a:ext>
                  </a:extLst>
                </a:gridCol>
              </a:tblGrid>
              <a:tr h="33097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Attribute</a:t>
                      </a:r>
                    </a:p>
                  </a:txBody>
                  <a:tcPr marT="45729" marB="45729"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A vs. Car B</a:t>
                      </a:r>
                    </a:p>
                  </a:txBody>
                  <a:tcPr marT="45729" marB="45729"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A vs. Car C</a:t>
                      </a:r>
                    </a:p>
                  </a:txBody>
                  <a:tcPr marT="45729" marB="45729"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B vs. Car C</a:t>
                      </a:r>
                    </a:p>
                  </a:txBody>
                  <a:tcPr marT="45729" marB="45729"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48096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Horsepower</a:t>
                      </a:r>
                    </a:p>
                  </a:txBody>
                  <a:tcPr marT="45729" marB="45729"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Worse</a:t>
                      </a:r>
                    </a:p>
                  </a:txBody>
                  <a:tcPr marT="45729" marB="45729"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Worse</a:t>
                      </a:r>
                    </a:p>
                  </a:txBody>
                  <a:tcPr marT="45729" marB="45729"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Better</a:t>
                      </a:r>
                    </a:p>
                  </a:txBody>
                  <a:tcPr marT="45729" marB="45729"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45214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Transmission</a:t>
                      </a:r>
                    </a:p>
                  </a:txBody>
                  <a:tcPr marT="45729" marB="45729"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Same</a:t>
                      </a:r>
                    </a:p>
                  </a:txBody>
                  <a:tcPr marT="45729" marB="45729"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Better</a:t>
                      </a:r>
                    </a:p>
                  </a:txBody>
                  <a:tcPr marT="45729" marB="45729"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Better</a:t>
                      </a:r>
                    </a:p>
                  </a:txBody>
                  <a:tcPr marT="45729" marB="45729"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47890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Color</a:t>
                      </a:r>
                    </a:p>
                  </a:txBody>
                  <a:tcPr marT="45729" marB="45729"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Worse</a:t>
                      </a:r>
                    </a:p>
                  </a:txBody>
                  <a:tcPr marT="45729" marB="45729"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Worse</a:t>
                      </a:r>
                    </a:p>
                  </a:txBody>
                  <a:tcPr marT="45729" marB="45729"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Better</a:t>
                      </a:r>
                    </a:p>
                  </a:txBody>
                  <a:tcPr marT="45729" marB="45729"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3"/>
                  </a:ext>
                </a:extLst>
              </a:tr>
              <a:tr h="51110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Body style</a:t>
                      </a:r>
                    </a:p>
                  </a:txBody>
                  <a:tcPr marT="45729" marB="45729"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Better</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Same</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Worse</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50823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Brand</a:t>
                      </a:r>
                    </a:p>
                  </a:txBody>
                  <a:tcPr marT="45729" marB="45729"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Worse</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Same</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Better</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50324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Gas mileage</a:t>
                      </a:r>
                    </a:p>
                  </a:txBody>
                  <a:tcPr marT="45729" marB="45729"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Better</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Better</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Worse</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53921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Dealer reputation</a:t>
                      </a:r>
                    </a:p>
                  </a:txBody>
                  <a:tcPr marT="45729" marB="45729"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Better</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Better</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Better</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53921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Dominance?</a:t>
                      </a:r>
                    </a:p>
                  </a:txBody>
                  <a:tcPr marT="45729" marB="45729"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No</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No</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No</a:t>
                      </a:r>
                    </a:p>
                  </a:txBody>
                  <a:tcPr marT="45729" marB="45729"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1115213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IN" altLang="en-US" sz="3400" dirty="0">
                <a:cs typeface="Arial" panose="020B0604020202020204" pitchFamily="34" charset="0"/>
              </a:rPr>
              <a:t>Assessing the </a:t>
            </a:r>
            <a:r>
              <a:rPr lang="en-IN" altLang="en-US" sz="3400" dirty="0" smtClean="0">
                <a:cs typeface="Arial" panose="020B0604020202020204" pitchFamily="34" charset="0"/>
              </a:rPr>
              <a:t>Alternatives Using Noncompensatory Methods </a:t>
            </a:r>
            <a:r>
              <a:rPr lang="en-US" altLang="en-US" sz="2800" dirty="0">
                <a:cs typeface="Arial" panose="020B0604020202020204" pitchFamily="34" charset="0"/>
              </a:rPr>
              <a:t>(1 of 2)</a:t>
            </a:r>
            <a:endParaRPr lang="en-US" sz="2800" b="0" dirty="0"/>
          </a:p>
        </p:txBody>
      </p:sp>
      <p:sp>
        <p:nvSpPr>
          <p:cNvPr id="6" name="Content Placeholder 5"/>
          <p:cNvSpPr>
            <a:spLocks noGrp="1"/>
          </p:cNvSpPr>
          <p:nvPr>
            <p:ph idx="1"/>
          </p:nvPr>
        </p:nvSpPr>
        <p:spPr>
          <a:xfrm>
            <a:off x="457200" y="1647795"/>
            <a:ext cx="8212138" cy="2179138"/>
          </a:xfrm>
        </p:spPr>
        <p:txBody>
          <a:bodyPr vert="horz" lIns="0" tIns="0" rIns="0" bIns="0" rtlCol="0">
            <a:noAutofit/>
          </a:bodyPr>
          <a:lstStyle/>
          <a:p>
            <a:r>
              <a:rPr lang="en-IN" altLang="en-US" dirty="0"/>
              <a:t>Dominance: None of the alternatives is dominated (each is a “winner” for at least one attribute).</a:t>
            </a:r>
          </a:p>
          <a:p>
            <a:r>
              <a:rPr lang="en-IN" altLang="en-US" dirty="0"/>
              <a:t>Satisficing: None meet the minimum threshold in all </a:t>
            </a:r>
            <a:r>
              <a:rPr lang="en-IN" altLang="en-US" dirty="0" smtClean="0"/>
              <a:t>categories. Car </a:t>
            </a:r>
            <a:r>
              <a:rPr lang="en-IN" altLang="en-US" dirty="0"/>
              <a:t>A does not meet horsepower, Car B does not meet mpg, and Car C does not meet dealer reputation</a:t>
            </a:r>
            <a:r>
              <a:rPr lang="en-IN" altLang="en-US" dirty="0" smtClean="0"/>
              <a:t>.</a:t>
            </a:r>
            <a:endParaRPr lang="en-IN" altLang="en-US" dirty="0"/>
          </a:p>
        </p:txBody>
      </p:sp>
    </p:spTree>
    <p:extLst>
      <p:ext uri="{BB962C8B-B14F-4D97-AF65-F5344CB8AC3E}">
        <p14:creationId xmlns:p14="http://schemas.microsoft.com/office/powerpoint/2010/main" val="4284800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IN" altLang="en-US" sz="3400" dirty="0">
                <a:cs typeface="Arial" panose="020B0604020202020204" pitchFamily="34" charset="0"/>
              </a:rPr>
              <a:t>Assessing the </a:t>
            </a:r>
            <a:r>
              <a:rPr lang="en-IN" altLang="en-US" sz="3400" dirty="0" smtClean="0">
                <a:cs typeface="Arial" panose="020B0604020202020204" pitchFamily="34" charset="0"/>
              </a:rPr>
              <a:t>Alternatives Using Noncompensatory Methods </a:t>
            </a:r>
            <a:r>
              <a:rPr lang="en-US" altLang="en-US" sz="2800" dirty="0">
                <a:cs typeface="Arial" panose="020B0604020202020204" pitchFamily="34" charset="0"/>
              </a:rPr>
              <a:t>(2 of 2)</a:t>
            </a:r>
            <a:endParaRPr lang="en-US" sz="2800" dirty="0">
              <a:cs typeface="Arial" panose="020B0604020202020204" pitchFamily="34" charset="0"/>
            </a:endParaRPr>
          </a:p>
        </p:txBody>
      </p:sp>
      <p:sp>
        <p:nvSpPr>
          <p:cNvPr id="6" name="Content Placeholder 5"/>
          <p:cNvSpPr>
            <a:spLocks noGrp="1"/>
          </p:cNvSpPr>
          <p:nvPr>
            <p:ph idx="1"/>
          </p:nvPr>
        </p:nvSpPr>
        <p:spPr>
          <a:xfrm>
            <a:off x="457200" y="1647795"/>
            <a:ext cx="8212138" cy="2170672"/>
          </a:xfrm>
        </p:spPr>
        <p:txBody>
          <a:bodyPr vert="horz" lIns="0" tIns="0" rIns="0" bIns="0" rtlCol="0">
            <a:noAutofit/>
          </a:bodyPr>
          <a:lstStyle/>
          <a:p>
            <a:r>
              <a:rPr lang="en-US" altLang="en-US" dirty="0"/>
              <a:t>Disjunctive resolution: All of the alternatives meet at least one minimum threshold.</a:t>
            </a:r>
          </a:p>
          <a:p>
            <a:r>
              <a:rPr lang="en-US" altLang="en-US" dirty="0"/>
              <a:t>Lexicography: If we rank horsepower as most important, Car B is selected</a:t>
            </a:r>
            <a:r>
              <a:rPr lang="en-US" altLang="en-US" dirty="0" smtClean="0"/>
              <a:t>. If </a:t>
            </a:r>
            <a:r>
              <a:rPr lang="en-US" altLang="en-US" dirty="0"/>
              <a:t>we select mileage, then Car A is selected</a:t>
            </a:r>
            <a:r>
              <a:rPr lang="en-US" altLang="en-US" dirty="0" smtClean="0"/>
              <a:t>. If </a:t>
            </a:r>
            <a:r>
              <a:rPr lang="en-US" altLang="en-US" dirty="0"/>
              <a:t>body style, then color, Car C is selected</a:t>
            </a:r>
            <a:r>
              <a:rPr lang="en-US" altLang="en-US" dirty="0" smtClean="0"/>
              <a:t>.</a:t>
            </a:r>
            <a:endParaRPr lang="en-US" altLang="en-US" dirty="0"/>
          </a:p>
        </p:txBody>
      </p:sp>
    </p:spTree>
    <p:extLst>
      <p:ext uri="{BB962C8B-B14F-4D97-AF65-F5344CB8AC3E}">
        <p14:creationId xmlns:p14="http://schemas.microsoft.com/office/powerpoint/2010/main" val="1139943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8164"/>
            <a:ext cx="8212138" cy="1589721"/>
          </a:xfrm>
        </p:spPr>
        <p:txBody>
          <a:bodyPr lIns="0" tIns="0" rIns="0" bIns="0"/>
          <a:lstStyle/>
          <a:p>
            <a:r>
              <a:rPr lang="en-IN" altLang="en-US" sz="3400" dirty="0">
                <a:cs typeface="Arial" panose="020B0604020202020204" pitchFamily="34" charset="0"/>
              </a:rPr>
              <a:t>Compensatory </a:t>
            </a:r>
            <a:r>
              <a:rPr lang="en-IN" altLang="en-US" sz="3400" dirty="0" smtClean="0">
                <a:cs typeface="Arial" panose="020B0604020202020204" pitchFamily="34" charset="0"/>
              </a:rPr>
              <a:t>Models Require Attributes </a:t>
            </a:r>
            <a:r>
              <a:rPr lang="en-IN" altLang="en-US" sz="3400" dirty="0">
                <a:cs typeface="Arial" panose="020B0604020202020204" pitchFamily="34" charset="0"/>
              </a:rPr>
              <a:t>to be </a:t>
            </a:r>
            <a:r>
              <a:rPr lang="en-IN" altLang="en-US" sz="3400" dirty="0" smtClean="0">
                <a:cs typeface="Arial" panose="020B0604020202020204" pitchFamily="34" charset="0"/>
              </a:rPr>
              <a:t>Converted </a:t>
            </a:r>
            <a:r>
              <a:rPr lang="en-IN" altLang="en-US" sz="3400" dirty="0">
                <a:cs typeface="Arial" panose="020B0604020202020204" pitchFamily="34" charset="0"/>
              </a:rPr>
              <a:t>to a </a:t>
            </a:r>
            <a:r>
              <a:rPr lang="en-IN" altLang="en-US" sz="3400" dirty="0" smtClean="0">
                <a:cs typeface="Arial" panose="020B0604020202020204" pitchFamily="34" charset="0"/>
              </a:rPr>
              <a:t>Common Measurement Scale</a:t>
            </a:r>
            <a:endParaRPr lang="en-US" sz="3400" b="0" dirty="0"/>
          </a:p>
        </p:txBody>
      </p:sp>
      <p:sp>
        <p:nvSpPr>
          <p:cNvPr id="6" name="Content Placeholder 5"/>
          <p:cNvSpPr>
            <a:spLocks noGrp="1"/>
          </p:cNvSpPr>
          <p:nvPr>
            <p:ph idx="1"/>
          </p:nvPr>
        </p:nvSpPr>
        <p:spPr>
          <a:xfrm>
            <a:off x="457200" y="2066470"/>
            <a:ext cx="8212138" cy="4026285"/>
          </a:xfrm>
        </p:spPr>
        <p:txBody>
          <a:bodyPr vert="horz" lIns="0" tIns="0" rIns="0" bIns="0" rtlCol="0">
            <a:noAutofit/>
          </a:bodyPr>
          <a:lstStyle/>
          <a:p>
            <a:r>
              <a:rPr lang="en-IN" altLang="en-US" dirty="0"/>
              <a:t>The scale may be, for example, dollars or </a:t>
            </a:r>
            <a:r>
              <a:rPr lang="en-IN" altLang="en-US" dirty="0" smtClean="0"/>
              <a:t>utiles                (</a:t>
            </a:r>
            <a:r>
              <a:rPr lang="en-IN" altLang="en-US" dirty="0"/>
              <a:t>a dimensionless unit of worth).</a:t>
            </a:r>
          </a:p>
          <a:p>
            <a:r>
              <a:rPr lang="en-IN" altLang="en-US" dirty="0"/>
              <a:t>This conversion allows one to construct an overall index value for each alternative, which can then be directly compared.</a:t>
            </a:r>
          </a:p>
          <a:p>
            <a:r>
              <a:rPr lang="en-IN" altLang="en-US" dirty="0"/>
              <a:t>The construction of the overall index can take many forms depending on the decision situation.</a:t>
            </a:r>
          </a:p>
          <a:p>
            <a:r>
              <a:rPr lang="en-IN" altLang="en-US" dirty="0"/>
              <a:t>Good performance in one attribute can compensate for poor performance in another.</a:t>
            </a:r>
            <a:endParaRPr lang="en-US" altLang="en-US" dirty="0"/>
          </a:p>
        </p:txBody>
      </p:sp>
    </p:spTree>
    <p:extLst>
      <p:ext uri="{BB962C8B-B14F-4D97-AF65-F5344CB8AC3E}">
        <p14:creationId xmlns:p14="http://schemas.microsoft.com/office/powerpoint/2010/main" val="2609854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IN" altLang="en-US" sz="3400" dirty="0">
                <a:cs typeface="Arial" panose="020B0604020202020204" pitchFamily="34" charset="0"/>
              </a:rPr>
              <a:t>Converting </a:t>
            </a:r>
            <a:r>
              <a:rPr lang="en-IN" altLang="en-US" sz="3400" dirty="0" smtClean="0">
                <a:cs typeface="Arial" panose="020B0604020202020204" pitchFamily="34" charset="0"/>
              </a:rPr>
              <a:t>Attribute Values </a:t>
            </a:r>
            <a:r>
              <a:rPr lang="en-IN" altLang="en-US" sz="3400" dirty="0">
                <a:cs typeface="Arial" panose="020B0604020202020204" pitchFamily="34" charset="0"/>
              </a:rPr>
              <a:t>to </a:t>
            </a:r>
            <a:r>
              <a:rPr lang="en-IN" altLang="en-US" sz="3400" dirty="0" smtClean="0">
                <a:cs typeface="Arial" panose="020B0604020202020204" pitchFamily="34" charset="0"/>
              </a:rPr>
              <a:t>Nondimensional Form</a:t>
            </a:r>
            <a:endParaRPr lang="en-US" sz="3400" b="0" dirty="0"/>
          </a:p>
        </p:txBody>
      </p:sp>
      <p:sp>
        <p:nvSpPr>
          <p:cNvPr id="6" name="Content Placeholder 5"/>
          <p:cNvSpPr>
            <a:spLocks noGrp="1"/>
          </p:cNvSpPr>
          <p:nvPr>
            <p:ph idx="1"/>
          </p:nvPr>
        </p:nvSpPr>
        <p:spPr>
          <a:xfrm>
            <a:off x="457200" y="1636894"/>
            <a:ext cx="8212138" cy="3327508"/>
          </a:xfrm>
        </p:spPr>
        <p:txBody>
          <a:bodyPr vert="horz" lIns="0" tIns="0" rIns="0" bIns="0" rtlCol="0">
            <a:noAutofit/>
          </a:bodyPr>
          <a:lstStyle/>
          <a:p>
            <a:r>
              <a:rPr lang="en-IN" altLang="en-US" dirty="0"/>
              <a:t>Nondimensional scaling converts all attribute values to a scale with a common range (e.g., 0 to 1, 0 to 100</a:t>
            </a:r>
            <a:r>
              <a:rPr lang="en-IN" altLang="en-US" dirty="0" smtClean="0"/>
              <a:t>). Otherwise</a:t>
            </a:r>
            <a:r>
              <a:rPr lang="en-IN" altLang="en-US" dirty="0"/>
              <a:t>, attributes will contain implicit weights.</a:t>
            </a:r>
          </a:p>
          <a:p>
            <a:r>
              <a:rPr lang="en-IN" altLang="en-US" dirty="0"/>
              <a:t>All attributes should follow the same trend with respect to desirability; most preferred values should be either all small, or all large.</a:t>
            </a:r>
          </a:p>
          <a:p>
            <a:r>
              <a:rPr lang="en-IN" altLang="en-US" dirty="0"/>
              <a:t>Assessing each alternative can be as simple as adding the individual scaled attribute values</a:t>
            </a:r>
            <a:r>
              <a:rPr lang="en-IN" altLang="en-US" dirty="0" smtClean="0"/>
              <a:t>.</a:t>
            </a:r>
            <a:endParaRPr lang="en-IN" altLang="en-US" dirty="0"/>
          </a:p>
        </p:txBody>
      </p:sp>
    </p:spTree>
    <p:extLst>
      <p:ext uri="{BB962C8B-B14F-4D97-AF65-F5344CB8AC3E}">
        <p14:creationId xmlns:p14="http://schemas.microsoft.com/office/powerpoint/2010/main" val="3440717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95524"/>
            <a:ext cx="8229600" cy="1023183"/>
          </a:xfrm>
        </p:spPr>
        <p:txBody>
          <a:bodyPr lIns="0" tIns="0" rIns="0" bIns="0"/>
          <a:lstStyle/>
          <a:p>
            <a:r>
              <a:rPr lang="en-US" altLang="en-US" sz="3400" dirty="0">
                <a:cs typeface="Arial" panose="020B0604020202020204" pitchFamily="34" charset="0"/>
              </a:rPr>
              <a:t>Converting </a:t>
            </a:r>
            <a:r>
              <a:rPr lang="en-US" altLang="en-US" sz="3400" dirty="0" smtClean="0">
                <a:cs typeface="Arial" panose="020B0604020202020204" pitchFamily="34" charset="0"/>
              </a:rPr>
              <a:t>Original Data </a:t>
            </a:r>
            <a:r>
              <a:rPr lang="en-US" altLang="en-US" sz="3400" dirty="0">
                <a:cs typeface="Arial" panose="020B0604020202020204" pitchFamily="34" charset="0"/>
              </a:rPr>
              <a:t>to </a:t>
            </a:r>
            <a:r>
              <a:rPr lang="en-US" altLang="en-US" sz="3400" dirty="0" smtClean="0">
                <a:cs typeface="Arial" panose="020B0604020202020204" pitchFamily="34" charset="0"/>
              </a:rPr>
              <a:t>Nondimensional Ratings</a:t>
            </a:r>
            <a:endParaRPr lang="en-US" sz="2800" dirty="0"/>
          </a:p>
        </p:txBody>
      </p:sp>
      <p:sp>
        <p:nvSpPr>
          <p:cNvPr id="6" name="Content Placeholder 5"/>
          <p:cNvSpPr>
            <a:spLocks noGrp="1"/>
          </p:cNvSpPr>
          <p:nvPr>
            <p:ph idx="1"/>
          </p:nvPr>
        </p:nvSpPr>
        <p:spPr>
          <a:xfrm>
            <a:off x="457200" y="1646526"/>
            <a:ext cx="8229600" cy="1125502"/>
          </a:xfrm>
        </p:spPr>
        <p:txBody>
          <a:bodyPr vert="horz" lIns="0" tIns="0" rIns="0" bIns="0" rtlCol="0">
            <a:noAutofit/>
          </a:bodyPr>
          <a:lstStyle/>
          <a:p>
            <a:pPr marL="0" indent="0">
              <a:spcBef>
                <a:spcPct val="0"/>
              </a:spcBef>
              <a:buFontTx/>
              <a:buNone/>
            </a:pPr>
            <a:r>
              <a:rPr lang="en-IN" altLang="en-US" dirty="0">
                <a:latin typeface="Arial" panose="020B0604020202020204" pitchFamily="34" charset="0"/>
                <a:cs typeface="Arial" panose="020B0604020202020204" pitchFamily="34" charset="0"/>
              </a:rPr>
              <a:t>When original data are numerical values, the following conversions can be used</a:t>
            </a:r>
            <a:r>
              <a:rPr lang="en-IN" altLang="en-US" dirty="0" smtClean="0">
                <a:latin typeface="Arial" panose="020B0604020202020204" pitchFamily="34" charset="0"/>
                <a:cs typeface="Arial" panose="020B0604020202020204" pitchFamily="34" charset="0"/>
              </a:rPr>
              <a:t>. First</a:t>
            </a:r>
            <a:r>
              <a:rPr lang="en-IN" altLang="en-US" dirty="0">
                <a:latin typeface="Arial" panose="020B0604020202020204" pitchFamily="34" charset="0"/>
                <a:cs typeface="Arial" panose="020B0604020202020204" pitchFamily="34" charset="0"/>
              </a:rPr>
              <a:t>, when larger numerical values are undesirable,</a:t>
            </a:r>
            <a:endParaRPr lang="en-IN" altLang="en-US" dirty="0" smtClean="0">
              <a:latin typeface="Arial" panose="020B0604020202020204" pitchFamily="34" charset="0"/>
              <a:cs typeface="Arial" panose="020B0604020202020204"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373407525"/>
              </p:ext>
            </p:extLst>
          </p:nvPr>
        </p:nvGraphicFramePr>
        <p:xfrm>
          <a:off x="1090613" y="3032125"/>
          <a:ext cx="6964362" cy="676275"/>
        </p:xfrm>
        <a:graphic>
          <a:graphicData uri="http://schemas.openxmlformats.org/presentationml/2006/ole">
            <mc:AlternateContent xmlns:mc="http://schemas.openxmlformats.org/markup-compatibility/2006">
              <mc:Choice xmlns:v="urn:schemas-microsoft-com:vml" Requires="v">
                <p:oleObj spid="_x0000_s16784" name="Equation" r:id="rId4" imgW="5232240" imgH="507960" progId="Equation.DSMT4">
                  <p:embed/>
                </p:oleObj>
              </mc:Choice>
              <mc:Fallback>
                <p:oleObj name="Equation" r:id="rId4" imgW="5232240" imgH="507960" progId="Equation.DSMT4">
                  <p:embed/>
                  <p:pic>
                    <p:nvPicPr>
                      <p:cNvPr id="0" name=""/>
                      <p:cNvPicPr/>
                      <p:nvPr/>
                    </p:nvPicPr>
                    <p:blipFill>
                      <a:blip r:embed="rId5"/>
                      <a:stretch>
                        <a:fillRect/>
                      </a:stretch>
                    </p:blipFill>
                    <p:spPr>
                      <a:xfrm>
                        <a:off x="1090613" y="3032125"/>
                        <a:ext cx="6964362" cy="676275"/>
                      </a:xfrm>
                      <a:prstGeom prst="rect">
                        <a:avLst/>
                      </a:prstGeom>
                    </p:spPr>
                  </p:pic>
                </p:oleObj>
              </mc:Fallback>
            </mc:AlternateContent>
          </a:graphicData>
        </a:graphic>
      </p:graphicFrame>
      <p:sp>
        <p:nvSpPr>
          <p:cNvPr id="3" name="Content Placeholder 2"/>
          <p:cNvSpPr>
            <a:spLocks noGrp="1"/>
          </p:cNvSpPr>
          <p:nvPr>
            <p:ph idx="13"/>
          </p:nvPr>
        </p:nvSpPr>
        <p:spPr>
          <a:xfrm>
            <a:off x="457200" y="4065405"/>
            <a:ext cx="8229600" cy="448021"/>
          </a:xfrm>
        </p:spPr>
        <p:txBody>
          <a:bodyPr/>
          <a:lstStyle/>
          <a:p>
            <a:pPr marL="0" indent="0">
              <a:spcBef>
                <a:spcPct val="50000"/>
              </a:spcBef>
              <a:buFontTx/>
              <a:buNone/>
            </a:pPr>
            <a:r>
              <a:rPr lang="en-IN" altLang="en-US" dirty="0">
                <a:latin typeface="Arial" panose="020B0604020202020204" pitchFamily="34" charset="0"/>
                <a:cs typeface="Arial" panose="020B0604020202020204" pitchFamily="34" charset="0"/>
              </a:rPr>
              <a:t>Then, when larger numerical values are desirable.</a:t>
            </a:r>
            <a:endParaRPr lang="en-US" altLang="en-US" sz="1600" dirty="0">
              <a:latin typeface="Arial" panose="020B0604020202020204" pitchFamily="34" charset="0"/>
              <a:cs typeface="Arial" panose="020B0604020202020204" pitchFamily="34"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2235292749"/>
              </p:ext>
            </p:extLst>
          </p:nvPr>
        </p:nvGraphicFramePr>
        <p:xfrm>
          <a:off x="1166813" y="4810125"/>
          <a:ext cx="6810375" cy="676275"/>
        </p:xfrm>
        <a:graphic>
          <a:graphicData uri="http://schemas.openxmlformats.org/presentationml/2006/ole">
            <mc:AlternateContent xmlns:mc="http://schemas.openxmlformats.org/markup-compatibility/2006">
              <mc:Choice xmlns:v="urn:schemas-microsoft-com:vml" Requires="v">
                <p:oleObj spid="_x0000_s16785" name="Equation" r:id="rId6" imgW="5117760" imgH="507960" progId="Equation.DSMT4">
                  <p:embed/>
                </p:oleObj>
              </mc:Choice>
              <mc:Fallback>
                <p:oleObj name="Equation" r:id="rId6" imgW="5117760" imgH="507960" progId="Equation.DSMT4">
                  <p:embed/>
                  <p:pic>
                    <p:nvPicPr>
                      <p:cNvPr id="0" name=""/>
                      <p:cNvPicPr/>
                      <p:nvPr/>
                    </p:nvPicPr>
                    <p:blipFill>
                      <a:blip r:embed="rId7"/>
                      <a:stretch>
                        <a:fillRect/>
                      </a:stretch>
                    </p:blipFill>
                    <p:spPr>
                      <a:xfrm>
                        <a:off x="1166813" y="4810125"/>
                        <a:ext cx="6810375" cy="676275"/>
                      </a:xfrm>
                      <a:prstGeom prst="rect">
                        <a:avLst/>
                      </a:prstGeom>
                    </p:spPr>
                  </p:pic>
                </p:oleObj>
              </mc:Fallback>
            </mc:AlternateContent>
          </a:graphicData>
        </a:graphic>
      </p:graphicFrame>
    </p:spTree>
    <p:extLst>
      <p:ext uri="{BB962C8B-B14F-4D97-AF65-F5344CB8AC3E}">
        <p14:creationId xmlns:p14="http://schemas.microsoft.com/office/powerpoint/2010/main" val="2034755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3"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26535"/>
            <a:ext cx="8229600" cy="644416"/>
          </a:xfrm>
        </p:spPr>
        <p:txBody>
          <a:bodyPr lIns="0" tIns="0" rIns="0" bIns="0"/>
          <a:lstStyle/>
          <a:p>
            <a:r>
              <a:rPr lang="en-US" altLang="en-US" sz="3400" dirty="0" smtClean="0">
                <a:cs typeface="Arial" panose="020B0604020202020204" pitchFamily="34" charset="0"/>
              </a:rPr>
              <a:t>Objective</a:t>
            </a:r>
            <a:endParaRPr lang="en-US" sz="3400" b="0" dirty="0"/>
          </a:p>
        </p:txBody>
      </p:sp>
      <p:sp>
        <p:nvSpPr>
          <p:cNvPr id="6" name="Content Placeholder 5"/>
          <p:cNvSpPr>
            <a:spLocks noGrp="1"/>
          </p:cNvSpPr>
          <p:nvPr>
            <p:ph idx="1"/>
          </p:nvPr>
        </p:nvSpPr>
        <p:spPr>
          <a:xfrm>
            <a:off x="457200" y="1641989"/>
            <a:ext cx="8229600" cy="1211277"/>
          </a:xfrm>
        </p:spPr>
        <p:txBody>
          <a:bodyPr/>
          <a:lstStyle/>
          <a:p>
            <a:pPr marL="0" indent="0">
              <a:spcBef>
                <a:spcPct val="50000"/>
              </a:spcBef>
              <a:buFontTx/>
              <a:buNone/>
            </a:pPr>
            <a:r>
              <a:rPr lang="en-US" altLang="en-US" dirty="0"/>
              <a:t>The objective of Chapter 14 is to present situations in which a decision maker must recognize and address multiple problem attributes.</a:t>
            </a:r>
            <a:endParaRPr lang="en-US" altLang="en-US" sz="1100" dirty="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95524"/>
            <a:ext cx="8229600" cy="1023183"/>
          </a:xfrm>
        </p:spPr>
        <p:txBody>
          <a:bodyPr lIns="0" tIns="0" rIns="0" bIns="0"/>
          <a:lstStyle/>
          <a:p>
            <a:r>
              <a:rPr lang="en-IN" altLang="en-US" sz="3400" dirty="0">
                <a:cs typeface="Arial" panose="020B0604020202020204" pitchFamily="34" charset="0"/>
              </a:rPr>
              <a:t>Rating </a:t>
            </a:r>
            <a:r>
              <a:rPr lang="en-IN" altLang="en-US" sz="3400" dirty="0" smtClean="0">
                <a:cs typeface="Arial" panose="020B0604020202020204" pitchFamily="34" charset="0"/>
              </a:rPr>
              <a:t>Horsepower </a:t>
            </a:r>
            <a:r>
              <a:rPr lang="en-IN" altLang="en-US" sz="3400" dirty="0">
                <a:cs typeface="Arial" panose="020B0604020202020204" pitchFamily="34" charset="0"/>
              </a:rPr>
              <a:t>and </a:t>
            </a:r>
            <a:r>
              <a:rPr lang="en-IN" altLang="en-US" sz="3400" dirty="0" smtClean="0">
                <a:cs typeface="Arial" panose="020B0604020202020204" pitchFamily="34" charset="0"/>
              </a:rPr>
              <a:t>Mileage </a:t>
            </a:r>
            <a:r>
              <a:rPr lang="en-IN" altLang="en-US" sz="3400" dirty="0">
                <a:cs typeface="Arial" panose="020B0604020202020204" pitchFamily="34" charset="0"/>
              </a:rPr>
              <a:t>in the </a:t>
            </a:r>
            <a:r>
              <a:rPr lang="en-IN" altLang="en-US" sz="3400" dirty="0" smtClean="0">
                <a:cs typeface="Arial" panose="020B0604020202020204" pitchFamily="34" charset="0"/>
              </a:rPr>
              <a:t>Car Example</a:t>
            </a:r>
            <a:endParaRPr lang="en-US" sz="2800" dirty="0"/>
          </a:p>
        </p:txBody>
      </p:sp>
      <p:sp>
        <p:nvSpPr>
          <p:cNvPr id="6" name="Content Placeholder 5"/>
          <p:cNvSpPr>
            <a:spLocks noGrp="1"/>
          </p:cNvSpPr>
          <p:nvPr>
            <p:ph idx="1"/>
          </p:nvPr>
        </p:nvSpPr>
        <p:spPr>
          <a:xfrm>
            <a:off x="457200" y="1651002"/>
            <a:ext cx="8229600" cy="845606"/>
          </a:xfrm>
        </p:spPr>
        <p:txBody>
          <a:bodyPr vert="horz" lIns="0" tIns="0" rIns="0" bIns="0" rtlCol="0">
            <a:noAutofit/>
          </a:bodyPr>
          <a:lstStyle/>
          <a:p>
            <a:pPr marL="0" indent="0">
              <a:spcBef>
                <a:spcPct val="0"/>
              </a:spcBef>
              <a:buFontTx/>
              <a:buNone/>
            </a:pPr>
            <a:r>
              <a:rPr lang="en-IN" altLang="en-US" dirty="0">
                <a:latin typeface="Arial" panose="020B0604020202020204" pitchFamily="34" charset="0"/>
                <a:cs typeface="Arial" panose="020B0604020202020204" pitchFamily="34" charset="0"/>
              </a:rPr>
              <a:t>In each case, more is considered better</a:t>
            </a:r>
            <a:r>
              <a:rPr lang="en-IN" altLang="en-US" dirty="0" smtClean="0">
                <a:latin typeface="Arial" panose="020B0604020202020204" pitchFamily="34" charset="0"/>
                <a:cs typeface="Arial" panose="020B0604020202020204" pitchFamily="34" charset="0"/>
              </a:rPr>
              <a:t>. For </a:t>
            </a:r>
            <a:r>
              <a:rPr lang="en-IN" altLang="en-US" dirty="0">
                <a:latin typeface="Arial" panose="020B0604020202020204" pitchFamily="34" charset="0"/>
                <a:cs typeface="Arial" panose="020B0604020202020204" pitchFamily="34" charset="0"/>
              </a:rPr>
              <a:t>example</a:t>
            </a:r>
            <a:r>
              <a:rPr lang="en-IN" altLang="en-US" dirty="0" smtClean="0">
                <a:latin typeface="Arial" panose="020B0604020202020204" pitchFamily="34" charset="0"/>
                <a:cs typeface="Arial" panose="020B0604020202020204" pitchFamily="34" charset="0"/>
              </a:rPr>
              <a:t>, the </a:t>
            </a:r>
            <a:r>
              <a:rPr lang="en-IN" altLang="en-US" dirty="0">
                <a:latin typeface="Arial" panose="020B0604020202020204" pitchFamily="34" charset="0"/>
                <a:cs typeface="Arial" panose="020B0604020202020204" pitchFamily="34" charset="0"/>
              </a:rPr>
              <a:t>rating for 230 horsepower would be</a:t>
            </a:r>
            <a:endParaRPr lang="en-IN" altLang="en-US" dirty="0" smtClean="0">
              <a:latin typeface="Arial" panose="020B0604020202020204" pitchFamily="34" charset="0"/>
              <a:cs typeface="Arial" panose="020B0604020202020204"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650835818"/>
              </p:ext>
            </p:extLst>
          </p:nvPr>
        </p:nvGraphicFramePr>
        <p:xfrm>
          <a:off x="2981325" y="2828925"/>
          <a:ext cx="3181350" cy="742950"/>
        </p:xfrm>
        <a:graphic>
          <a:graphicData uri="http://schemas.openxmlformats.org/presentationml/2006/ole">
            <mc:AlternateContent xmlns:mc="http://schemas.openxmlformats.org/markup-compatibility/2006">
              <mc:Choice xmlns:v="urn:schemas-microsoft-com:vml" Requires="v">
                <p:oleObj spid="_x0000_s41001" name="Equation" r:id="rId4" imgW="2171520" imgH="507960" progId="Equation.DSMT4">
                  <p:embed/>
                </p:oleObj>
              </mc:Choice>
              <mc:Fallback>
                <p:oleObj name="Equation" r:id="rId4" imgW="2171520" imgH="507960" progId="Equation.DSMT4">
                  <p:embed/>
                  <p:pic>
                    <p:nvPicPr>
                      <p:cNvPr id="0" name=""/>
                      <p:cNvPicPr/>
                      <p:nvPr/>
                    </p:nvPicPr>
                    <p:blipFill>
                      <a:blip r:embed="rId5"/>
                      <a:stretch>
                        <a:fillRect/>
                      </a:stretch>
                    </p:blipFill>
                    <p:spPr>
                      <a:xfrm>
                        <a:off x="2981325" y="2828925"/>
                        <a:ext cx="3181350" cy="742950"/>
                      </a:xfrm>
                      <a:prstGeom prst="rect">
                        <a:avLst/>
                      </a:prstGeom>
                    </p:spPr>
                  </p:pic>
                </p:oleObj>
              </mc:Fallback>
            </mc:AlternateContent>
          </a:graphicData>
        </a:graphic>
      </p:graphicFrame>
      <p:sp>
        <p:nvSpPr>
          <p:cNvPr id="3" name="Content Placeholder 2"/>
          <p:cNvSpPr>
            <a:spLocks noGrp="1"/>
          </p:cNvSpPr>
          <p:nvPr>
            <p:ph idx="13"/>
          </p:nvPr>
        </p:nvSpPr>
        <p:spPr>
          <a:xfrm>
            <a:off x="457200" y="3907962"/>
            <a:ext cx="8229600" cy="407292"/>
          </a:xfrm>
        </p:spPr>
        <p:txBody>
          <a:bodyPr/>
          <a:lstStyle/>
          <a:p>
            <a:pPr marL="0" indent="0">
              <a:spcBef>
                <a:spcPct val="50000"/>
              </a:spcBef>
              <a:buFontTx/>
              <a:buNone/>
            </a:pPr>
            <a:r>
              <a:rPr lang="en-IN" altLang="en-US" dirty="0">
                <a:latin typeface="Arial" panose="020B0604020202020204" pitchFamily="34" charset="0"/>
                <a:cs typeface="Arial" panose="020B0604020202020204" pitchFamily="34" charset="0"/>
              </a:rPr>
              <a:t>The ratings for these attributes for each car are below.</a:t>
            </a:r>
            <a:endParaRPr lang="en-US" altLang="en-US" sz="1600" dirty="0">
              <a:latin typeface="Arial" panose="020B0604020202020204" pitchFamily="34" charset="0"/>
              <a:cs typeface="Arial" panose="020B0604020202020204" pitchFamily="34" charset="0"/>
            </a:endParaRPr>
          </a:p>
        </p:txBody>
      </p:sp>
      <p:graphicFrame>
        <p:nvGraphicFramePr>
          <p:cNvPr id="8" name="Shape 303"/>
          <p:cNvGraphicFramePr/>
          <p:nvPr>
            <p:extLst>
              <p:ext uri="{D42A27DB-BD31-4B8C-83A1-F6EECF244321}">
                <p14:modId xmlns:p14="http://schemas.microsoft.com/office/powerpoint/2010/main" val="2798270174"/>
              </p:ext>
            </p:extLst>
          </p:nvPr>
        </p:nvGraphicFramePr>
        <p:xfrm>
          <a:off x="1540943" y="4606513"/>
          <a:ext cx="5998632" cy="1298867"/>
        </p:xfrm>
        <a:graphic>
          <a:graphicData uri="http://schemas.openxmlformats.org/drawingml/2006/table">
            <a:tbl>
              <a:tblPr firstRow="1">
                <a:noFill/>
              </a:tblPr>
              <a:tblGrid>
                <a:gridCol w="1600200">
                  <a:extLst>
                    <a:ext uri="{9D8B030D-6E8A-4147-A177-3AD203B41FA5}">
                      <a16:colId xmlns="" xmlns:a16="http://schemas.microsoft.com/office/drawing/2014/main" val="20000"/>
                    </a:ext>
                  </a:extLst>
                </a:gridCol>
                <a:gridCol w="1430866">
                  <a:extLst>
                    <a:ext uri="{9D8B030D-6E8A-4147-A177-3AD203B41FA5}">
                      <a16:colId xmlns="" xmlns:a16="http://schemas.microsoft.com/office/drawing/2014/main" val="20001"/>
                    </a:ext>
                  </a:extLst>
                </a:gridCol>
                <a:gridCol w="1557867">
                  <a:extLst>
                    <a:ext uri="{9D8B030D-6E8A-4147-A177-3AD203B41FA5}">
                      <a16:colId xmlns="" xmlns:a16="http://schemas.microsoft.com/office/drawing/2014/main" val="20002"/>
                    </a:ext>
                  </a:extLst>
                </a:gridCol>
                <a:gridCol w="1409699">
                  <a:extLst>
                    <a:ext uri="{9D8B030D-6E8A-4147-A177-3AD203B41FA5}">
                      <a16:colId xmlns="" xmlns:a16="http://schemas.microsoft.com/office/drawing/2014/main" val="20003"/>
                    </a:ext>
                  </a:extLst>
                </a:gridCol>
              </a:tblGrid>
              <a:tr h="33097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Attribute</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A</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B</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C</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48096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Horsepower</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0.28</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45214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Gas mileage</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0.38</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1532721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95524"/>
            <a:ext cx="8229600" cy="1023183"/>
          </a:xfrm>
        </p:spPr>
        <p:txBody>
          <a:bodyPr lIns="0" tIns="0" rIns="0" bIns="0"/>
          <a:lstStyle/>
          <a:p>
            <a:r>
              <a:rPr lang="en-IN" altLang="en-US" sz="3400" dirty="0">
                <a:cs typeface="Arial" panose="020B0604020202020204" pitchFamily="34" charset="0"/>
              </a:rPr>
              <a:t>For </a:t>
            </a:r>
            <a:r>
              <a:rPr lang="en-IN" altLang="en-US" sz="3400" dirty="0" smtClean="0">
                <a:cs typeface="Arial" panose="020B0604020202020204" pitchFamily="34" charset="0"/>
              </a:rPr>
              <a:t>Non-Numerical Attribute Values</a:t>
            </a:r>
            <a:r>
              <a:rPr lang="en-IN" altLang="en-US" sz="3400" dirty="0">
                <a:cs typeface="Arial" panose="020B0604020202020204" pitchFamily="34" charset="0"/>
              </a:rPr>
              <a:t>, a </a:t>
            </a:r>
            <a:r>
              <a:rPr lang="en-IN" altLang="en-US" sz="3400" dirty="0" smtClean="0">
                <a:cs typeface="Arial" panose="020B0604020202020204" pitchFamily="34" charset="0"/>
              </a:rPr>
              <a:t>Ranking Process Can </a:t>
            </a:r>
            <a:r>
              <a:rPr lang="en-IN" altLang="en-US" sz="3400" dirty="0">
                <a:cs typeface="Arial" panose="020B0604020202020204" pitchFamily="34" charset="0"/>
              </a:rPr>
              <a:t>be </a:t>
            </a:r>
            <a:r>
              <a:rPr lang="en-IN" altLang="en-US" sz="3400" dirty="0" smtClean="0">
                <a:cs typeface="Arial" panose="020B0604020202020204" pitchFamily="34" charset="0"/>
              </a:rPr>
              <a:t>Used </a:t>
            </a:r>
            <a:r>
              <a:rPr lang="en-US" altLang="en-US" sz="2800" dirty="0">
                <a:cs typeface="Arial" panose="020B0604020202020204" pitchFamily="34" charset="0"/>
              </a:rPr>
              <a:t>(1 of 2)</a:t>
            </a:r>
            <a:endParaRPr lang="en-US" sz="2800" dirty="0"/>
          </a:p>
        </p:txBody>
      </p:sp>
      <p:sp>
        <p:nvSpPr>
          <p:cNvPr id="6" name="Content Placeholder 5"/>
          <p:cNvSpPr>
            <a:spLocks noGrp="1"/>
          </p:cNvSpPr>
          <p:nvPr>
            <p:ph idx="1"/>
          </p:nvPr>
        </p:nvSpPr>
        <p:spPr>
          <a:xfrm>
            <a:off x="457200" y="1463246"/>
            <a:ext cx="8229600" cy="1238052"/>
          </a:xfrm>
        </p:spPr>
        <p:txBody>
          <a:bodyPr vert="horz" lIns="0" tIns="0" rIns="0" bIns="0" rtlCol="0">
            <a:noAutofit/>
          </a:bodyPr>
          <a:lstStyle/>
          <a:p>
            <a:pPr marL="0" indent="0">
              <a:spcBef>
                <a:spcPct val="0"/>
              </a:spcBef>
              <a:buFontTx/>
              <a:buNone/>
            </a:pPr>
            <a:r>
              <a:rPr lang="en-IN" altLang="en-US" dirty="0">
                <a:latin typeface="Arial" panose="020B0604020202020204" pitchFamily="34" charset="0"/>
                <a:cs typeface="Arial" panose="020B0604020202020204" pitchFamily="34" charset="0"/>
              </a:rPr>
              <a:t>Attributes can be ranked from 1 to n, where there are n possible values of the attribute, and 1 is considered best</a:t>
            </a:r>
            <a:r>
              <a:rPr lang="en-IN" altLang="en-US" dirty="0" smtClean="0">
                <a:latin typeface="Arial" panose="020B0604020202020204" pitchFamily="34" charset="0"/>
                <a:cs typeface="Arial" panose="020B0604020202020204" pitchFamily="34" charset="0"/>
              </a:rPr>
              <a:t>. Then </a:t>
            </a:r>
            <a:r>
              <a:rPr lang="en-IN" altLang="en-US" dirty="0">
                <a:latin typeface="Arial" panose="020B0604020202020204" pitchFamily="34" charset="0"/>
                <a:cs typeface="Arial" panose="020B0604020202020204" pitchFamily="34" charset="0"/>
              </a:rPr>
              <a:t>the following formula can be used for rating.</a:t>
            </a:r>
            <a:endParaRPr lang="en-IN" altLang="en-US" dirty="0" smtClean="0">
              <a:latin typeface="Arial" panose="020B0604020202020204" pitchFamily="34" charset="0"/>
              <a:cs typeface="Arial" panose="020B0604020202020204"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82698877"/>
              </p:ext>
            </p:extLst>
          </p:nvPr>
        </p:nvGraphicFramePr>
        <p:xfrm>
          <a:off x="2973388" y="3065463"/>
          <a:ext cx="3197225" cy="744537"/>
        </p:xfrm>
        <a:graphic>
          <a:graphicData uri="http://schemas.openxmlformats.org/presentationml/2006/ole">
            <mc:AlternateContent xmlns:mc="http://schemas.openxmlformats.org/markup-compatibility/2006">
              <mc:Choice xmlns:v="urn:schemas-microsoft-com:vml" Requires="v">
                <p:oleObj spid="_x0000_s42020" name="Equation" r:id="rId4" imgW="2184120" imgH="507960" progId="Equation.DSMT4">
                  <p:embed/>
                </p:oleObj>
              </mc:Choice>
              <mc:Fallback>
                <p:oleObj name="Equation" r:id="rId4" imgW="2184120" imgH="507960" progId="Equation.DSMT4">
                  <p:embed/>
                  <p:pic>
                    <p:nvPicPr>
                      <p:cNvPr id="0" name=""/>
                      <p:cNvPicPr/>
                      <p:nvPr/>
                    </p:nvPicPr>
                    <p:blipFill>
                      <a:blip r:embed="rId5"/>
                      <a:stretch>
                        <a:fillRect/>
                      </a:stretch>
                    </p:blipFill>
                    <p:spPr>
                      <a:xfrm>
                        <a:off x="2973388" y="3065463"/>
                        <a:ext cx="3197225" cy="744537"/>
                      </a:xfrm>
                      <a:prstGeom prst="rect">
                        <a:avLst/>
                      </a:prstGeom>
                    </p:spPr>
                  </p:pic>
                </p:oleObj>
              </mc:Fallback>
            </mc:AlternateContent>
          </a:graphicData>
        </a:graphic>
      </p:graphicFrame>
      <p:sp>
        <p:nvSpPr>
          <p:cNvPr id="3" name="Content Placeholder 2"/>
          <p:cNvSpPr>
            <a:spLocks noGrp="1"/>
          </p:cNvSpPr>
          <p:nvPr>
            <p:ph idx="13"/>
          </p:nvPr>
        </p:nvSpPr>
        <p:spPr>
          <a:xfrm>
            <a:off x="457200" y="4073024"/>
            <a:ext cx="8229600" cy="873067"/>
          </a:xfrm>
        </p:spPr>
        <p:txBody>
          <a:bodyPr/>
          <a:lstStyle/>
          <a:p>
            <a:pPr marL="0" indent="0">
              <a:spcBef>
                <a:spcPct val="50000"/>
              </a:spcBef>
              <a:buFontTx/>
              <a:buNone/>
            </a:pPr>
            <a:r>
              <a:rPr lang="en-IN" altLang="en-US" dirty="0">
                <a:latin typeface="Arial" panose="020B0604020202020204" pitchFamily="34" charset="0"/>
                <a:cs typeface="Arial" panose="020B0604020202020204" pitchFamily="34" charset="0"/>
              </a:rPr>
              <a:t>The next slide provides ratings for the five non-numerical attributes in the car example.</a:t>
            </a:r>
            <a:endParaRPr lang="en-US" alt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2595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95524"/>
            <a:ext cx="8229600" cy="1023183"/>
          </a:xfrm>
        </p:spPr>
        <p:txBody>
          <a:bodyPr lIns="0" tIns="0" rIns="0" bIns="0"/>
          <a:lstStyle/>
          <a:p>
            <a:r>
              <a:rPr lang="en-IN" altLang="en-US" sz="3400" dirty="0">
                <a:cs typeface="Arial" panose="020B0604020202020204" pitchFamily="34" charset="0"/>
              </a:rPr>
              <a:t>For </a:t>
            </a:r>
            <a:r>
              <a:rPr lang="en-IN" altLang="en-US" sz="3400" dirty="0" smtClean="0">
                <a:cs typeface="Arial" panose="020B0604020202020204" pitchFamily="34" charset="0"/>
              </a:rPr>
              <a:t>Non-Numerical Attribute Values</a:t>
            </a:r>
            <a:r>
              <a:rPr lang="en-IN" altLang="en-US" sz="3400" dirty="0">
                <a:cs typeface="Arial" panose="020B0604020202020204" pitchFamily="34" charset="0"/>
              </a:rPr>
              <a:t>, a </a:t>
            </a:r>
            <a:r>
              <a:rPr lang="en-IN" altLang="en-US" sz="3400" dirty="0" smtClean="0">
                <a:cs typeface="Arial" panose="020B0604020202020204" pitchFamily="34" charset="0"/>
              </a:rPr>
              <a:t>Ranking Process Can </a:t>
            </a:r>
            <a:r>
              <a:rPr lang="en-IN" altLang="en-US" sz="3400" dirty="0">
                <a:cs typeface="Arial" panose="020B0604020202020204" pitchFamily="34" charset="0"/>
              </a:rPr>
              <a:t>be </a:t>
            </a:r>
            <a:r>
              <a:rPr lang="en-IN" altLang="en-US" sz="3400" dirty="0" smtClean="0">
                <a:cs typeface="Arial" panose="020B0604020202020204" pitchFamily="34" charset="0"/>
              </a:rPr>
              <a:t>Used </a:t>
            </a:r>
            <a:r>
              <a:rPr lang="en-US" altLang="en-US" sz="2800" dirty="0" smtClean="0">
                <a:cs typeface="Arial" panose="020B0604020202020204" pitchFamily="34" charset="0"/>
              </a:rPr>
              <a:t>(2 </a:t>
            </a:r>
            <a:r>
              <a:rPr lang="en-US" altLang="en-US" sz="2800" dirty="0">
                <a:cs typeface="Arial" panose="020B0604020202020204" pitchFamily="34" charset="0"/>
              </a:rPr>
              <a:t>of 2)</a:t>
            </a:r>
            <a:endParaRPr lang="en-US" sz="2800" dirty="0"/>
          </a:p>
        </p:txBody>
      </p:sp>
      <p:graphicFrame>
        <p:nvGraphicFramePr>
          <p:cNvPr id="8" name="Shape 303"/>
          <p:cNvGraphicFramePr/>
          <p:nvPr>
            <p:extLst>
              <p:ext uri="{D42A27DB-BD31-4B8C-83A1-F6EECF244321}">
                <p14:modId xmlns:p14="http://schemas.microsoft.com/office/powerpoint/2010/main" val="1870525523"/>
              </p:ext>
            </p:extLst>
          </p:nvPr>
        </p:nvGraphicFramePr>
        <p:xfrm>
          <a:off x="1219191" y="1562585"/>
          <a:ext cx="6671733" cy="4620728"/>
        </p:xfrm>
        <a:graphic>
          <a:graphicData uri="http://schemas.openxmlformats.org/drawingml/2006/table">
            <a:tbl>
              <a:tblPr firstRow="1">
                <a:noFill/>
              </a:tblPr>
              <a:tblGrid>
                <a:gridCol w="1600179">
                  <a:extLst>
                    <a:ext uri="{9D8B030D-6E8A-4147-A177-3AD203B41FA5}">
                      <a16:colId xmlns="" xmlns:a16="http://schemas.microsoft.com/office/drawing/2014/main" val="20000"/>
                    </a:ext>
                  </a:extLst>
                </a:gridCol>
                <a:gridCol w="1481677">
                  <a:extLst>
                    <a:ext uri="{9D8B030D-6E8A-4147-A177-3AD203B41FA5}">
                      <a16:colId xmlns="" xmlns:a16="http://schemas.microsoft.com/office/drawing/2014/main" val="20001"/>
                    </a:ext>
                  </a:extLst>
                </a:gridCol>
                <a:gridCol w="1405477">
                  <a:extLst>
                    <a:ext uri="{9D8B030D-6E8A-4147-A177-3AD203B41FA5}">
                      <a16:colId xmlns="" xmlns:a16="http://schemas.microsoft.com/office/drawing/2014/main" val="20002"/>
                    </a:ext>
                  </a:extLst>
                </a:gridCol>
                <a:gridCol w="2184400">
                  <a:extLst>
                    <a:ext uri="{9D8B030D-6E8A-4147-A177-3AD203B41FA5}">
                      <a16:colId xmlns="" xmlns:a16="http://schemas.microsoft.com/office/drawing/2014/main" val="20003"/>
                    </a:ext>
                  </a:extLst>
                </a:gridCol>
              </a:tblGrid>
              <a:tr h="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Attribute</a:t>
                      </a:r>
                    </a:p>
                  </a:txBody>
                  <a:tcPr marT="45717" marB="45717" anchor="b"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Value</a:t>
                      </a:r>
                    </a:p>
                  </a:txBody>
                  <a:tcPr marT="45717" marB="45717" anchor="b"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Relative Rank</a:t>
                      </a:r>
                    </a:p>
                  </a:txBody>
                  <a:tcPr marT="45717" marB="45717" anchor="b"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Nondimensional Value</a:t>
                      </a:r>
                    </a:p>
                  </a:txBody>
                  <a:tcPr marT="45717" marB="45717" anchor="b"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353540">
                <a:tc row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Transmission</a:t>
                      </a:r>
                    </a:p>
                  </a:txBody>
                  <a:tcPr marT="45717" marB="45717"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Manual</a:t>
                      </a:r>
                    </a:p>
                  </a:txBody>
                  <a:tcPr marT="45717" marB="45717"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a:t>
                      </a:r>
                    </a:p>
                  </a:txBody>
                  <a:tcPr marT="45717" marB="45717"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marT="45717" marB="45717"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304380">
                <a:tc v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17" marB="45717"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Automatic</a:t>
                      </a:r>
                    </a:p>
                  </a:txBody>
                  <a:tcPr marT="45717" marB="45717"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a:t>
                      </a:r>
                    </a:p>
                  </a:txBody>
                  <a:tcPr marT="45717" marB="45717"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marT="45717" marB="45717"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330206">
                <a:tc rowSpan="3">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Color</a:t>
                      </a:r>
                    </a:p>
                  </a:txBody>
                  <a:tcPr marT="45717" marB="45717"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Red</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38667">
                <a:tc v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17" marB="45717"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Gray</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0.50</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3266">
                <a:tc v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17" marB="45717"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Blue</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89467">
                <a:tc row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Body style</a:t>
                      </a:r>
                    </a:p>
                  </a:txBody>
                  <a:tcPr marT="45717" marB="45717"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Coupe</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287867">
                <a:tc v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17" marB="45717"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Sedan</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64073">
                <a:tc row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Brand</a:t>
                      </a:r>
                    </a:p>
                  </a:txBody>
                  <a:tcPr marT="45717" marB="45717"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Import</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38666">
                <a:tc v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17" marB="45717"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Domestic</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55600">
                <a:tc rowSpan="4">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Dealer reputation</a:t>
                      </a:r>
                    </a:p>
                  </a:txBody>
                  <a:tcPr marT="45717" marB="45717"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Poor</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296334">
                <a:tc v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17" marB="45717"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Fair</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0.33</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3273">
                <a:tc v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17" marB="45717"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Good</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0.67</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0">
                <a:tc v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marT="45717" marB="45717"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Excellent</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marT="45717" marB="4571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3853079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03334"/>
            <a:ext cx="8229600" cy="1647846"/>
          </a:xfrm>
        </p:spPr>
        <p:txBody>
          <a:bodyPr lIns="0" tIns="0" rIns="0" bIns="0"/>
          <a:lstStyle/>
          <a:p>
            <a:r>
              <a:rPr lang="en-IN" altLang="en-US" sz="3400" dirty="0">
                <a:cs typeface="Arial" panose="020B0604020202020204" pitchFamily="34" charset="0"/>
              </a:rPr>
              <a:t>Nondimensional </a:t>
            </a:r>
            <a:r>
              <a:rPr lang="en-IN" altLang="en-US" sz="3400" dirty="0" smtClean="0">
                <a:cs typeface="Arial" panose="020B0604020202020204" pitchFamily="34" charset="0"/>
              </a:rPr>
              <a:t>Data </a:t>
            </a:r>
            <a:r>
              <a:rPr lang="en-IN" altLang="en-US" sz="3400" dirty="0">
                <a:cs typeface="Arial" panose="020B0604020202020204" pitchFamily="34" charset="0"/>
              </a:rPr>
              <a:t>for the </a:t>
            </a:r>
            <a:r>
              <a:rPr lang="en-IN" altLang="en-US" sz="3400" dirty="0" smtClean="0">
                <a:cs typeface="Arial" panose="020B0604020202020204" pitchFamily="34" charset="0"/>
              </a:rPr>
              <a:t>Car Buying Decision</a:t>
            </a:r>
            <a:r>
              <a:rPr lang="en-IN" altLang="en-US" sz="3400" dirty="0">
                <a:cs typeface="Arial" panose="020B0604020202020204" pitchFamily="34" charset="0"/>
              </a:rPr>
              <a:t>. </a:t>
            </a:r>
            <a:r>
              <a:rPr lang="en-IN" altLang="en-US" sz="3400" dirty="0" smtClean="0">
                <a:cs typeface="Arial" panose="020B0604020202020204" pitchFamily="34" charset="0"/>
              </a:rPr>
              <a:t>Car </a:t>
            </a:r>
            <a:r>
              <a:rPr lang="en-IN" altLang="en-US" sz="3400" dirty="0">
                <a:cs typeface="Arial" panose="020B0604020202020204" pitchFamily="34" charset="0"/>
              </a:rPr>
              <a:t>B is the </a:t>
            </a:r>
            <a:r>
              <a:rPr lang="en-IN" altLang="en-US" sz="3400" dirty="0" smtClean="0">
                <a:cs typeface="Arial" panose="020B0604020202020204" pitchFamily="34" charset="0"/>
              </a:rPr>
              <a:t>“Best</a:t>
            </a:r>
            <a:r>
              <a:rPr lang="en-IN" altLang="en-US" sz="3400" dirty="0">
                <a:cs typeface="Arial" panose="020B0604020202020204" pitchFamily="34" charset="0"/>
              </a:rPr>
              <a:t>” </a:t>
            </a:r>
            <a:r>
              <a:rPr lang="en-IN" altLang="en-US" sz="3400" dirty="0" smtClean="0">
                <a:cs typeface="Arial" panose="020B0604020202020204" pitchFamily="34" charset="0"/>
              </a:rPr>
              <a:t>Choice</a:t>
            </a:r>
            <a:r>
              <a:rPr lang="en-IN" altLang="en-US" sz="3400" dirty="0">
                <a:cs typeface="Arial" panose="020B0604020202020204" pitchFamily="34" charset="0"/>
              </a:rPr>
              <a:t>!</a:t>
            </a:r>
            <a:endParaRPr lang="en-US" sz="2800" dirty="0"/>
          </a:p>
        </p:txBody>
      </p:sp>
      <p:graphicFrame>
        <p:nvGraphicFramePr>
          <p:cNvPr id="8" name="Shape 303"/>
          <p:cNvGraphicFramePr/>
          <p:nvPr>
            <p:extLst>
              <p:ext uri="{D42A27DB-BD31-4B8C-83A1-F6EECF244321}">
                <p14:modId xmlns:p14="http://schemas.microsoft.com/office/powerpoint/2010/main" val="3826201484"/>
              </p:ext>
            </p:extLst>
          </p:nvPr>
        </p:nvGraphicFramePr>
        <p:xfrm>
          <a:off x="1219191" y="2383884"/>
          <a:ext cx="6671733" cy="3093354"/>
        </p:xfrm>
        <a:graphic>
          <a:graphicData uri="http://schemas.openxmlformats.org/drawingml/2006/table">
            <a:tbl>
              <a:tblPr firstRow="1">
                <a:noFill/>
              </a:tblPr>
              <a:tblGrid>
                <a:gridCol w="2150542">
                  <a:extLst>
                    <a:ext uri="{9D8B030D-6E8A-4147-A177-3AD203B41FA5}">
                      <a16:colId xmlns="" xmlns:a16="http://schemas.microsoft.com/office/drawing/2014/main" val="20000"/>
                    </a:ext>
                  </a:extLst>
                </a:gridCol>
                <a:gridCol w="1498600">
                  <a:extLst>
                    <a:ext uri="{9D8B030D-6E8A-4147-A177-3AD203B41FA5}">
                      <a16:colId xmlns="" xmlns:a16="http://schemas.microsoft.com/office/drawing/2014/main" val="20001"/>
                    </a:ext>
                  </a:extLst>
                </a:gridCol>
                <a:gridCol w="1413934">
                  <a:extLst>
                    <a:ext uri="{9D8B030D-6E8A-4147-A177-3AD203B41FA5}">
                      <a16:colId xmlns="" xmlns:a16="http://schemas.microsoft.com/office/drawing/2014/main" val="20002"/>
                    </a:ext>
                  </a:extLst>
                </a:gridCol>
                <a:gridCol w="1608657">
                  <a:extLst>
                    <a:ext uri="{9D8B030D-6E8A-4147-A177-3AD203B41FA5}">
                      <a16:colId xmlns="" xmlns:a16="http://schemas.microsoft.com/office/drawing/2014/main" val="20003"/>
                    </a:ext>
                  </a:extLst>
                </a:gridCol>
              </a:tblGrid>
              <a:tr h="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Attribute</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A</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B</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C</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35354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Horsepower</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0.28</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30438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Transmission</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33020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Color</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0.50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386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Body style</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326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Brand</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894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Gas mileage</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0.38</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2878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Dealer Reputation</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19050" cap="flat" cmpd="sng" algn="ctr">
                      <a:solidFill>
                        <a:schemeClr val="accent2">
                          <a:lumMod val="40000"/>
                          <a:lumOff val="60000"/>
                        </a:schemeClr>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19050" cap="flat" cmpd="sng" algn="ctr">
                      <a:solidFill>
                        <a:schemeClr val="accent2">
                          <a:lumMod val="40000"/>
                          <a:lumOff val="60000"/>
                        </a:schemeClr>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0.33</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19050" cap="flat" cmpd="sng" algn="ctr">
                      <a:solidFill>
                        <a:schemeClr val="accent2">
                          <a:lumMod val="40000"/>
                          <a:lumOff val="60000"/>
                        </a:schemeClr>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19050" cap="flat" cmpd="sng" algn="ctr">
                      <a:solidFill>
                        <a:schemeClr val="accent2">
                          <a:lumMod val="40000"/>
                          <a:lumOff val="60000"/>
                        </a:schemeClr>
                      </a:solidFill>
                      <a:prstDash val="solid"/>
                      <a:round/>
                      <a:headEnd type="none" w="med" len="med"/>
                      <a:tailEnd type="none" w="med" len="med"/>
                    </a:lnB>
                    <a:solidFill>
                      <a:srgbClr val="D4EAE4"/>
                    </a:solidFill>
                  </a:tcPr>
                </a:tc>
              </a:tr>
              <a:tr h="2878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Sum of ratings</a:t>
                      </a:r>
                    </a:p>
                  </a:txBody>
                  <a:tcPr horzOverflow="overflow">
                    <a:lnL w="12700" cmpd="sng">
                      <a:noFill/>
                      <a:prstDash val="solid"/>
                    </a:lnL>
                    <a:lnR w="76200" cap="flat" cmpd="sng" algn="ctr">
                      <a:solidFill>
                        <a:schemeClr val="lt1"/>
                      </a:solidFill>
                      <a:prstDash val="solid"/>
                      <a:round/>
                      <a:headEnd type="none" w="med" len="med"/>
                      <a:tailEnd type="none" w="med" len="med"/>
                    </a:lnR>
                    <a:lnT w="19050" cap="flat" cmpd="sng" algn="ctr">
                      <a:solidFill>
                        <a:schemeClr val="accent2">
                          <a:lumMod val="40000"/>
                          <a:lumOff val="60000"/>
                        </a:schemeClr>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19050" cap="flat" cmpd="sng" algn="ctr">
                      <a:solidFill>
                        <a:schemeClr val="accent2">
                          <a:lumMod val="40000"/>
                          <a:lumOff val="60000"/>
                        </a:schemeClr>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4.33</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19050" cap="flat" cmpd="sng" algn="ctr">
                      <a:solidFill>
                        <a:schemeClr val="accent2">
                          <a:lumMod val="40000"/>
                          <a:lumOff val="60000"/>
                        </a:schemeClr>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2.16</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19050" cap="flat" cmpd="sng" algn="ctr">
                      <a:solidFill>
                        <a:schemeClr val="accent2">
                          <a:lumMod val="40000"/>
                          <a:lumOff val="60000"/>
                        </a:schemeClr>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2503746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8164"/>
            <a:ext cx="8212138" cy="1589721"/>
          </a:xfrm>
        </p:spPr>
        <p:txBody>
          <a:bodyPr lIns="0" tIns="0" rIns="0" bIns="0"/>
          <a:lstStyle/>
          <a:p>
            <a:r>
              <a:rPr lang="en-IN" altLang="en-US" sz="3400" dirty="0">
                <a:cs typeface="Arial" panose="020B0604020202020204" pitchFamily="34" charset="0"/>
              </a:rPr>
              <a:t>The </a:t>
            </a:r>
            <a:r>
              <a:rPr lang="en-IN" altLang="en-US" sz="3400" dirty="0" smtClean="0">
                <a:cs typeface="Arial" panose="020B0604020202020204" pitchFamily="34" charset="0"/>
              </a:rPr>
              <a:t>Additive Weighting Technique Allows Some Attributes </a:t>
            </a:r>
            <a:r>
              <a:rPr lang="en-IN" altLang="en-US" sz="3400" dirty="0">
                <a:cs typeface="Arial" panose="020B0604020202020204" pitchFamily="34" charset="0"/>
              </a:rPr>
              <a:t>to be </a:t>
            </a:r>
            <a:r>
              <a:rPr lang="en-IN" altLang="en-US" sz="3400" dirty="0" smtClean="0">
                <a:cs typeface="Arial" panose="020B0604020202020204" pitchFamily="34" charset="0"/>
              </a:rPr>
              <a:t>More “Important</a:t>
            </a:r>
            <a:r>
              <a:rPr lang="en-IN" altLang="en-US" sz="3400" dirty="0">
                <a:cs typeface="Arial" panose="020B0604020202020204" pitchFamily="34" charset="0"/>
              </a:rPr>
              <a:t>” than </a:t>
            </a:r>
            <a:r>
              <a:rPr lang="en-IN" altLang="en-US" sz="3400" dirty="0" smtClean="0">
                <a:cs typeface="Arial" panose="020B0604020202020204" pitchFamily="34" charset="0"/>
              </a:rPr>
              <a:t>Others</a:t>
            </a:r>
            <a:endParaRPr lang="en-US" sz="3400" b="0" dirty="0"/>
          </a:p>
        </p:txBody>
      </p:sp>
      <p:sp>
        <p:nvSpPr>
          <p:cNvPr id="6" name="Content Placeholder 5"/>
          <p:cNvSpPr>
            <a:spLocks noGrp="1"/>
          </p:cNvSpPr>
          <p:nvPr>
            <p:ph idx="1"/>
          </p:nvPr>
        </p:nvSpPr>
        <p:spPr>
          <a:xfrm>
            <a:off x="457200" y="2097983"/>
            <a:ext cx="8212138" cy="2591735"/>
          </a:xfrm>
        </p:spPr>
        <p:txBody>
          <a:bodyPr vert="horz" lIns="0" tIns="0" rIns="0" bIns="0" rtlCol="0">
            <a:noAutofit/>
          </a:bodyPr>
          <a:lstStyle/>
          <a:p>
            <a:pPr>
              <a:lnSpc>
                <a:spcPct val="90000"/>
              </a:lnSpc>
            </a:pPr>
            <a:r>
              <a:rPr lang="en-IN" altLang="en-US" dirty="0">
                <a:latin typeface="Arial" panose="020B0604020202020204" pitchFamily="34" charset="0"/>
                <a:cs typeface="Arial" panose="020B0604020202020204" pitchFamily="34" charset="0"/>
              </a:rPr>
              <a:t>An ordinal ranking of the problem attributes yields attribute weights that can be multiplied by the nondimensional attribute values to produce a partial contribution to the overall score, for a particular alternative.</a:t>
            </a:r>
          </a:p>
          <a:p>
            <a:pPr>
              <a:lnSpc>
                <a:spcPct val="90000"/>
              </a:lnSpc>
            </a:pPr>
            <a:r>
              <a:rPr lang="en-IN" altLang="en-US" dirty="0">
                <a:latin typeface="Arial" panose="020B0604020202020204" pitchFamily="34" charset="0"/>
                <a:cs typeface="Arial" panose="020B0604020202020204" pitchFamily="34" charset="0"/>
              </a:rPr>
              <a:t>Summing the partial contributions results in a total score for each alternative, which are then compared to select the “best” one.</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0167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IN" altLang="en-US" sz="3400" dirty="0" smtClean="0">
                <a:cs typeface="Arial" panose="020B0604020202020204" pitchFamily="34" charset="0"/>
              </a:rPr>
              <a:t>Establishing and Using Attribute Weights</a:t>
            </a:r>
            <a:endParaRPr lang="en-US" sz="3400" b="0" dirty="0"/>
          </a:p>
        </p:txBody>
      </p:sp>
      <p:sp>
        <p:nvSpPr>
          <p:cNvPr id="6" name="Content Placeholder 5"/>
          <p:cNvSpPr>
            <a:spLocks noGrp="1"/>
          </p:cNvSpPr>
          <p:nvPr>
            <p:ph idx="1"/>
          </p:nvPr>
        </p:nvSpPr>
        <p:spPr>
          <a:xfrm>
            <a:off x="457200" y="1688153"/>
            <a:ext cx="8212138" cy="4271397"/>
          </a:xfrm>
        </p:spPr>
        <p:txBody>
          <a:bodyPr vert="horz" lIns="0" tIns="0" rIns="0" bIns="0" rtlCol="0">
            <a:noAutofit/>
          </a:bodyPr>
          <a:lstStyle/>
          <a:p>
            <a:pPr marL="609600" indent="-609600">
              <a:lnSpc>
                <a:spcPct val="90000"/>
              </a:lnSpc>
              <a:buFontTx/>
              <a:buAutoNum type="arabicPeriod"/>
            </a:pPr>
            <a:r>
              <a:rPr lang="en-IN" altLang="en-US" dirty="0">
                <a:latin typeface="Arial" panose="020B0604020202020204" pitchFamily="34" charset="0"/>
                <a:cs typeface="Arial" panose="020B0604020202020204" pitchFamily="34" charset="0"/>
              </a:rPr>
              <a:t>Rank attributes from 1 to n based on position, with higher numbers indicating greater importance</a:t>
            </a:r>
            <a:r>
              <a:rPr lang="en-IN" altLang="en-US" dirty="0" smtClean="0">
                <a:latin typeface="Arial" panose="020B0604020202020204" pitchFamily="34" charset="0"/>
                <a:cs typeface="Arial" panose="020B0604020202020204" pitchFamily="34" charset="0"/>
              </a:rPr>
              <a:t>. n </a:t>
            </a:r>
            <a:r>
              <a:rPr lang="en-IN" altLang="en-US" dirty="0">
                <a:latin typeface="Arial" panose="020B0604020202020204" pitchFamily="34" charset="0"/>
                <a:cs typeface="Arial" panose="020B0604020202020204" pitchFamily="34" charset="0"/>
              </a:rPr>
              <a:t>may be the number of attributes, indicating constant and difference (importance) between attributes, or it may be larger allowing for uneven spacing between attributes.</a:t>
            </a:r>
          </a:p>
          <a:p>
            <a:pPr marL="609600" indent="-609600">
              <a:lnSpc>
                <a:spcPct val="90000"/>
              </a:lnSpc>
              <a:buFontTx/>
              <a:buAutoNum type="arabicPeriod"/>
            </a:pPr>
            <a:r>
              <a:rPr lang="en-IN" altLang="en-US" dirty="0">
                <a:latin typeface="Arial" panose="020B0604020202020204" pitchFamily="34" charset="0"/>
                <a:cs typeface="Arial" panose="020B0604020202020204" pitchFamily="34" charset="0"/>
              </a:rPr>
              <a:t>Normalize the relative ranking numbers by dividing each by the sum of all rankings.</a:t>
            </a:r>
          </a:p>
          <a:p>
            <a:pPr marL="609600" indent="-609600">
              <a:lnSpc>
                <a:spcPct val="90000"/>
              </a:lnSpc>
              <a:buFontTx/>
              <a:buAutoNum type="arabicPeriod"/>
            </a:pPr>
            <a:r>
              <a:rPr lang="en-IN" altLang="en-US" dirty="0">
                <a:latin typeface="Arial" panose="020B0604020202020204" pitchFamily="34" charset="0"/>
                <a:cs typeface="Arial" panose="020B0604020202020204" pitchFamily="34" charset="0"/>
              </a:rPr>
              <a:t>Multiply an attribute’s weight by the alternative’s rating for that attribute to get the partial contribution.</a:t>
            </a:r>
          </a:p>
          <a:p>
            <a:pPr marL="609600" indent="-609600">
              <a:lnSpc>
                <a:spcPct val="90000"/>
              </a:lnSpc>
              <a:buFontTx/>
              <a:buAutoNum type="arabicPeriod"/>
            </a:pPr>
            <a:r>
              <a:rPr lang="en-IN" altLang="en-US" dirty="0">
                <a:latin typeface="Arial" panose="020B0604020202020204" pitchFamily="34" charset="0"/>
                <a:cs typeface="Arial" panose="020B0604020202020204" pitchFamily="34" charset="0"/>
              </a:rPr>
              <a:t>Sum the partial contributions to obtain an alternative’s total score to be used for comparison.</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2146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43468"/>
            <a:ext cx="8229600" cy="635315"/>
          </a:xfrm>
        </p:spPr>
        <p:txBody>
          <a:bodyPr lIns="0" tIns="0" rIns="0" bIns="0"/>
          <a:lstStyle/>
          <a:p>
            <a:r>
              <a:rPr lang="en-IN" altLang="en-US" sz="3400" dirty="0">
                <a:cs typeface="Arial" panose="020B0604020202020204" pitchFamily="34" charset="0"/>
              </a:rPr>
              <a:t>Weighting </a:t>
            </a:r>
            <a:r>
              <a:rPr lang="en-IN" altLang="en-US" sz="3400" dirty="0" smtClean="0">
                <a:cs typeface="Arial" panose="020B0604020202020204" pitchFamily="34" charset="0"/>
              </a:rPr>
              <a:t>Factors </a:t>
            </a:r>
            <a:r>
              <a:rPr lang="en-IN" altLang="en-US" sz="3400" dirty="0">
                <a:cs typeface="Arial" panose="020B0604020202020204" pitchFamily="34" charset="0"/>
              </a:rPr>
              <a:t>for the </a:t>
            </a:r>
            <a:r>
              <a:rPr lang="en-IN" altLang="en-US" sz="3400" dirty="0" smtClean="0">
                <a:cs typeface="Arial" panose="020B0604020202020204" pitchFamily="34" charset="0"/>
              </a:rPr>
              <a:t>Car Example</a:t>
            </a:r>
            <a:endParaRPr lang="en-US" sz="2800" dirty="0"/>
          </a:p>
        </p:txBody>
      </p:sp>
      <p:graphicFrame>
        <p:nvGraphicFramePr>
          <p:cNvPr id="8" name="Shape 303"/>
          <p:cNvGraphicFramePr/>
          <p:nvPr>
            <p:extLst>
              <p:ext uri="{D42A27DB-BD31-4B8C-83A1-F6EECF244321}">
                <p14:modId xmlns:p14="http://schemas.microsoft.com/office/powerpoint/2010/main" val="3265966458"/>
              </p:ext>
            </p:extLst>
          </p:nvPr>
        </p:nvGraphicFramePr>
        <p:xfrm>
          <a:off x="1617133" y="2129874"/>
          <a:ext cx="5884334" cy="3093354"/>
        </p:xfrm>
        <a:graphic>
          <a:graphicData uri="http://schemas.openxmlformats.org/drawingml/2006/table">
            <a:tbl>
              <a:tblPr firstRow="1">
                <a:noFill/>
              </a:tblPr>
              <a:tblGrid>
                <a:gridCol w="1955808">
                  <a:extLst>
                    <a:ext uri="{9D8B030D-6E8A-4147-A177-3AD203B41FA5}">
                      <a16:colId xmlns="" xmlns:a16="http://schemas.microsoft.com/office/drawing/2014/main" val="20000"/>
                    </a:ext>
                  </a:extLst>
                </a:gridCol>
                <a:gridCol w="1845726">
                  <a:extLst>
                    <a:ext uri="{9D8B030D-6E8A-4147-A177-3AD203B41FA5}">
                      <a16:colId xmlns="" xmlns:a16="http://schemas.microsoft.com/office/drawing/2014/main" val="20001"/>
                    </a:ext>
                  </a:extLst>
                </a:gridCol>
                <a:gridCol w="2082800">
                  <a:extLst>
                    <a:ext uri="{9D8B030D-6E8A-4147-A177-3AD203B41FA5}">
                      <a16:colId xmlns="" xmlns:a16="http://schemas.microsoft.com/office/drawing/2014/main" val="20002"/>
                    </a:ext>
                  </a:extLst>
                </a:gridCol>
              </a:tblGrid>
              <a:tr h="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mn-lt"/>
                          <a:ea typeface="ＭＳ Ｐゴシック" pitchFamily="19" charset="-128"/>
                        </a:rPr>
                        <a:t>Attributes</a:t>
                      </a:r>
                      <a:endParaRPr kumimoji="0" lang="en-US" sz="1600" b="0" i="0" u="none" strike="noStrike" cap="none" normalizeH="0" baseline="0" dirty="0">
                        <a:ln>
                          <a:noFill/>
                        </a:ln>
                        <a:solidFill>
                          <a:schemeClr val="bg1"/>
                        </a:solidFill>
                        <a:effectLst/>
                        <a:latin typeface="+mn-lt"/>
                        <a:ea typeface="ＭＳ Ｐゴシック" pitchFamily="19" charset="-128"/>
                        <a:cs typeface="Times New Roman" pitchFamily="19" charset="0"/>
                      </a:endParaRP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mn-lt"/>
                          <a:ea typeface="ＭＳ Ｐゴシック" pitchFamily="19" charset="-128"/>
                        </a:rPr>
                        <a:t>Relative Rank</a:t>
                      </a:r>
                      <a:endParaRPr kumimoji="0" lang="en-US" sz="1600" b="0" i="0" u="none" strike="noStrike" cap="none" normalizeH="0" baseline="0" dirty="0">
                        <a:ln>
                          <a:noFill/>
                        </a:ln>
                        <a:solidFill>
                          <a:schemeClr val="bg1"/>
                        </a:solidFill>
                        <a:effectLst/>
                        <a:latin typeface="+mn-lt"/>
                        <a:ea typeface="ＭＳ Ｐゴシック" pitchFamily="19" charset="-128"/>
                        <a:cs typeface="Times New Roman" pitchFamily="19" charset="0"/>
                      </a:endParaRP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mn-lt"/>
                          <a:ea typeface="ＭＳ Ｐゴシック" pitchFamily="19" charset="-128"/>
                        </a:rPr>
                        <a:t>Normalized Rank</a:t>
                      </a:r>
                      <a:endParaRPr kumimoji="0" lang="en-US" sz="1600" b="0" i="0" u="none" strike="noStrike" cap="none" normalizeH="0" baseline="0" dirty="0">
                        <a:ln>
                          <a:noFill/>
                        </a:ln>
                        <a:solidFill>
                          <a:schemeClr val="bg1"/>
                        </a:solidFill>
                        <a:effectLst/>
                        <a:latin typeface="+mn-lt"/>
                        <a:ea typeface="ＭＳ Ｐゴシック" pitchFamily="19" charset="-128"/>
                        <a:cs typeface="Times New Roman" pitchFamily="19" charset="0"/>
                      </a:endParaRP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35354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Horsepower</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7</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0.16</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30438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Transmission</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11</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0.24</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33020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Color</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1</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0.02</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386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Body style</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10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0.22</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326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Brand</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8</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0.18</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894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Gas mileage</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6</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0.13</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2878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Dealer reputation</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2</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0.05</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287867">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endParaRP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45</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pitchFamily="19" charset="-128"/>
                          <a:cs typeface="Times New Roman" pitchFamily="19" charset="0"/>
                        </a:rPr>
                        <a:t>1.00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25163282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7692"/>
            <a:ext cx="8229600" cy="2193283"/>
          </a:xfrm>
        </p:spPr>
        <p:txBody>
          <a:bodyPr lIns="0" tIns="0" rIns="0" bIns="0"/>
          <a:lstStyle/>
          <a:p>
            <a:r>
              <a:rPr lang="en-IN" altLang="en-US" sz="3400" dirty="0">
                <a:cs typeface="Arial" panose="020B0604020202020204" pitchFamily="34" charset="0"/>
              </a:rPr>
              <a:t>Combining </a:t>
            </a:r>
            <a:r>
              <a:rPr lang="en-IN" altLang="en-US" sz="3400" dirty="0" smtClean="0">
                <a:cs typeface="Arial" panose="020B0604020202020204" pitchFamily="34" charset="0"/>
              </a:rPr>
              <a:t>Weights With Nondimensional Data </a:t>
            </a:r>
            <a:r>
              <a:rPr lang="en-IN" altLang="en-US" sz="3400" dirty="0">
                <a:cs typeface="Arial" panose="020B0604020202020204" pitchFamily="34" charset="0"/>
              </a:rPr>
              <a:t>for the </a:t>
            </a:r>
            <a:r>
              <a:rPr lang="en-IN" altLang="en-US" sz="3400" dirty="0" smtClean="0">
                <a:cs typeface="Arial" panose="020B0604020202020204" pitchFamily="34" charset="0"/>
              </a:rPr>
              <a:t>Car Buying Decision. </a:t>
            </a:r>
            <a:r>
              <a:rPr lang="en-IN" altLang="en-US" sz="3400" dirty="0">
                <a:cs typeface="Arial" panose="020B0604020202020204" pitchFamily="34" charset="0"/>
              </a:rPr>
              <a:t>Car A is </a:t>
            </a:r>
            <a:r>
              <a:rPr lang="en-IN" altLang="en-US" sz="3400" dirty="0" smtClean="0">
                <a:cs typeface="Arial" panose="020B0604020202020204" pitchFamily="34" charset="0"/>
              </a:rPr>
              <a:t>Now </a:t>
            </a:r>
            <a:r>
              <a:rPr lang="en-IN" altLang="en-US" sz="3400" dirty="0">
                <a:cs typeface="Arial" panose="020B0604020202020204" pitchFamily="34" charset="0"/>
              </a:rPr>
              <a:t>the </a:t>
            </a:r>
            <a:r>
              <a:rPr lang="en-IN" altLang="en-US" sz="3400" dirty="0" smtClean="0">
                <a:cs typeface="Arial" panose="020B0604020202020204" pitchFamily="34" charset="0"/>
              </a:rPr>
              <a:t>Best Choice</a:t>
            </a:r>
            <a:r>
              <a:rPr lang="en-IN" altLang="en-US" sz="3400" dirty="0">
                <a:cs typeface="Arial" panose="020B0604020202020204" pitchFamily="34" charset="0"/>
              </a:rPr>
              <a:t>!</a:t>
            </a:r>
            <a:endParaRPr lang="en-US" sz="2800" dirty="0"/>
          </a:p>
        </p:txBody>
      </p:sp>
      <p:graphicFrame>
        <p:nvGraphicFramePr>
          <p:cNvPr id="8" name="Shape 303"/>
          <p:cNvGraphicFramePr/>
          <p:nvPr>
            <p:extLst>
              <p:ext uri="{D42A27DB-BD31-4B8C-83A1-F6EECF244321}">
                <p14:modId xmlns:p14="http://schemas.microsoft.com/office/powerpoint/2010/main" val="3517361388"/>
              </p:ext>
            </p:extLst>
          </p:nvPr>
        </p:nvGraphicFramePr>
        <p:xfrm>
          <a:off x="609618" y="2485488"/>
          <a:ext cx="7890933" cy="3681307"/>
        </p:xfrm>
        <a:graphic>
          <a:graphicData uri="http://schemas.openxmlformats.org/drawingml/2006/table">
            <a:tbl>
              <a:tblPr firstRow="1">
                <a:noFill/>
              </a:tblPr>
              <a:tblGrid>
                <a:gridCol w="1701799">
                  <a:extLst>
                    <a:ext uri="{9D8B030D-6E8A-4147-A177-3AD203B41FA5}">
                      <a16:colId xmlns="" xmlns:a16="http://schemas.microsoft.com/office/drawing/2014/main" val="20000"/>
                    </a:ext>
                  </a:extLst>
                </a:gridCol>
                <a:gridCol w="1143000">
                  <a:extLst>
                    <a:ext uri="{9D8B030D-6E8A-4147-A177-3AD203B41FA5}">
                      <a16:colId xmlns="" xmlns:a16="http://schemas.microsoft.com/office/drawing/2014/main" val="20001"/>
                    </a:ext>
                  </a:extLst>
                </a:gridCol>
                <a:gridCol w="782395">
                  <a:extLst>
                    <a:ext uri="{9D8B030D-6E8A-4147-A177-3AD203B41FA5}">
                      <a16:colId xmlns="" xmlns:a16="http://schemas.microsoft.com/office/drawing/2014/main" val="20002"/>
                    </a:ext>
                  </a:extLst>
                </a:gridCol>
                <a:gridCol w="818880">
                  <a:extLst>
                    <a:ext uri="{9D8B030D-6E8A-4147-A177-3AD203B41FA5}">
                      <a16:colId xmlns="" xmlns:a16="http://schemas.microsoft.com/office/drawing/2014/main" val="20003"/>
                    </a:ext>
                  </a:extLst>
                </a:gridCol>
                <a:gridCol w="818880"/>
                <a:gridCol w="907245"/>
                <a:gridCol w="730515"/>
                <a:gridCol w="988219"/>
              </a:tblGrid>
              <a:tr h="0">
                <a:tc row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Attribute</a:t>
                      </a:r>
                    </a:p>
                  </a:txBody>
                  <a:tcPr anchor="b"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Weight</a:t>
                      </a:r>
                    </a:p>
                  </a:txBody>
                  <a:tcPr anchor="b"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A</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hMerge="1">
                  <a:txBody>
                    <a:bodyPr/>
                    <a:lstStyle/>
                    <a:p>
                      <a:endParaRPr lang="en-US"/>
                    </a:p>
                  </a:txBody>
                  <a:tcPr>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B</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hMerge="1">
                  <a:txBody>
                    <a:bodyPr/>
                    <a:lstStyle/>
                    <a:p>
                      <a:endParaRPr lang="en-US"/>
                    </a:p>
                  </a:txBody>
                  <a:tcPr>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C</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hMerge="1">
                  <a:txBody>
                    <a:bodyPr/>
                    <a:lstStyle/>
                    <a:p>
                      <a:endParaRPr lang="en-US"/>
                    </a:p>
                  </a:txBody>
                  <a:tcPr>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0">
                <a:tc v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endParaRP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v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endParaRP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Rate</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Score</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Rate</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Score</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Rate</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Score</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r>
              <a:tr h="35354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Horsepower</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0.16</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0.16</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0.28</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0.04</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30438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Transmission</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0.24</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0.24</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0.24</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33020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Color</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0.02</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0.02</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0.50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0.01</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386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Body style</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0.22</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0.22</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0.22</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326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Brand</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0.18</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0.18</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894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Gas mileage</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0.13</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0.13</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0.38</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0.05</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2878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Dealer rep.</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19050" cap="flat" cmpd="sng" algn="ctr">
                      <a:solidFill>
                        <a:schemeClr val="accent2">
                          <a:lumMod val="40000"/>
                          <a:lumOff val="60000"/>
                        </a:schemeClr>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0.05</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19050" cap="flat" cmpd="sng" algn="ctr">
                      <a:solidFill>
                        <a:schemeClr val="accent2">
                          <a:lumMod val="40000"/>
                          <a:lumOff val="60000"/>
                        </a:schemeClr>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19050" cap="flat" cmpd="sng" algn="ctr">
                      <a:solidFill>
                        <a:schemeClr val="accent2">
                          <a:lumMod val="40000"/>
                          <a:lumOff val="60000"/>
                        </a:schemeClr>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0.05</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19050" cap="flat" cmpd="sng" algn="ctr">
                      <a:solidFill>
                        <a:schemeClr val="accent2">
                          <a:lumMod val="40000"/>
                          <a:lumOff val="60000"/>
                        </a:schemeClr>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0.33</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19050" cap="flat" cmpd="sng" algn="ctr">
                      <a:solidFill>
                        <a:schemeClr val="accent2">
                          <a:lumMod val="40000"/>
                          <a:lumOff val="60000"/>
                        </a:schemeClr>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0.02</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19050" cap="flat" cmpd="sng" algn="ctr">
                      <a:solidFill>
                        <a:schemeClr val="accent2">
                          <a:lumMod val="40000"/>
                          <a:lumOff val="60000"/>
                        </a:schemeClr>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19050" cap="flat" cmpd="sng" algn="ctr">
                      <a:solidFill>
                        <a:schemeClr val="accent2">
                          <a:lumMod val="40000"/>
                          <a:lumOff val="60000"/>
                        </a:schemeClr>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19050" cap="flat" cmpd="sng" algn="ctr">
                      <a:solidFill>
                        <a:schemeClr val="accent2">
                          <a:lumMod val="40000"/>
                          <a:lumOff val="60000"/>
                        </a:schemeClr>
                      </a:solidFill>
                      <a:prstDash val="solid"/>
                      <a:round/>
                      <a:headEnd type="none" w="med" len="med"/>
                      <a:tailEnd type="none" w="med" len="med"/>
                    </a:lnB>
                    <a:solidFill>
                      <a:srgbClr val="D4EAE4"/>
                    </a:solidFill>
                  </a:tcPr>
                </a:tc>
              </a:tr>
              <a:tr h="2878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Sum of score</a:t>
                      </a:r>
                    </a:p>
                  </a:txBody>
                  <a:tcPr horzOverflow="overflow">
                    <a:lnL w="12700" cmpd="sng">
                      <a:noFill/>
                      <a:prstDash val="solid"/>
                    </a:lnL>
                    <a:lnR w="76200" cap="flat" cmpd="sng" algn="ctr">
                      <a:solidFill>
                        <a:schemeClr val="lt1"/>
                      </a:solidFill>
                      <a:prstDash val="solid"/>
                      <a:round/>
                      <a:headEnd type="none" w="med" len="med"/>
                      <a:tailEnd type="none" w="med" len="med"/>
                    </a:lnR>
                    <a:lnT w="19050" cap="flat" cmpd="sng" algn="ctr">
                      <a:solidFill>
                        <a:schemeClr val="accent2">
                          <a:lumMod val="40000"/>
                          <a:lumOff val="60000"/>
                        </a:schemeClr>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19050" cap="flat" cmpd="sng" algn="ctr">
                      <a:solidFill>
                        <a:schemeClr val="accent2">
                          <a:lumMod val="40000"/>
                          <a:lumOff val="60000"/>
                        </a:schemeClr>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19050" cap="flat" cmpd="sng" algn="ctr">
                      <a:solidFill>
                        <a:schemeClr val="accent2">
                          <a:lumMod val="40000"/>
                          <a:lumOff val="60000"/>
                        </a:schemeClr>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0.64</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19050" cap="flat" cmpd="sng" algn="ctr">
                      <a:solidFill>
                        <a:schemeClr val="accent2">
                          <a:lumMod val="40000"/>
                          <a:lumOff val="60000"/>
                        </a:schemeClr>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19050" cap="flat" cmpd="sng" algn="ctr">
                      <a:solidFill>
                        <a:schemeClr val="accent2">
                          <a:lumMod val="40000"/>
                          <a:lumOff val="60000"/>
                        </a:schemeClr>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0.62</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19050" cap="flat" cmpd="sng" algn="ctr">
                      <a:solidFill>
                        <a:schemeClr val="accent2">
                          <a:lumMod val="40000"/>
                          <a:lumOff val="60000"/>
                        </a:schemeClr>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endParaRP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19050" cap="flat" cmpd="sng" algn="ctr">
                      <a:solidFill>
                        <a:schemeClr val="accent2">
                          <a:lumMod val="40000"/>
                          <a:lumOff val="60000"/>
                        </a:schemeClr>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0.32</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19050" cap="flat" cmpd="sng" algn="ctr">
                      <a:solidFill>
                        <a:schemeClr val="accent2">
                          <a:lumMod val="40000"/>
                          <a:lumOff val="60000"/>
                        </a:schemeClr>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6883578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643468"/>
            <a:ext cx="8229600" cy="635315"/>
          </a:xfrm>
        </p:spPr>
        <p:txBody>
          <a:bodyPr/>
          <a:lstStyle/>
          <a:p>
            <a:r>
              <a:rPr lang="en-US" sz="3400"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4281"/>
            <a:ext cx="8229600" cy="1037839"/>
          </a:xfrm>
        </p:spPr>
        <p:txBody>
          <a:bodyPr lIns="0" tIns="0" rIns="0" bIns="0"/>
          <a:lstStyle/>
          <a:p>
            <a:r>
              <a:rPr lang="en-IN" altLang="en-US" sz="3400" dirty="0">
                <a:cs typeface="Arial" panose="020B0604020202020204" pitchFamily="34" charset="0"/>
              </a:rPr>
              <a:t>Few </a:t>
            </a:r>
            <a:r>
              <a:rPr lang="en-IN" altLang="en-US" sz="3400" dirty="0" smtClean="0">
                <a:cs typeface="Arial" panose="020B0604020202020204" pitchFamily="34" charset="0"/>
              </a:rPr>
              <a:t>Decisions </a:t>
            </a:r>
            <a:r>
              <a:rPr lang="en-IN" altLang="en-US" sz="3400" dirty="0">
                <a:cs typeface="Arial" panose="020B0604020202020204" pitchFamily="34" charset="0"/>
              </a:rPr>
              <a:t>are </a:t>
            </a:r>
            <a:r>
              <a:rPr lang="en-IN" altLang="en-US" sz="3400" dirty="0" smtClean="0">
                <a:cs typeface="Arial" panose="020B0604020202020204" pitchFamily="34" charset="0"/>
              </a:rPr>
              <a:t>Based Strictly </a:t>
            </a:r>
            <a:r>
              <a:rPr lang="en-IN" altLang="en-US" sz="3400" dirty="0">
                <a:cs typeface="Arial" panose="020B0604020202020204" pitchFamily="34" charset="0"/>
              </a:rPr>
              <a:t>on </a:t>
            </a:r>
            <a:r>
              <a:rPr lang="en-IN" altLang="en-US" sz="3400" dirty="0" smtClean="0">
                <a:cs typeface="Arial" panose="020B0604020202020204" pitchFamily="34" charset="0"/>
              </a:rPr>
              <a:t>Dollars </a:t>
            </a:r>
            <a:r>
              <a:rPr lang="en-IN" altLang="en-US" sz="3400" dirty="0">
                <a:cs typeface="Arial" panose="020B0604020202020204" pitchFamily="34" charset="0"/>
              </a:rPr>
              <a:t>and </a:t>
            </a:r>
            <a:r>
              <a:rPr lang="en-IN" altLang="en-US" sz="3400" dirty="0" smtClean="0">
                <a:cs typeface="Arial" panose="020B0604020202020204" pitchFamily="34" charset="0"/>
              </a:rPr>
              <a:t>Cents</a:t>
            </a:r>
            <a:endParaRPr lang="en-US" sz="3400" b="0" dirty="0"/>
          </a:p>
        </p:txBody>
      </p:sp>
      <p:sp>
        <p:nvSpPr>
          <p:cNvPr id="6" name="Content Placeholder 5"/>
          <p:cNvSpPr>
            <a:spLocks noGrp="1"/>
          </p:cNvSpPr>
          <p:nvPr>
            <p:ph idx="1"/>
          </p:nvPr>
        </p:nvSpPr>
        <p:spPr>
          <a:xfrm>
            <a:off x="457200" y="1641990"/>
            <a:ext cx="8229600" cy="2125678"/>
          </a:xfrm>
        </p:spPr>
        <p:txBody>
          <a:bodyPr/>
          <a:lstStyle/>
          <a:p>
            <a:r>
              <a:rPr lang="en-US" altLang="en-US" dirty="0"/>
              <a:t>We will address how diverse, nonmonetary considerations (attributes), that arise from multiple objectives can be explicitly considered.</a:t>
            </a:r>
          </a:p>
          <a:p>
            <a:r>
              <a:rPr lang="en-US" altLang="en-US" dirty="0"/>
              <a:t>Nonmonetary means there is no formal mechanism to establish value.</a:t>
            </a:r>
            <a:endParaRPr lang="en-US" alt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506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8961"/>
            <a:ext cx="8212138" cy="626341"/>
          </a:xfrm>
        </p:spPr>
        <p:txBody>
          <a:bodyPr lIns="0" tIns="0" rIns="0" bIns="0"/>
          <a:lstStyle/>
          <a:p>
            <a:r>
              <a:rPr lang="en-IN" altLang="en-US" sz="3400" dirty="0">
                <a:cs typeface="Arial" panose="020B0604020202020204" pitchFamily="34" charset="0"/>
              </a:rPr>
              <a:t>Value is </a:t>
            </a:r>
            <a:r>
              <a:rPr lang="en-IN" altLang="en-US" sz="3400" dirty="0" smtClean="0">
                <a:cs typeface="Arial" panose="020B0604020202020204" pitchFamily="34" charset="0"/>
              </a:rPr>
              <a:t>Difficult </a:t>
            </a:r>
            <a:r>
              <a:rPr lang="en-IN" altLang="en-US" sz="3400" dirty="0">
                <a:cs typeface="Arial" panose="020B0604020202020204" pitchFamily="34" charset="0"/>
              </a:rPr>
              <a:t>to </a:t>
            </a:r>
            <a:r>
              <a:rPr lang="en-IN" altLang="en-US" sz="3400" dirty="0" smtClean="0">
                <a:cs typeface="Arial" panose="020B0604020202020204" pitchFamily="34" charset="0"/>
              </a:rPr>
              <a:t>Define</a:t>
            </a:r>
            <a:endParaRPr lang="en-US" sz="3400" b="0" dirty="0"/>
          </a:p>
        </p:txBody>
      </p:sp>
      <p:sp>
        <p:nvSpPr>
          <p:cNvPr id="6" name="Content Placeholder 5"/>
          <p:cNvSpPr>
            <a:spLocks noGrp="1"/>
          </p:cNvSpPr>
          <p:nvPr>
            <p:ph idx="1"/>
          </p:nvPr>
        </p:nvSpPr>
        <p:spPr>
          <a:xfrm>
            <a:off x="457200" y="1645977"/>
            <a:ext cx="8229600" cy="3661782"/>
          </a:xfrm>
        </p:spPr>
        <p:txBody>
          <a:bodyPr/>
          <a:lstStyle/>
          <a:p>
            <a:r>
              <a:rPr lang="en-US" altLang="en-US" dirty="0"/>
              <a:t>Seven classes of value: economic, moral, aesthetic, social, political, religious, judicial</a:t>
            </a:r>
          </a:p>
          <a:p>
            <a:r>
              <a:rPr lang="en-US" altLang="en-US" dirty="0"/>
              <a:t>Only economic value is measured in monetary units.</a:t>
            </a:r>
          </a:p>
          <a:p>
            <a:r>
              <a:rPr lang="en-US" altLang="en-US" dirty="0"/>
              <a:t>Economic value can be established through use value (properties that provide a unit of work) and esteem value (properties that make something desirable).</a:t>
            </a:r>
          </a:p>
          <a:p>
            <a:r>
              <a:rPr lang="en-US" altLang="en-US" dirty="0"/>
              <a:t>Use and esteem value defy precise quantification in monetary terms.</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4378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95524"/>
            <a:ext cx="8229600" cy="1023183"/>
          </a:xfrm>
        </p:spPr>
        <p:txBody>
          <a:bodyPr lIns="0" tIns="0" rIns="0" bIns="0"/>
          <a:lstStyle/>
          <a:p>
            <a:r>
              <a:rPr lang="en-US" altLang="en-US" sz="3400" dirty="0"/>
              <a:t>Buying </a:t>
            </a:r>
            <a:r>
              <a:rPr lang="en-US" altLang="en-US" sz="3400" dirty="0" smtClean="0"/>
              <a:t>a Car </a:t>
            </a:r>
            <a:r>
              <a:rPr lang="en-US" altLang="en-US" sz="3400" dirty="0"/>
              <a:t>is </a:t>
            </a:r>
            <a:r>
              <a:rPr lang="en-US" altLang="en-US" sz="3400" dirty="0" smtClean="0"/>
              <a:t>a Multiattribute Decision</a:t>
            </a:r>
            <a:endParaRPr lang="en-US" sz="3400" dirty="0"/>
          </a:p>
        </p:txBody>
      </p:sp>
      <p:sp>
        <p:nvSpPr>
          <p:cNvPr id="6" name="Content Placeholder 5"/>
          <p:cNvSpPr>
            <a:spLocks noGrp="1"/>
          </p:cNvSpPr>
          <p:nvPr>
            <p:ph idx="1"/>
          </p:nvPr>
        </p:nvSpPr>
        <p:spPr>
          <a:xfrm>
            <a:off x="457200" y="1659469"/>
            <a:ext cx="8229600" cy="845606"/>
          </a:xfrm>
        </p:spPr>
        <p:txBody>
          <a:bodyPr vert="horz" lIns="0" tIns="0" rIns="0" bIns="0" rtlCol="0">
            <a:noAutofit/>
          </a:bodyPr>
          <a:lstStyle/>
          <a:p>
            <a:pPr marL="0" indent="0">
              <a:spcBef>
                <a:spcPct val="0"/>
              </a:spcBef>
              <a:buFontTx/>
              <a:buNone/>
            </a:pPr>
            <a:r>
              <a:rPr lang="en-US" altLang="en-US" dirty="0">
                <a:latin typeface="Arial Regular"/>
              </a:rPr>
              <a:t>What are some of the things you consider when purchasing a car</a:t>
            </a:r>
            <a:r>
              <a:rPr lang="en-US" altLang="en-US" dirty="0" smtClean="0">
                <a:latin typeface="Arial Regular"/>
              </a:rPr>
              <a:t>? A </a:t>
            </a:r>
            <a:r>
              <a:rPr lang="en-US" altLang="en-US" dirty="0">
                <a:latin typeface="Arial Regular"/>
              </a:rPr>
              <a:t>car enthusiast may care about the following.</a:t>
            </a:r>
            <a:endParaRPr lang="en-US" altLang="en-US" dirty="0">
              <a:latin typeface="Arial" panose="020B0604020202020204" pitchFamily="34" charset="0"/>
              <a:cs typeface="Arial" panose="020B0604020202020204" pitchFamily="34" charset="0"/>
            </a:endParaRPr>
          </a:p>
        </p:txBody>
      </p:sp>
      <p:graphicFrame>
        <p:nvGraphicFramePr>
          <p:cNvPr id="7" name="Shape 303"/>
          <p:cNvGraphicFramePr/>
          <p:nvPr>
            <p:extLst>
              <p:ext uri="{D42A27DB-BD31-4B8C-83A1-F6EECF244321}">
                <p14:modId xmlns:p14="http://schemas.microsoft.com/office/powerpoint/2010/main" val="3961621287"/>
              </p:ext>
            </p:extLst>
          </p:nvPr>
        </p:nvGraphicFramePr>
        <p:xfrm>
          <a:off x="1320800" y="2743201"/>
          <a:ext cx="6460067" cy="3235573"/>
        </p:xfrm>
        <a:graphic>
          <a:graphicData uri="http://schemas.openxmlformats.org/drawingml/2006/table">
            <a:tbl>
              <a:tblPr firstRow="1">
                <a:noFill/>
              </a:tblPr>
              <a:tblGrid>
                <a:gridCol w="2133599">
                  <a:extLst>
                    <a:ext uri="{9D8B030D-6E8A-4147-A177-3AD203B41FA5}">
                      <a16:colId xmlns="" xmlns:a16="http://schemas.microsoft.com/office/drawing/2014/main" val="20000"/>
                    </a:ext>
                  </a:extLst>
                </a:gridCol>
                <a:gridCol w="1607449">
                  <a:extLst>
                    <a:ext uri="{9D8B030D-6E8A-4147-A177-3AD203B41FA5}">
                      <a16:colId xmlns="" xmlns:a16="http://schemas.microsoft.com/office/drawing/2014/main" val="20001"/>
                    </a:ext>
                  </a:extLst>
                </a:gridCol>
                <a:gridCol w="1271219">
                  <a:extLst>
                    <a:ext uri="{9D8B030D-6E8A-4147-A177-3AD203B41FA5}">
                      <a16:colId xmlns="" xmlns:a16="http://schemas.microsoft.com/office/drawing/2014/main" val="20002"/>
                    </a:ext>
                  </a:extLst>
                </a:gridCol>
                <a:gridCol w="1447800">
                  <a:extLst>
                    <a:ext uri="{9D8B030D-6E8A-4147-A177-3AD203B41FA5}">
                      <a16:colId xmlns="" xmlns:a16="http://schemas.microsoft.com/office/drawing/2014/main" val="20003"/>
                    </a:ext>
                  </a:extLst>
                </a:gridCol>
              </a:tblGrid>
              <a:tr h="33097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Attribute</a:t>
                      </a:r>
                    </a:p>
                  </a:txBody>
                  <a:tcPr marT="45708" marB="45708"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A</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B</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Car C</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41828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Horsepower</a:t>
                      </a:r>
                    </a:p>
                  </a:txBody>
                  <a:tcPr marT="45708" marB="45708"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195</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320</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230</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37117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Transmission</a:t>
                      </a:r>
                    </a:p>
                  </a:txBody>
                  <a:tcPr marT="45708" marB="45708"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automatic</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automatic</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manual</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347889">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Color</a:t>
                      </a:r>
                    </a:p>
                  </a:txBody>
                  <a:tcPr marT="45708" marB="45708"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red</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blue</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gray</a:t>
                      </a:r>
                    </a:p>
                  </a:txBody>
                  <a:tcPr marT="45708" marB="45708"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3"/>
                  </a:ext>
                </a:extLst>
              </a:tr>
              <a:tr h="392339">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Body style</a:t>
                      </a:r>
                    </a:p>
                  </a:txBody>
                  <a:tcPr marT="45708" marB="45708"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sedan</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coupe</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sedan</a:t>
                      </a:r>
                    </a:p>
                  </a:txBody>
                  <a:tcPr marT="45708" marB="45708"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41985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Brand</a:t>
                      </a:r>
                    </a:p>
                  </a:txBody>
                  <a:tcPr marT="45708" marB="45708"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import</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domestic</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import</a:t>
                      </a:r>
                    </a:p>
                  </a:txBody>
                  <a:tcPr marT="45708" marB="45708"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41350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Gas mileage</a:t>
                      </a:r>
                    </a:p>
                  </a:txBody>
                  <a:tcPr marT="45708" marB="45708"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26 mpg</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18 mpg</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21 mpg</a:t>
                      </a:r>
                    </a:p>
                  </a:txBody>
                  <a:tcPr marT="45708" marB="45708"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4889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Dealer Reputation</a:t>
                      </a:r>
                    </a:p>
                  </a:txBody>
                  <a:tcPr marT="45708" marB="45708"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Excellent</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Fair</a:t>
                      </a:r>
                    </a:p>
                  </a:txBody>
                  <a:tcPr marT="45708" marB="45708"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Poor</a:t>
                      </a:r>
                    </a:p>
                  </a:txBody>
                  <a:tcPr marT="45708" marB="45708"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924006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IN" altLang="en-US" sz="3400" dirty="0">
                <a:cs typeface="Arial" panose="020B0604020202020204" pitchFamily="34" charset="0"/>
              </a:rPr>
              <a:t>The </a:t>
            </a:r>
            <a:r>
              <a:rPr lang="en-IN" altLang="en-US" sz="3400" dirty="0" smtClean="0">
                <a:cs typeface="Arial" panose="020B0604020202020204" pitchFamily="34" charset="0"/>
              </a:rPr>
              <a:t>Same Data May Bring Different Values </a:t>
            </a:r>
            <a:r>
              <a:rPr lang="en-IN" altLang="en-US" sz="3400" dirty="0">
                <a:cs typeface="Arial" panose="020B0604020202020204" pitchFamily="34" charset="0"/>
              </a:rPr>
              <a:t>to </a:t>
            </a:r>
            <a:r>
              <a:rPr lang="en-IN" altLang="en-US" sz="3400" dirty="0" smtClean="0">
                <a:cs typeface="Arial" panose="020B0604020202020204" pitchFamily="34" charset="0"/>
              </a:rPr>
              <a:t>Different Decision Makers</a:t>
            </a:r>
            <a:endParaRPr lang="en-US" sz="3400" b="0" dirty="0"/>
          </a:p>
        </p:txBody>
      </p:sp>
      <p:sp>
        <p:nvSpPr>
          <p:cNvPr id="6" name="Content Placeholder 5"/>
          <p:cNvSpPr>
            <a:spLocks noGrp="1"/>
          </p:cNvSpPr>
          <p:nvPr>
            <p:ph idx="1"/>
          </p:nvPr>
        </p:nvSpPr>
        <p:spPr>
          <a:xfrm>
            <a:off x="457200" y="1639859"/>
            <a:ext cx="8212138" cy="3754607"/>
          </a:xfrm>
        </p:spPr>
        <p:txBody>
          <a:bodyPr vert="horz" lIns="0" tIns="0" rIns="0" bIns="0" rtlCol="0">
            <a:noAutofit/>
          </a:bodyPr>
          <a:lstStyle/>
          <a:p>
            <a:r>
              <a:rPr lang="en-US" altLang="en-US" dirty="0"/>
              <a:t>While one may be able to assign a dollar amount to gasoline mileage, the other attributes are not nearly as clean.</a:t>
            </a:r>
          </a:p>
          <a:p>
            <a:r>
              <a:rPr lang="en-US" altLang="en-US" dirty="0"/>
              <a:t>Some drivers would rate an automatic transmission as </a:t>
            </a:r>
            <a:r>
              <a:rPr lang="ja-JP" altLang="en-US" dirty="0"/>
              <a:t>“</a:t>
            </a:r>
            <a:r>
              <a:rPr lang="en-US" altLang="ja-JP" dirty="0"/>
              <a:t>good,</a:t>
            </a:r>
            <a:r>
              <a:rPr lang="ja-JP" altLang="en-US" dirty="0"/>
              <a:t>”</a:t>
            </a:r>
            <a:r>
              <a:rPr lang="en-US" altLang="ja-JP" dirty="0"/>
              <a:t> while others would rate it as </a:t>
            </a:r>
            <a:r>
              <a:rPr lang="ja-JP" altLang="en-US" dirty="0"/>
              <a:t>“</a:t>
            </a:r>
            <a:r>
              <a:rPr lang="en-US" altLang="ja-JP" dirty="0"/>
              <a:t>bad,</a:t>
            </a:r>
            <a:r>
              <a:rPr lang="ja-JP" altLang="en-US" dirty="0"/>
              <a:t>”</a:t>
            </a:r>
            <a:r>
              <a:rPr lang="en-US" altLang="ja-JP" dirty="0"/>
              <a:t> or at least less desirable.</a:t>
            </a:r>
          </a:p>
          <a:p>
            <a:r>
              <a:rPr lang="en-US" altLang="en-US" dirty="0"/>
              <a:t>Do you have a favorite color</a:t>
            </a:r>
            <a:r>
              <a:rPr lang="en-US" altLang="en-US" dirty="0" smtClean="0"/>
              <a:t>? Do </a:t>
            </a:r>
            <a:r>
              <a:rPr lang="en-US" altLang="en-US" dirty="0"/>
              <a:t>you </a:t>
            </a:r>
            <a:r>
              <a:rPr lang="ja-JP" altLang="en-US" dirty="0"/>
              <a:t>“</a:t>
            </a:r>
            <a:r>
              <a:rPr lang="en-US" altLang="ja-JP" dirty="0"/>
              <a:t>buy American</a:t>
            </a:r>
            <a:r>
              <a:rPr lang="ja-JP" altLang="en-US" dirty="0"/>
              <a:t>”</a:t>
            </a:r>
            <a:r>
              <a:rPr lang="en-US" altLang="ja-JP" dirty="0"/>
              <a:t>?</a:t>
            </a:r>
          </a:p>
          <a:p>
            <a:r>
              <a:rPr lang="en-US" altLang="en-US" dirty="0"/>
              <a:t>Many decision problems in industry are similar.</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7217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6114"/>
            <a:ext cx="8212138" cy="1085801"/>
          </a:xfrm>
        </p:spPr>
        <p:txBody>
          <a:bodyPr lIns="0" tIns="0" rIns="0" bIns="0"/>
          <a:lstStyle/>
          <a:p>
            <a:r>
              <a:rPr lang="en-IN" altLang="en-US" sz="3400" dirty="0">
                <a:cs typeface="Arial" panose="020B0604020202020204" pitchFamily="34" charset="0"/>
              </a:rPr>
              <a:t>Choosing the </a:t>
            </a:r>
            <a:r>
              <a:rPr lang="en-IN" altLang="en-US" sz="3400" dirty="0" smtClean="0">
                <a:cs typeface="Arial" panose="020B0604020202020204" pitchFamily="34" charset="0"/>
              </a:rPr>
              <a:t>“Right</a:t>
            </a:r>
            <a:r>
              <a:rPr lang="en-IN" altLang="en-US" sz="3400" dirty="0">
                <a:cs typeface="Arial" panose="020B0604020202020204" pitchFamily="34" charset="0"/>
              </a:rPr>
              <a:t>” </a:t>
            </a:r>
            <a:r>
              <a:rPr lang="en-IN" altLang="en-US" sz="3400" dirty="0" smtClean="0">
                <a:cs typeface="Arial" panose="020B0604020202020204" pitchFamily="34" charset="0"/>
              </a:rPr>
              <a:t>Attributes </a:t>
            </a:r>
            <a:r>
              <a:rPr lang="en-IN" altLang="en-US" sz="3400" dirty="0">
                <a:cs typeface="Arial" panose="020B0604020202020204" pitchFamily="34" charset="0"/>
              </a:rPr>
              <a:t>is </a:t>
            </a:r>
            <a:r>
              <a:rPr lang="en-IN" altLang="en-US" sz="3400" dirty="0" smtClean="0">
                <a:cs typeface="Arial" panose="020B0604020202020204" pitchFamily="34" charset="0"/>
              </a:rPr>
              <a:t>Critical</a:t>
            </a:r>
            <a:endParaRPr lang="en-US" sz="3400" b="0" dirty="0"/>
          </a:p>
        </p:txBody>
      </p:sp>
      <p:sp>
        <p:nvSpPr>
          <p:cNvPr id="6" name="Content Placeholder 5"/>
          <p:cNvSpPr>
            <a:spLocks noGrp="1"/>
          </p:cNvSpPr>
          <p:nvPr>
            <p:ph idx="1"/>
          </p:nvPr>
        </p:nvSpPr>
        <p:spPr>
          <a:xfrm>
            <a:off x="457200" y="1639859"/>
            <a:ext cx="8212138" cy="3754607"/>
          </a:xfrm>
        </p:spPr>
        <p:txBody>
          <a:bodyPr vert="horz" lIns="0" tIns="0" rIns="0" bIns="0" rtlCol="0">
            <a:noAutofit/>
          </a:bodyPr>
          <a:lstStyle/>
          <a:p>
            <a:r>
              <a:rPr lang="en-IN" altLang="en-US" dirty="0"/>
              <a:t>Each attribute should distinguish at least two alternatives.</a:t>
            </a:r>
          </a:p>
          <a:p>
            <a:r>
              <a:rPr lang="en-IN" altLang="en-US" dirty="0"/>
              <a:t>Each attribute should capture a unique dimension of the decision problem (i.e., attributes are independent and nonredundant).</a:t>
            </a:r>
          </a:p>
          <a:p>
            <a:r>
              <a:rPr lang="en-IN" altLang="en-US" dirty="0"/>
              <a:t>All attributes, collectively, are assumed sufficient for selecting the “best” alternative.</a:t>
            </a:r>
          </a:p>
          <a:p>
            <a:r>
              <a:rPr lang="en-IN" altLang="en-US" dirty="0"/>
              <a:t>Differences in values for each attribute are meaningful in distinguishing among alternatives.</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0411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6114"/>
            <a:ext cx="8212138" cy="1085801"/>
          </a:xfrm>
        </p:spPr>
        <p:txBody>
          <a:bodyPr lIns="0" tIns="0" rIns="0" bIns="0"/>
          <a:lstStyle/>
          <a:p>
            <a:r>
              <a:rPr lang="en-IN" altLang="en-US" sz="3400" dirty="0">
                <a:cs typeface="Arial" panose="020B0604020202020204" pitchFamily="34" charset="0"/>
              </a:rPr>
              <a:t>Choosing </a:t>
            </a:r>
            <a:r>
              <a:rPr lang="en-IN" altLang="en-US" sz="3400" dirty="0" smtClean="0">
                <a:cs typeface="Arial" panose="020B0604020202020204" pitchFamily="34" charset="0"/>
              </a:rPr>
              <a:t>Attributes </a:t>
            </a:r>
            <a:r>
              <a:rPr lang="en-IN" altLang="en-US" sz="3400" dirty="0">
                <a:cs typeface="Arial" panose="020B0604020202020204" pitchFamily="34" charset="0"/>
              </a:rPr>
              <a:t>is a </a:t>
            </a:r>
            <a:r>
              <a:rPr lang="en-IN" altLang="en-US" sz="3400" dirty="0" smtClean="0">
                <a:cs typeface="Arial" panose="020B0604020202020204" pitchFamily="34" charset="0"/>
              </a:rPr>
              <a:t>Subjective Process</a:t>
            </a:r>
            <a:endParaRPr lang="en-US" sz="3400" b="0" dirty="0"/>
          </a:p>
        </p:txBody>
      </p:sp>
      <p:sp>
        <p:nvSpPr>
          <p:cNvPr id="6" name="Content Placeholder 5"/>
          <p:cNvSpPr>
            <a:spLocks noGrp="1"/>
          </p:cNvSpPr>
          <p:nvPr>
            <p:ph idx="1"/>
          </p:nvPr>
        </p:nvSpPr>
        <p:spPr>
          <a:xfrm>
            <a:off x="457200" y="1639859"/>
            <a:ext cx="8212138" cy="3754607"/>
          </a:xfrm>
        </p:spPr>
        <p:txBody>
          <a:bodyPr vert="horz" lIns="0" tIns="0" rIns="0" bIns="0" rtlCol="0">
            <a:noAutofit/>
          </a:bodyPr>
          <a:lstStyle/>
          <a:p>
            <a:r>
              <a:rPr lang="en-IN" altLang="en-US" dirty="0"/>
              <a:t>It is usually the result of group consensus.</a:t>
            </a:r>
          </a:p>
          <a:p>
            <a:r>
              <a:rPr lang="en-IN" altLang="en-US" dirty="0"/>
              <a:t>The final list is heavily influenced by the decision problem and by an intuitive feel for which attributes will discriminate among alternatives.</a:t>
            </a:r>
          </a:p>
          <a:p>
            <a:r>
              <a:rPr lang="en-IN" altLang="en-US" dirty="0"/>
              <a:t>Too many attributes is unwieldy, too few limits discrimination.</a:t>
            </a:r>
          </a:p>
          <a:p>
            <a:r>
              <a:rPr lang="en-IN" altLang="en-US" dirty="0"/>
              <a:t>Attributes must have sufficient specificity to be measured and therefore useful.</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7353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IN" altLang="en-US" sz="3400" dirty="0">
                <a:cs typeface="Arial" panose="020B0604020202020204" pitchFamily="34" charset="0"/>
              </a:rPr>
              <a:t>Measurement </a:t>
            </a:r>
            <a:r>
              <a:rPr lang="en-IN" altLang="en-US" sz="3400" dirty="0" smtClean="0">
                <a:cs typeface="Arial" panose="020B0604020202020204" pitchFamily="34" charset="0"/>
              </a:rPr>
              <a:t>Scales Must </a:t>
            </a:r>
            <a:r>
              <a:rPr lang="en-IN" altLang="en-US" sz="3400" dirty="0">
                <a:cs typeface="Arial" panose="020B0604020202020204" pitchFamily="34" charset="0"/>
              </a:rPr>
              <a:t>be </a:t>
            </a:r>
            <a:r>
              <a:rPr lang="en-IN" altLang="en-US" sz="3400" dirty="0" smtClean="0">
                <a:cs typeface="Arial" panose="020B0604020202020204" pitchFamily="34" charset="0"/>
              </a:rPr>
              <a:t>Selected </a:t>
            </a:r>
            <a:r>
              <a:rPr lang="en-IN" altLang="en-US" sz="3400" dirty="0">
                <a:cs typeface="Arial" panose="020B0604020202020204" pitchFamily="34" charset="0"/>
              </a:rPr>
              <a:t>for </a:t>
            </a:r>
            <a:r>
              <a:rPr lang="en-IN" altLang="en-US" sz="3400" dirty="0" smtClean="0">
                <a:cs typeface="Arial" panose="020B0604020202020204" pitchFamily="34" charset="0"/>
              </a:rPr>
              <a:t>Each Attribute</a:t>
            </a:r>
            <a:endParaRPr lang="en-US" sz="3400" b="0" dirty="0"/>
          </a:p>
        </p:txBody>
      </p:sp>
      <p:sp>
        <p:nvSpPr>
          <p:cNvPr id="6" name="Content Placeholder 5"/>
          <p:cNvSpPr>
            <a:spLocks noGrp="1"/>
          </p:cNvSpPr>
          <p:nvPr>
            <p:ph idx="1"/>
          </p:nvPr>
        </p:nvSpPr>
        <p:spPr>
          <a:xfrm>
            <a:off x="457200" y="1639860"/>
            <a:ext cx="8212138" cy="2720473"/>
          </a:xfrm>
        </p:spPr>
        <p:txBody>
          <a:bodyPr vert="horz" lIns="0" tIns="0" rIns="0" bIns="0" rtlCol="0">
            <a:noAutofit/>
          </a:bodyPr>
          <a:lstStyle/>
          <a:p>
            <a:r>
              <a:rPr lang="en-IN" altLang="en-US" dirty="0"/>
              <a:t>The measurement scale for monetary attributes is easy to define, less so perhaps for other attributes.</a:t>
            </a:r>
          </a:p>
          <a:p>
            <a:r>
              <a:rPr lang="en-IN" altLang="en-US" dirty="0"/>
              <a:t>Some attributes may be measurable, such as horsepower or mileage, but that may not directly translate into value.</a:t>
            </a:r>
          </a:p>
          <a:p>
            <a:r>
              <a:rPr lang="en-IN" altLang="en-US" dirty="0"/>
              <a:t>Sometimes gradation measures such as “good,” “fair,” or “poor” are used.</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2985255"/>
      </p:ext>
    </p:extLst>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35283</TotalTime>
  <Words>2030</Words>
  <Application>Microsoft Office PowerPoint</Application>
  <PresentationFormat>On-screen Show (4:3)</PresentationFormat>
  <Paragraphs>452</Paragraphs>
  <Slides>28</Slides>
  <Notes>28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2_508 Lecture</vt:lpstr>
      <vt:lpstr>Equation</vt:lpstr>
      <vt:lpstr>Engineering Economy</vt:lpstr>
      <vt:lpstr>Objective</vt:lpstr>
      <vt:lpstr>Few Decisions are Based Strictly on Dollars and Cents</vt:lpstr>
      <vt:lpstr>Value is Difficult to Define</vt:lpstr>
      <vt:lpstr>Buying a Car is a Multiattribute Decision</vt:lpstr>
      <vt:lpstr>The Same Data May Bring Different Values to Different Decision Makers</vt:lpstr>
      <vt:lpstr>Choosing the “Right” Attributes is Critical</vt:lpstr>
      <vt:lpstr>Choosing Attributes is a Subjective Process</vt:lpstr>
      <vt:lpstr>Measurement Scales Must be Selected for Each Attribute</vt:lpstr>
      <vt:lpstr>The Dimensionality of the Problem Dictates Solution Methods</vt:lpstr>
      <vt:lpstr>Full-Dimension Analysis Retains the Individuality of All Attributes</vt:lpstr>
      <vt:lpstr>Noncompensatory Models Attempt to Select the Best Alternative Considering the Full-Dimensionality of the Problem</vt:lpstr>
      <vt:lpstr>Revisiting the Car Problem</vt:lpstr>
      <vt:lpstr>Pairwise Comparison to Determine Dominance</vt:lpstr>
      <vt:lpstr>Assessing the Alternatives Using Noncompensatory Methods (1 of 2)</vt:lpstr>
      <vt:lpstr>Assessing the Alternatives Using Noncompensatory Methods (2 of 2)</vt:lpstr>
      <vt:lpstr>Compensatory Models Require Attributes to be Converted to a Common Measurement Scale</vt:lpstr>
      <vt:lpstr>Converting Attribute Values to Nondimensional Form</vt:lpstr>
      <vt:lpstr>Converting Original Data to Nondimensional Ratings</vt:lpstr>
      <vt:lpstr>Rating Horsepower and Mileage in the Car Example</vt:lpstr>
      <vt:lpstr>For Non-Numerical Attribute Values, a Ranking Process Can be Used (1 of 2)</vt:lpstr>
      <vt:lpstr>For Non-Numerical Attribute Values, a Ranking Process Can be Used (2 of 2)</vt:lpstr>
      <vt:lpstr>Nondimensional Data for the Car Buying Decision. Car B is the “Best” Choice!</vt:lpstr>
      <vt:lpstr>The Additive Weighting Technique Allows Some Attributes to be More “Important” than Others</vt:lpstr>
      <vt:lpstr>Establishing and Using Attribute Weights</vt:lpstr>
      <vt:lpstr>Weighting Factors for the Car Example</vt:lpstr>
      <vt:lpstr>Combining Weights With Nondimensional Data for the Car Buying Decision. Car A is Now the Best Choice!</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 Elin M. Wicks and C. Patrick Koelling</dc:creator>
  <cp:keywords>Economy</cp:keywords>
  <cp:lastModifiedBy>Renukambal Krishnamoorthy, Integra-PDY, IN</cp:lastModifiedBy>
  <cp:revision>670</cp:revision>
  <dcterms:modified xsi:type="dcterms:W3CDTF">2018-07-02T14:52:49Z</dcterms:modified>
</cp:coreProperties>
</file>