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46"/>
  </p:notesMasterIdLst>
  <p:handoutMasterIdLst>
    <p:handoutMasterId r:id="rId47"/>
  </p:handoutMasterIdLst>
  <p:sldIdLst>
    <p:sldId id="420" r:id="rId2"/>
    <p:sldId id="271" r:id="rId3"/>
    <p:sldId id="338" r:id="rId4"/>
    <p:sldId id="398" r:id="rId5"/>
    <p:sldId id="399" r:id="rId6"/>
    <p:sldId id="400" r:id="rId7"/>
    <p:sldId id="401" r:id="rId8"/>
    <p:sldId id="402" r:id="rId9"/>
    <p:sldId id="403" r:id="rId10"/>
    <p:sldId id="316" r:id="rId11"/>
    <p:sldId id="404" r:id="rId12"/>
    <p:sldId id="405" r:id="rId13"/>
    <p:sldId id="406" r:id="rId14"/>
    <p:sldId id="356" r:id="rId15"/>
    <p:sldId id="326" r:id="rId16"/>
    <p:sldId id="358" r:id="rId17"/>
    <p:sldId id="407" r:id="rId18"/>
    <p:sldId id="365" r:id="rId19"/>
    <p:sldId id="408" r:id="rId20"/>
    <p:sldId id="364" r:id="rId21"/>
    <p:sldId id="366" r:id="rId22"/>
    <p:sldId id="409" r:id="rId23"/>
    <p:sldId id="367" r:id="rId24"/>
    <p:sldId id="368" r:id="rId25"/>
    <p:sldId id="369" r:id="rId26"/>
    <p:sldId id="410" r:id="rId27"/>
    <p:sldId id="370" r:id="rId28"/>
    <p:sldId id="411" r:id="rId29"/>
    <p:sldId id="371" r:id="rId30"/>
    <p:sldId id="372" r:id="rId31"/>
    <p:sldId id="373" r:id="rId32"/>
    <p:sldId id="374" r:id="rId33"/>
    <p:sldId id="375" r:id="rId34"/>
    <p:sldId id="412" r:id="rId35"/>
    <p:sldId id="376" r:id="rId36"/>
    <p:sldId id="413" r:id="rId37"/>
    <p:sldId id="377" r:id="rId38"/>
    <p:sldId id="414" r:id="rId39"/>
    <p:sldId id="415" r:id="rId40"/>
    <p:sldId id="416" r:id="rId41"/>
    <p:sldId id="417" r:id="rId42"/>
    <p:sldId id="418" r:id="rId43"/>
    <p:sldId id="419" r:id="rId44"/>
    <p:sldId id="298" r:id="rId4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76" autoAdjust="0"/>
    <p:restoredTop sz="86358" autoAdjust="0"/>
  </p:normalViewPr>
  <p:slideViewPr>
    <p:cSldViewPr snapToGrid="0" snapToObjects="1">
      <p:cViewPr varScale="1">
        <p:scale>
          <a:sx n="113" d="100"/>
          <a:sy n="113" d="100"/>
        </p:scale>
        <p:origin x="-1926" y="-108"/>
      </p:cViewPr>
      <p:guideLst>
        <p:guide orient="horz" pos="2160"/>
        <p:guide orient="horz" pos="3895"/>
        <p:guide orient="horz" pos="752"/>
        <p:guide orient="horz" pos="390"/>
        <p:guide orient="horz" pos="1231"/>
        <p:guide orient="horz" pos="4146"/>
        <p:guide orient="horz" pos="1819"/>
        <p:guide orient="horz" pos="1491"/>
        <p:guide pos="2880"/>
        <p:guide pos="289"/>
        <p:guide pos="5461"/>
      </p:guideLst>
    </p:cSldViewPr>
  </p:slideViewPr>
  <p:outlineViewPr>
    <p:cViewPr>
      <p:scale>
        <a:sx n="33" d="100"/>
        <a:sy n="33" d="100"/>
      </p:scale>
      <p:origin x="0" y="-4311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2010" cy="7201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5" Type="http://schemas.openxmlformats.org/officeDocument/2006/relationships/image" Target="../media/image26.wmf"/><Relationship Id="rId4" Type="http://schemas.openxmlformats.org/officeDocument/2006/relationships/image" Target="../media/image2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7/2/2018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dirty="0"/>
              <a:t>If this slide</a:t>
            </a:r>
            <a:r>
              <a:rPr lang="en-US" baseline="0" dirty="0"/>
              <a:t> was not included in the original PPT, it should be added.</a:t>
            </a: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44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7/2/2018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007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584200"/>
            <a:ext cx="8229600" cy="636173"/>
          </a:xfrm>
        </p:spPr>
        <p:txBody>
          <a:body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p>
            <a:endParaRPr lang="en-US" dirty="0">
              <a:solidFill>
                <a:prstClr val="black"/>
              </a:solidFill>
            </a:endParaRPr>
          </a:p>
        </p:txBody>
      </p:sp>
      <p:sp>
        <p:nvSpPr>
          <p:cNvPr id="4" name="Date Placeholder 3"/>
          <p:cNvSpPr>
            <a:spLocks noGrp="1"/>
          </p:cNvSpPr>
          <p:nvPr>
            <p:ph type="dt" sz="half" idx="11"/>
          </p:nvPr>
        </p:nvSpPr>
        <p:spPr/>
        <p:txBody>
          <a:bodyPr/>
          <a:lstStyle/>
          <a:p>
            <a:fld id="{A9DF6EFB-3F44-496C-A842-1E0B3D3B975A}" type="datetimeFigureOut">
              <a:rPr lang="en-US" smtClean="0">
                <a:solidFill>
                  <a:prstClr val="white"/>
                </a:solidFill>
              </a:rPr>
              <a:pPr/>
              <a:t>7/2/2018</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sp>
        <p:nvSpPr>
          <p:cNvPr id="7" name="Picture Placeholder 6"/>
          <p:cNvSpPr>
            <a:spLocks noGrp="1"/>
          </p:cNvSpPr>
          <p:nvPr>
            <p:ph type="pic" sz="quarter" idx="13"/>
          </p:nvPr>
        </p:nvSpPr>
        <p:spPr>
          <a:xfrm>
            <a:off x="457200" y="1752600"/>
            <a:ext cx="8229600" cy="3505200"/>
          </a:xfrm>
        </p:spPr>
        <p:txBody>
          <a:bodyPr/>
          <a:lstStyle/>
          <a:p>
            <a:endParaRPr lang="en-US" dirty="0"/>
          </a:p>
        </p:txBody>
      </p:sp>
    </p:spTree>
    <p:extLst>
      <p:ext uri="{BB962C8B-B14F-4D97-AF65-F5344CB8AC3E}">
        <p14:creationId xmlns:p14="http://schemas.microsoft.com/office/powerpoint/2010/main" val="182178497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7" name="Shape 27"/>
          <p:cNvSpPr txBox="1">
            <a:spLocks noGrp="1"/>
          </p:cNvSpPr>
          <p:nvPr>
            <p:ph type="ftr" idx="11"/>
          </p:nvPr>
        </p:nvSpPr>
        <p:spPr>
          <a:xfrm>
            <a:off x="566738" y="6172200"/>
            <a:ext cx="8102600"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8" name="Shape 28"/>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9" name="Shape 29"/>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00F45AE3-EB76-41DE-97B2-CFE79B73D3C6}"/>
              </a:ext>
            </a:extLst>
          </p:cNvPr>
          <p:cNvSpPr>
            <a:spLocks noGrp="1"/>
          </p:cNvSpPr>
          <p:nvPr>
            <p:ph sz="quarter" idx="13"/>
          </p:nvPr>
        </p:nvSpPr>
        <p:spPr>
          <a:xfrm>
            <a:off x="458788" y="1441450"/>
            <a:ext cx="8102600" cy="4598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584200"/>
            <a:ext cx="8229600" cy="728450"/>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211BB07C-705F-4113-A2C5-779D6EA64D97}"/>
              </a:ext>
            </a:extLst>
          </p:cNvPr>
          <p:cNvSpPr>
            <a:spLocks noGrp="1"/>
          </p:cNvSpPr>
          <p:nvPr>
            <p:ph sz="quarter" idx="13"/>
          </p:nvPr>
        </p:nvSpPr>
        <p:spPr>
          <a:xfrm>
            <a:off x="458788" y="1646524"/>
            <a:ext cx="8120062" cy="1782476"/>
          </a:xfrm>
        </p:spPr>
        <p:txBody>
          <a:bodyPr/>
          <a:lstStyle/>
          <a:p>
            <a:pPr lvl="0"/>
            <a:r>
              <a:rPr lang="en-US" dirty="0"/>
              <a:t>Edit Master text styles</a:t>
            </a:r>
          </a:p>
        </p:txBody>
      </p:sp>
      <p:sp>
        <p:nvSpPr>
          <p:cNvPr id="7" name="Content Placeholder 6">
            <a:extLst>
              <a:ext uri="{FF2B5EF4-FFF2-40B4-BE49-F238E27FC236}">
                <a16:creationId xmlns="" xmlns:a16="http://schemas.microsoft.com/office/drawing/2014/main" id="{820D01C0-4FD2-4065-9EC3-96A308398288}"/>
              </a:ext>
            </a:extLst>
          </p:cNvPr>
          <p:cNvSpPr>
            <a:spLocks noGrp="1"/>
          </p:cNvSpPr>
          <p:nvPr>
            <p:ph sz="quarter" idx="14"/>
          </p:nvPr>
        </p:nvSpPr>
        <p:spPr>
          <a:xfrm>
            <a:off x="458788" y="3971925"/>
            <a:ext cx="8120062" cy="2105025"/>
          </a:xfrm>
        </p:spPr>
        <p:txBody>
          <a:bodyPr/>
          <a:lstStyle/>
          <a:p>
            <a:pPr lvl="0"/>
            <a:r>
              <a:rPr lang="en-US" dirty="0"/>
              <a:t>Edit Master text styles</a:t>
            </a:r>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584200"/>
            <a:ext cx="8229600" cy="728450"/>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211BB07C-705F-4113-A2C5-779D6EA64D97}"/>
              </a:ext>
            </a:extLst>
          </p:cNvPr>
          <p:cNvSpPr>
            <a:spLocks noGrp="1"/>
          </p:cNvSpPr>
          <p:nvPr>
            <p:ph sz="quarter" idx="13"/>
          </p:nvPr>
        </p:nvSpPr>
        <p:spPr>
          <a:xfrm>
            <a:off x="458788" y="1646524"/>
            <a:ext cx="8120062" cy="1331568"/>
          </a:xfrm>
        </p:spPr>
        <p:txBody>
          <a:bodyPr/>
          <a:lstStyle/>
          <a:p>
            <a:pPr lvl="0"/>
            <a:r>
              <a:rPr lang="en-US" dirty="0"/>
              <a:t>Edit Master text styles</a:t>
            </a:r>
          </a:p>
        </p:txBody>
      </p:sp>
      <p:sp>
        <p:nvSpPr>
          <p:cNvPr id="7" name="Content Placeholder 6">
            <a:extLst>
              <a:ext uri="{FF2B5EF4-FFF2-40B4-BE49-F238E27FC236}">
                <a16:creationId xmlns="" xmlns:a16="http://schemas.microsoft.com/office/drawing/2014/main" id="{820D01C0-4FD2-4065-9EC3-96A308398288}"/>
              </a:ext>
            </a:extLst>
          </p:cNvPr>
          <p:cNvSpPr>
            <a:spLocks noGrp="1"/>
          </p:cNvSpPr>
          <p:nvPr>
            <p:ph sz="quarter" idx="14"/>
          </p:nvPr>
        </p:nvSpPr>
        <p:spPr>
          <a:xfrm>
            <a:off x="458788" y="3200401"/>
            <a:ext cx="8120062" cy="1505824"/>
          </a:xfrm>
        </p:spPr>
        <p:txBody>
          <a:bodyPr/>
          <a:lstStyle/>
          <a:p>
            <a:pPr lvl="0"/>
            <a:r>
              <a:rPr lang="en-US" dirty="0"/>
              <a:t>Edit Master text styles</a:t>
            </a:r>
          </a:p>
        </p:txBody>
      </p:sp>
      <p:sp>
        <p:nvSpPr>
          <p:cNvPr id="8" name="Content Placeholder 6">
            <a:extLst>
              <a:ext uri="{FF2B5EF4-FFF2-40B4-BE49-F238E27FC236}">
                <a16:creationId xmlns="" xmlns:a16="http://schemas.microsoft.com/office/drawing/2014/main" id="{820D01C0-4FD2-4065-9EC3-96A308398288}"/>
              </a:ext>
            </a:extLst>
          </p:cNvPr>
          <p:cNvSpPr>
            <a:spLocks noGrp="1"/>
          </p:cNvSpPr>
          <p:nvPr>
            <p:ph sz="quarter" idx="15"/>
          </p:nvPr>
        </p:nvSpPr>
        <p:spPr>
          <a:xfrm>
            <a:off x="458788" y="4907560"/>
            <a:ext cx="8120062" cy="1186430"/>
          </a:xfrm>
        </p:spPr>
        <p:txBody>
          <a:bodyPr/>
          <a:lstStyle/>
          <a:p>
            <a:pPr lvl="0"/>
            <a:r>
              <a:rPr lang="en-US" dirty="0"/>
              <a:t>Edit Master text styles</a:t>
            </a:r>
          </a:p>
        </p:txBody>
      </p:sp>
    </p:spTree>
    <p:extLst>
      <p:ext uri="{BB962C8B-B14F-4D97-AF65-F5344CB8AC3E}">
        <p14:creationId xmlns:p14="http://schemas.microsoft.com/office/powerpoint/2010/main" val="1367228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Figure + Caption">
    <p:spTree>
      <p:nvGrpSpPr>
        <p:cNvPr id="1" name="Shape 53"/>
        <p:cNvGrpSpPr/>
        <p:nvPr/>
      </p:nvGrpSpPr>
      <p:grpSpPr>
        <a:xfrm>
          <a:off x="0" y="0"/>
          <a:ext cx="0" cy="0"/>
          <a:chOff x="0" y="0"/>
          <a:chExt cx="0" cy="0"/>
        </a:xfrm>
      </p:grpSpPr>
      <p:sp>
        <p:nvSpPr>
          <p:cNvPr id="54" name="Shape 54"/>
          <p:cNvSpPr txBox="1">
            <a:spLocks noGrp="1"/>
          </p:cNvSpPr>
          <p:nvPr>
            <p:ph type="title" hasCustomPrompt="1"/>
          </p:nvPr>
        </p:nvSpPr>
        <p:spPr>
          <a:xfrm>
            <a:off x="457200" y="228600"/>
            <a:ext cx="8229600" cy="106679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dirty="0"/>
              <a:t>Click to add figure number and title</a:t>
            </a:r>
            <a:endParaRPr dirty="0"/>
          </a:p>
        </p:txBody>
      </p:sp>
      <p:sp>
        <p:nvSpPr>
          <p:cNvPr id="55" name="Shape 55"/>
          <p:cNvSpPr txBox="1">
            <a:spLocks noGrp="1"/>
          </p:cNvSpPr>
          <p:nvPr>
            <p:ph type="body" idx="1" hasCustomPrompt="1"/>
          </p:nvPr>
        </p:nvSpPr>
        <p:spPr>
          <a:xfrm>
            <a:off x="458788" y="5050971"/>
            <a:ext cx="8120062" cy="1018367"/>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1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r>
              <a:rPr lang="en-US" dirty="0"/>
              <a:t>Click to add caption</a:t>
            </a:r>
            <a:endParaRPr dirty="0"/>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dirty="0">
              <a:solidFill>
                <a:schemeClr val="dk1"/>
              </a:solidFill>
              <a:latin typeface="Arial"/>
              <a:ea typeface="Arial"/>
              <a:cs typeface="Arial"/>
              <a:sym typeface="Arial"/>
            </a:endParaRPr>
          </a:p>
        </p:txBody>
      </p:sp>
      <p:sp>
        <p:nvSpPr>
          <p:cNvPr id="3" name="Picture Placeholder 2">
            <a:extLst>
              <a:ext uri="{FF2B5EF4-FFF2-40B4-BE49-F238E27FC236}">
                <a16:creationId xmlns="" xmlns:a16="http://schemas.microsoft.com/office/drawing/2014/main" id="{AD3CB993-AC2C-41C5-BFB7-F2499EC1A14C}"/>
              </a:ext>
            </a:extLst>
          </p:cNvPr>
          <p:cNvSpPr>
            <a:spLocks noGrp="1"/>
          </p:cNvSpPr>
          <p:nvPr>
            <p:ph type="pic" sz="quarter" idx="13"/>
          </p:nvPr>
        </p:nvSpPr>
        <p:spPr>
          <a:xfrm>
            <a:off x="458788" y="1512888"/>
            <a:ext cx="8123237" cy="3417887"/>
          </a:xfrm>
        </p:spPr>
        <p:txBody>
          <a:bodyPr/>
          <a:lstStyle/>
          <a:p>
            <a:endParaRPr lang="en-US" dirty="0"/>
          </a:p>
        </p:txBody>
      </p:sp>
    </p:spTree>
    <p:extLst>
      <p:ext uri="{BB962C8B-B14F-4D97-AF65-F5344CB8AC3E}">
        <p14:creationId xmlns:p14="http://schemas.microsoft.com/office/powerpoint/2010/main" val="188509755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 xmlns:a16="http://schemas.microsoft.com/office/drawing/2014/main" id="{9E6B7D3D-89C9-4133-8D8A-D779EB3D311D}"/>
              </a:ext>
            </a:extLst>
          </p:cNvPr>
          <p:cNvSpPr>
            <a:spLocks noGrp="1"/>
          </p:cNvSpPr>
          <p:nvPr>
            <p:ph sz="quarter" idx="13"/>
          </p:nvPr>
        </p:nvSpPr>
        <p:spPr>
          <a:xfrm>
            <a:off x="457200" y="1481138"/>
            <a:ext cx="4484688" cy="4408487"/>
          </a:xfrm>
        </p:spPr>
        <p:txBody>
          <a:bodyPr/>
          <a:lstStyle/>
          <a:p>
            <a:pPr lvl="0"/>
            <a:r>
              <a:rPr lang="en-US" dirty="0"/>
              <a:t>Edit Master text styles</a:t>
            </a:r>
          </a:p>
        </p:txBody>
      </p:sp>
      <p:sp>
        <p:nvSpPr>
          <p:cNvPr id="9" name="Picture Placeholder 8">
            <a:extLst>
              <a:ext uri="{FF2B5EF4-FFF2-40B4-BE49-F238E27FC236}">
                <a16:creationId xmlns="" xmlns:a16="http://schemas.microsoft.com/office/drawing/2014/main" id="{F95A3C12-C176-4C2E-9820-6A6035C43AF5}"/>
              </a:ext>
            </a:extLst>
          </p:cNvPr>
          <p:cNvSpPr>
            <a:spLocks noGrp="1"/>
          </p:cNvSpPr>
          <p:nvPr>
            <p:ph type="pic" sz="quarter" idx="14"/>
          </p:nvPr>
        </p:nvSpPr>
        <p:spPr>
          <a:xfrm>
            <a:off x="5192713" y="1481138"/>
            <a:ext cx="3476625" cy="3754437"/>
          </a:xfrm>
        </p:spPr>
        <p:txBody>
          <a:bodyPr/>
          <a:lstStyle/>
          <a:p>
            <a:endParaRPr lang="en-US" dirty="0"/>
          </a:p>
        </p:txBody>
      </p:sp>
      <p:sp>
        <p:nvSpPr>
          <p:cNvPr id="11" name="Text Placeholder 10">
            <a:extLst>
              <a:ext uri="{FF2B5EF4-FFF2-40B4-BE49-F238E27FC236}">
                <a16:creationId xmlns="" xmlns:a16="http://schemas.microsoft.com/office/drawing/2014/main"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 xmlns:a16="http://schemas.microsoft.com/office/drawing/2014/main"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 xmlns:a16="http://schemas.microsoft.com/office/drawing/2014/main"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 xmlns:a16="http://schemas.microsoft.com/office/drawing/2014/main"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4092046781"/>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584200"/>
            <a:ext cx="8229600" cy="728450"/>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211BB07C-705F-4113-A2C5-779D6EA64D97}"/>
              </a:ext>
            </a:extLst>
          </p:cNvPr>
          <p:cNvSpPr>
            <a:spLocks noGrp="1"/>
          </p:cNvSpPr>
          <p:nvPr>
            <p:ph sz="quarter" idx="13"/>
          </p:nvPr>
        </p:nvSpPr>
        <p:spPr>
          <a:xfrm>
            <a:off x="458788" y="1646524"/>
            <a:ext cx="4046100" cy="1782476"/>
          </a:xfrm>
        </p:spPr>
        <p:txBody>
          <a:bodyPr/>
          <a:lstStyle/>
          <a:p>
            <a:pPr lvl="0"/>
            <a:r>
              <a:rPr lang="en-US" dirty="0"/>
              <a:t>Edit Master text styles</a:t>
            </a:r>
          </a:p>
        </p:txBody>
      </p:sp>
      <p:sp>
        <p:nvSpPr>
          <p:cNvPr id="7" name="Content Placeholder 6">
            <a:extLst>
              <a:ext uri="{FF2B5EF4-FFF2-40B4-BE49-F238E27FC236}">
                <a16:creationId xmlns="" xmlns:a16="http://schemas.microsoft.com/office/drawing/2014/main" id="{820D01C0-4FD2-4065-9EC3-96A308398288}"/>
              </a:ext>
            </a:extLst>
          </p:cNvPr>
          <p:cNvSpPr>
            <a:spLocks noGrp="1"/>
          </p:cNvSpPr>
          <p:nvPr>
            <p:ph sz="quarter" idx="14"/>
          </p:nvPr>
        </p:nvSpPr>
        <p:spPr>
          <a:xfrm>
            <a:off x="4714612" y="2621296"/>
            <a:ext cx="3864237" cy="2105025"/>
          </a:xfrm>
        </p:spPr>
        <p:txBody>
          <a:bodyPr/>
          <a:lstStyle/>
          <a:p>
            <a:pPr lvl="0"/>
            <a:r>
              <a:rPr lang="en-US" dirty="0"/>
              <a:t>Edit Master text styles</a:t>
            </a:r>
          </a:p>
        </p:txBody>
      </p:sp>
    </p:spTree>
    <p:extLst>
      <p:ext uri="{BB962C8B-B14F-4D97-AF65-F5344CB8AC3E}">
        <p14:creationId xmlns:p14="http://schemas.microsoft.com/office/powerpoint/2010/main" val="9183904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7/2/2018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7/2/2018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458788"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7/2/2018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40376738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395572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7/2/2018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p>
            <a:endParaRPr lang="en-IN" dirty="0"/>
          </a:p>
        </p:txBody>
      </p:sp>
    </p:spTree>
    <p:extLst>
      <p:ext uri="{BB962C8B-B14F-4D97-AF65-F5344CB8AC3E}">
        <p14:creationId xmlns:p14="http://schemas.microsoft.com/office/powerpoint/2010/main" val="40576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118872" indent="-118872">
              <a:buClr>
                <a:srgbClr val="007FA3"/>
              </a:buClr>
              <a:buSzPct val="25000"/>
              <a:defRPr sz="2400"/>
            </a:lvl1pPr>
            <a:lvl2pPr marL="569913" indent="-285750">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7/2/2018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7899452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7/2/2018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5" name="Content Placeholder 4"/>
          <p:cNvSpPr>
            <a:spLocks noGrp="1"/>
          </p:cNvSpPr>
          <p:nvPr>
            <p:ph sz="quarter" idx="13"/>
          </p:nvPr>
        </p:nvSpPr>
        <p:spPr>
          <a:xfrm>
            <a:off x="458788" y="1954213"/>
            <a:ext cx="4029075" cy="3859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Content Placeholder 8"/>
          <p:cNvSpPr>
            <a:spLocks noGrp="1"/>
          </p:cNvSpPr>
          <p:nvPr>
            <p:ph sz="quarter" idx="14"/>
          </p:nvPr>
        </p:nvSpPr>
        <p:spPr>
          <a:xfrm>
            <a:off x="4865688" y="1954213"/>
            <a:ext cx="3824287" cy="3859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492779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7/2/2018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7/2/2018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smtClean="0"/>
              <a:t>Copyright © 2019, 2016, 2013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92" r:id="rId5"/>
    <p:sldLayoutId id="2147483679" r:id="rId6"/>
    <p:sldLayoutId id="2147483680" r:id="rId7"/>
    <p:sldLayoutId id="2147483696" r:id="rId8"/>
    <p:sldLayoutId id="2147483682" r:id="rId9"/>
    <p:sldLayoutId id="2147483686" r:id="rId10"/>
    <p:sldLayoutId id="2147483689" r:id="rId11"/>
    <p:sldLayoutId id="2147483649" r:id="rId12"/>
    <p:sldLayoutId id="2147483650" r:id="rId13"/>
    <p:sldLayoutId id="2147483694" r:id="rId14"/>
    <p:sldLayoutId id="2147483671" r:id="rId15"/>
    <p:sldLayoutId id="2147483673" r:id="rId16"/>
    <p:sldLayoutId id="2147483693" r:id="rId17"/>
    <p:sldLayoutId id="2147483695" r:id="rId18"/>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3.bin"/><Relationship Id="rId4" Type="http://schemas.openxmlformats.org/officeDocument/2006/relationships/image" Target="../media/image6.wmf"/></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5.xml"/><Relationship Id="rId1" Type="http://schemas.openxmlformats.org/officeDocument/2006/relationships/vmlDrawing" Target="../drawings/vmlDrawing3.vml"/><Relationship Id="rId5" Type="http://schemas.openxmlformats.org/officeDocument/2006/relationships/image" Target="../media/image9.wmf"/><Relationship Id="rId4" Type="http://schemas.openxmlformats.org/officeDocument/2006/relationships/oleObject" Target="../embeddings/oleObject4.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11.wmf"/><Relationship Id="rId2" Type="http://schemas.openxmlformats.org/officeDocument/2006/relationships/slideLayout" Target="../slideLayouts/slideLayout5.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image" Target="../media/image10.wmf"/><Relationship Id="rId4" Type="http://schemas.openxmlformats.org/officeDocument/2006/relationships/oleObject" Target="../embeddings/oleObject5.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5.xml"/><Relationship Id="rId1" Type="http://schemas.openxmlformats.org/officeDocument/2006/relationships/vmlDrawing" Target="../drawings/vmlDrawing5.vml"/><Relationship Id="rId5" Type="http://schemas.openxmlformats.org/officeDocument/2006/relationships/image" Target="../media/image12.wmf"/><Relationship Id="rId4" Type="http://schemas.openxmlformats.org/officeDocument/2006/relationships/oleObject" Target="../embeddings/oleObject7.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5.xml"/><Relationship Id="rId7" Type="http://schemas.openxmlformats.org/officeDocument/2006/relationships/image" Target="../media/image15.wmf"/><Relationship Id="rId2" Type="http://schemas.openxmlformats.org/officeDocument/2006/relationships/slideLayout" Target="../slideLayouts/slideLayout5.xml"/><Relationship Id="rId1" Type="http://schemas.openxmlformats.org/officeDocument/2006/relationships/vmlDrawing" Target="../drawings/vmlDrawing6.vml"/><Relationship Id="rId6" Type="http://schemas.openxmlformats.org/officeDocument/2006/relationships/oleObject" Target="../embeddings/oleObject9.bin"/><Relationship Id="rId5" Type="http://schemas.openxmlformats.org/officeDocument/2006/relationships/image" Target="../media/image14.wmf"/><Relationship Id="rId4" Type="http://schemas.openxmlformats.org/officeDocument/2006/relationships/oleObject" Target="../embeddings/oleObject8.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5.xml"/><Relationship Id="rId1" Type="http://schemas.openxmlformats.org/officeDocument/2006/relationships/vmlDrawing" Target="../drawings/vmlDrawing7.vml"/><Relationship Id="rId5" Type="http://schemas.openxmlformats.org/officeDocument/2006/relationships/image" Target="../media/image16.wmf"/><Relationship Id="rId4" Type="http://schemas.openxmlformats.org/officeDocument/2006/relationships/oleObject" Target="../embeddings/oleObject10.bin"/></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7.xml"/><Relationship Id="rId7" Type="http://schemas.openxmlformats.org/officeDocument/2006/relationships/image" Target="../media/image18.wmf"/><Relationship Id="rId2" Type="http://schemas.openxmlformats.org/officeDocument/2006/relationships/slideLayout" Target="../slideLayouts/slideLayout9.xml"/><Relationship Id="rId1" Type="http://schemas.openxmlformats.org/officeDocument/2006/relationships/vmlDrawing" Target="../drawings/vmlDrawing8.vml"/><Relationship Id="rId6" Type="http://schemas.openxmlformats.org/officeDocument/2006/relationships/oleObject" Target="../embeddings/oleObject12.bin"/><Relationship Id="rId5" Type="http://schemas.openxmlformats.org/officeDocument/2006/relationships/image" Target="../media/image17.wmf"/><Relationship Id="rId4" Type="http://schemas.openxmlformats.org/officeDocument/2006/relationships/oleObject" Target="../embeddings/oleObject11.bin"/></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8.xml"/><Relationship Id="rId7" Type="http://schemas.openxmlformats.org/officeDocument/2006/relationships/image" Target="../media/image20.wmf"/><Relationship Id="rId2" Type="http://schemas.openxmlformats.org/officeDocument/2006/relationships/slideLayout" Target="../slideLayouts/slideLayout5.xml"/><Relationship Id="rId1" Type="http://schemas.openxmlformats.org/officeDocument/2006/relationships/vmlDrawing" Target="../drawings/vmlDrawing9.vml"/><Relationship Id="rId6" Type="http://schemas.openxmlformats.org/officeDocument/2006/relationships/oleObject" Target="../embeddings/oleObject14.bin"/><Relationship Id="rId5" Type="http://schemas.openxmlformats.org/officeDocument/2006/relationships/image" Target="../media/image19.wmf"/><Relationship Id="rId4" Type="http://schemas.openxmlformats.org/officeDocument/2006/relationships/oleObject" Target="../embeddings/oleObject13.bin"/></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5.xml"/><Relationship Id="rId1" Type="http://schemas.openxmlformats.org/officeDocument/2006/relationships/vmlDrawing" Target="../drawings/vmlDrawing10.vml"/><Relationship Id="rId5" Type="http://schemas.openxmlformats.org/officeDocument/2006/relationships/image" Target="../media/image21.wmf"/><Relationship Id="rId4" Type="http://schemas.openxmlformats.org/officeDocument/2006/relationships/oleObject" Target="../embeddings/oleObject15.bin"/></Relationships>
</file>

<file path=ppt/slides/_rels/slide43.xml.rels><?xml version="1.0" encoding="UTF-8" standalone="yes"?>
<Relationships xmlns="http://schemas.openxmlformats.org/package/2006/relationships"><Relationship Id="rId8" Type="http://schemas.openxmlformats.org/officeDocument/2006/relationships/oleObject" Target="../embeddings/oleObject18.bin"/><Relationship Id="rId13" Type="http://schemas.openxmlformats.org/officeDocument/2006/relationships/image" Target="../media/image26.wmf"/><Relationship Id="rId3" Type="http://schemas.openxmlformats.org/officeDocument/2006/relationships/notesSlide" Target="../notesSlides/notesSlide41.xml"/><Relationship Id="rId7" Type="http://schemas.openxmlformats.org/officeDocument/2006/relationships/image" Target="../media/image23.wmf"/><Relationship Id="rId12" Type="http://schemas.openxmlformats.org/officeDocument/2006/relationships/oleObject" Target="../embeddings/oleObject20.bin"/><Relationship Id="rId2" Type="http://schemas.openxmlformats.org/officeDocument/2006/relationships/slideLayout" Target="../slideLayouts/slideLayout5.xml"/><Relationship Id="rId1" Type="http://schemas.openxmlformats.org/officeDocument/2006/relationships/vmlDrawing" Target="../drawings/vmlDrawing11.vml"/><Relationship Id="rId6" Type="http://schemas.openxmlformats.org/officeDocument/2006/relationships/oleObject" Target="../embeddings/oleObject17.bin"/><Relationship Id="rId11" Type="http://schemas.openxmlformats.org/officeDocument/2006/relationships/image" Target="../media/image25.wmf"/><Relationship Id="rId5" Type="http://schemas.openxmlformats.org/officeDocument/2006/relationships/image" Target="../media/image22.wmf"/><Relationship Id="rId10" Type="http://schemas.openxmlformats.org/officeDocument/2006/relationships/oleObject" Target="../embeddings/oleObject19.bin"/><Relationship Id="rId4" Type="http://schemas.openxmlformats.org/officeDocument/2006/relationships/oleObject" Target="../embeddings/oleObject16.bin"/><Relationship Id="rId9" Type="http://schemas.openxmlformats.org/officeDocument/2006/relationships/image" Target="../media/image24.wmf"/></Relationships>
</file>

<file path=ppt/slides/_rels/slide4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5.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1" y="192912"/>
            <a:ext cx="8613775" cy="553998"/>
          </a:xfrm>
        </p:spPr>
        <p:txBody>
          <a:bodyPr vert="horz" wrap="square" lIns="0" tIns="0" rIns="0" bIns="0" rtlCol="0" anchor="t">
            <a:spAutoFit/>
          </a:bodyPr>
          <a:lstStyle/>
          <a:p>
            <a:r>
              <a:rPr lang="en-US" dirty="0">
                <a:latin typeface="+mj-lt"/>
              </a:rPr>
              <a:t>Engineering Economy</a:t>
            </a:r>
            <a:endParaRPr lang="en-US" dirty="0">
              <a:latin typeface="+mj-lt"/>
              <a:ea typeface="ＭＳ Ｐゴシック" pitchFamily="-108" charset="-128"/>
              <a:cs typeface="ＭＳ Ｐゴシック" pitchFamily="-108" charset="-128"/>
            </a:endParaRPr>
          </a:p>
        </p:txBody>
      </p:sp>
      <p:sp>
        <p:nvSpPr>
          <p:cNvPr id="8" name="Text Placeholder 7"/>
          <p:cNvSpPr>
            <a:spLocks noGrp="1"/>
          </p:cNvSpPr>
          <p:nvPr>
            <p:ph type="body" sz="quarter" idx="13"/>
          </p:nvPr>
        </p:nvSpPr>
        <p:spPr>
          <a:xfrm>
            <a:off x="454475" y="750554"/>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Seventeenth Edition</a:t>
            </a:r>
          </a:p>
        </p:txBody>
      </p:sp>
      <p:sp>
        <p:nvSpPr>
          <p:cNvPr id="4" name="Content Placeholder 3"/>
          <p:cNvSpPr>
            <a:spLocks noGrp="1"/>
          </p:cNvSpPr>
          <p:nvPr>
            <p:ph type="body" sz="quarter" idx="14"/>
          </p:nvPr>
        </p:nvSpPr>
        <p:spPr>
          <a:xfrm>
            <a:off x="5029200" y="2487815"/>
            <a:ext cx="3657600" cy="492443"/>
          </a:xfrm>
        </p:spPr>
        <p:txBody>
          <a:bodyPr vert="horz" lIns="0" tIns="0" rIns="0" bIns="0" rtlCol="0" anchor="b">
            <a:spAutoFit/>
          </a:bodyPr>
          <a:lstStyle/>
          <a:p>
            <a:r>
              <a:rPr lang="en-US" sz="3200" dirty="0">
                <a:latin typeface="+mj-lt"/>
                <a:ea typeface="+mj-ea"/>
                <a:cs typeface="Calibri" panose="020F0502020204030204" pitchFamily="34" charset="0"/>
              </a:rPr>
              <a:t>Chapter </a:t>
            </a:r>
            <a:r>
              <a:rPr lang="en-US" sz="3200" dirty="0" smtClean="0">
                <a:latin typeface="+mj-lt"/>
                <a:ea typeface="+mj-ea"/>
                <a:cs typeface="Calibri" panose="020F0502020204030204" pitchFamily="34" charset="0"/>
              </a:rPr>
              <a:t>13</a:t>
            </a:r>
            <a:endParaRPr lang="en-US" sz="3200" dirty="0">
              <a:latin typeface="+mj-lt"/>
              <a:ea typeface="+mj-ea"/>
              <a:cs typeface="Calibri" panose="020F0502020204030204" pitchFamily="34" charset="0"/>
            </a:endParaRPr>
          </a:p>
        </p:txBody>
      </p:sp>
      <p:sp>
        <p:nvSpPr>
          <p:cNvPr id="9" name="Content Placeholder 4"/>
          <p:cNvSpPr>
            <a:spLocks noGrp="1"/>
          </p:cNvSpPr>
          <p:nvPr>
            <p:ph type="body" sz="quarter" idx="15"/>
          </p:nvPr>
        </p:nvSpPr>
        <p:spPr>
          <a:xfrm>
            <a:off x="5037664" y="3187088"/>
            <a:ext cx="3657600" cy="307777"/>
          </a:xfrm>
        </p:spPr>
        <p:txBody>
          <a:bodyPr vert="horz" wrap="square" lIns="0" tIns="0" rIns="0" bIns="0" rtlCol="0" anchor="b">
            <a:spAutoFit/>
          </a:bodyPr>
          <a:lstStyle/>
          <a:p>
            <a:pPr>
              <a:spcBef>
                <a:spcPct val="0"/>
              </a:spcBef>
            </a:pPr>
            <a:r>
              <a:rPr lang="en-US" altLang="en-US" sz="2000" dirty="0">
                <a:latin typeface="+mj-lt"/>
                <a:cs typeface="Arial" panose="020B0604020202020204" pitchFamily="34" charset="0"/>
              </a:rPr>
              <a:t>The Capital Budgeting Process</a:t>
            </a:r>
          </a:p>
        </p:txBody>
      </p:sp>
      <p:pic>
        <p:nvPicPr>
          <p:cNvPr id="11" name="Picture 2" descr="Front Cover: Engineering Economy Seventeenth Edition by Sullivan, Wicks and Koelli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96664" y="1571494"/>
            <a:ext cx="3585111" cy="445848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8"/>
          </p:nvPr>
        </p:nvSpPr>
        <p:spPr>
          <a:xfrm>
            <a:off x="1725568" y="6427935"/>
            <a:ext cx="6934200" cy="328612"/>
          </a:xfrm>
        </p:spPr>
        <p:txBody>
          <a:bodyPr/>
          <a:lstStyle/>
          <a:p>
            <a:pPr lvl="0" algn="r">
              <a:spcBef>
                <a:spcPts val="0"/>
              </a:spcBef>
              <a:buClrTx/>
              <a:defRPr/>
            </a:pP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2019, 2016, 2013 Pearson Education, Inc. All Rights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232766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77949"/>
            <a:ext cx="8212138" cy="1046440"/>
          </a:xfrm>
        </p:spPr>
        <p:txBody>
          <a:bodyPr lIns="0" tIns="0" rIns="0" bIns="0">
            <a:spAutoFit/>
          </a:bodyPr>
          <a:lstStyle/>
          <a:p>
            <a:r>
              <a:rPr lang="en-US" altLang="en-US" sz="3400" dirty="0">
                <a:cs typeface="Arial" panose="020B0604020202020204" pitchFamily="34" charset="0"/>
              </a:rPr>
              <a:t>Equity </a:t>
            </a:r>
            <a:r>
              <a:rPr lang="en-US" altLang="en-US" sz="3400" dirty="0" smtClean="0">
                <a:cs typeface="Arial" panose="020B0604020202020204" pitchFamily="34" charset="0"/>
              </a:rPr>
              <a:t>Capital Represents Money Already </a:t>
            </a:r>
            <a:r>
              <a:rPr lang="en-US" altLang="en-US" sz="3400" dirty="0">
                <a:cs typeface="Arial" panose="020B0604020202020204" pitchFamily="34" charset="0"/>
              </a:rPr>
              <a:t>in the </a:t>
            </a:r>
            <a:r>
              <a:rPr lang="en-US" altLang="en-US" sz="3400" dirty="0" smtClean="0">
                <a:cs typeface="Arial" panose="020B0604020202020204" pitchFamily="34" charset="0"/>
              </a:rPr>
              <a:t>Firm</a:t>
            </a:r>
            <a:endParaRPr lang="en-US" sz="3400" dirty="0">
              <a:cs typeface="Arial" panose="020B0604020202020204" pitchFamily="34" charset="0"/>
            </a:endParaRPr>
          </a:p>
        </p:txBody>
      </p:sp>
      <p:sp>
        <p:nvSpPr>
          <p:cNvPr id="6" name="Content Placeholder 5"/>
          <p:cNvSpPr>
            <a:spLocks noGrp="1"/>
          </p:cNvSpPr>
          <p:nvPr>
            <p:ph idx="1"/>
          </p:nvPr>
        </p:nvSpPr>
        <p:spPr>
          <a:xfrm>
            <a:off x="457200" y="1645404"/>
            <a:ext cx="8212138" cy="2970044"/>
          </a:xfrm>
        </p:spPr>
        <p:txBody>
          <a:bodyPr vert="horz" lIns="0" tIns="0" rIns="0" bIns="0" rtlCol="0">
            <a:spAutoFit/>
          </a:bodyPr>
          <a:lstStyle/>
          <a:p>
            <a:r>
              <a:rPr lang="en-US" altLang="en-US" dirty="0">
                <a:cs typeface="Arial" panose="020B0604020202020204" pitchFamily="34" charset="0"/>
              </a:rPr>
              <a:t>This can be capital held by stockholders through company stock.</a:t>
            </a:r>
          </a:p>
          <a:p>
            <a:r>
              <a:rPr lang="en-US" altLang="en-US" dirty="0">
                <a:cs typeface="Arial" panose="020B0604020202020204" pitchFamily="34" charset="0"/>
              </a:rPr>
              <a:t>It can also be earnings retained by the company for reinvestment purposes.</a:t>
            </a:r>
          </a:p>
          <a:p>
            <a:r>
              <a:rPr lang="en-US" altLang="en-US" dirty="0">
                <a:cs typeface="Arial" panose="020B0604020202020204" pitchFamily="34" charset="0"/>
              </a:rPr>
              <a:t>The percentage cost of equity funds, </a:t>
            </a:r>
            <a:r>
              <a:rPr lang="en-US" altLang="en-US" dirty="0" err="1">
                <a:cs typeface="Arial" panose="020B0604020202020204" pitchFamily="34" charset="0"/>
              </a:rPr>
              <a:t>e</a:t>
            </a:r>
            <a:r>
              <a:rPr lang="en-US" altLang="en-US" baseline="-25000" dirty="0" err="1">
                <a:cs typeface="Arial" panose="020B0604020202020204" pitchFamily="34" charset="0"/>
              </a:rPr>
              <a:t>a</a:t>
            </a:r>
            <a:r>
              <a:rPr lang="en-US" altLang="en-US" dirty="0">
                <a:cs typeface="Arial" panose="020B0604020202020204" pitchFamily="34" charset="0"/>
              </a:rPr>
              <a:t>, can be estimated in many ways, perhaps the best of which is using the capital asset pricing model (CAPM).</a:t>
            </a:r>
          </a:p>
        </p:txBody>
      </p:sp>
    </p:spTree>
    <p:extLst>
      <p:ext uri="{BB962C8B-B14F-4D97-AF65-F5344CB8AC3E}">
        <p14:creationId xmlns:p14="http://schemas.microsoft.com/office/powerpoint/2010/main" val="2353334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95813"/>
            <a:ext cx="8212138" cy="1477328"/>
          </a:xfrm>
        </p:spPr>
        <p:txBody>
          <a:bodyPr lIns="0" tIns="0" rIns="0" bIns="0">
            <a:spAutoFit/>
          </a:bodyPr>
          <a:lstStyle/>
          <a:p>
            <a:r>
              <a:rPr lang="en-US" altLang="en-US" sz="3200" dirty="0"/>
              <a:t>The CAPM asserts that the best combinations of risk and return lie along the security market line, SML</a:t>
            </a:r>
            <a:endParaRPr lang="en-US" sz="3400" b="0" dirty="0"/>
          </a:p>
        </p:txBody>
      </p:sp>
      <p:pic>
        <p:nvPicPr>
          <p:cNvPr id="3" name="Picture 2" descr="A line rises from (0, R sub f), the risk free rate, to (r, r sub s). the Markowitz efficient market portfolio curve rises from the risk free rate to a maximum at the return line before falling toward y = 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6680" y="2331011"/>
            <a:ext cx="7029880" cy="3406740"/>
          </a:xfrm>
          <a:prstGeom prst="rect">
            <a:avLst/>
          </a:prstGeom>
        </p:spPr>
      </p:pic>
    </p:spTree>
    <p:extLst>
      <p:ext uri="{BB962C8B-B14F-4D97-AF65-F5344CB8AC3E}">
        <p14:creationId xmlns:p14="http://schemas.microsoft.com/office/powerpoint/2010/main" val="2236939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87048"/>
            <a:ext cx="8212138" cy="1969770"/>
          </a:xfrm>
        </p:spPr>
        <p:txBody>
          <a:bodyPr>
            <a:spAutoFit/>
          </a:bodyPr>
          <a:lstStyle/>
          <a:p>
            <a:r>
              <a:rPr lang="en-US" altLang="en-US" sz="3200" dirty="0">
                <a:cs typeface="Arial" panose="020B0604020202020204" pitchFamily="34" charset="0"/>
              </a:rPr>
              <a:t>The CAPM </a:t>
            </a:r>
            <a:r>
              <a:rPr lang="en-US" altLang="en-US" sz="3200" dirty="0" smtClean="0">
                <a:cs typeface="Arial" panose="020B0604020202020204" pitchFamily="34" charset="0"/>
              </a:rPr>
              <a:t>Reveals </a:t>
            </a:r>
            <a:r>
              <a:rPr lang="en-US" altLang="en-US" sz="3200" dirty="0">
                <a:cs typeface="Arial" panose="020B0604020202020204" pitchFamily="34" charset="0"/>
              </a:rPr>
              <a:t>that the </a:t>
            </a:r>
            <a:r>
              <a:rPr lang="en-US" altLang="en-US" sz="3200" dirty="0" smtClean="0">
                <a:cs typeface="Arial" panose="020B0604020202020204" pitchFamily="34" charset="0"/>
              </a:rPr>
              <a:t>Return</a:t>
            </a:r>
            <a:r>
              <a:rPr lang="en-US" altLang="en-US" sz="3200" dirty="0">
                <a:cs typeface="Arial" panose="020B0604020202020204" pitchFamily="34" charset="0"/>
              </a:rPr>
              <a:t>, R</a:t>
            </a:r>
            <a:r>
              <a:rPr lang="en-US" altLang="en-US" sz="3200" baseline="-25000" dirty="0">
                <a:cs typeface="Arial" panose="020B0604020202020204" pitchFamily="34" charset="0"/>
              </a:rPr>
              <a:t>S</a:t>
            </a:r>
            <a:r>
              <a:rPr lang="en-US" altLang="en-US" sz="3200" dirty="0">
                <a:cs typeface="Arial" panose="020B0604020202020204" pitchFamily="34" charset="0"/>
              </a:rPr>
              <a:t>, on any </a:t>
            </a:r>
            <a:r>
              <a:rPr lang="en-US" altLang="en-US" sz="3200" dirty="0" smtClean="0">
                <a:cs typeface="Arial" panose="020B0604020202020204" pitchFamily="34" charset="0"/>
              </a:rPr>
              <a:t>Stock Depends </a:t>
            </a:r>
            <a:r>
              <a:rPr lang="en-US" altLang="en-US" sz="3200" dirty="0">
                <a:cs typeface="Arial" panose="020B0604020202020204" pitchFamily="34" charset="0"/>
              </a:rPr>
              <a:t>on its </a:t>
            </a:r>
            <a:r>
              <a:rPr lang="en-US" altLang="en-US" sz="3200" dirty="0" smtClean="0">
                <a:cs typeface="Arial" panose="020B0604020202020204" pitchFamily="34" charset="0"/>
              </a:rPr>
              <a:t>Risk Relative </a:t>
            </a:r>
            <a:r>
              <a:rPr lang="en-US" altLang="en-US" sz="3200" dirty="0">
                <a:cs typeface="Arial" panose="020B0604020202020204" pitchFamily="34" charset="0"/>
              </a:rPr>
              <a:t>to the </a:t>
            </a:r>
            <a:r>
              <a:rPr lang="en-US" altLang="en-US" sz="3200" dirty="0" smtClean="0">
                <a:cs typeface="Arial" panose="020B0604020202020204" pitchFamily="34" charset="0"/>
              </a:rPr>
              <a:t>Market. The Risk Premium </a:t>
            </a:r>
            <a:r>
              <a:rPr lang="en-US" altLang="en-US" sz="3200" dirty="0">
                <a:cs typeface="Arial" panose="020B0604020202020204" pitchFamily="34" charset="0"/>
              </a:rPr>
              <a:t>of any </a:t>
            </a:r>
            <a:r>
              <a:rPr lang="en-US" altLang="en-US" sz="3200" dirty="0" smtClean="0">
                <a:cs typeface="Arial" panose="020B0604020202020204" pitchFamily="34" charset="0"/>
              </a:rPr>
              <a:t>Stock </a:t>
            </a:r>
            <a:r>
              <a:rPr lang="en-US" altLang="en-US" sz="3200" dirty="0">
                <a:cs typeface="Arial" panose="020B0604020202020204" pitchFamily="34" charset="0"/>
              </a:rPr>
              <a:t>is </a:t>
            </a:r>
            <a:r>
              <a:rPr lang="en-US" altLang="en-US" sz="3200" dirty="0" smtClean="0">
                <a:cs typeface="Arial" panose="020B0604020202020204" pitchFamily="34" charset="0"/>
              </a:rPr>
              <a:t>Proportional </a:t>
            </a:r>
            <a:r>
              <a:rPr lang="en-US" altLang="en-US" sz="3200" dirty="0">
                <a:cs typeface="Arial" panose="020B0604020202020204" pitchFamily="34" charset="0"/>
              </a:rPr>
              <a:t>to its </a:t>
            </a:r>
            <a:r>
              <a:rPr lang="en-US" altLang="en-US" sz="3200" dirty="0" smtClean="0">
                <a:cs typeface="Arial" panose="020B0604020202020204" pitchFamily="34" charset="0"/>
              </a:rPr>
              <a:t>Beta</a:t>
            </a:r>
            <a:endParaRPr lang="en-IN" sz="3200" dirty="0"/>
          </a:p>
        </p:txBody>
      </p:sp>
      <p:graphicFrame>
        <p:nvGraphicFramePr>
          <p:cNvPr id="2" name="Object 1"/>
          <p:cNvGraphicFramePr>
            <a:graphicFrameLocks noChangeAspect="1"/>
          </p:cNvGraphicFramePr>
          <p:nvPr>
            <p:extLst>
              <p:ext uri="{D42A27DB-BD31-4B8C-83A1-F6EECF244321}">
                <p14:modId xmlns:p14="http://schemas.microsoft.com/office/powerpoint/2010/main" val="3391888915"/>
              </p:ext>
            </p:extLst>
          </p:nvPr>
        </p:nvGraphicFramePr>
        <p:xfrm>
          <a:off x="2809875" y="2751473"/>
          <a:ext cx="2895600" cy="431800"/>
        </p:xfrm>
        <a:graphic>
          <a:graphicData uri="http://schemas.openxmlformats.org/presentationml/2006/ole">
            <mc:AlternateContent xmlns:mc="http://schemas.openxmlformats.org/markup-compatibility/2006">
              <mc:Choice xmlns:v="urn:schemas-microsoft-com:vml" Requires="v">
                <p:oleObj spid="_x0000_s43716" name="Equation" r:id="rId3" imgW="2895480" imgH="431640" progId="Equation.DSMT4">
                  <p:embed/>
                </p:oleObj>
              </mc:Choice>
              <mc:Fallback>
                <p:oleObj name="Equation" r:id="rId3" imgW="2895480" imgH="43164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09875" y="2751473"/>
                        <a:ext cx="28956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 Box 4">
            <a:extLst>
              <a:ext uri="{FF2B5EF4-FFF2-40B4-BE49-F238E27FC236}">
                <a16:creationId xmlns:a16="http://schemas.microsoft.com/office/drawing/2014/main" xmlns="" id="{CBCE8319-9CDA-3C4E-8DB9-5D22F2EC90DE}"/>
              </a:ext>
            </a:extLst>
          </p:cNvPr>
          <p:cNvSpPr txBox="1">
            <a:spLocks noChangeArrowheads="1"/>
          </p:cNvSpPr>
          <p:nvPr/>
        </p:nvSpPr>
        <p:spPr bwMode="auto">
          <a:xfrm>
            <a:off x="990600" y="3183463"/>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50000"/>
              </a:spcBef>
            </a:pPr>
            <a:r>
              <a:rPr lang="en-US" altLang="en-US" kern="1200" dirty="0">
                <a:latin typeface="+mn-lt"/>
                <a:ea typeface="+mn-ea"/>
                <a:cs typeface="Arial" panose="020B0604020202020204" pitchFamily="34" charset="0"/>
              </a:rPr>
              <a:t>where</a:t>
            </a:r>
          </a:p>
        </p:txBody>
      </p:sp>
      <p:graphicFrame>
        <p:nvGraphicFramePr>
          <p:cNvPr id="3" name="Object 2"/>
          <p:cNvGraphicFramePr>
            <a:graphicFrameLocks noChangeAspect="1"/>
          </p:cNvGraphicFramePr>
          <p:nvPr>
            <p:extLst>
              <p:ext uri="{D42A27DB-BD31-4B8C-83A1-F6EECF244321}">
                <p14:modId xmlns:p14="http://schemas.microsoft.com/office/powerpoint/2010/main" val="2415178303"/>
              </p:ext>
            </p:extLst>
          </p:nvPr>
        </p:nvGraphicFramePr>
        <p:xfrm>
          <a:off x="1971675" y="3799712"/>
          <a:ext cx="4635500" cy="2286000"/>
        </p:xfrm>
        <a:graphic>
          <a:graphicData uri="http://schemas.openxmlformats.org/presentationml/2006/ole">
            <mc:AlternateContent xmlns:mc="http://schemas.openxmlformats.org/markup-compatibility/2006">
              <mc:Choice xmlns:v="urn:schemas-microsoft-com:vml" Requires="v">
                <p:oleObj spid="_x0000_s43717" name="Equation" r:id="rId5" imgW="4635360" imgH="2286000" progId="Equation.DSMT4">
                  <p:embed/>
                </p:oleObj>
              </mc:Choice>
              <mc:Fallback>
                <p:oleObj name="Equation" r:id="rId5" imgW="4635360" imgH="228600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71675" y="3799712"/>
                        <a:ext cx="46355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80719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77949"/>
            <a:ext cx="8212138" cy="1046440"/>
          </a:xfrm>
        </p:spPr>
        <p:txBody>
          <a:bodyPr lIns="0" tIns="0" rIns="0" bIns="0">
            <a:spAutoFit/>
          </a:bodyPr>
          <a:lstStyle/>
          <a:p>
            <a:r>
              <a:rPr lang="en-US" altLang="en-US" sz="3400" dirty="0">
                <a:cs typeface="Arial" panose="020B0604020202020204" pitchFamily="34" charset="0"/>
              </a:rPr>
              <a:t>The </a:t>
            </a:r>
            <a:r>
              <a:rPr lang="en-US" altLang="en-US" sz="3400" dirty="0" smtClean="0">
                <a:cs typeface="Arial" panose="020B0604020202020204" pitchFamily="34" charset="0"/>
              </a:rPr>
              <a:t>Graph below Illustrates </a:t>
            </a:r>
            <a:r>
              <a:rPr lang="en-US" altLang="en-US" sz="3400" dirty="0">
                <a:cs typeface="Arial" panose="020B0604020202020204" pitchFamily="34" charset="0"/>
              </a:rPr>
              <a:t>this </a:t>
            </a:r>
            <a:r>
              <a:rPr lang="en-US" altLang="en-US" sz="3400" dirty="0" smtClean="0">
                <a:cs typeface="Arial" panose="020B0604020202020204" pitchFamily="34" charset="0"/>
              </a:rPr>
              <a:t>Relationship</a:t>
            </a:r>
            <a:endParaRPr lang="en-US" sz="3400" b="0" dirty="0"/>
          </a:p>
        </p:txBody>
      </p:sp>
      <p:pic>
        <p:nvPicPr>
          <p:cNvPr id="4" name="Picture 4" descr="A line rises from (0, R sub f), the risk free rate, to (r, r sub s). the distance from the risk free rate to the line is S M L, the risk premium = r sub s minus r sub f = beta sub s times r sub m minus r sub f. the x value of 1 = beta sub m.">
            <a:extLst>
              <a:ext uri="{FF2B5EF4-FFF2-40B4-BE49-F238E27FC236}">
                <a16:creationId xmlns:a16="http://schemas.microsoft.com/office/drawing/2014/main" xmlns="" id="{C57713E9-C3FF-5846-97CA-7B15113EB79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31010" y="2038552"/>
            <a:ext cx="7065818" cy="3823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43173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7"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77949"/>
            <a:ext cx="8212138" cy="1046440"/>
          </a:xfrm>
        </p:spPr>
        <p:txBody>
          <a:bodyPr lIns="0" tIns="0" rIns="0" bIns="0">
            <a:spAutoFit/>
          </a:bodyPr>
          <a:lstStyle/>
          <a:p>
            <a:r>
              <a:rPr lang="en-US" altLang="en-US" sz="3400" dirty="0">
                <a:cs typeface="Arial" panose="020B0604020202020204" pitchFamily="34" charset="0"/>
              </a:rPr>
              <a:t>The </a:t>
            </a:r>
            <a:r>
              <a:rPr lang="en-US" altLang="en-US" sz="3400" dirty="0" smtClean="0">
                <a:cs typeface="Arial" panose="020B0604020202020204" pitchFamily="34" charset="0"/>
              </a:rPr>
              <a:t>Cost </a:t>
            </a:r>
            <a:r>
              <a:rPr lang="en-US" altLang="en-US" sz="3400" dirty="0">
                <a:cs typeface="Arial" panose="020B0604020202020204" pitchFamily="34" charset="0"/>
              </a:rPr>
              <a:t>of </a:t>
            </a:r>
            <a:r>
              <a:rPr lang="en-US" altLang="en-US" sz="3400" dirty="0" smtClean="0">
                <a:cs typeface="Arial" panose="020B0604020202020204" pitchFamily="34" charset="0"/>
              </a:rPr>
              <a:t>Equity</a:t>
            </a:r>
            <a:r>
              <a:rPr lang="en-US" altLang="en-US" sz="3400" dirty="0">
                <a:cs typeface="Arial" panose="020B0604020202020204" pitchFamily="34" charset="0"/>
              </a:rPr>
              <a:t>, </a:t>
            </a:r>
            <a:r>
              <a:rPr lang="en-US" altLang="en-US" sz="3400" dirty="0" err="1">
                <a:cs typeface="Arial" panose="020B0604020202020204" pitchFamily="34" charset="0"/>
              </a:rPr>
              <a:t>e</a:t>
            </a:r>
            <a:r>
              <a:rPr lang="en-US" altLang="en-US" sz="3400" baseline="-25000" dirty="0" err="1">
                <a:cs typeface="Arial" panose="020B0604020202020204" pitchFamily="34" charset="0"/>
              </a:rPr>
              <a:t>a</a:t>
            </a:r>
            <a:r>
              <a:rPr lang="en-US" altLang="en-US" sz="3400" dirty="0">
                <a:cs typeface="Arial" panose="020B0604020202020204" pitchFamily="34" charset="0"/>
              </a:rPr>
              <a:t>, is </a:t>
            </a:r>
            <a:r>
              <a:rPr lang="en-US" altLang="en-US" sz="3400" dirty="0" smtClean="0">
                <a:cs typeface="Arial" panose="020B0604020202020204" pitchFamily="34" charset="0"/>
              </a:rPr>
              <a:t>Estimated </a:t>
            </a:r>
            <a:r>
              <a:rPr lang="en-US" altLang="en-US" sz="3400" dirty="0">
                <a:cs typeface="Arial" panose="020B0604020202020204" pitchFamily="34" charset="0"/>
              </a:rPr>
              <a:t>as </a:t>
            </a:r>
            <a:r>
              <a:rPr lang="en-US" altLang="en-US" sz="3400" dirty="0" smtClean="0">
                <a:cs typeface="Arial" panose="020B0604020202020204" pitchFamily="34" charset="0"/>
              </a:rPr>
              <a:t>R</a:t>
            </a:r>
            <a:r>
              <a:rPr lang="en-US" altLang="en-US" sz="3400" baseline="-25000" dirty="0" smtClean="0">
                <a:cs typeface="Arial" panose="020B0604020202020204" pitchFamily="34" charset="0"/>
              </a:rPr>
              <a:t>S</a:t>
            </a:r>
            <a:endParaRPr lang="en-US" sz="3400" b="0" baseline="-25000" dirty="0"/>
          </a:p>
        </p:txBody>
      </p:sp>
      <p:sp>
        <p:nvSpPr>
          <p:cNvPr id="6" name="Content Placeholder 5"/>
          <p:cNvSpPr>
            <a:spLocks noGrp="1"/>
          </p:cNvSpPr>
          <p:nvPr>
            <p:ph idx="1"/>
          </p:nvPr>
        </p:nvSpPr>
        <p:spPr>
          <a:xfrm>
            <a:off x="457200" y="1643480"/>
            <a:ext cx="8001000" cy="1244183"/>
          </a:xfrm>
        </p:spPr>
        <p:txBody>
          <a:bodyPr vert="horz" lIns="0" tIns="0" rIns="0" bIns="0" rtlCol="0">
            <a:noAutofit/>
          </a:bodyPr>
          <a:lstStyle/>
          <a:p>
            <a:pPr marL="0" indent="0">
              <a:buNone/>
            </a:pPr>
            <a:r>
              <a:rPr lang="en-US" altLang="en-US" dirty="0">
                <a:cs typeface="Arial" panose="020B0604020202020204" pitchFamily="34" charset="0"/>
              </a:rPr>
              <a:t>A company has a beta value of 2.4, with no long term debt.  If the market premium is 8.4%, and the risk-free rate is 2%, what is the company’s cost of equity?</a:t>
            </a:r>
          </a:p>
          <a:p>
            <a:pPr marL="0" indent="0">
              <a:buNone/>
            </a:pPr>
            <a:endParaRPr lang="en-US" altLang="en-US" dirty="0">
              <a:cs typeface="Arial" panose="020B0604020202020204" pitchFamily="34"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564479887"/>
              </p:ext>
            </p:extLst>
          </p:nvPr>
        </p:nvGraphicFramePr>
        <p:xfrm>
          <a:off x="2051050" y="3191933"/>
          <a:ext cx="5041900" cy="1854200"/>
        </p:xfrm>
        <a:graphic>
          <a:graphicData uri="http://schemas.openxmlformats.org/presentationml/2006/ole">
            <mc:AlternateContent xmlns:mc="http://schemas.openxmlformats.org/markup-compatibility/2006">
              <mc:Choice xmlns:v="urn:schemas-microsoft-com:vml" Requires="v">
                <p:oleObj spid="_x0000_s16015" name="Equation" r:id="rId4" imgW="5041800" imgH="1854000" progId="Equation.DSMT4">
                  <p:embed/>
                </p:oleObj>
              </mc:Choice>
              <mc:Fallback>
                <p:oleObj name="Equation" r:id="rId4" imgW="5041800" imgH="1854000"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1050" y="3191933"/>
                        <a:ext cx="504190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5054763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57487"/>
            <a:ext cx="8229600" cy="523220"/>
          </a:xfrm>
        </p:spPr>
        <p:txBody>
          <a:bodyPr lIns="0" tIns="0" rIns="0" bIns="0">
            <a:spAutoFit/>
          </a:bodyPr>
          <a:lstStyle/>
          <a:p>
            <a:r>
              <a:rPr lang="en-US" altLang="en-US" sz="3400" dirty="0"/>
              <a:t>Pause and </a:t>
            </a:r>
            <a:r>
              <a:rPr lang="en-US" altLang="en-US" sz="3400" dirty="0" smtClean="0"/>
              <a:t>Solve</a:t>
            </a:r>
            <a:endParaRPr lang="en-US" sz="3400" dirty="0"/>
          </a:p>
        </p:txBody>
      </p:sp>
      <p:sp>
        <p:nvSpPr>
          <p:cNvPr id="6" name="Content Placeholder 5"/>
          <p:cNvSpPr>
            <a:spLocks noGrp="1"/>
          </p:cNvSpPr>
          <p:nvPr>
            <p:ph idx="1"/>
          </p:nvPr>
        </p:nvSpPr>
        <p:spPr>
          <a:xfrm>
            <a:off x="457200" y="1638687"/>
            <a:ext cx="8229600" cy="1107996"/>
          </a:xfrm>
        </p:spPr>
        <p:txBody>
          <a:bodyPr vert="horz" lIns="0" tIns="0" rIns="0" bIns="0" rtlCol="0">
            <a:spAutoFit/>
          </a:bodyPr>
          <a:lstStyle/>
          <a:p>
            <a:pPr marL="0" indent="0">
              <a:spcBef>
                <a:spcPct val="0"/>
              </a:spcBef>
              <a:buFontTx/>
              <a:buNone/>
            </a:pPr>
            <a:r>
              <a:rPr lang="en-US" altLang="en-US" dirty="0">
                <a:cs typeface="Arial" panose="020B0604020202020204" pitchFamily="34" charset="0"/>
              </a:rPr>
              <a:t>Acme has a beta value of 0.7</a:t>
            </a:r>
            <a:r>
              <a:rPr lang="en-US" altLang="en-US" dirty="0" smtClean="0">
                <a:cs typeface="Arial" panose="020B0604020202020204" pitchFamily="34" charset="0"/>
              </a:rPr>
              <a:t>. They </a:t>
            </a:r>
            <a:r>
              <a:rPr lang="en-US" altLang="en-US" dirty="0">
                <a:cs typeface="Arial" panose="020B0604020202020204" pitchFamily="34" charset="0"/>
              </a:rPr>
              <a:t>have no long-term debt.  What is their cost of equity, based on the Capital Asset Pricing Model</a:t>
            </a:r>
            <a:r>
              <a:rPr lang="en-US" altLang="en-US" dirty="0" smtClean="0">
                <a:cs typeface="Arial" panose="020B0604020202020204" pitchFamily="34" charset="0"/>
              </a:rPr>
              <a:t>? Use </a:t>
            </a:r>
            <a:r>
              <a:rPr lang="en-US" altLang="en-US" dirty="0">
                <a:cs typeface="Arial" panose="020B0604020202020204" pitchFamily="34" charset="0"/>
              </a:rPr>
              <a:t>a risk-free rate of 1% and R</a:t>
            </a:r>
            <a:r>
              <a:rPr lang="en-US" altLang="en-US" baseline="-25000" dirty="0">
                <a:cs typeface="Arial" panose="020B0604020202020204" pitchFamily="34" charset="0"/>
              </a:rPr>
              <a:t>M</a:t>
            </a:r>
            <a:r>
              <a:rPr lang="en-US" altLang="en-US" dirty="0">
                <a:cs typeface="Arial" panose="020B0604020202020204" pitchFamily="34" charset="0"/>
              </a:rPr>
              <a:t> = 9.2%.</a:t>
            </a:r>
          </a:p>
        </p:txBody>
      </p:sp>
    </p:spTree>
    <p:extLst>
      <p:ext uri="{BB962C8B-B14F-4D97-AF65-F5344CB8AC3E}">
        <p14:creationId xmlns:p14="http://schemas.microsoft.com/office/powerpoint/2010/main" val="20347559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48164"/>
            <a:ext cx="8212138" cy="1589721"/>
          </a:xfrm>
        </p:spPr>
        <p:txBody>
          <a:bodyPr lIns="0" tIns="0" rIns="0" bIns="0">
            <a:spAutoFit/>
          </a:bodyPr>
          <a:lstStyle/>
          <a:p>
            <a:r>
              <a:rPr lang="en-US" altLang="en-US" sz="3400" dirty="0" smtClean="0">
                <a:latin typeface="Arial (Headings)"/>
                <a:cs typeface="Arial" panose="020B0604020202020204" pitchFamily="34" charset="0"/>
              </a:rPr>
              <a:t>The Weighted Average Cost of Capital (WACC) Represents the Average Cost of all Funds Available to the Firm</a:t>
            </a:r>
            <a:endParaRPr lang="en-US" sz="3400" dirty="0">
              <a:latin typeface="Arial (Headings)"/>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660701193"/>
              </p:ext>
            </p:extLst>
          </p:nvPr>
        </p:nvGraphicFramePr>
        <p:xfrm>
          <a:off x="2725743" y="2219325"/>
          <a:ext cx="3657600" cy="431800"/>
        </p:xfrm>
        <a:graphic>
          <a:graphicData uri="http://schemas.openxmlformats.org/presentationml/2006/ole">
            <mc:AlternateContent xmlns:mc="http://schemas.openxmlformats.org/markup-compatibility/2006">
              <mc:Choice xmlns:v="urn:schemas-microsoft-com:vml" Requires="v">
                <p:oleObj spid="_x0000_s50851" name="Equation" r:id="rId4" imgW="3657600" imgH="431640" progId="Equation.DSMT4">
                  <p:embed/>
                </p:oleObj>
              </mc:Choice>
              <mc:Fallback>
                <p:oleObj name="Equation" r:id="rId4" imgW="3657600" imgH="431640" progId="Equation.DSMT4">
                  <p:embed/>
                  <p:pic>
                    <p:nvPicPr>
                      <p:cNvPr id="0" name="Object 1"/>
                      <p:cNvPicPr>
                        <a:picLocks noChangeAspect="1" noChangeArrowheads="1"/>
                      </p:cNvPicPr>
                      <p:nvPr/>
                    </p:nvPicPr>
                    <p:blipFill>
                      <a:blip r:embed="rId5"/>
                      <a:srcRect/>
                      <a:stretch>
                        <a:fillRect/>
                      </a:stretch>
                    </p:blipFill>
                    <p:spPr bwMode="auto">
                      <a:xfrm>
                        <a:off x="2725743" y="2219325"/>
                        <a:ext cx="36576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idx="1"/>
          </p:nvPr>
        </p:nvSpPr>
        <p:spPr>
          <a:xfrm>
            <a:off x="457200" y="2868746"/>
            <a:ext cx="1041400" cy="332399"/>
          </a:xfrm>
        </p:spPr>
        <p:txBody>
          <a:bodyPr vert="horz" wrap="square" lIns="0" tIns="0" rIns="0" bIns="0" rtlCol="0">
            <a:spAutoFit/>
          </a:bodyPr>
          <a:lstStyle/>
          <a:p>
            <a:pPr marL="0" indent="0">
              <a:lnSpc>
                <a:spcPct val="90000"/>
              </a:lnSpc>
              <a:buNone/>
            </a:pPr>
            <a:r>
              <a:rPr lang="en-US" altLang="en-US" dirty="0">
                <a:latin typeface="Arial" panose="020B0604020202020204" pitchFamily="34" charset="0"/>
                <a:cs typeface="Arial" panose="020B0604020202020204" pitchFamily="34" charset="0"/>
              </a:rPr>
              <a:t>Where</a:t>
            </a:r>
          </a:p>
        </p:txBody>
      </p:sp>
      <p:graphicFrame>
        <p:nvGraphicFramePr>
          <p:cNvPr id="4" name="Object 3"/>
          <p:cNvGraphicFramePr>
            <a:graphicFrameLocks noChangeAspect="1"/>
          </p:cNvGraphicFramePr>
          <p:nvPr>
            <p:extLst>
              <p:ext uri="{D42A27DB-BD31-4B8C-83A1-F6EECF244321}">
                <p14:modId xmlns:p14="http://schemas.microsoft.com/office/powerpoint/2010/main" val="2978727922"/>
              </p:ext>
            </p:extLst>
          </p:nvPr>
        </p:nvGraphicFramePr>
        <p:xfrm>
          <a:off x="1419225" y="3622675"/>
          <a:ext cx="6019800" cy="2247900"/>
        </p:xfrm>
        <a:graphic>
          <a:graphicData uri="http://schemas.openxmlformats.org/presentationml/2006/ole">
            <mc:AlternateContent xmlns:mc="http://schemas.openxmlformats.org/markup-compatibility/2006">
              <mc:Choice xmlns:v="urn:schemas-microsoft-com:vml" Requires="v">
                <p:oleObj spid="_x0000_s50852" name="Equation" r:id="rId6" imgW="6019560" imgH="2247840" progId="Equation.DSMT4">
                  <p:embed/>
                </p:oleObj>
              </mc:Choice>
              <mc:Fallback>
                <p:oleObj name="Equation" r:id="rId6" imgW="6019560" imgH="224784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19225" y="3622675"/>
                        <a:ext cx="6019800" cy="224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172170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236914"/>
            <a:ext cx="8212138" cy="2154436"/>
          </a:xfrm>
        </p:spPr>
        <p:txBody>
          <a:bodyPr lIns="0" tIns="0" rIns="0" bIns="0">
            <a:spAutoFit/>
          </a:bodyPr>
          <a:lstStyle/>
          <a:p>
            <a:r>
              <a:rPr lang="en-US" altLang="en-US" sz="2800" dirty="0">
                <a:latin typeface="Arial (Headings)"/>
              </a:rPr>
              <a:t>In the </a:t>
            </a:r>
            <a:r>
              <a:rPr lang="en-US" altLang="en-US" sz="2800" dirty="0" smtClean="0">
                <a:latin typeface="Arial (Headings)"/>
              </a:rPr>
              <a:t>First Fiscal Quarter </a:t>
            </a:r>
            <a:r>
              <a:rPr lang="en-US" altLang="en-US" sz="2800" dirty="0">
                <a:latin typeface="Arial (Headings)"/>
              </a:rPr>
              <a:t>of 2009 Dell Computer showed </a:t>
            </a:r>
            <a:r>
              <a:rPr lang="en-US" altLang="en-US" sz="2800" dirty="0" smtClean="0">
                <a:latin typeface="Arial (Headings)"/>
              </a:rPr>
              <a:t>Total Debt </a:t>
            </a:r>
            <a:r>
              <a:rPr lang="en-US" altLang="en-US" sz="2800" dirty="0">
                <a:latin typeface="Arial (Headings)"/>
              </a:rPr>
              <a:t>of $1.98mil and </a:t>
            </a:r>
            <a:r>
              <a:rPr lang="en-US" altLang="en-US" sz="2800" dirty="0" smtClean="0">
                <a:latin typeface="Arial (Headings)"/>
              </a:rPr>
              <a:t>Total </a:t>
            </a:r>
            <a:r>
              <a:rPr lang="en-US" altLang="en-US" sz="2800" dirty="0">
                <a:latin typeface="Arial (Headings)"/>
              </a:rPr>
              <a:t>E</a:t>
            </a:r>
            <a:r>
              <a:rPr lang="en-US" altLang="en-US" sz="2800" dirty="0" smtClean="0">
                <a:latin typeface="Arial (Headings)"/>
              </a:rPr>
              <a:t>quity </a:t>
            </a:r>
            <a:r>
              <a:rPr lang="en-US" altLang="en-US" sz="2800" dirty="0">
                <a:latin typeface="Arial (Headings)"/>
              </a:rPr>
              <a:t>of $3.55mil</a:t>
            </a:r>
            <a:r>
              <a:rPr lang="en-US" altLang="en-US" sz="2800" dirty="0" smtClean="0">
                <a:latin typeface="Arial (Headings)"/>
              </a:rPr>
              <a:t>. Assume </a:t>
            </a:r>
            <a:r>
              <a:rPr lang="en-US" altLang="en-US" sz="2800" dirty="0">
                <a:latin typeface="Arial (Headings)"/>
              </a:rPr>
              <a:t>Dell</a:t>
            </a:r>
            <a:r>
              <a:rPr lang="ja-JP" altLang="en-US" sz="2800" dirty="0">
                <a:latin typeface="Arial (Headings)"/>
              </a:rPr>
              <a:t>’</a:t>
            </a:r>
            <a:r>
              <a:rPr lang="en-US" altLang="ja-JP" sz="2800" dirty="0">
                <a:latin typeface="Arial (Headings)"/>
              </a:rPr>
              <a:t>s </a:t>
            </a:r>
            <a:r>
              <a:rPr lang="en-US" altLang="ja-JP" sz="2800" dirty="0" smtClean="0">
                <a:latin typeface="Arial (Headings)"/>
              </a:rPr>
              <a:t>Beta </a:t>
            </a:r>
            <a:r>
              <a:rPr lang="en-US" altLang="ja-JP" sz="2800" dirty="0">
                <a:latin typeface="Arial (Headings)"/>
              </a:rPr>
              <a:t>is 2.2, the </a:t>
            </a:r>
            <a:r>
              <a:rPr lang="en-US" altLang="ja-JP" sz="2800" dirty="0" smtClean="0">
                <a:latin typeface="Arial (Headings)"/>
              </a:rPr>
              <a:t>Cost </a:t>
            </a:r>
            <a:r>
              <a:rPr lang="en-US" altLang="ja-JP" sz="2800" dirty="0">
                <a:latin typeface="Arial (Headings)"/>
              </a:rPr>
              <a:t>of </a:t>
            </a:r>
            <a:r>
              <a:rPr lang="en-US" altLang="ja-JP" sz="2800" dirty="0" smtClean="0">
                <a:latin typeface="Arial (Headings)"/>
              </a:rPr>
              <a:t>Debt </a:t>
            </a:r>
            <a:r>
              <a:rPr lang="en-US" altLang="ja-JP" sz="2800" dirty="0">
                <a:latin typeface="Arial (Headings)"/>
              </a:rPr>
              <a:t>is 7%, and Dell</a:t>
            </a:r>
            <a:r>
              <a:rPr lang="ja-JP" altLang="en-US" sz="2800" dirty="0">
                <a:latin typeface="Arial (Headings)"/>
              </a:rPr>
              <a:t>’</a:t>
            </a:r>
            <a:r>
              <a:rPr lang="en-US" altLang="ja-JP" sz="2800" dirty="0">
                <a:latin typeface="Arial (Headings)"/>
              </a:rPr>
              <a:t>s </a:t>
            </a:r>
            <a:r>
              <a:rPr lang="en-US" altLang="ja-JP" sz="2800" dirty="0" smtClean="0">
                <a:latin typeface="Arial (Headings)"/>
              </a:rPr>
              <a:t>Effective Income Tax Rate </a:t>
            </a:r>
            <a:r>
              <a:rPr lang="en-US" altLang="ja-JP" sz="2800" dirty="0">
                <a:latin typeface="Arial (Headings)"/>
              </a:rPr>
              <a:t>is </a:t>
            </a:r>
            <a:r>
              <a:rPr lang="en-US" altLang="ja-JP" sz="2800" dirty="0" smtClean="0">
                <a:latin typeface="Arial (Headings)"/>
              </a:rPr>
              <a:t>0.25. What </a:t>
            </a:r>
            <a:r>
              <a:rPr lang="en-US" altLang="ja-JP" sz="2800" dirty="0">
                <a:latin typeface="Arial (Headings)"/>
              </a:rPr>
              <a:t>is the </a:t>
            </a:r>
            <a:r>
              <a:rPr lang="en-US" altLang="ja-JP" sz="2800" dirty="0" smtClean="0">
                <a:latin typeface="Arial (Headings)"/>
              </a:rPr>
              <a:t>WACC</a:t>
            </a:r>
            <a:r>
              <a:rPr lang="en-US" altLang="ja-JP" sz="2800" dirty="0">
                <a:latin typeface="Arial (Headings)"/>
              </a:rPr>
              <a:t>?</a:t>
            </a:r>
            <a:endParaRPr lang="en-US" sz="2800" dirty="0">
              <a:latin typeface="Arial (Headings)"/>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067713729"/>
              </p:ext>
            </p:extLst>
          </p:nvPr>
        </p:nvGraphicFramePr>
        <p:xfrm>
          <a:off x="812800" y="3011488"/>
          <a:ext cx="6959600" cy="2743200"/>
        </p:xfrm>
        <a:graphic>
          <a:graphicData uri="http://schemas.openxmlformats.org/presentationml/2006/ole">
            <mc:AlternateContent xmlns:mc="http://schemas.openxmlformats.org/markup-compatibility/2006">
              <mc:Choice xmlns:v="urn:schemas-microsoft-com:vml" Requires="v">
                <p:oleObj spid="_x0000_s51537" name="Equation" r:id="rId4" imgW="6959520" imgH="2743200" progId="Equation.DSMT4">
                  <p:embed/>
                </p:oleObj>
              </mc:Choice>
              <mc:Fallback>
                <p:oleObj name="Equation" r:id="rId4" imgW="6959520" imgH="2743200" progId="Equation.DSMT4">
                  <p:embed/>
                  <p:pic>
                    <p:nvPicPr>
                      <p:cNvPr id="0" name="Object 1"/>
                      <p:cNvPicPr>
                        <a:picLocks noChangeAspect="1" noChangeArrowheads="1"/>
                      </p:cNvPicPr>
                      <p:nvPr/>
                    </p:nvPicPr>
                    <p:blipFill>
                      <a:blip r:embed="rId5"/>
                      <a:srcRect/>
                      <a:stretch>
                        <a:fillRect/>
                      </a:stretch>
                    </p:blipFill>
                    <p:spPr bwMode="auto">
                      <a:xfrm>
                        <a:off x="812800" y="3011488"/>
                        <a:ext cx="69596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933612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5" name="Title 3"/>
          <p:cNvSpPr>
            <a:spLocks noGrp="1"/>
          </p:cNvSpPr>
          <p:nvPr>
            <p:ph type="title"/>
          </p:nvPr>
        </p:nvSpPr>
        <p:spPr>
          <a:xfrm>
            <a:off x="457200" y="130088"/>
            <a:ext cx="8212138" cy="1606528"/>
          </a:xfrm>
        </p:spPr>
        <p:txBody>
          <a:bodyPr>
            <a:spAutoFit/>
          </a:bodyPr>
          <a:lstStyle/>
          <a:p>
            <a:r>
              <a:rPr lang="en-US" altLang="en-US" sz="3400" dirty="0">
                <a:cs typeface="Arial" panose="020B0604020202020204" pitchFamily="34" charset="0"/>
              </a:rPr>
              <a:t>Each </a:t>
            </a:r>
            <a:r>
              <a:rPr lang="en-US" altLang="en-US" sz="3400" dirty="0" smtClean="0">
                <a:cs typeface="Arial" panose="020B0604020202020204" pitchFamily="34" charset="0"/>
              </a:rPr>
              <a:t>Company </a:t>
            </a:r>
            <a:r>
              <a:rPr lang="en-US" altLang="en-US" sz="3400" dirty="0">
                <a:cs typeface="Arial" panose="020B0604020202020204" pitchFamily="34" charset="0"/>
              </a:rPr>
              <a:t>may have an </a:t>
            </a:r>
            <a:r>
              <a:rPr lang="en-US" altLang="en-US" sz="3400" dirty="0" smtClean="0">
                <a:cs typeface="Arial" panose="020B0604020202020204" pitchFamily="34" charset="0"/>
              </a:rPr>
              <a:t>“Optimal</a:t>
            </a:r>
            <a:r>
              <a:rPr lang="en-US" altLang="en-US" sz="3400" dirty="0">
                <a:cs typeface="Arial" panose="020B0604020202020204" pitchFamily="34" charset="0"/>
              </a:rPr>
              <a:t>” </a:t>
            </a:r>
            <a:r>
              <a:rPr lang="en-US" altLang="en-US" sz="3400" dirty="0" smtClean="0">
                <a:cs typeface="Arial" panose="020B0604020202020204" pitchFamily="34" charset="0"/>
              </a:rPr>
              <a:t>Mix </a:t>
            </a:r>
            <a:r>
              <a:rPr lang="en-US" altLang="en-US" sz="3400" dirty="0">
                <a:cs typeface="Arial" panose="020B0604020202020204" pitchFamily="34" charset="0"/>
              </a:rPr>
              <a:t>of </a:t>
            </a:r>
            <a:r>
              <a:rPr lang="en-US" altLang="en-US" sz="3400" dirty="0" smtClean="0">
                <a:cs typeface="Arial" panose="020B0604020202020204" pitchFamily="34" charset="0"/>
              </a:rPr>
              <a:t>Debt </a:t>
            </a:r>
            <a:r>
              <a:rPr lang="en-US" altLang="en-US" sz="3400" dirty="0">
                <a:cs typeface="Arial" panose="020B0604020202020204" pitchFamily="34" charset="0"/>
              </a:rPr>
              <a:t>and </a:t>
            </a:r>
            <a:r>
              <a:rPr lang="en-US" altLang="en-US" sz="3400" dirty="0" smtClean="0">
                <a:cs typeface="Arial" panose="020B0604020202020204" pitchFamily="34" charset="0"/>
              </a:rPr>
              <a:t>Equity</a:t>
            </a:r>
            <a:r>
              <a:rPr lang="en-US" altLang="en-US" sz="3400" dirty="0">
                <a:cs typeface="Arial" panose="020B0604020202020204" pitchFamily="34" charset="0"/>
              </a:rPr>
              <a:t>, </a:t>
            </a:r>
            <a:r>
              <a:rPr lang="en-US" altLang="en-US" sz="3400" dirty="0" smtClean="0">
                <a:cs typeface="Arial" panose="020B0604020202020204" pitchFamily="34" charset="0"/>
              </a:rPr>
              <a:t>Minimizing </a:t>
            </a:r>
            <a:r>
              <a:rPr lang="en-US" altLang="en-US" sz="3400" dirty="0">
                <a:cs typeface="Arial" panose="020B0604020202020204" pitchFamily="34" charset="0"/>
              </a:rPr>
              <a:t>the </a:t>
            </a:r>
            <a:r>
              <a:rPr lang="en-US" altLang="en-US" sz="3400" dirty="0" smtClean="0">
                <a:cs typeface="Arial" panose="020B0604020202020204" pitchFamily="34" charset="0"/>
              </a:rPr>
              <a:t>WACC</a:t>
            </a:r>
            <a:endParaRPr lang="en-IN" sz="3400" dirty="0"/>
          </a:p>
        </p:txBody>
      </p:sp>
      <p:sp>
        <p:nvSpPr>
          <p:cNvPr id="6" name="Content Placeholder 5"/>
          <p:cNvSpPr>
            <a:spLocks noGrp="1"/>
          </p:cNvSpPr>
          <p:nvPr>
            <p:ph idx="1"/>
          </p:nvPr>
        </p:nvSpPr>
        <p:spPr>
          <a:xfrm>
            <a:off x="457200" y="2109654"/>
            <a:ext cx="8212138" cy="1615827"/>
          </a:xfrm>
        </p:spPr>
        <p:txBody>
          <a:bodyPr vert="horz" lIns="0" tIns="0" rIns="0" bIns="0" rtlCol="0">
            <a:spAutoFit/>
          </a:bodyPr>
          <a:lstStyle/>
          <a:p>
            <a:r>
              <a:rPr lang="en-US" altLang="en-US" sz="2000" dirty="0"/>
              <a:t>One task of a company treasurer is to identify and maintain this mix.</a:t>
            </a:r>
          </a:p>
          <a:p>
            <a:r>
              <a:rPr lang="en-US" altLang="en-US" sz="2000" dirty="0"/>
              <a:t>A constant debt/equity mix is difficult to maintain over time.</a:t>
            </a:r>
          </a:p>
          <a:p>
            <a:r>
              <a:rPr lang="en-US" altLang="en-US" sz="2000" dirty="0"/>
              <a:t>The separation principle specifies that the investment decisions (project selection) and financing decisions should be </a:t>
            </a:r>
            <a:r>
              <a:rPr lang="en-US" altLang="en-US" sz="2000" dirty="0" smtClean="0"/>
              <a:t>separated.</a:t>
            </a:r>
            <a:endParaRPr lang="en-US" altLang="en-US" sz="2000" dirty="0"/>
          </a:p>
        </p:txBody>
      </p:sp>
    </p:spTree>
    <p:extLst>
      <p:ext uri="{BB962C8B-B14F-4D97-AF65-F5344CB8AC3E}">
        <p14:creationId xmlns:p14="http://schemas.microsoft.com/office/powerpoint/2010/main" val="39301678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7"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77949"/>
            <a:ext cx="8212138" cy="1046440"/>
          </a:xfrm>
        </p:spPr>
        <p:txBody>
          <a:bodyPr lIns="0" tIns="0" rIns="0" bIns="0">
            <a:spAutoFit/>
          </a:bodyPr>
          <a:lstStyle/>
          <a:p>
            <a:r>
              <a:rPr lang="en-US" altLang="en-US" sz="3400" dirty="0">
                <a:cs typeface="Arial" panose="020B0604020202020204" pitchFamily="34" charset="0"/>
              </a:rPr>
              <a:t>Establishing the </a:t>
            </a:r>
            <a:r>
              <a:rPr lang="en-US" altLang="en-US" sz="3400" dirty="0" smtClean="0">
                <a:cs typeface="Arial" panose="020B0604020202020204" pitchFamily="34" charset="0"/>
              </a:rPr>
              <a:t>Minimum Attractive Rate </a:t>
            </a:r>
            <a:r>
              <a:rPr lang="en-US" altLang="en-US" sz="3400" dirty="0">
                <a:cs typeface="Arial" panose="020B0604020202020204" pitchFamily="34" charset="0"/>
              </a:rPr>
              <a:t>of </a:t>
            </a:r>
            <a:r>
              <a:rPr lang="en-US" altLang="en-US" sz="3400" dirty="0" smtClean="0">
                <a:cs typeface="Arial" panose="020B0604020202020204" pitchFamily="34" charset="0"/>
              </a:rPr>
              <a:t>Return </a:t>
            </a:r>
            <a:r>
              <a:rPr lang="en-US" altLang="en-US" sz="3400" dirty="0">
                <a:cs typeface="Arial" panose="020B0604020202020204" pitchFamily="34" charset="0"/>
              </a:rPr>
              <a:t>(MARR</a:t>
            </a:r>
            <a:r>
              <a:rPr lang="en-US" altLang="en-US" sz="3400" dirty="0" smtClean="0">
                <a:cs typeface="Arial" panose="020B0604020202020204" pitchFamily="34" charset="0"/>
              </a:rPr>
              <a:t>)</a:t>
            </a:r>
            <a:endParaRPr lang="en-US" sz="3400" b="0" dirty="0"/>
          </a:p>
        </p:txBody>
      </p:sp>
      <p:sp>
        <p:nvSpPr>
          <p:cNvPr id="6" name="Content Placeholder 5"/>
          <p:cNvSpPr>
            <a:spLocks noGrp="1"/>
          </p:cNvSpPr>
          <p:nvPr>
            <p:ph idx="1"/>
          </p:nvPr>
        </p:nvSpPr>
        <p:spPr>
          <a:xfrm>
            <a:off x="457200" y="1643480"/>
            <a:ext cx="8212138" cy="3339376"/>
          </a:xfrm>
        </p:spPr>
        <p:txBody>
          <a:bodyPr vert="horz" wrap="square" lIns="0" tIns="0" rIns="0" bIns="0" rtlCol="0">
            <a:spAutoFit/>
          </a:bodyPr>
          <a:lstStyle/>
          <a:p>
            <a:r>
              <a:rPr lang="en-US" altLang="en-US" dirty="0"/>
              <a:t>If risks are roughly normal, the WACC is an appropriate hurdle rate (i.e., MARR).</a:t>
            </a:r>
          </a:p>
          <a:p>
            <a:r>
              <a:rPr lang="en-US" altLang="en-US" dirty="0"/>
              <a:t>WACC is a floor on the MARR, which should be increased to reflect more risk.</a:t>
            </a:r>
          </a:p>
          <a:p>
            <a:r>
              <a:rPr lang="en-US" altLang="en-US" dirty="0"/>
              <a:t>Management may choose to set the MARR based on many factors, such as conserving capital in anticipation of large future opportunities, or encouraging new ventures.  This may also be differential across divisions.</a:t>
            </a:r>
          </a:p>
        </p:txBody>
      </p:sp>
    </p:spTree>
    <p:extLst>
      <p:ext uri="{BB962C8B-B14F-4D97-AF65-F5344CB8AC3E}">
        <p14:creationId xmlns:p14="http://schemas.microsoft.com/office/powerpoint/2010/main" val="34709180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p:cNvSpPr>
            <a:spLocks noGrp="1"/>
          </p:cNvSpPr>
          <p:nvPr>
            <p:ph type="title"/>
          </p:nvPr>
        </p:nvSpPr>
        <p:spPr>
          <a:xfrm>
            <a:off x="457200" y="747868"/>
            <a:ext cx="8229600" cy="523220"/>
          </a:xfrm>
        </p:spPr>
        <p:txBody>
          <a:bodyPr>
            <a:spAutoFit/>
          </a:bodyPr>
          <a:lstStyle/>
          <a:p>
            <a:r>
              <a:rPr lang="en-US" altLang="en-US" sz="3400" dirty="0">
                <a:cs typeface="Arial" panose="020B0604020202020204" pitchFamily="34" charset="0"/>
              </a:rPr>
              <a:t>Objective</a:t>
            </a:r>
            <a:endParaRPr lang="en-IN" sz="3400" dirty="0"/>
          </a:p>
        </p:txBody>
      </p:sp>
      <p:sp>
        <p:nvSpPr>
          <p:cNvPr id="6" name="Content Placeholder 5"/>
          <p:cNvSpPr>
            <a:spLocks noGrp="1"/>
          </p:cNvSpPr>
          <p:nvPr>
            <p:ph idx="1"/>
          </p:nvPr>
        </p:nvSpPr>
        <p:spPr>
          <a:xfrm>
            <a:off x="457200" y="1641764"/>
            <a:ext cx="8229600" cy="1477328"/>
          </a:xfrm>
        </p:spPr>
        <p:txBody>
          <a:bodyPr>
            <a:spAutoFit/>
          </a:bodyPr>
          <a:lstStyle/>
          <a:p>
            <a:pPr marL="0" indent="0">
              <a:spcBef>
                <a:spcPct val="50000"/>
              </a:spcBef>
              <a:buFontTx/>
              <a:buNone/>
            </a:pPr>
            <a:r>
              <a:rPr lang="en-US" altLang="en-US" dirty="0">
                <a:cs typeface="Arial" panose="020B0604020202020204" pitchFamily="34" charset="0"/>
              </a:rPr>
              <a:t>The objective of Chapter 13 is to give the student an understanding of the basic components of the capital budgeting process so that the important role of the engineer in this complex and strategic function will be made clear.</a:t>
            </a:r>
            <a:endParaRPr lang="en-US" altLang="en-US" sz="1100" dirty="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57741"/>
            <a:ext cx="8212138" cy="523220"/>
          </a:xfrm>
        </p:spPr>
        <p:txBody>
          <a:bodyPr lIns="0" tIns="0" rIns="0" bIns="0">
            <a:spAutoFit/>
          </a:bodyPr>
          <a:lstStyle/>
          <a:p>
            <a:r>
              <a:rPr lang="en-US" altLang="en-US" sz="3400" dirty="0">
                <a:cs typeface="Arial" panose="020B0604020202020204" pitchFamily="34" charset="0"/>
              </a:rPr>
              <a:t>Opportunity </a:t>
            </a:r>
            <a:r>
              <a:rPr lang="en-US" altLang="en-US" sz="3400" dirty="0" smtClean="0">
                <a:cs typeface="Arial" panose="020B0604020202020204" pitchFamily="34" charset="0"/>
              </a:rPr>
              <a:t>Costs </a:t>
            </a:r>
            <a:r>
              <a:rPr lang="en-US" altLang="en-US" sz="3400" dirty="0">
                <a:cs typeface="Arial" panose="020B0604020202020204" pitchFamily="34" charset="0"/>
              </a:rPr>
              <a:t>and MARR</a:t>
            </a:r>
            <a:endParaRPr lang="en-US" sz="2800" dirty="0"/>
          </a:p>
        </p:txBody>
      </p:sp>
      <p:sp>
        <p:nvSpPr>
          <p:cNvPr id="6" name="Content Placeholder 5"/>
          <p:cNvSpPr>
            <a:spLocks noGrp="1"/>
          </p:cNvSpPr>
          <p:nvPr>
            <p:ph idx="1"/>
          </p:nvPr>
        </p:nvSpPr>
        <p:spPr>
          <a:xfrm>
            <a:off x="457200" y="1648023"/>
            <a:ext cx="8212138" cy="3901068"/>
          </a:xfrm>
        </p:spPr>
        <p:txBody>
          <a:bodyPr vert="horz" lIns="0" tIns="0" rIns="0" bIns="0" rtlCol="0">
            <a:spAutoFit/>
          </a:bodyPr>
          <a:lstStyle/>
          <a:p>
            <a:r>
              <a:rPr lang="en-US" altLang="en-US" dirty="0">
                <a:latin typeface="Arial" panose="020B0604020202020204" pitchFamily="34" charset="0"/>
              </a:rPr>
              <a:t>In this chapter we focus on independent projects.</a:t>
            </a:r>
          </a:p>
          <a:p>
            <a:r>
              <a:rPr lang="en-US" altLang="en-US" dirty="0">
                <a:latin typeface="Arial" panose="020B0604020202020204" pitchFamily="34" charset="0"/>
              </a:rPr>
              <a:t>The opportunity cost viewpoint is a direct result of capital rationing, when limited funds are available for competing proposals.</a:t>
            </a:r>
          </a:p>
          <a:p>
            <a:r>
              <a:rPr lang="en-US" altLang="en-US" dirty="0">
                <a:latin typeface="Arial" panose="020B0604020202020204" pitchFamily="34" charset="0"/>
              </a:rPr>
              <a:t>Prospective projects (of similar risk) are ranked in order of profitability</a:t>
            </a:r>
            <a:r>
              <a:rPr lang="en-US" altLang="en-US" dirty="0" smtClean="0">
                <a:latin typeface="Arial" panose="020B0604020202020204" pitchFamily="34" charset="0"/>
              </a:rPr>
              <a:t>. The </a:t>
            </a:r>
            <a:r>
              <a:rPr lang="en-US" altLang="en-US" dirty="0">
                <a:latin typeface="Arial" panose="020B0604020202020204" pitchFamily="34" charset="0"/>
              </a:rPr>
              <a:t>cut-off point falls such that the capital is used on the better (more profitable) projects.</a:t>
            </a:r>
          </a:p>
          <a:p>
            <a:r>
              <a:rPr lang="en-US" altLang="en-US" dirty="0">
                <a:latin typeface="Arial" panose="020B0604020202020204" pitchFamily="34" charset="0"/>
              </a:rPr>
              <a:t>Firms may set two or more MARR levels, analyzing within particular risk categories.</a:t>
            </a:r>
          </a:p>
        </p:txBody>
      </p:sp>
    </p:spTree>
    <p:extLst>
      <p:ext uri="{BB962C8B-B14F-4D97-AF65-F5344CB8AC3E}">
        <p14:creationId xmlns:p14="http://schemas.microsoft.com/office/powerpoint/2010/main" val="9133345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7"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77949"/>
            <a:ext cx="8212138" cy="1046440"/>
          </a:xfrm>
        </p:spPr>
        <p:txBody>
          <a:bodyPr lIns="0" tIns="0" rIns="0" bIns="0">
            <a:spAutoFit/>
          </a:bodyPr>
          <a:lstStyle/>
          <a:p>
            <a:r>
              <a:rPr lang="en-US" altLang="en-US" sz="3400" dirty="0">
                <a:cs typeface="Arial" panose="020B0604020202020204" pitchFamily="34" charset="0"/>
              </a:rPr>
              <a:t>Establishing the MARR using </a:t>
            </a:r>
            <a:r>
              <a:rPr lang="en-US" altLang="en-US" sz="3400" dirty="0" smtClean="0">
                <a:cs typeface="Arial" panose="020B0604020202020204" pitchFamily="34" charset="0"/>
              </a:rPr>
              <a:t>Prospective Project Profitability</a:t>
            </a:r>
            <a:endParaRPr lang="en-US" sz="3400" b="0" dirty="0"/>
          </a:p>
        </p:txBody>
      </p:sp>
      <p:pic>
        <p:nvPicPr>
          <p:cNvPr id="8" name="Picture 4" descr="A histogram plots investment amount in millions of dollars versus prospective internal rate of return in percent. The histogram falls from (0, 46) through, (2, 38), and (4, 21), to (5, 18). All values estimated.">
            <a:extLst>
              <a:ext uri="{FF2B5EF4-FFF2-40B4-BE49-F238E27FC236}">
                <a16:creationId xmlns="" xmlns:a16="http://schemas.microsoft.com/office/drawing/2014/main" id="{E05D5F6D-D7A7-194E-9382-7F1251CE971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155469" y="1742401"/>
            <a:ext cx="6833062" cy="4156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31176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7"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77949"/>
            <a:ext cx="8212138" cy="1046440"/>
          </a:xfrm>
        </p:spPr>
        <p:txBody>
          <a:bodyPr lIns="0" tIns="0" rIns="0" bIns="0">
            <a:spAutoFit/>
          </a:bodyPr>
          <a:lstStyle/>
          <a:p>
            <a:r>
              <a:rPr lang="en-US" altLang="en-US" sz="3400" dirty="0">
                <a:cs typeface="Arial" panose="020B0604020202020204" pitchFamily="34" charset="0"/>
              </a:rPr>
              <a:t>Selecting </a:t>
            </a:r>
            <a:r>
              <a:rPr lang="en-US" altLang="en-US" sz="3400" dirty="0" smtClean="0">
                <a:cs typeface="Arial" panose="020B0604020202020204" pitchFamily="34" charset="0"/>
              </a:rPr>
              <a:t>Projects </a:t>
            </a:r>
            <a:r>
              <a:rPr lang="en-US" altLang="en-US" sz="3400" dirty="0">
                <a:cs typeface="Arial" panose="020B0604020202020204" pitchFamily="34" charset="0"/>
              </a:rPr>
              <a:t>that are </a:t>
            </a:r>
            <a:r>
              <a:rPr lang="en-US" altLang="en-US" sz="3400" dirty="0" smtClean="0">
                <a:cs typeface="Arial" panose="020B0604020202020204" pitchFamily="34" charset="0"/>
              </a:rPr>
              <a:t>Not Mutually Exclusive </a:t>
            </a:r>
            <a:r>
              <a:rPr lang="en-US" altLang="en-US" sz="3400" dirty="0">
                <a:cs typeface="Arial" panose="020B0604020202020204" pitchFamily="34" charset="0"/>
              </a:rPr>
              <a:t>has </a:t>
            </a:r>
            <a:r>
              <a:rPr lang="en-US" altLang="en-US" sz="3400" dirty="0" smtClean="0">
                <a:cs typeface="Arial" panose="020B0604020202020204" pitchFamily="34" charset="0"/>
              </a:rPr>
              <a:t>Multiple Considerations</a:t>
            </a:r>
            <a:endParaRPr lang="en-US" sz="3400" b="0" dirty="0"/>
          </a:p>
        </p:txBody>
      </p:sp>
      <p:sp>
        <p:nvSpPr>
          <p:cNvPr id="6" name="Content Placeholder 5"/>
          <p:cNvSpPr>
            <a:spLocks noGrp="1"/>
          </p:cNvSpPr>
          <p:nvPr>
            <p:ph idx="1"/>
          </p:nvPr>
        </p:nvSpPr>
        <p:spPr>
          <a:xfrm>
            <a:off x="457200" y="1653871"/>
            <a:ext cx="8212138" cy="3377848"/>
          </a:xfrm>
        </p:spPr>
        <p:txBody>
          <a:bodyPr vert="horz" wrap="square" lIns="0" tIns="0" rIns="0" bIns="0" rtlCol="0">
            <a:spAutoFit/>
          </a:bodyPr>
          <a:lstStyle/>
          <a:p>
            <a:r>
              <a:rPr lang="en-US" altLang="en-US" dirty="0"/>
              <a:t>Those projects that are most profitable should be selected, allowing for</a:t>
            </a:r>
          </a:p>
          <a:p>
            <a:pPr lvl="1"/>
            <a:r>
              <a:rPr lang="en-US" altLang="en-US" dirty="0"/>
              <a:t>intangibles and nonmonetary considerations</a:t>
            </a:r>
          </a:p>
          <a:p>
            <a:pPr lvl="1"/>
            <a:r>
              <a:rPr lang="en-US" altLang="en-US" dirty="0"/>
              <a:t>risk considerations</a:t>
            </a:r>
          </a:p>
          <a:p>
            <a:pPr lvl="1"/>
            <a:r>
              <a:rPr lang="en-US" altLang="en-US" dirty="0"/>
              <a:t>availability of capital</a:t>
            </a:r>
          </a:p>
          <a:p>
            <a:r>
              <a:rPr lang="en-US" altLang="en-US" dirty="0"/>
              <a:t>In certain cases monetary return is of minor importance compared to other considerations, and these require careful judgment.</a:t>
            </a:r>
          </a:p>
        </p:txBody>
      </p:sp>
    </p:spTree>
    <p:extLst>
      <p:ext uri="{BB962C8B-B14F-4D97-AF65-F5344CB8AC3E}">
        <p14:creationId xmlns:p14="http://schemas.microsoft.com/office/powerpoint/2010/main" val="16659545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1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48164"/>
            <a:ext cx="8212138" cy="1589721"/>
          </a:xfrm>
        </p:spPr>
        <p:txBody>
          <a:bodyPr lIns="0" tIns="0" rIns="0" bIns="0">
            <a:spAutoFit/>
          </a:bodyPr>
          <a:lstStyle/>
          <a:p>
            <a:r>
              <a:rPr lang="en-US" altLang="en-US" sz="3400" dirty="0">
                <a:cs typeface="Arial" panose="020B0604020202020204" pitchFamily="34" charset="0"/>
              </a:rPr>
              <a:t>Investment </a:t>
            </a:r>
            <a:r>
              <a:rPr lang="en-US" altLang="en-US" sz="3400" dirty="0" smtClean="0">
                <a:cs typeface="Arial" panose="020B0604020202020204" pitchFamily="34" charset="0"/>
              </a:rPr>
              <a:t>Proposals </a:t>
            </a:r>
            <a:r>
              <a:rPr lang="en-US" altLang="en-US" sz="3400" dirty="0">
                <a:cs typeface="Arial" panose="020B0604020202020204" pitchFamily="34" charset="0"/>
              </a:rPr>
              <a:t>can be </a:t>
            </a:r>
            <a:r>
              <a:rPr lang="en-US" altLang="en-US" sz="3400" dirty="0" smtClean="0">
                <a:cs typeface="Arial" panose="020B0604020202020204" pitchFamily="34" charset="0"/>
              </a:rPr>
              <a:t>Classified </a:t>
            </a:r>
            <a:r>
              <a:rPr lang="en-US" altLang="en-US" sz="3400" dirty="0">
                <a:cs typeface="Arial" panose="020B0604020202020204" pitchFamily="34" charset="0"/>
              </a:rPr>
              <a:t>in any </a:t>
            </a:r>
            <a:r>
              <a:rPr lang="en-US" altLang="en-US" sz="3400" dirty="0" smtClean="0">
                <a:cs typeface="Arial" panose="020B0604020202020204" pitchFamily="34" charset="0"/>
              </a:rPr>
              <a:t>Number </a:t>
            </a:r>
            <a:r>
              <a:rPr lang="en-US" altLang="en-US" sz="3400" dirty="0">
                <a:cs typeface="Arial" panose="020B0604020202020204" pitchFamily="34" charset="0"/>
              </a:rPr>
              <a:t>of </a:t>
            </a:r>
            <a:r>
              <a:rPr lang="en-US" altLang="en-US" sz="3400" dirty="0" smtClean="0">
                <a:cs typeface="Arial" panose="020B0604020202020204" pitchFamily="34" charset="0"/>
              </a:rPr>
              <a:t>Different Ways</a:t>
            </a:r>
            <a:r>
              <a:rPr lang="en-US" altLang="en-US" sz="3400" dirty="0">
                <a:cs typeface="Arial" panose="020B0604020202020204" pitchFamily="34" charset="0"/>
              </a:rPr>
              <a:t>, some of </a:t>
            </a:r>
            <a:r>
              <a:rPr lang="en-US" altLang="en-US" sz="3400" dirty="0" smtClean="0">
                <a:cs typeface="Arial" panose="020B0604020202020204" pitchFamily="34" charset="0"/>
              </a:rPr>
              <a:t>Which </a:t>
            </a:r>
            <a:r>
              <a:rPr lang="en-US" altLang="en-US" sz="3400" dirty="0">
                <a:cs typeface="Arial" panose="020B0604020202020204" pitchFamily="34" charset="0"/>
              </a:rPr>
              <a:t>are </a:t>
            </a:r>
            <a:r>
              <a:rPr lang="en-US" altLang="en-US" sz="3400" dirty="0" smtClean="0">
                <a:cs typeface="Arial" panose="020B0604020202020204" pitchFamily="34" charset="0"/>
              </a:rPr>
              <a:t>Given Below</a:t>
            </a:r>
            <a:endParaRPr lang="en-US" sz="3400" dirty="0"/>
          </a:p>
        </p:txBody>
      </p:sp>
      <p:sp>
        <p:nvSpPr>
          <p:cNvPr id="9" name="Content Placeholder 8"/>
          <p:cNvSpPr>
            <a:spLocks noGrp="1"/>
          </p:cNvSpPr>
          <p:nvPr>
            <p:ph sz="quarter" idx="13"/>
          </p:nvPr>
        </p:nvSpPr>
        <p:spPr>
          <a:xfrm>
            <a:off x="458788" y="2058123"/>
            <a:ext cx="4029075" cy="3531736"/>
          </a:xfrm>
        </p:spPr>
        <p:txBody>
          <a:bodyPr>
            <a:spAutoFit/>
          </a:bodyPr>
          <a:lstStyle/>
          <a:p>
            <a:r>
              <a:rPr lang="en-US" altLang="en-US" dirty="0"/>
              <a:t>Kinds and amounts of scarce resources used</a:t>
            </a:r>
          </a:p>
          <a:p>
            <a:r>
              <a:rPr lang="en-US" altLang="en-US" dirty="0"/>
              <a:t>Tactical or strategic</a:t>
            </a:r>
          </a:p>
          <a:p>
            <a:r>
              <a:rPr lang="en-US" altLang="en-US" dirty="0"/>
              <a:t>The business activity involved</a:t>
            </a:r>
          </a:p>
          <a:p>
            <a:r>
              <a:rPr lang="en-US" altLang="en-US" dirty="0"/>
              <a:t>Priority—essential, necessary, desirable, or improvement</a:t>
            </a:r>
          </a:p>
        </p:txBody>
      </p:sp>
      <p:sp>
        <p:nvSpPr>
          <p:cNvPr id="10" name="Content Placeholder 9"/>
          <p:cNvSpPr>
            <a:spLocks noGrp="1"/>
          </p:cNvSpPr>
          <p:nvPr>
            <p:ph sz="quarter" idx="14"/>
          </p:nvPr>
        </p:nvSpPr>
        <p:spPr>
          <a:xfrm>
            <a:off x="4865688" y="2058123"/>
            <a:ext cx="3824287" cy="2970044"/>
          </a:xfrm>
        </p:spPr>
        <p:txBody>
          <a:bodyPr>
            <a:spAutoFit/>
          </a:bodyPr>
          <a:lstStyle/>
          <a:p>
            <a:r>
              <a:rPr lang="en-US" altLang="en-US" dirty="0"/>
              <a:t>Type of benefits expected</a:t>
            </a:r>
          </a:p>
          <a:p>
            <a:r>
              <a:rPr lang="en-US" altLang="en-US" dirty="0"/>
              <a:t>Facility replacement, facility expansion, or product improvement.</a:t>
            </a:r>
          </a:p>
          <a:p>
            <a:r>
              <a:rPr lang="en-US" altLang="en-US" dirty="0"/>
              <a:t>The way benefits are affected by other proposed projects</a:t>
            </a:r>
          </a:p>
        </p:txBody>
      </p:sp>
    </p:spTree>
    <p:extLst>
      <p:ext uri="{BB962C8B-B14F-4D97-AF65-F5344CB8AC3E}">
        <p14:creationId xmlns:p14="http://schemas.microsoft.com/office/powerpoint/2010/main" val="40827500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7647"/>
            <a:ext cx="8212138" cy="1085801"/>
          </a:xfrm>
        </p:spPr>
        <p:txBody>
          <a:bodyPr lIns="0" tIns="0" rIns="0" bIns="0">
            <a:spAutoFit/>
          </a:bodyPr>
          <a:lstStyle/>
          <a:p>
            <a:r>
              <a:rPr lang="en-US" altLang="en-US" sz="3400" dirty="0" smtClean="0">
                <a:cs typeface="Arial" panose="020B0604020202020204" pitchFamily="34" charset="0"/>
              </a:rPr>
              <a:t>There can be Many Possible Degrees of Dependency among Projects</a:t>
            </a:r>
            <a:endParaRPr lang="en-US" sz="3400" b="0" dirty="0"/>
          </a:p>
        </p:txBody>
      </p:sp>
      <p:graphicFrame>
        <p:nvGraphicFramePr>
          <p:cNvPr id="5" name="Shape 303"/>
          <p:cNvGraphicFramePr/>
          <p:nvPr>
            <p:extLst>
              <p:ext uri="{D42A27DB-BD31-4B8C-83A1-F6EECF244321}">
                <p14:modId xmlns:p14="http://schemas.microsoft.com/office/powerpoint/2010/main" val="90229670"/>
              </p:ext>
            </p:extLst>
          </p:nvPr>
        </p:nvGraphicFramePr>
        <p:xfrm>
          <a:off x="820884" y="1771918"/>
          <a:ext cx="7585363" cy="3812540"/>
        </p:xfrm>
        <a:graphic>
          <a:graphicData uri="http://schemas.openxmlformats.org/drawingml/2006/table">
            <a:tbl>
              <a:tblPr firstRow="1">
                <a:noFill/>
              </a:tblPr>
              <a:tblGrid>
                <a:gridCol w="3699163">
                  <a:extLst>
                    <a:ext uri="{9D8B030D-6E8A-4147-A177-3AD203B41FA5}">
                      <a16:colId xmlns:a16="http://schemas.microsoft.com/office/drawing/2014/main" xmlns="" val="20000"/>
                    </a:ext>
                  </a:extLst>
                </a:gridCol>
                <a:gridCol w="3886200">
                  <a:extLst>
                    <a:ext uri="{9D8B030D-6E8A-4147-A177-3AD203B41FA5}">
                      <a16:colId xmlns:a16="http://schemas.microsoft.com/office/drawing/2014/main" xmlns="" val="20001"/>
                    </a:ext>
                  </a:extLst>
                </a:gridCol>
              </a:tblGrid>
              <a:tr h="710245">
                <a:tc>
                  <a:txBody>
                    <a:bodyPr/>
                    <a:lstStyle>
                      <a:lvl1pPr defTabSz="45720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defTabSz="45720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defTabSz="45720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ja-JP" altLang="en-US" sz="1800" b="0" i="0" u="none" strike="noStrike" cap="none" normalizeH="0" baseline="0" dirty="0">
                          <a:ln>
                            <a:noFill/>
                          </a:ln>
                          <a:solidFill>
                            <a:schemeClr val="bg1"/>
                          </a:solidFill>
                          <a:effectLst/>
                          <a:latin typeface="Arial Regular"/>
                          <a:ea typeface="ＭＳ Ｐゴシック" panose="020B0600070205080204" pitchFamily="34" charset="-128"/>
                        </a:rPr>
                        <a:t>“</a:t>
                      </a:r>
                      <a:r>
                        <a:rPr kumimoji="0" lang="en-US" altLang="ja-JP" sz="1800" b="0" i="0" u="none" strike="noStrike" cap="none" normalizeH="0" baseline="0" dirty="0">
                          <a:ln>
                            <a:noFill/>
                          </a:ln>
                          <a:solidFill>
                            <a:schemeClr val="bg1"/>
                          </a:solidFill>
                          <a:effectLst/>
                          <a:latin typeface="Arial Regular"/>
                          <a:ea typeface="ＭＳ Ｐゴシック" panose="020B0600070205080204" pitchFamily="34" charset="-128"/>
                        </a:rPr>
                        <a:t>If the results of the first project would</a:t>
                      </a:r>
                      <a:endParaRPr kumimoji="0" lang="en-US" altLang="ja-JP" sz="1800" b="0" i="0" u="sng" strike="noStrike" cap="none" normalizeH="0" baseline="0" dirty="0">
                        <a:ln>
                          <a:noFill/>
                        </a:ln>
                        <a:solidFill>
                          <a:schemeClr val="bg1"/>
                        </a:solidFill>
                        <a:effectLst/>
                        <a:latin typeface="Arial Regular"/>
                        <a:ea typeface="ＭＳ Ｐゴシック" panose="020B0600070205080204" pitchFamily="34"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0" i="0" u="sng" strike="noStrike" cap="none" normalizeH="0" baseline="0" dirty="0">
                          <a:ln>
                            <a:noFill/>
                          </a:ln>
                          <a:solidFill>
                            <a:schemeClr val="bg1"/>
                          </a:solidFill>
                          <a:effectLst/>
                          <a:latin typeface="Arial Regular"/>
                          <a:ea typeface="ＭＳ Ｐゴシック" panose="020B0600070205080204" pitchFamily="34" charset="-128"/>
                        </a:rPr>
                        <a:t>	</a:t>
                      </a:r>
                      <a:r>
                        <a:rPr kumimoji="0" lang="en-US" altLang="en-US" sz="1800" b="0" i="0" u="none" strike="noStrike" cap="none" normalizeH="0" baseline="0" dirty="0">
                          <a:ln>
                            <a:noFill/>
                          </a:ln>
                          <a:solidFill>
                            <a:schemeClr val="bg1"/>
                          </a:solidFill>
                          <a:effectLst/>
                          <a:latin typeface="Arial Regular"/>
                          <a:ea typeface="ＭＳ Ｐゴシック" panose="020B0600070205080204" pitchFamily="34" charset="-128"/>
                        </a:rPr>
                        <a:t> by the acceptance of the second project</a:t>
                      </a:r>
                    </a:p>
                  </a:txBody>
                  <a:tcPr anchor="b"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lvl1pPr defTabSz="45720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defTabSz="45720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defTabSz="45720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bg1"/>
                          </a:solidFill>
                          <a:effectLst/>
                          <a:latin typeface="Arial Regular"/>
                          <a:ea typeface="ＭＳ Ｐゴシック" panose="020B0600070205080204" pitchFamily="34" charset="-128"/>
                        </a:rPr>
                        <a:t>then the second project is said to be</a:t>
                      </a:r>
                      <a:endParaRPr kumimoji="0" lang="en-US" altLang="en-US" sz="1800" b="0" i="0" u="sng" strike="noStrike" cap="none" normalizeH="0" baseline="0" dirty="0">
                        <a:ln>
                          <a:noFill/>
                        </a:ln>
                        <a:solidFill>
                          <a:schemeClr val="bg1"/>
                        </a:solidFill>
                        <a:effectLst/>
                        <a:latin typeface="Arial Regular"/>
                        <a:ea typeface="ＭＳ Ｐゴシック" panose="020B0600070205080204" pitchFamily="34"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0" i="0" u="sng" strike="noStrike" cap="none" normalizeH="0" baseline="0" dirty="0">
                          <a:ln>
                            <a:noFill/>
                          </a:ln>
                          <a:solidFill>
                            <a:schemeClr val="bg1"/>
                          </a:solidFill>
                          <a:effectLst/>
                          <a:latin typeface="Arial Regular"/>
                          <a:ea typeface="ＭＳ Ｐゴシック" panose="020B0600070205080204" pitchFamily="34" charset="-128"/>
                        </a:rPr>
                        <a:t>	</a:t>
                      </a:r>
                      <a:r>
                        <a:rPr kumimoji="0" lang="en-US" altLang="en-US" sz="1800" b="0" i="0" u="none" strike="noStrike" cap="none" normalizeH="0" baseline="0" dirty="0">
                          <a:ln>
                            <a:noFill/>
                          </a:ln>
                          <a:solidFill>
                            <a:schemeClr val="bg1"/>
                          </a:solidFill>
                          <a:effectLst/>
                          <a:latin typeface="Arial Regular"/>
                          <a:ea typeface="ＭＳ Ｐゴシック" panose="020B0600070205080204" pitchFamily="34" charset="-128"/>
                        </a:rPr>
                        <a:t>the first project.</a:t>
                      </a:r>
                      <a:r>
                        <a:rPr kumimoji="0" lang="ja-JP" altLang="en-US" sz="1800" b="0" i="0" u="none" strike="noStrike" cap="none" normalizeH="0" baseline="0" dirty="0">
                          <a:ln>
                            <a:noFill/>
                          </a:ln>
                          <a:solidFill>
                            <a:schemeClr val="bg1"/>
                          </a:solidFill>
                          <a:effectLst/>
                          <a:latin typeface="Arial Regular"/>
                          <a:ea typeface="ＭＳ Ｐゴシック" panose="020B0600070205080204" pitchFamily="34" charset="-128"/>
                        </a:rPr>
                        <a:t>”</a:t>
                      </a:r>
                      <a:endParaRPr kumimoji="0" lang="en-US" altLang="en-US" sz="1800" b="0" i="0" u="none" strike="noStrike" cap="none" normalizeH="0" baseline="0" dirty="0">
                        <a:ln>
                          <a:noFill/>
                        </a:ln>
                        <a:solidFill>
                          <a:schemeClr val="bg1"/>
                        </a:solidFill>
                        <a:effectLst/>
                        <a:latin typeface="Arial Regular"/>
                        <a:ea typeface="ＭＳ Ｐゴシック" panose="020B0600070205080204" pitchFamily="34" charset="-128"/>
                      </a:endParaRPr>
                    </a:p>
                  </a:txBody>
                  <a:tcPr anchor="b"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487375">
                <a:tc>
                  <a:txBody>
                    <a:bodyPr/>
                    <a:lstStyle>
                      <a:lvl1pPr defTabSz="45720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defTabSz="45720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defTabSz="45720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Regular"/>
                          <a:ea typeface="ＭＳ Ｐゴシック" panose="020B0600070205080204" pitchFamily="34" charset="-128"/>
                        </a:rPr>
                        <a:t>be technically possible or would result in benefits only</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lvl1pPr marL="457200" defTabSz="45720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defTabSz="45720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defTabSz="45720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45720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Regular"/>
                          <a:ea typeface="ＭＳ Ｐゴシック" panose="020B0600070205080204" pitchFamily="34" charset="-128"/>
                        </a:rPr>
                        <a:t>a prerequisite of</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488950">
                <a:tc>
                  <a:txBody>
                    <a:bodyPr/>
                    <a:lstStyle>
                      <a:lvl1pPr defTabSz="45720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defTabSz="45720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defTabSz="45720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Regular"/>
                          <a:ea typeface="ＭＳ Ｐゴシック" panose="020B0600070205080204" pitchFamily="34" charset="-128"/>
                        </a:rPr>
                        <a:t>have increased benefits</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lvl1pPr marL="457200" defTabSz="45720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defTabSz="45720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defTabSz="45720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45720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Regular"/>
                          <a:ea typeface="ＭＳ Ｐゴシック" panose="020B0600070205080204" pitchFamily="34" charset="-128"/>
                        </a:rPr>
                        <a:t>a complement of</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488950">
                <a:tc>
                  <a:txBody>
                    <a:bodyPr/>
                    <a:lstStyle>
                      <a:lvl1pPr defTabSz="45720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defTabSz="45720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defTabSz="45720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Regular"/>
                          <a:ea typeface="ＭＳ Ｐゴシック" panose="020B0600070205080204" pitchFamily="34" charset="-128"/>
                        </a:rPr>
                        <a:t>not be affected</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lvl1pPr marL="457200" defTabSz="45720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defTabSz="45720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defTabSz="45720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45720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Regular"/>
                          <a:ea typeface="ＭＳ Ｐゴシック" panose="020B0600070205080204" pitchFamily="34" charset="-128"/>
                        </a:rPr>
                        <a:t>independent of</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319498">
                <a:tc>
                  <a:txBody>
                    <a:bodyPr/>
                    <a:lstStyle>
                      <a:lvl1pPr defTabSz="45720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defTabSz="45720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defTabSz="45720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Regular"/>
                          <a:ea typeface="ＭＳ Ｐゴシック" panose="020B0600070205080204" pitchFamily="34" charset="-128"/>
                        </a:rPr>
                        <a:t>have decreased benefits</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lvl1pPr marL="457200" defTabSz="45720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defTabSz="45720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defTabSz="45720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45720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Regular"/>
                          <a:ea typeface="ＭＳ Ｐゴシック" panose="020B0600070205080204" pitchFamily="34" charset="-128"/>
                        </a:rPr>
                        <a:t>a substitute of</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243299">
                <a:tc>
                  <a:txBody>
                    <a:bodyPr/>
                    <a:lstStyle>
                      <a:lvl1pPr defTabSz="45720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defTabSz="45720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defTabSz="45720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Regular"/>
                          <a:ea typeface="ＭＳ Ｐゴシック" panose="020B0600070205080204" pitchFamily="34" charset="-128"/>
                        </a:rPr>
                        <a:t>be impossible or would result in no benefits</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lvl1pPr marL="457200" defTabSz="45720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defTabSz="45720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defTabSz="45720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45720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Regular"/>
                          <a:ea typeface="ＭＳ Ｐゴシック" panose="020B0600070205080204" pitchFamily="34" charset="-128"/>
                        </a:rPr>
                        <a:t>mutually exclusive with</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12583327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02806"/>
            <a:ext cx="8212138" cy="523220"/>
          </a:xfrm>
        </p:spPr>
        <p:txBody>
          <a:bodyPr lIns="0" tIns="0" rIns="0" bIns="0">
            <a:spAutoFit/>
          </a:bodyPr>
          <a:lstStyle/>
          <a:p>
            <a:r>
              <a:rPr lang="en-US" altLang="en-US" sz="3400" dirty="0"/>
              <a:t>Organizing for </a:t>
            </a:r>
            <a:r>
              <a:rPr lang="en-US" altLang="en-US" sz="3400" dirty="0" smtClean="0"/>
              <a:t>Capital Allocation</a:t>
            </a:r>
            <a:endParaRPr lang="en-US" sz="3400" b="0" dirty="0"/>
          </a:p>
        </p:txBody>
      </p:sp>
      <p:sp>
        <p:nvSpPr>
          <p:cNvPr id="6" name="Content Placeholder 5"/>
          <p:cNvSpPr>
            <a:spLocks noGrp="1"/>
          </p:cNvSpPr>
          <p:nvPr>
            <p:ph idx="1"/>
          </p:nvPr>
        </p:nvSpPr>
        <p:spPr>
          <a:xfrm>
            <a:off x="457200" y="1645523"/>
            <a:ext cx="8212138" cy="3339376"/>
          </a:xfrm>
        </p:spPr>
        <p:txBody>
          <a:bodyPr vert="horz" lIns="0" tIns="0" rIns="0" bIns="0" rtlCol="0">
            <a:spAutoFit/>
          </a:bodyPr>
          <a:lstStyle/>
          <a:p>
            <a:r>
              <a:rPr lang="en-US" altLang="en-US" dirty="0"/>
              <a:t>Organizations generally have a formal project selection process that progresses through the organizational levels.</a:t>
            </a:r>
          </a:p>
          <a:p>
            <a:r>
              <a:rPr lang="en-US" altLang="en-US" dirty="0"/>
              <a:t>Clearly </a:t>
            </a:r>
            <a:r>
              <a:rPr lang="ja-JP" altLang="en-US" dirty="0"/>
              <a:t>“</a:t>
            </a:r>
            <a:r>
              <a:rPr lang="en-US" altLang="ja-JP" dirty="0"/>
              <a:t>good</a:t>
            </a:r>
            <a:r>
              <a:rPr lang="ja-JP" altLang="en-US" dirty="0"/>
              <a:t>”</a:t>
            </a:r>
            <a:r>
              <a:rPr lang="en-US" altLang="ja-JP" dirty="0"/>
              <a:t> proposals, or proposals clearly executing corporate policies, can be approved at the division level, within certain funding limits.</a:t>
            </a:r>
          </a:p>
          <a:p>
            <a:r>
              <a:rPr lang="en-US" altLang="en-US" dirty="0"/>
              <a:t>Proposals requiring a commitment of a large amount of funds are sent to higher levels in the organization (see the table on the next slide).</a:t>
            </a:r>
          </a:p>
        </p:txBody>
      </p:sp>
    </p:spTree>
    <p:extLst>
      <p:ext uri="{BB962C8B-B14F-4D97-AF65-F5344CB8AC3E}">
        <p14:creationId xmlns:p14="http://schemas.microsoft.com/office/powerpoint/2010/main" val="23286705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7647"/>
            <a:ext cx="8212138" cy="1085801"/>
          </a:xfrm>
        </p:spPr>
        <p:txBody>
          <a:bodyPr lIns="0" tIns="0" rIns="0" bIns="0">
            <a:spAutoFit/>
          </a:bodyPr>
          <a:lstStyle/>
          <a:p>
            <a:r>
              <a:rPr lang="en-US" altLang="en-US" sz="3400" dirty="0">
                <a:latin typeface="Arial" panose="020B0604020202020204" pitchFamily="34" charset="0"/>
                <a:cs typeface="Arial" panose="020B0604020202020204" pitchFamily="34" charset="0"/>
              </a:rPr>
              <a:t>An </a:t>
            </a:r>
            <a:r>
              <a:rPr lang="en-US" altLang="en-US" sz="3400" dirty="0" smtClean="0">
                <a:latin typeface="Arial" panose="020B0604020202020204" pitchFamily="34" charset="0"/>
                <a:cs typeface="Arial" panose="020B0604020202020204" pitchFamily="34" charset="0"/>
              </a:rPr>
              <a:t>Example </a:t>
            </a:r>
            <a:r>
              <a:rPr lang="en-US" altLang="en-US" sz="3400" dirty="0">
                <a:latin typeface="Arial" panose="020B0604020202020204" pitchFamily="34" charset="0"/>
                <a:cs typeface="Arial" panose="020B0604020202020204" pitchFamily="34" charset="0"/>
              </a:rPr>
              <a:t>of a </a:t>
            </a:r>
            <a:r>
              <a:rPr lang="en-US" altLang="en-US" sz="3400" dirty="0" smtClean="0">
                <a:latin typeface="Arial" panose="020B0604020202020204" pitchFamily="34" charset="0"/>
                <a:cs typeface="Arial" panose="020B0604020202020204" pitchFamily="34" charset="0"/>
              </a:rPr>
              <a:t>Required Organizational Approval Structure</a:t>
            </a:r>
            <a:endParaRPr lang="en-US" sz="3400" b="0" dirty="0"/>
          </a:p>
        </p:txBody>
      </p:sp>
      <p:graphicFrame>
        <p:nvGraphicFramePr>
          <p:cNvPr id="6" name="Shape 303" descr="The data depicted in the table are as follows: &#10;• If the Total Investment Is [ellipsis]: More Than: $50; But Less Than: $5,000; Then Approval Is Required Through: Plant manager&#10;• If the Total Investment Is [ellipsis]: More Than: 5,000; But Less Than: 50,000; Then Approval Is Required Through: Division vice president&#10;• If the Total Investment Is [ellipsis]: More Than: 50,000; But Less Than: 125,000; Then Approval Is Required Through: President&#10;• If the Total Investment Is [ellipsis]: More Than: 125,000; But Less Than: No entry; Then Approval Is Required Through: Board of directors&#10;"/>
          <p:cNvGraphicFramePr/>
          <p:nvPr>
            <p:extLst>
              <p:ext uri="{D42A27DB-BD31-4B8C-83A1-F6EECF244321}">
                <p14:modId xmlns:p14="http://schemas.microsoft.com/office/powerpoint/2010/main" val="2722080497"/>
              </p:ext>
            </p:extLst>
          </p:nvPr>
        </p:nvGraphicFramePr>
        <p:xfrm>
          <a:off x="935183" y="1915683"/>
          <a:ext cx="7585362" cy="3251515"/>
        </p:xfrm>
        <a:graphic>
          <a:graphicData uri="http://schemas.openxmlformats.org/drawingml/2006/table">
            <a:tbl>
              <a:tblPr firstRow="1">
                <a:noFill/>
              </a:tblPr>
              <a:tblGrid>
                <a:gridCol w="2446004">
                  <a:extLst>
                    <a:ext uri="{9D8B030D-6E8A-4147-A177-3AD203B41FA5}">
                      <a16:colId xmlns:a16="http://schemas.microsoft.com/office/drawing/2014/main" xmlns="" val="20000"/>
                    </a:ext>
                  </a:extLst>
                </a:gridCol>
                <a:gridCol w="2569679">
                  <a:extLst>
                    <a:ext uri="{9D8B030D-6E8A-4147-A177-3AD203B41FA5}">
                      <a16:colId xmlns:a16="http://schemas.microsoft.com/office/drawing/2014/main" xmlns="" val="20001"/>
                    </a:ext>
                  </a:extLst>
                </a:gridCol>
                <a:gridCol w="2569679"/>
              </a:tblGrid>
              <a:tr h="710245">
                <a:tc gridSpan="2">
                  <a:txBody>
                    <a:bodyPr/>
                    <a:lstStyle>
                      <a:lvl1pPr defTabSz="45720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defTabSz="45720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defTabSz="45720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IN" altLang="ja-JP" sz="1800" b="0" i="0" u="none" strike="noStrike" cap="none" normalizeH="0" baseline="0" dirty="0" smtClean="0">
                          <a:ln>
                            <a:noFill/>
                          </a:ln>
                          <a:solidFill>
                            <a:schemeClr val="bg1"/>
                          </a:solidFill>
                          <a:effectLst/>
                          <a:latin typeface="Arial Regular"/>
                          <a:ea typeface="ＭＳ Ｐゴシック" panose="020B0600070205080204" pitchFamily="34" charset="-128"/>
                        </a:rPr>
                        <a:t>If the total investment is . . .</a:t>
                      </a:r>
                      <a:endParaRPr kumimoji="0" lang="en-US" altLang="en-US" sz="1800" b="0" i="0" u="none" strike="noStrike" cap="none" normalizeH="0" baseline="0" dirty="0">
                        <a:ln>
                          <a:noFill/>
                        </a:ln>
                        <a:solidFill>
                          <a:schemeClr val="bg1"/>
                        </a:solidFill>
                        <a:effectLst/>
                        <a:latin typeface="Arial Regular"/>
                        <a:ea typeface="ＭＳ Ｐゴシック" panose="020B0600070205080204" pitchFamily="34" charset="-128"/>
                      </a:endParaRPr>
                    </a:p>
                  </a:txBody>
                  <a:tcPr anchor="b"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hMerge="1">
                  <a:txBody>
                    <a:bodyPr/>
                    <a:lstStyle>
                      <a:lvl1pPr defTabSz="45720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defTabSz="45720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defTabSz="45720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defTabSz="45720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bg1"/>
                        </a:solidFill>
                        <a:effectLst/>
                        <a:latin typeface="Arial Regular"/>
                        <a:ea typeface="ＭＳ Ｐゴシック" panose="020B0600070205080204" pitchFamily="34" charset="-128"/>
                      </a:endParaRPr>
                    </a:p>
                  </a:txBody>
                  <a:tcPr anchor="b"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Then approval is required through</a:t>
                      </a:r>
                    </a:p>
                  </a:txBody>
                  <a:tcPr anchor="b"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710245">
                <a:tc>
                  <a:txBody>
                    <a:bodyPr/>
                    <a:lstStyle/>
                    <a:p>
                      <a:pPr marL="0" marR="0" lvl="0" indent="0" algn="l" defTabSz="457200" rtl="0" eaLnBrk="1" fontAlgn="base" latinLnBrk="0" hangingPunct="1">
                        <a:lnSpc>
                          <a:spcPct val="100000"/>
                        </a:lnSpc>
                        <a:spcBef>
                          <a:spcPct val="0"/>
                        </a:spcBef>
                        <a:spcAft>
                          <a:spcPct val="0"/>
                        </a:spcAft>
                        <a:buClrTx/>
                        <a:buSzTx/>
                        <a:buFontTx/>
                        <a:buNone/>
                        <a:tabLst>
                          <a:tab pos="1600200" algn="r"/>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	More than</a:t>
                      </a:r>
                    </a:p>
                  </a:txBody>
                  <a:tcPr marT="45715" marB="45715" anchor="ctr" horzOverflow="overflow">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tab pos="1714500" algn="r"/>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	But less than</a:t>
                      </a:r>
                    </a:p>
                  </a:txBody>
                  <a:tcPr marT="45715" marB="45715" anchor="ct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vMerge="1">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endParaRPr>
                    </a:p>
                  </a:txBody>
                  <a:tcPr marT="45715" marB="45715" anchor="ct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r>
              <a:tr h="487375">
                <a:tc>
                  <a:txBody>
                    <a:bodyPr/>
                    <a:lstStyle/>
                    <a:p>
                      <a:pPr marL="0" marR="0" lvl="0" indent="0" algn="r" defTabSz="457200" rtl="0" eaLnBrk="1" fontAlgn="base" latinLnBrk="0" hangingPunct="1">
                        <a:lnSpc>
                          <a:spcPct val="100000"/>
                        </a:lnSpc>
                        <a:spcBef>
                          <a:spcPct val="0"/>
                        </a:spcBef>
                        <a:spcAft>
                          <a:spcPct val="0"/>
                        </a:spcAft>
                        <a:buClrTx/>
                        <a:buSzTx/>
                        <a:buFontTx/>
                        <a:buNone/>
                        <a:tabLst>
                          <a:tab pos="1600200" algn="r"/>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	$50</a:t>
                      </a:r>
                    </a:p>
                  </a:txBody>
                  <a:tcPr marT="45715" marB="45715" anchor="ct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tab pos="1714500" algn="r"/>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	$5,000</a:t>
                      </a:r>
                    </a:p>
                  </a:txBody>
                  <a:tcPr marT="45715" marB="45715" anchor="ct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Plant manager</a:t>
                      </a:r>
                    </a:p>
                  </a:txBody>
                  <a:tcPr marT="45715" marB="45715" anchor="ct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488950">
                <a:tc>
                  <a:txBody>
                    <a:bodyPr/>
                    <a:lstStyle/>
                    <a:p>
                      <a:pPr marL="0" marR="0" lvl="0" indent="0" algn="r" defTabSz="457200" rtl="0" eaLnBrk="1" fontAlgn="base" latinLnBrk="0" hangingPunct="1">
                        <a:lnSpc>
                          <a:spcPct val="100000"/>
                        </a:lnSpc>
                        <a:spcBef>
                          <a:spcPct val="0"/>
                        </a:spcBef>
                        <a:spcAft>
                          <a:spcPct val="0"/>
                        </a:spcAft>
                        <a:buClrTx/>
                        <a:buSzTx/>
                        <a:buFontTx/>
                        <a:buNone/>
                        <a:tabLst>
                          <a:tab pos="1600200" algn="r"/>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	$5,000</a:t>
                      </a:r>
                    </a:p>
                  </a:txBody>
                  <a:tcPr marT="45715" marB="45715" anchor="ct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tab pos="1714500" algn="r"/>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	$50,000</a:t>
                      </a:r>
                    </a:p>
                  </a:txBody>
                  <a:tcPr marT="45715" marB="45715" anchor="ct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Division vice president</a:t>
                      </a:r>
                    </a:p>
                  </a:txBody>
                  <a:tcPr marT="45715" marB="45715" anchor="ct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488950">
                <a:tc>
                  <a:txBody>
                    <a:bodyPr/>
                    <a:lstStyle/>
                    <a:p>
                      <a:pPr marL="0" marR="0" lvl="0" indent="0" algn="r" defTabSz="457200" rtl="0" eaLnBrk="1" fontAlgn="base" latinLnBrk="0" hangingPunct="1">
                        <a:lnSpc>
                          <a:spcPct val="100000"/>
                        </a:lnSpc>
                        <a:spcBef>
                          <a:spcPct val="0"/>
                        </a:spcBef>
                        <a:spcAft>
                          <a:spcPct val="0"/>
                        </a:spcAft>
                        <a:buClrTx/>
                        <a:buSzTx/>
                        <a:buFontTx/>
                        <a:buNone/>
                        <a:tabLst>
                          <a:tab pos="1600200" algn="r"/>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	$50,000</a:t>
                      </a:r>
                    </a:p>
                  </a:txBody>
                  <a:tcPr marT="45715" marB="45715" anchor="ct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tab pos="1714500" algn="r"/>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	$125,000</a:t>
                      </a:r>
                    </a:p>
                  </a:txBody>
                  <a:tcPr marT="45715" marB="45715" anchor="ct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President</a:t>
                      </a:r>
                    </a:p>
                  </a:txBody>
                  <a:tcPr marT="45715" marB="45715" anchor="ct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319498">
                <a:tc>
                  <a:txBody>
                    <a:bodyPr/>
                    <a:lstStyle/>
                    <a:p>
                      <a:pPr marL="0" marR="0" lvl="0" indent="0" algn="r" defTabSz="457200" rtl="0" eaLnBrk="1" fontAlgn="base" latinLnBrk="0" hangingPunct="1">
                        <a:lnSpc>
                          <a:spcPct val="100000"/>
                        </a:lnSpc>
                        <a:spcBef>
                          <a:spcPct val="0"/>
                        </a:spcBef>
                        <a:spcAft>
                          <a:spcPct val="0"/>
                        </a:spcAft>
                        <a:buClrTx/>
                        <a:buSzTx/>
                        <a:buFontTx/>
                        <a:buNone/>
                        <a:tabLst>
                          <a:tab pos="1600200" algn="r"/>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	$125,000</a:t>
                      </a:r>
                    </a:p>
                  </a:txBody>
                  <a:tcPr marT="45715" marB="45715" anchor="ct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tab pos="1714500" algn="r"/>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	--</a:t>
                      </a:r>
                    </a:p>
                  </a:txBody>
                  <a:tcPr marT="45715" marB="45715" anchor="ct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Board of directors</a:t>
                      </a:r>
                    </a:p>
                  </a:txBody>
                  <a:tcPr marT="45715" marB="45715" anchor="ct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14533598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7"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66809"/>
            <a:ext cx="8212138" cy="1569660"/>
          </a:xfrm>
        </p:spPr>
        <p:txBody>
          <a:bodyPr lIns="0" tIns="0" rIns="0" bIns="0">
            <a:spAutoFit/>
          </a:bodyPr>
          <a:lstStyle/>
          <a:p>
            <a:r>
              <a:rPr lang="en-US" altLang="en-US" sz="3400" dirty="0">
                <a:cs typeface="Arial" panose="020B0604020202020204" pitchFamily="34" charset="0"/>
              </a:rPr>
              <a:t>The </a:t>
            </a:r>
            <a:r>
              <a:rPr lang="en-US" altLang="en-US" sz="3400" dirty="0" smtClean="0">
                <a:cs typeface="Arial" panose="020B0604020202020204" pitchFamily="34" charset="0"/>
              </a:rPr>
              <a:t>Process </a:t>
            </a:r>
            <a:r>
              <a:rPr lang="en-US" altLang="en-US" sz="3400" dirty="0">
                <a:cs typeface="Arial" panose="020B0604020202020204" pitchFamily="34" charset="0"/>
              </a:rPr>
              <a:t>of </a:t>
            </a:r>
            <a:r>
              <a:rPr lang="en-US" altLang="en-US" sz="3400" dirty="0" smtClean="0">
                <a:cs typeface="Arial" panose="020B0604020202020204" pitchFamily="34" charset="0"/>
              </a:rPr>
              <a:t>Communicating </a:t>
            </a:r>
            <a:r>
              <a:rPr lang="en-US" altLang="en-US" sz="3400" dirty="0">
                <a:cs typeface="Arial" panose="020B0604020202020204" pitchFamily="34" charset="0"/>
              </a:rPr>
              <a:t>and </a:t>
            </a:r>
            <a:r>
              <a:rPr lang="en-US" altLang="en-US" sz="3400" dirty="0" smtClean="0">
                <a:cs typeface="Arial" panose="020B0604020202020204" pitchFamily="34" charset="0"/>
              </a:rPr>
              <a:t>“Selling</a:t>
            </a:r>
            <a:r>
              <a:rPr lang="en-US" altLang="en-US" sz="3400" dirty="0">
                <a:cs typeface="Arial" panose="020B0604020202020204" pitchFamily="34" charset="0"/>
              </a:rPr>
              <a:t>” </a:t>
            </a:r>
            <a:r>
              <a:rPr lang="en-US" altLang="en-US" sz="3400" dirty="0" smtClean="0">
                <a:cs typeface="Arial" panose="020B0604020202020204" pitchFamily="34" charset="0"/>
              </a:rPr>
              <a:t>Project Proposals </a:t>
            </a:r>
            <a:r>
              <a:rPr lang="en-US" altLang="en-US" sz="3400" dirty="0">
                <a:cs typeface="Arial" panose="020B0604020202020204" pitchFamily="34" charset="0"/>
              </a:rPr>
              <a:t>is </a:t>
            </a:r>
            <a:r>
              <a:rPr lang="en-US" altLang="en-US" sz="3400" dirty="0" smtClean="0">
                <a:cs typeface="Arial" panose="020B0604020202020204" pitchFamily="34" charset="0"/>
              </a:rPr>
              <a:t>Important</a:t>
            </a:r>
            <a:endParaRPr lang="en-US" sz="3400" b="0" dirty="0"/>
          </a:p>
        </p:txBody>
      </p:sp>
      <p:sp>
        <p:nvSpPr>
          <p:cNvPr id="6" name="Content Placeholder 5"/>
          <p:cNvSpPr>
            <a:spLocks noGrp="1"/>
          </p:cNvSpPr>
          <p:nvPr>
            <p:ph idx="1"/>
          </p:nvPr>
        </p:nvSpPr>
        <p:spPr>
          <a:xfrm>
            <a:off x="457200" y="2052072"/>
            <a:ext cx="8212138" cy="4131900"/>
          </a:xfrm>
        </p:spPr>
        <p:txBody>
          <a:bodyPr vert="horz" lIns="0" tIns="0" rIns="0" bIns="0" rtlCol="0">
            <a:spAutoFit/>
          </a:bodyPr>
          <a:lstStyle/>
          <a:p>
            <a:r>
              <a:rPr lang="en-US" altLang="en-US" dirty="0"/>
              <a:t>Good communication is required regardless of the strength of the project proposal.</a:t>
            </a:r>
          </a:p>
          <a:p>
            <a:r>
              <a:rPr lang="en-US" altLang="en-US" dirty="0"/>
              <a:t>Consider the needs of the decision maker.</a:t>
            </a:r>
          </a:p>
          <a:p>
            <a:r>
              <a:rPr lang="en-US" altLang="en-US" dirty="0"/>
              <a:t>Provide investment requirements, measures of merit, and other benefits, and</a:t>
            </a:r>
          </a:p>
          <a:p>
            <a:pPr lvl="1"/>
            <a:r>
              <a:rPr lang="en-US" altLang="en-US" dirty="0"/>
              <a:t>bases and assumptions used for estimates</a:t>
            </a:r>
          </a:p>
          <a:p>
            <a:pPr lvl="1"/>
            <a:r>
              <a:rPr lang="en-US" altLang="en-US" dirty="0"/>
              <a:t>level of confidence in the estimates</a:t>
            </a:r>
          </a:p>
          <a:p>
            <a:pPr lvl="1"/>
            <a:r>
              <a:rPr lang="en-US" altLang="en-US" dirty="0"/>
              <a:t>how would the outcome be affected by variation?</a:t>
            </a:r>
          </a:p>
          <a:p>
            <a:r>
              <a:rPr lang="en-US" altLang="en-US" dirty="0"/>
              <a:t>A corporate-wide proposal structure is </a:t>
            </a:r>
            <a:r>
              <a:rPr lang="en-US" altLang="en-US" dirty="0" smtClean="0"/>
              <a:t>helpful.</a:t>
            </a:r>
            <a:endParaRPr lang="en-US" altLang="en-US" dirty="0"/>
          </a:p>
        </p:txBody>
      </p:sp>
    </p:spTree>
    <p:extLst>
      <p:ext uri="{BB962C8B-B14F-4D97-AF65-F5344CB8AC3E}">
        <p14:creationId xmlns:p14="http://schemas.microsoft.com/office/powerpoint/2010/main" val="30382086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5"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68733"/>
            <a:ext cx="8212138" cy="1569660"/>
          </a:xfrm>
        </p:spPr>
        <p:txBody>
          <a:bodyPr lIns="0" tIns="0" rIns="0" bIns="0">
            <a:spAutoFit/>
          </a:bodyPr>
          <a:lstStyle/>
          <a:p>
            <a:r>
              <a:rPr lang="en-US" altLang="en-US" sz="3400" dirty="0">
                <a:cs typeface="Arial" panose="020B0604020202020204" pitchFamily="34" charset="0"/>
              </a:rPr>
              <a:t>For </a:t>
            </a:r>
            <a:r>
              <a:rPr lang="en-US" altLang="en-US" sz="3400" dirty="0" smtClean="0">
                <a:cs typeface="Arial" panose="020B0604020202020204" pitchFamily="34" charset="0"/>
              </a:rPr>
              <a:t>Improved Capital Budgeting</a:t>
            </a:r>
            <a:r>
              <a:rPr lang="en-US" altLang="en-US" sz="3400" dirty="0">
                <a:cs typeface="Arial" panose="020B0604020202020204" pitchFamily="34" charset="0"/>
              </a:rPr>
              <a:t>, </a:t>
            </a:r>
            <a:r>
              <a:rPr lang="en-US" altLang="en-US" sz="3400" dirty="0" smtClean="0">
                <a:cs typeface="Arial" panose="020B0604020202020204" pitchFamily="34" charset="0"/>
              </a:rPr>
              <a:t>Conduct Postmortem Reviews (</a:t>
            </a:r>
            <a:r>
              <a:rPr lang="en-US" altLang="en-US" sz="3400" dirty="0" err="1" smtClean="0">
                <a:cs typeface="Arial" panose="020B0604020202020204" pitchFamily="34" charset="0"/>
              </a:rPr>
              <a:t>Postaudits</a:t>
            </a:r>
            <a:r>
              <a:rPr lang="en-US" altLang="en-US" sz="3400" dirty="0" smtClean="0">
                <a:cs typeface="Arial" panose="020B0604020202020204" pitchFamily="34" charset="0"/>
              </a:rPr>
              <a:t>)</a:t>
            </a:r>
            <a:endParaRPr lang="en-US" sz="3400" b="0" dirty="0"/>
          </a:p>
        </p:txBody>
      </p:sp>
      <p:sp>
        <p:nvSpPr>
          <p:cNvPr id="6" name="Content Placeholder 5"/>
          <p:cNvSpPr>
            <a:spLocks noGrp="1"/>
          </p:cNvSpPr>
          <p:nvPr>
            <p:ph idx="1"/>
          </p:nvPr>
        </p:nvSpPr>
        <p:spPr>
          <a:xfrm>
            <a:off x="457200" y="2060586"/>
            <a:ext cx="8212138" cy="3724096"/>
          </a:xfrm>
        </p:spPr>
        <p:txBody>
          <a:bodyPr vert="horz" lIns="0" tIns="0" rIns="0" bIns="0" rtlCol="0">
            <a:spAutoFit/>
          </a:bodyPr>
          <a:lstStyle/>
          <a:p>
            <a:r>
              <a:rPr lang="en-US" altLang="en-US" dirty="0">
                <a:latin typeface="Arial" panose="020B0604020202020204" pitchFamily="34" charset="0"/>
              </a:rPr>
              <a:t>It helps determine if planned objectives of the project were obtained.</a:t>
            </a:r>
          </a:p>
          <a:p>
            <a:r>
              <a:rPr lang="en-US" altLang="en-US" dirty="0">
                <a:latin typeface="Arial" panose="020B0604020202020204" pitchFamily="34" charset="0"/>
              </a:rPr>
              <a:t>It determines if corrective action is needed.</a:t>
            </a:r>
          </a:p>
          <a:p>
            <a:r>
              <a:rPr lang="en-US" altLang="en-US" dirty="0">
                <a:latin typeface="Arial" panose="020B0604020202020204" pitchFamily="34" charset="0"/>
              </a:rPr>
              <a:t>It improves estimating and future planning.</a:t>
            </a:r>
          </a:p>
          <a:p>
            <a:r>
              <a:rPr lang="en-US" altLang="en-US" dirty="0">
                <a:latin typeface="Arial" panose="020B0604020202020204" pitchFamily="34" charset="0"/>
              </a:rPr>
              <a:t>It provides an unbiased assessment of project results compared to the proposed outcomes.</a:t>
            </a:r>
          </a:p>
          <a:p>
            <a:r>
              <a:rPr lang="en-US" altLang="en-US" dirty="0">
                <a:latin typeface="Arial" panose="020B0604020202020204" pitchFamily="34" charset="0"/>
              </a:rPr>
              <a:t>Postaudits are inherently incomplete, so care should be used decisions based on these results.</a:t>
            </a:r>
          </a:p>
        </p:txBody>
      </p:sp>
    </p:spTree>
    <p:extLst>
      <p:ext uri="{BB962C8B-B14F-4D97-AF65-F5344CB8AC3E}">
        <p14:creationId xmlns:p14="http://schemas.microsoft.com/office/powerpoint/2010/main" val="32234848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5"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3042"/>
            <a:ext cx="8212138" cy="1085801"/>
          </a:xfrm>
        </p:spPr>
        <p:txBody>
          <a:bodyPr lIns="0" tIns="0" rIns="0" bIns="0"/>
          <a:lstStyle/>
          <a:p>
            <a:r>
              <a:rPr lang="en-US" altLang="en-US" sz="3400" dirty="0">
                <a:cs typeface="Arial" panose="020B0604020202020204" pitchFamily="34" charset="0"/>
              </a:rPr>
              <a:t>Budgeting for </a:t>
            </a:r>
            <a:r>
              <a:rPr lang="en-US" altLang="en-US" sz="3400" dirty="0" smtClean="0">
                <a:cs typeface="Arial" panose="020B0604020202020204" pitchFamily="34" charset="0"/>
              </a:rPr>
              <a:t>Capital Investments </a:t>
            </a:r>
            <a:r>
              <a:rPr lang="en-US" altLang="en-US" sz="3400" dirty="0">
                <a:cs typeface="Arial" panose="020B0604020202020204" pitchFamily="34" charset="0"/>
              </a:rPr>
              <a:t>is a </a:t>
            </a:r>
            <a:r>
              <a:rPr lang="en-US" altLang="en-US" sz="3400" dirty="0" smtClean="0">
                <a:cs typeface="Arial" panose="020B0604020202020204" pitchFamily="34" charset="0"/>
              </a:rPr>
              <a:t>Difficult Managerial Challenge</a:t>
            </a:r>
            <a:endParaRPr lang="en-US" sz="3400" b="0" dirty="0"/>
          </a:p>
        </p:txBody>
      </p:sp>
      <p:sp>
        <p:nvSpPr>
          <p:cNvPr id="6" name="Content Placeholder 5"/>
          <p:cNvSpPr>
            <a:spLocks noGrp="1"/>
          </p:cNvSpPr>
          <p:nvPr>
            <p:ph idx="1"/>
          </p:nvPr>
        </p:nvSpPr>
        <p:spPr>
          <a:xfrm>
            <a:off x="457200" y="1644946"/>
            <a:ext cx="8212138" cy="3901068"/>
          </a:xfrm>
        </p:spPr>
        <p:txBody>
          <a:bodyPr vert="horz" lIns="0" tIns="0" rIns="0" bIns="0" rtlCol="0">
            <a:spAutoFit/>
          </a:bodyPr>
          <a:lstStyle/>
          <a:p>
            <a:r>
              <a:rPr lang="en-US" altLang="en-US" dirty="0"/>
              <a:t>Just because a project is </a:t>
            </a:r>
            <a:r>
              <a:rPr lang="ja-JP" altLang="en-US" dirty="0"/>
              <a:t>“</a:t>
            </a:r>
            <a:r>
              <a:rPr lang="en-US" altLang="ja-JP" dirty="0"/>
              <a:t>attractive</a:t>
            </a:r>
            <a:r>
              <a:rPr lang="ja-JP" altLang="en-US" dirty="0"/>
              <a:t>”</a:t>
            </a:r>
            <a:r>
              <a:rPr lang="en-US" altLang="ja-JP" dirty="0"/>
              <a:t> </a:t>
            </a:r>
            <a:r>
              <a:rPr lang="en-US" altLang="ja-JP" dirty="0" err="1"/>
              <a:t>doesn</a:t>
            </a:r>
            <a:r>
              <a:rPr lang="ja-JP" altLang="en-US" dirty="0"/>
              <a:t>’</a:t>
            </a:r>
            <a:r>
              <a:rPr lang="en-US" altLang="ja-JP" dirty="0"/>
              <a:t>t mean it should be undertaken.</a:t>
            </a:r>
          </a:p>
          <a:p>
            <a:r>
              <a:rPr lang="en-US" altLang="en-US" dirty="0"/>
              <a:t>Capital budgets, while perhaps with a one- or two-year horizon, should be supplemented with a long-range capital plan.</a:t>
            </a:r>
          </a:p>
          <a:p>
            <a:r>
              <a:rPr lang="en-US" altLang="en-US" dirty="0"/>
              <a:t>Technological and market forces change rapidly.</a:t>
            </a:r>
          </a:p>
          <a:p>
            <a:r>
              <a:rPr lang="en-US" altLang="en-US" dirty="0"/>
              <a:t>Decisions must be made regarding investing now or </a:t>
            </a:r>
            <a:r>
              <a:rPr lang="ja-JP" altLang="en-US" dirty="0"/>
              <a:t>“</a:t>
            </a:r>
            <a:r>
              <a:rPr lang="en-US" altLang="ja-JP" dirty="0"/>
              <a:t>saving</a:t>
            </a:r>
            <a:r>
              <a:rPr lang="ja-JP" altLang="en-US" dirty="0"/>
              <a:t>”</a:t>
            </a:r>
            <a:r>
              <a:rPr lang="en-US" altLang="ja-JP" dirty="0"/>
              <a:t> some funds to invest in the future (e.g., next year), postponing returns.</a:t>
            </a:r>
            <a:endParaRPr lang="en-US" altLang="en-US" dirty="0"/>
          </a:p>
        </p:txBody>
      </p:sp>
    </p:spTree>
    <p:extLst>
      <p:ext uri="{BB962C8B-B14F-4D97-AF65-F5344CB8AC3E}">
        <p14:creationId xmlns:p14="http://schemas.microsoft.com/office/powerpoint/2010/main" val="4483617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73237"/>
            <a:ext cx="8212138" cy="1569660"/>
          </a:xfrm>
        </p:spPr>
        <p:txBody>
          <a:bodyPr lIns="0" tIns="0" rIns="0" bIns="0">
            <a:spAutoFit/>
          </a:bodyPr>
          <a:lstStyle/>
          <a:p>
            <a:r>
              <a:rPr lang="en-US" altLang="en-US" sz="3400" dirty="0" smtClean="0">
                <a:cs typeface="Arial" panose="020B0604020202020204" pitchFamily="34" charset="0"/>
              </a:rPr>
              <a:t>Capital Financing </a:t>
            </a:r>
            <a:r>
              <a:rPr lang="en-US" altLang="en-US" sz="3400" dirty="0">
                <a:cs typeface="Arial" panose="020B0604020202020204" pitchFamily="34" charset="0"/>
              </a:rPr>
              <a:t>and </a:t>
            </a:r>
            <a:r>
              <a:rPr lang="en-US" altLang="en-US" sz="3400" dirty="0" smtClean="0">
                <a:cs typeface="Arial" panose="020B0604020202020204" pitchFamily="34" charset="0"/>
              </a:rPr>
              <a:t>Allocation Functions </a:t>
            </a:r>
            <a:r>
              <a:rPr lang="en-US" altLang="en-US" sz="3400" dirty="0">
                <a:cs typeface="Arial" panose="020B0604020202020204" pitchFamily="34" charset="0"/>
              </a:rPr>
              <a:t>are </a:t>
            </a:r>
            <a:r>
              <a:rPr lang="en-US" altLang="en-US" sz="3400" dirty="0" smtClean="0">
                <a:cs typeface="Arial" panose="020B0604020202020204" pitchFamily="34" charset="0"/>
              </a:rPr>
              <a:t>Primary Components </a:t>
            </a:r>
            <a:r>
              <a:rPr lang="en-US" altLang="en-US" sz="3400" dirty="0">
                <a:cs typeface="Arial" panose="020B0604020202020204" pitchFamily="34" charset="0"/>
              </a:rPr>
              <a:t>of </a:t>
            </a:r>
            <a:r>
              <a:rPr lang="en-US" altLang="en-US" sz="3400" dirty="0" smtClean="0">
                <a:cs typeface="Arial" panose="020B0604020202020204" pitchFamily="34" charset="0"/>
              </a:rPr>
              <a:t>Capital Budgeting </a:t>
            </a:r>
            <a:r>
              <a:rPr lang="en-US" altLang="en-US" sz="2800" dirty="0" smtClean="0">
                <a:cs typeface="Arial" panose="020B0604020202020204" pitchFamily="34" charset="0"/>
              </a:rPr>
              <a:t>(1 of 2)</a:t>
            </a:r>
            <a:endParaRPr lang="en-US" sz="2800" b="0" dirty="0"/>
          </a:p>
        </p:txBody>
      </p:sp>
      <p:sp>
        <p:nvSpPr>
          <p:cNvPr id="6" name="Content Placeholder 5"/>
          <p:cNvSpPr>
            <a:spLocks noGrp="1"/>
          </p:cNvSpPr>
          <p:nvPr>
            <p:ph idx="1"/>
          </p:nvPr>
        </p:nvSpPr>
        <p:spPr>
          <a:xfrm>
            <a:off x="457200" y="2101293"/>
            <a:ext cx="8229600" cy="2186752"/>
          </a:xfrm>
        </p:spPr>
        <p:txBody>
          <a:bodyPr>
            <a:spAutoFit/>
          </a:bodyPr>
          <a:lstStyle/>
          <a:p>
            <a:pPr>
              <a:lnSpc>
                <a:spcPct val="90000"/>
              </a:lnSpc>
            </a:pPr>
            <a:r>
              <a:rPr lang="en-US" altLang="en-US" dirty="0" smtClean="0">
                <a:latin typeface="Arial" panose="020B0604020202020204" pitchFamily="34" charset="0"/>
                <a:cs typeface="Arial" panose="020B0604020202020204" pitchFamily="34" charset="0"/>
              </a:rPr>
              <a:t>Capital </a:t>
            </a:r>
            <a:r>
              <a:rPr lang="en-US" altLang="en-US" dirty="0">
                <a:latin typeface="Arial" panose="020B0604020202020204" pitchFamily="34" charset="0"/>
                <a:cs typeface="Arial" panose="020B0604020202020204" pitchFamily="34" charset="0"/>
              </a:rPr>
              <a:t>financing determines funds needed from investors and vendors—in the form of additional stock, bonds, loans—and </a:t>
            </a:r>
            <a:r>
              <a:rPr lang="en-US" altLang="en-US" dirty="0">
                <a:cs typeface="Arial" panose="020B0604020202020204" pitchFamily="34" charset="0"/>
              </a:rPr>
              <a:t>funds</a:t>
            </a:r>
            <a:r>
              <a:rPr lang="en-US" altLang="en-US" dirty="0">
                <a:latin typeface="Arial" panose="020B0604020202020204" pitchFamily="34" charset="0"/>
                <a:cs typeface="Arial" panose="020B0604020202020204" pitchFamily="34" charset="0"/>
              </a:rPr>
              <a:t> available from internal sources.</a:t>
            </a:r>
          </a:p>
          <a:p>
            <a:pPr>
              <a:lnSpc>
                <a:spcPct val="90000"/>
              </a:lnSpc>
            </a:pPr>
            <a:r>
              <a:rPr lang="en-US" altLang="en-US" dirty="0">
                <a:latin typeface="Arial" panose="020B0604020202020204" pitchFamily="34" charset="0"/>
                <a:cs typeface="Arial" panose="020B0604020202020204" pitchFamily="34" charset="0"/>
              </a:rPr>
              <a:t>Capital allocation is where the competing engineering projects are selected.  The total investment is constrained by decisions made in capital financing.</a:t>
            </a:r>
          </a:p>
        </p:txBody>
      </p:sp>
    </p:spTree>
    <p:extLst>
      <p:ext uri="{BB962C8B-B14F-4D97-AF65-F5344CB8AC3E}">
        <p14:creationId xmlns:p14="http://schemas.microsoft.com/office/powerpoint/2010/main" val="34743781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49274"/>
            <a:ext cx="8212138" cy="523220"/>
          </a:xfrm>
        </p:spPr>
        <p:txBody>
          <a:bodyPr lIns="0" tIns="0" rIns="0" bIns="0">
            <a:spAutoFit/>
          </a:bodyPr>
          <a:lstStyle/>
          <a:p>
            <a:r>
              <a:rPr lang="en-US" altLang="en-US" sz="3400" dirty="0">
                <a:cs typeface="Arial" panose="020B0604020202020204" pitchFamily="34" charset="0"/>
              </a:rPr>
              <a:t>Lease vs. </a:t>
            </a:r>
            <a:r>
              <a:rPr lang="en-US" altLang="en-US" sz="3400" dirty="0" smtClean="0">
                <a:cs typeface="Arial" panose="020B0604020202020204" pitchFamily="34" charset="0"/>
              </a:rPr>
              <a:t>Buy </a:t>
            </a:r>
            <a:r>
              <a:rPr lang="en-US" altLang="en-US" sz="3400" dirty="0">
                <a:cs typeface="Arial" panose="020B0604020202020204" pitchFamily="34" charset="0"/>
              </a:rPr>
              <a:t>vs. </a:t>
            </a:r>
            <a:r>
              <a:rPr lang="en-US" altLang="en-US" sz="3400" dirty="0" smtClean="0">
                <a:cs typeface="Arial" panose="020B0604020202020204" pitchFamily="34" charset="0"/>
              </a:rPr>
              <a:t>Status Quo Decisions</a:t>
            </a:r>
            <a:endParaRPr lang="en-US" sz="2800" dirty="0"/>
          </a:p>
        </p:txBody>
      </p:sp>
      <p:sp>
        <p:nvSpPr>
          <p:cNvPr id="6" name="Content Placeholder 5"/>
          <p:cNvSpPr>
            <a:spLocks noGrp="1"/>
          </p:cNvSpPr>
          <p:nvPr>
            <p:ph idx="1"/>
          </p:nvPr>
        </p:nvSpPr>
        <p:spPr>
          <a:xfrm>
            <a:off x="457200" y="1656490"/>
            <a:ext cx="8212138" cy="3901068"/>
          </a:xfrm>
        </p:spPr>
        <p:txBody>
          <a:bodyPr vert="horz" lIns="0" tIns="0" rIns="0" bIns="0" rtlCol="0">
            <a:spAutoFit/>
          </a:bodyPr>
          <a:lstStyle/>
          <a:p>
            <a:r>
              <a:rPr lang="en-US" altLang="en-US" dirty="0"/>
              <a:t>Leases allow the firm to use available capital for other uses.</a:t>
            </a:r>
          </a:p>
          <a:p>
            <a:r>
              <a:rPr lang="en-US" altLang="en-US" dirty="0"/>
              <a:t>Leases are legal obligations very similar to debt, reducing the ability to attract further debt capital and increasing leverage.</a:t>
            </a:r>
          </a:p>
          <a:p>
            <a:r>
              <a:rPr lang="en-US" altLang="en-US" dirty="0"/>
              <a:t>One should not compare only lease and buy, but also the status quo (do nothing), separating to the extent possible the  equipment and financing decisions.</a:t>
            </a:r>
          </a:p>
          <a:p>
            <a:r>
              <a:rPr lang="en-US" altLang="en-US" dirty="0"/>
              <a:t>Always consider tax implications.</a:t>
            </a:r>
          </a:p>
        </p:txBody>
      </p:sp>
    </p:spTree>
    <p:extLst>
      <p:ext uri="{BB962C8B-B14F-4D97-AF65-F5344CB8AC3E}">
        <p14:creationId xmlns:p14="http://schemas.microsoft.com/office/powerpoint/2010/main" val="231271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244699"/>
            <a:ext cx="8212138" cy="1723549"/>
          </a:xfrm>
        </p:spPr>
        <p:txBody>
          <a:bodyPr lIns="0" tIns="0" rIns="0" bIns="0">
            <a:spAutoFit/>
          </a:bodyPr>
          <a:lstStyle/>
          <a:p>
            <a:r>
              <a:rPr lang="en-US" altLang="en-US" sz="2800" dirty="0">
                <a:cs typeface="Arial" panose="020B0604020202020204" pitchFamily="34" charset="0"/>
              </a:rPr>
              <a:t>One </a:t>
            </a:r>
            <a:r>
              <a:rPr lang="en-US" altLang="en-US" sz="2800" dirty="0" smtClean="0">
                <a:cs typeface="Arial" panose="020B0604020202020204" pitchFamily="34" charset="0"/>
              </a:rPr>
              <a:t>Way </a:t>
            </a:r>
            <a:r>
              <a:rPr lang="en-US" altLang="en-US" sz="2800" dirty="0">
                <a:cs typeface="Arial" panose="020B0604020202020204" pitchFamily="34" charset="0"/>
              </a:rPr>
              <a:t>to </a:t>
            </a:r>
            <a:r>
              <a:rPr lang="en-US" altLang="en-US" sz="2800" dirty="0" smtClean="0">
                <a:cs typeface="Arial" panose="020B0604020202020204" pitchFamily="34" charset="0"/>
              </a:rPr>
              <a:t>Allocate Capital </a:t>
            </a:r>
            <a:r>
              <a:rPr lang="en-US" altLang="en-US" sz="2800" dirty="0">
                <a:cs typeface="Arial" panose="020B0604020202020204" pitchFamily="34" charset="0"/>
              </a:rPr>
              <a:t>among </a:t>
            </a:r>
            <a:r>
              <a:rPr lang="en-US" altLang="en-US" sz="2800" dirty="0" smtClean="0">
                <a:cs typeface="Arial" panose="020B0604020202020204" pitchFamily="34" charset="0"/>
              </a:rPr>
              <a:t>Independent Projects </a:t>
            </a:r>
            <a:r>
              <a:rPr lang="en-US" altLang="en-US" sz="2800" dirty="0">
                <a:cs typeface="Arial" panose="020B0604020202020204" pitchFamily="34" charset="0"/>
              </a:rPr>
              <a:t>is to </a:t>
            </a:r>
            <a:r>
              <a:rPr lang="en-US" altLang="en-US" sz="2800" dirty="0" smtClean="0">
                <a:cs typeface="Arial" panose="020B0604020202020204" pitchFamily="34" charset="0"/>
              </a:rPr>
              <a:t>Create </a:t>
            </a:r>
            <a:r>
              <a:rPr lang="en-US" altLang="en-US" sz="2800" dirty="0">
                <a:cs typeface="Arial" panose="020B0604020202020204" pitchFamily="34" charset="0"/>
              </a:rPr>
              <a:t>MEAs from the </a:t>
            </a:r>
            <a:r>
              <a:rPr lang="en-US" altLang="en-US" sz="2800" dirty="0" smtClean="0">
                <a:cs typeface="Arial" panose="020B0604020202020204" pitchFamily="34" charset="0"/>
              </a:rPr>
              <a:t>Set </a:t>
            </a:r>
            <a:r>
              <a:rPr lang="en-US" altLang="en-US" sz="2800" dirty="0">
                <a:cs typeface="Arial" panose="020B0604020202020204" pitchFamily="34" charset="0"/>
              </a:rPr>
              <a:t>of </a:t>
            </a:r>
            <a:r>
              <a:rPr lang="en-US" altLang="en-US" sz="2800" dirty="0" smtClean="0">
                <a:cs typeface="Arial" panose="020B0604020202020204" pitchFamily="34" charset="0"/>
              </a:rPr>
              <a:t>Projects </a:t>
            </a:r>
            <a:r>
              <a:rPr lang="en-US" altLang="en-US" sz="2800" dirty="0">
                <a:cs typeface="Arial" panose="020B0604020202020204" pitchFamily="34" charset="0"/>
              </a:rPr>
              <a:t>and use </a:t>
            </a:r>
            <a:r>
              <a:rPr lang="en-US" altLang="en-US" sz="2800" dirty="0" smtClean="0">
                <a:cs typeface="Arial" panose="020B0604020202020204" pitchFamily="34" charset="0"/>
              </a:rPr>
              <a:t>Familiar Equivalent Worth Methods</a:t>
            </a:r>
            <a:endParaRPr lang="en-US" sz="2800" b="0" dirty="0"/>
          </a:p>
        </p:txBody>
      </p:sp>
      <p:sp>
        <p:nvSpPr>
          <p:cNvPr id="6" name="Content Placeholder 5"/>
          <p:cNvSpPr>
            <a:spLocks noGrp="1"/>
          </p:cNvSpPr>
          <p:nvPr>
            <p:ph idx="1"/>
          </p:nvPr>
        </p:nvSpPr>
        <p:spPr>
          <a:xfrm>
            <a:off x="457200" y="2062135"/>
            <a:ext cx="8212138" cy="2437129"/>
          </a:xfrm>
        </p:spPr>
        <p:txBody>
          <a:bodyPr vert="horz" lIns="0" tIns="0" rIns="0" bIns="0" rtlCol="0">
            <a:noAutofit/>
          </a:bodyPr>
          <a:lstStyle/>
          <a:p>
            <a:r>
              <a:rPr lang="en-US" altLang="en-US" dirty="0">
                <a:cs typeface="Arial" panose="020B0604020202020204" pitchFamily="34" charset="0"/>
              </a:rPr>
              <a:t>Project risks should be about equal</a:t>
            </a:r>
          </a:p>
          <a:p>
            <a:r>
              <a:rPr lang="en-US" altLang="en-US" dirty="0">
                <a:cs typeface="Arial" panose="020B0604020202020204" pitchFamily="34" charset="0"/>
              </a:rPr>
              <a:t>Enumerate all feasible combinations (those that meet any budget constraints).</a:t>
            </a:r>
          </a:p>
          <a:p>
            <a:r>
              <a:rPr lang="en-US" altLang="en-US" dirty="0">
                <a:cs typeface="Arial" panose="020B0604020202020204" pitchFamily="34" charset="0"/>
              </a:rPr>
              <a:t>The acceptance of the best MEA will specify those projects in which to invest.</a:t>
            </a:r>
          </a:p>
        </p:txBody>
      </p:sp>
    </p:spTree>
    <p:extLst>
      <p:ext uri="{BB962C8B-B14F-4D97-AF65-F5344CB8AC3E}">
        <p14:creationId xmlns:p14="http://schemas.microsoft.com/office/powerpoint/2010/main" val="39547140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74568"/>
            <a:ext cx="8212138" cy="1569660"/>
          </a:xfrm>
        </p:spPr>
        <p:txBody>
          <a:bodyPr lIns="0" tIns="0" rIns="0" bIns="0">
            <a:spAutoFit/>
          </a:bodyPr>
          <a:lstStyle/>
          <a:p>
            <a:r>
              <a:rPr lang="en-US" altLang="en-US" sz="3400" dirty="0">
                <a:cs typeface="Arial" panose="020B0604020202020204" pitchFamily="34" charset="0"/>
              </a:rPr>
              <a:t>With a </a:t>
            </a:r>
            <a:r>
              <a:rPr lang="en-US" altLang="en-US" sz="3400" dirty="0" smtClean="0">
                <a:cs typeface="Arial" panose="020B0604020202020204" pitchFamily="34" charset="0"/>
              </a:rPr>
              <a:t>Budget </a:t>
            </a:r>
            <a:r>
              <a:rPr lang="en-US" altLang="en-US" sz="3400" dirty="0">
                <a:cs typeface="Arial" panose="020B0604020202020204" pitchFamily="34" charset="0"/>
              </a:rPr>
              <a:t>of $150,000, which of the following </a:t>
            </a:r>
            <a:r>
              <a:rPr lang="en-US" altLang="en-US" sz="3400" dirty="0" smtClean="0">
                <a:cs typeface="Arial" panose="020B0604020202020204" pitchFamily="34" charset="0"/>
              </a:rPr>
              <a:t>Independent Projects </a:t>
            </a:r>
            <a:r>
              <a:rPr lang="en-US" altLang="en-US" sz="3400" dirty="0">
                <a:cs typeface="Arial" panose="020B0604020202020204" pitchFamily="34" charset="0"/>
              </a:rPr>
              <a:t>should </a:t>
            </a:r>
            <a:r>
              <a:rPr lang="en-US" altLang="en-US" sz="3400" dirty="0" err="1">
                <a:cs typeface="Arial" panose="020B0604020202020204" pitchFamily="34" charset="0"/>
              </a:rPr>
              <a:t>Mitselfik</a:t>
            </a:r>
            <a:r>
              <a:rPr lang="en-US" altLang="en-US" sz="3400" dirty="0">
                <a:cs typeface="Arial" panose="020B0604020202020204" pitchFamily="34" charset="0"/>
              </a:rPr>
              <a:t>, Inc. </a:t>
            </a:r>
            <a:r>
              <a:rPr lang="en-US" altLang="en-US" sz="3400" dirty="0" smtClean="0">
                <a:cs typeface="Arial" panose="020B0604020202020204" pitchFamily="34" charset="0"/>
              </a:rPr>
              <a:t>Invest </a:t>
            </a:r>
            <a:r>
              <a:rPr lang="en-US" altLang="en-US" sz="3400" dirty="0">
                <a:cs typeface="Arial" panose="020B0604020202020204" pitchFamily="34" charset="0"/>
              </a:rPr>
              <a:t>in?</a:t>
            </a:r>
            <a:endParaRPr lang="en-US" sz="3400" b="0" dirty="0"/>
          </a:p>
        </p:txBody>
      </p:sp>
      <p:graphicFrame>
        <p:nvGraphicFramePr>
          <p:cNvPr id="4" name="Shape 303"/>
          <p:cNvGraphicFramePr/>
          <p:nvPr>
            <p:extLst>
              <p:ext uri="{D42A27DB-BD31-4B8C-83A1-F6EECF244321}">
                <p14:modId xmlns:p14="http://schemas.microsoft.com/office/powerpoint/2010/main" val="3201248051"/>
              </p:ext>
            </p:extLst>
          </p:nvPr>
        </p:nvGraphicFramePr>
        <p:xfrm>
          <a:off x="1766455" y="2384984"/>
          <a:ext cx="5725390" cy="2541280"/>
        </p:xfrm>
        <a:graphic>
          <a:graphicData uri="http://schemas.openxmlformats.org/drawingml/2006/table">
            <a:tbl>
              <a:tblPr firstRow="1">
                <a:noFill/>
              </a:tblPr>
              <a:tblGrid>
                <a:gridCol w="1973940">
                  <a:extLst>
                    <a:ext uri="{9D8B030D-6E8A-4147-A177-3AD203B41FA5}">
                      <a16:colId xmlns:a16="http://schemas.microsoft.com/office/drawing/2014/main" xmlns="" val="20000"/>
                    </a:ext>
                  </a:extLst>
                </a:gridCol>
                <a:gridCol w="1849374">
                  <a:extLst>
                    <a:ext uri="{9D8B030D-6E8A-4147-A177-3AD203B41FA5}">
                      <a16:colId xmlns:a16="http://schemas.microsoft.com/office/drawing/2014/main" xmlns="" val="20001"/>
                    </a:ext>
                  </a:extLst>
                </a:gridCol>
                <a:gridCol w="1902076"/>
              </a:tblGrid>
              <a:tr h="71024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Independent project</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Initial capital outlay</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PW</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4873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A</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$70,000</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$18,000</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48895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$45,000</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$12,000</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48895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C</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$40,000</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$11,000</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31949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D</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$50,000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$14,000</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7658558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48255"/>
            <a:ext cx="8229600" cy="523220"/>
          </a:xfrm>
        </p:spPr>
        <p:txBody>
          <a:bodyPr lIns="0" tIns="0" rIns="0" bIns="0">
            <a:spAutoFit/>
          </a:bodyPr>
          <a:lstStyle/>
          <a:p>
            <a:r>
              <a:rPr lang="en-US" altLang="en-US" sz="3400" dirty="0">
                <a:latin typeface="Arial" panose="020B0604020202020204" pitchFamily="34" charset="0"/>
                <a:cs typeface="Arial" panose="020B0604020202020204" pitchFamily="34" charset="0"/>
              </a:rPr>
              <a:t>The </a:t>
            </a:r>
            <a:r>
              <a:rPr lang="en-US" altLang="en-US" sz="3400" dirty="0" smtClean="0">
                <a:latin typeface="Arial" panose="020B0604020202020204" pitchFamily="34" charset="0"/>
                <a:cs typeface="Arial" panose="020B0604020202020204" pitchFamily="34" charset="0"/>
              </a:rPr>
              <a:t>Set </a:t>
            </a:r>
            <a:r>
              <a:rPr lang="en-US" altLang="en-US" sz="3400" dirty="0">
                <a:latin typeface="Arial" panose="020B0604020202020204" pitchFamily="34" charset="0"/>
                <a:cs typeface="Arial" panose="020B0604020202020204" pitchFamily="34" charset="0"/>
              </a:rPr>
              <a:t>of </a:t>
            </a:r>
            <a:r>
              <a:rPr lang="en-US" altLang="en-US" sz="3400" dirty="0" smtClean="0">
                <a:latin typeface="Arial" panose="020B0604020202020204" pitchFamily="34" charset="0"/>
                <a:cs typeface="Arial" panose="020B0604020202020204" pitchFamily="34" charset="0"/>
              </a:rPr>
              <a:t>Feasible Projects</a:t>
            </a:r>
            <a:endParaRPr lang="en-US" sz="3400" b="0" dirty="0"/>
          </a:p>
        </p:txBody>
      </p:sp>
      <p:graphicFrame>
        <p:nvGraphicFramePr>
          <p:cNvPr id="4" name="Shape 303"/>
          <p:cNvGraphicFramePr/>
          <p:nvPr>
            <p:extLst>
              <p:ext uri="{D42A27DB-BD31-4B8C-83A1-F6EECF244321}">
                <p14:modId xmlns:p14="http://schemas.microsoft.com/office/powerpoint/2010/main" val="3909310807"/>
              </p:ext>
            </p:extLst>
          </p:nvPr>
        </p:nvGraphicFramePr>
        <p:xfrm>
          <a:off x="1974275" y="1559410"/>
          <a:ext cx="5403272" cy="4535453"/>
        </p:xfrm>
        <a:graphic>
          <a:graphicData uri="http://schemas.openxmlformats.org/drawingml/2006/table">
            <a:tbl>
              <a:tblPr firstRow="1">
                <a:noFill/>
              </a:tblPr>
              <a:tblGrid>
                <a:gridCol w="1600200">
                  <a:extLst>
                    <a:ext uri="{9D8B030D-6E8A-4147-A177-3AD203B41FA5}">
                      <a16:colId xmlns:a16="http://schemas.microsoft.com/office/drawing/2014/main" xmlns="" val="20000"/>
                    </a:ext>
                  </a:extLst>
                </a:gridCol>
                <a:gridCol w="1995054">
                  <a:extLst>
                    <a:ext uri="{9D8B030D-6E8A-4147-A177-3AD203B41FA5}">
                      <a16:colId xmlns:a16="http://schemas.microsoft.com/office/drawing/2014/main" xmlns="" val="20001"/>
                    </a:ext>
                  </a:extLst>
                </a:gridCol>
                <a:gridCol w="1808018"/>
              </a:tblGrid>
              <a:tr h="480154">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Combination</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Capital required</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Total PW</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39191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A</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$70,000</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$18,000</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332509">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$45,000</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$12,000</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371549">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C</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$40,000</a:t>
                      </a:r>
                    </a:p>
                  </a:txBody>
                  <a:tcPr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$11,000</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31949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D</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$50,000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$14,000</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1949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AB</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$115,000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$30,000</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1949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AC</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$110,000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$29,000</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1949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AD</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$120,000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$32,000</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1949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BC</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$85,000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$23,000</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1949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BD</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$95,000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$26,000</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1949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CD</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$90,000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$25,000</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1949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BCD</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$135,000</a:t>
                      </a:r>
                    </a:p>
                  </a:txBody>
                  <a:tcPr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$37,000*</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9918123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74099"/>
            <a:ext cx="8212138" cy="1046440"/>
          </a:xfrm>
        </p:spPr>
        <p:txBody>
          <a:bodyPr lIns="0" tIns="0" rIns="0" bIns="0">
            <a:spAutoFit/>
          </a:bodyPr>
          <a:lstStyle/>
          <a:p>
            <a:r>
              <a:rPr lang="en-US" altLang="en-US" sz="3400" dirty="0"/>
              <a:t>Selecting </a:t>
            </a:r>
            <a:r>
              <a:rPr lang="en-US" altLang="en-US" sz="3400" dirty="0" smtClean="0"/>
              <a:t>Independent Projects </a:t>
            </a:r>
            <a:r>
              <a:rPr lang="en-US" altLang="en-US" sz="3400" dirty="0"/>
              <a:t>B, C, and D </a:t>
            </a:r>
            <a:r>
              <a:rPr lang="en-US" altLang="en-US" sz="3400" dirty="0" smtClean="0"/>
              <a:t>Results </a:t>
            </a:r>
            <a:r>
              <a:rPr lang="en-US" altLang="en-US" sz="3400" dirty="0"/>
              <a:t>in the </a:t>
            </a:r>
            <a:r>
              <a:rPr lang="en-US" altLang="en-US" sz="3400" dirty="0" smtClean="0"/>
              <a:t>Greatest </a:t>
            </a:r>
            <a:r>
              <a:rPr lang="en-US" altLang="en-US" sz="3400" dirty="0"/>
              <a:t>PW</a:t>
            </a:r>
            <a:endParaRPr lang="en-US" sz="3400" dirty="0"/>
          </a:p>
        </p:txBody>
      </p:sp>
      <p:sp>
        <p:nvSpPr>
          <p:cNvPr id="6" name="Content Placeholder 5"/>
          <p:cNvSpPr>
            <a:spLocks noGrp="1"/>
          </p:cNvSpPr>
          <p:nvPr>
            <p:ph idx="1"/>
          </p:nvPr>
        </p:nvSpPr>
        <p:spPr>
          <a:xfrm>
            <a:off x="457200" y="1646099"/>
            <a:ext cx="8212138" cy="1669688"/>
          </a:xfrm>
        </p:spPr>
        <p:txBody>
          <a:bodyPr vert="horz" lIns="0" tIns="0" rIns="0" bIns="0" rtlCol="0">
            <a:spAutoFit/>
          </a:bodyPr>
          <a:lstStyle/>
          <a:p>
            <a:r>
              <a:rPr lang="en-US" altLang="en-US" dirty="0"/>
              <a:t>Project combinations ABC, ABD, ACD, and ABCD are not feasible because of the capital constraint.</a:t>
            </a:r>
          </a:p>
          <a:p>
            <a:r>
              <a:rPr lang="en-US" altLang="en-US" dirty="0"/>
              <a:t>Management must decide how best to allocate (or not allocate) the remaining $15,000.</a:t>
            </a:r>
          </a:p>
        </p:txBody>
      </p:sp>
    </p:spTree>
    <p:extLst>
      <p:ext uri="{BB962C8B-B14F-4D97-AF65-F5344CB8AC3E}">
        <p14:creationId xmlns:p14="http://schemas.microsoft.com/office/powerpoint/2010/main" val="25114722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8822"/>
            <a:ext cx="8212138" cy="1085801"/>
          </a:xfrm>
        </p:spPr>
        <p:txBody>
          <a:bodyPr lIns="0" tIns="0" rIns="0" bIns="0">
            <a:spAutoFit/>
          </a:bodyPr>
          <a:lstStyle/>
          <a:p>
            <a:r>
              <a:rPr lang="en-US" altLang="en-US" sz="3400" dirty="0">
                <a:cs typeface="Arial" panose="020B0604020202020204" pitchFamily="34" charset="0"/>
              </a:rPr>
              <a:t>Other </a:t>
            </a:r>
            <a:r>
              <a:rPr lang="en-US" altLang="en-US" sz="3400" dirty="0" smtClean="0">
                <a:cs typeface="Arial" panose="020B0604020202020204" pitchFamily="34" charset="0"/>
              </a:rPr>
              <a:t>Important Managerial Considerations </a:t>
            </a:r>
            <a:r>
              <a:rPr lang="en-US" altLang="en-US" sz="3400" dirty="0">
                <a:cs typeface="Arial" panose="020B0604020202020204" pitchFamily="34" charset="0"/>
              </a:rPr>
              <a:t>and </a:t>
            </a:r>
            <a:r>
              <a:rPr lang="en-US" altLang="en-US" sz="3400" dirty="0" smtClean="0">
                <a:cs typeface="Arial" panose="020B0604020202020204" pitchFamily="34" charset="0"/>
              </a:rPr>
              <a:t>Complications</a:t>
            </a:r>
            <a:endParaRPr lang="en-US" sz="3400" b="0" dirty="0"/>
          </a:p>
        </p:txBody>
      </p:sp>
      <p:sp>
        <p:nvSpPr>
          <p:cNvPr id="6" name="Content Placeholder 5"/>
          <p:cNvSpPr>
            <a:spLocks noGrp="1"/>
          </p:cNvSpPr>
          <p:nvPr>
            <p:ph idx="1"/>
          </p:nvPr>
        </p:nvSpPr>
        <p:spPr>
          <a:xfrm>
            <a:off x="457200" y="1656490"/>
            <a:ext cx="8212138" cy="3877985"/>
          </a:xfrm>
        </p:spPr>
        <p:txBody>
          <a:bodyPr vert="horz" lIns="0" tIns="0" rIns="0" bIns="0" rtlCol="0">
            <a:spAutoFit/>
          </a:bodyPr>
          <a:lstStyle/>
          <a:p>
            <a:pPr>
              <a:spcBef>
                <a:spcPct val="50000"/>
              </a:spcBef>
            </a:pPr>
            <a:r>
              <a:rPr lang="en-US" altLang="en-US" dirty="0">
                <a:cs typeface="Arial" panose="020B0604020202020204" pitchFamily="34" charset="0"/>
              </a:rPr>
              <a:t>Projects have different lives, and different cash flow commitments.</a:t>
            </a:r>
          </a:p>
          <a:p>
            <a:pPr>
              <a:spcBef>
                <a:spcPct val="50000"/>
              </a:spcBef>
            </a:pPr>
            <a:r>
              <a:rPr lang="en-US" altLang="en-US" dirty="0">
                <a:cs typeface="Arial" panose="020B0604020202020204" pitchFamily="34" charset="0"/>
              </a:rPr>
              <a:t>Projects have differing levels of risk.</a:t>
            </a:r>
          </a:p>
          <a:p>
            <a:pPr>
              <a:spcBef>
                <a:spcPct val="50000"/>
              </a:spcBef>
            </a:pPr>
            <a:r>
              <a:rPr lang="en-US" altLang="en-US" dirty="0">
                <a:cs typeface="Arial" panose="020B0604020202020204" pitchFamily="34" charset="0"/>
              </a:rPr>
              <a:t>The long-term capital plan must be considered.</a:t>
            </a:r>
          </a:p>
          <a:p>
            <a:pPr>
              <a:spcBef>
                <a:spcPct val="50000"/>
              </a:spcBef>
            </a:pPr>
            <a:r>
              <a:rPr lang="en-US" altLang="en-US" dirty="0">
                <a:cs typeface="Arial" panose="020B0604020202020204" pitchFamily="34" charset="0"/>
              </a:rPr>
              <a:t>The overall risk of the firm must be considered.</a:t>
            </a:r>
          </a:p>
          <a:p>
            <a:pPr>
              <a:spcBef>
                <a:spcPct val="50000"/>
              </a:spcBef>
            </a:pPr>
            <a:r>
              <a:rPr lang="en-US" altLang="en-US" dirty="0">
                <a:cs typeface="Arial" panose="020B0604020202020204" pitchFamily="34" charset="0"/>
              </a:rPr>
              <a:t>The corporate strategic plan may favor one part of the company over another for investment.</a:t>
            </a:r>
          </a:p>
          <a:p>
            <a:pPr>
              <a:spcBef>
                <a:spcPct val="50000"/>
              </a:spcBef>
            </a:pPr>
            <a:r>
              <a:rPr lang="en-US" altLang="en-US" dirty="0">
                <a:cs typeface="Arial" panose="020B0604020202020204" pitchFamily="34" charset="0"/>
              </a:rPr>
              <a:t>Much, much more. . </a:t>
            </a:r>
            <a:r>
              <a:rPr lang="en-US" altLang="en-US" dirty="0" smtClean="0">
                <a:cs typeface="Arial" panose="020B0604020202020204" pitchFamily="34" charset="0"/>
              </a:rPr>
              <a:t>.</a:t>
            </a:r>
            <a:endParaRPr lang="en-US" altLang="en-US" dirty="0">
              <a:cs typeface="Arial" panose="020B0604020202020204" pitchFamily="34" charset="0"/>
            </a:endParaRPr>
          </a:p>
        </p:txBody>
      </p:sp>
    </p:spTree>
    <p:extLst>
      <p:ext uri="{BB962C8B-B14F-4D97-AF65-F5344CB8AC3E}">
        <p14:creationId xmlns:p14="http://schemas.microsoft.com/office/powerpoint/2010/main" val="11706694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8822"/>
            <a:ext cx="8212138" cy="1085801"/>
          </a:xfrm>
        </p:spPr>
        <p:txBody>
          <a:bodyPr lIns="0" tIns="0" rIns="0" bIns="0">
            <a:spAutoFit/>
          </a:bodyPr>
          <a:lstStyle/>
          <a:p>
            <a:r>
              <a:rPr lang="en-US" altLang="en-US" sz="3400" dirty="0">
                <a:cs typeface="Arial" panose="020B0604020202020204" pitchFamily="34" charset="0"/>
              </a:rPr>
              <a:t>Capital </a:t>
            </a:r>
            <a:r>
              <a:rPr lang="en-US" altLang="en-US" sz="3400" dirty="0" smtClean="0">
                <a:cs typeface="Arial" panose="020B0604020202020204" pitchFamily="34" charset="0"/>
              </a:rPr>
              <a:t>Allocation Problems </a:t>
            </a:r>
            <a:r>
              <a:rPr lang="en-US" altLang="en-US" sz="3400" dirty="0">
                <a:cs typeface="Arial" panose="020B0604020202020204" pitchFamily="34" charset="0"/>
              </a:rPr>
              <a:t>can be </a:t>
            </a:r>
            <a:r>
              <a:rPr lang="en-US" altLang="en-US" sz="3400" dirty="0" smtClean="0">
                <a:cs typeface="Arial" panose="020B0604020202020204" pitchFamily="34" charset="0"/>
              </a:rPr>
              <a:t>Modeled </a:t>
            </a:r>
            <a:r>
              <a:rPr lang="en-US" altLang="en-US" sz="3400" dirty="0">
                <a:cs typeface="Arial" panose="020B0604020202020204" pitchFamily="34" charset="0"/>
              </a:rPr>
              <a:t>as </a:t>
            </a:r>
            <a:r>
              <a:rPr lang="en-US" altLang="en-US" sz="3400" dirty="0" smtClean="0">
                <a:cs typeface="Arial" panose="020B0604020202020204" pitchFamily="34" charset="0"/>
              </a:rPr>
              <a:t>Linear Programs</a:t>
            </a:r>
            <a:r>
              <a:rPr lang="en-US" altLang="en-US" sz="3400" dirty="0">
                <a:cs typeface="Arial" panose="020B0604020202020204" pitchFamily="34" charset="0"/>
              </a:rPr>
              <a:t>.</a:t>
            </a:r>
            <a:endParaRPr lang="en-US" sz="3400" b="0" dirty="0"/>
          </a:p>
        </p:txBody>
      </p:sp>
      <p:sp>
        <p:nvSpPr>
          <p:cNvPr id="6" name="Content Placeholder 5"/>
          <p:cNvSpPr>
            <a:spLocks noGrp="1"/>
          </p:cNvSpPr>
          <p:nvPr>
            <p:ph idx="1"/>
          </p:nvPr>
        </p:nvSpPr>
        <p:spPr>
          <a:xfrm>
            <a:off x="457200" y="1656490"/>
            <a:ext cx="8212138" cy="4078039"/>
          </a:xfrm>
        </p:spPr>
        <p:txBody>
          <a:bodyPr vert="horz" lIns="0" tIns="0" rIns="0" bIns="0" rtlCol="0">
            <a:spAutoFit/>
          </a:bodyPr>
          <a:lstStyle/>
          <a:p>
            <a:r>
              <a:rPr lang="ja-JP" altLang="en-US" dirty="0"/>
              <a:t>“</a:t>
            </a:r>
            <a:r>
              <a:rPr lang="en-US" altLang="ja-JP" dirty="0"/>
              <a:t>Brute force</a:t>
            </a:r>
            <a:r>
              <a:rPr lang="ja-JP" altLang="en-US" dirty="0"/>
              <a:t>”</a:t>
            </a:r>
            <a:r>
              <a:rPr lang="en-US" altLang="ja-JP" dirty="0"/>
              <a:t> evaluation of all independent alternatives, especially when the number of alternatives is very large, is cumbersome at best.</a:t>
            </a:r>
          </a:p>
          <a:p>
            <a:r>
              <a:rPr lang="en-US" altLang="en-US" dirty="0"/>
              <a:t>Linear programming can be used to determine an optimal portfolio of projects.</a:t>
            </a:r>
          </a:p>
          <a:p>
            <a:r>
              <a:rPr lang="en-US" altLang="en-US" dirty="0"/>
              <a:t>Linear programming is a mathematical procedure for maximizing (or minimizing) a linear function subject to one or more linear constraints</a:t>
            </a:r>
            <a:r>
              <a:rPr lang="en-US" altLang="en-US" dirty="0" smtClean="0"/>
              <a:t>. We </a:t>
            </a:r>
            <a:r>
              <a:rPr lang="en-US" altLang="en-US" dirty="0"/>
              <a:t>will present the formulation of problems, but not the solution, which is beyond our scope</a:t>
            </a:r>
            <a:r>
              <a:rPr lang="en-US" altLang="en-US" dirty="0" smtClean="0"/>
              <a:t>.</a:t>
            </a:r>
            <a:endParaRPr lang="en-US" altLang="en-US" dirty="0"/>
          </a:p>
        </p:txBody>
      </p:sp>
    </p:spTree>
    <p:extLst>
      <p:ext uri="{BB962C8B-B14F-4D97-AF65-F5344CB8AC3E}">
        <p14:creationId xmlns:p14="http://schemas.microsoft.com/office/powerpoint/2010/main" val="42706129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80386"/>
            <a:ext cx="8212138" cy="1046440"/>
          </a:xfrm>
        </p:spPr>
        <p:txBody>
          <a:bodyPr lIns="0" tIns="0" rIns="0" bIns="0">
            <a:spAutoFit/>
          </a:bodyPr>
          <a:lstStyle/>
          <a:p>
            <a:r>
              <a:rPr lang="en-US" altLang="en-US" sz="3400" dirty="0">
                <a:cs typeface="Arial" panose="020B0604020202020204" pitchFamily="34" charset="0"/>
              </a:rPr>
              <a:t>The </a:t>
            </a:r>
            <a:r>
              <a:rPr lang="en-US" altLang="en-US" sz="3400" dirty="0" smtClean="0">
                <a:cs typeface="Arial" panose="020B0604020202020204" pitchFamily="34" charset="0"/>
              </a:rPr>
              <a:t>Objective Function </a:t>
            </a:r>
            <a:r>
              <a:rPr lang="en-US" altLang="en-US" sz="3400" dirty="0">
                <a:cs typeface="Arial" panose="020B0604020202020204" pitchFamily="34" charset="0"/>
              </a:rPr>
              <a:t>of the </a:t>
            </a:r>
            <a:r>
              <a:rPr lang="en-US" altLang="en-US" sz="3400" dirty="0" smtClean="0">
                <a:cs typeface="Arial" panose="020B0604020202020204" pitchFamily="34" charset="0"/>
              </a:rPr>
              <a:t>Capital Allocation Problem</a:t>
            </a:r>
            <a:endParaRPr lang="en-US" sz="3400" b="0" dirty="0"/>
          </a:p>
        </p:txBody>
      </p:sp>
      <p:graphicFrame>
        <p:nvGraphicFramePr>
          <p:cNvPr id="3" name="Object 2"/>
          <p:cNvGraphicFramePr>
            <a:graphicFrameLocks noChangeAspect="1"/>
          </p:cNvGraphicFramePr>
          <p:nvPr>
            <p:extLst>
              <p:ext uri="{D42A27DB-BD31-4B8C-83A1-F6EECF244321}">
                <p14:modId xmlns:p14="http://schemas.microsoft.com/office/powerpoint/2010/main" val="1163552105"/>
              </p:ext>
            </p:extLst>
          </p:nvPr>
        </p:nvGraphicFramePr>
        <p:xfrm>
          <a:off x="2409825" y="1814513"/>
          <a:ext cx="3568700" cy="838200"/>
        </p:xfrm>
        <a:graphic>
          <a:graphicData uri="http://schemas.openxmlformats.org/presentationml/2006/ole">
            <mc:AlternateContent xmlns:mc="http://schemas.openxmlformats.org/markup-compatibility/2006">
              <mc:Choice xmlns:v="urn:schemas-microsoft-com:vml" Requires="v">
                <p:oleObj spid="_x0000_s44730" name="Equation" r:id="rId4" imgW="3568680" imgH="838080" progId="Equation.DSMT4">
                  <p:embed/>
                </p:oleObj>
              </mc:Choice>
              <mc:Fallback>
                <p:oleObj name="Equation" r:id="rId4" imgW="3568680" imgH="83808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09825" y="1814513"/>
                        <a:ext cx="35687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idx="1"/>
          </p:nvPr>
        </p:nvSpPr>
        <p:spPr>
          <a:xfrm>
            <a:off x="457200" y="2494723"/>
            <a:ext cx="922867" cy="375494"/>
          </a:xfrm>
        </p:spPr>
        <p:txBody>
          <a:bodyPr vert="horz" lIns="0" tIns="0" rIns="0" bIns="0" rtlCol="0">
            <a:noAutofit/>
          </a:bodyPr>
          <a:lstStyle/>
          <a:p>
            <a:pPr marL="0" indent="0">
              <a:buNone/>
            </a:pPr>
            <a:r>
              <a:rPr lang="en-US" altLang="en-US" dirty="0">
                <a:cs typeface="Arial" panose="020B0604020202020204" pitchFamily="34" charset="0"/>
              </a:rPr>
              <a:t>where</a:t>
            </a:r>
          </a:p>
        </p:txBody>
      </p:sp>
      <p:graphicFrame>
        <p:nvGraphicFramePr>
          <p:cNvPr id="4" name="Object 3"/>
          <p:cNvGraphicFramePr>
            <a:graphicFrameLocks noChangeAspect="1"/>
          </p:cNvGraphicFramePr>
          <p:nvPr>
            <p:extLst>
              <p:ext uri="{D42A27DB-BD31-4B8C-83A1-F6EECF244321}">
                <p14:modId xmlns:p14="http://schemas.microsoft.com/office/powerpoint/2010/main" val="943891900"/>
              </p:ext>
            </p:extLst>
          </p:nvPr>
        </p:nvGraphicFramePr>
        <p:xfrm>
          <a:off x="1206500" y="3119438"/>
          <a:ext cx="6502400" cy="2921000"/>
        </p:xfrm>
        <a:graphic>
          <a:graphicData uri="http://schemas.openxmlformats.org/presentationml/2006/ole">
            <mc:AlternateContent xmlns:mc="http://schemas.openxmlformats.org/markup-compatibility/2006">
              <mc:Choice xmlns:v="urn:schemas-microsoft-com:vml" Requires="v">
                <p:oleObj spid="_x0000_s44731" name="Equation" r:id="rId6" imgW="6502320" imgH="2920680" progId="Equation.DSMT4">
                  <p:embed/>
                </p:oleObj>
              </mc:Choice>
              <mc:Fallback>
                <p:oleObj name="Equation" r:id="rId6" imgW="6502320" imgH="2920680" progId="Equation.DSMT4">
                  <p:embed/>
                  <p:pic>
                    <p:nvPicPr>
                      <p:cNvPr id="0" name="Object 2"/>
                      <p:cNvPicPr>
                        <a:picLocks noChangeAspect="1" noChangeArrowheads="1"/>
                      </p:cNvPicPr>
                      <p:nvPr/>
                    </p:nvPicPr>
                    <p:blipFill>
                      <a:blip r:embed="rId7"/>
                      <a:srcRect/>
                      <a:stretch>
                        <a:fillRect/>
                      </a:stretch>
                    </p:blipFill>
                    <p:spPr bwMode="auto">
                      <a:xfrm>
                        <a:off x="1206500" y="3119438"/>
                        <a:ext cx="6502400" cy="292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177971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7"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66809"/>
            <a:ext cx="8212138" cy="1569660"/>
          </a:xfrm>
        </p:spPr>
        <p:txBody>
          <a:bodyPr lIns="0" tIns="0" rIns="0" bIns="0">
            <a:spAutoFit/>
          </a:bodyPr>
          <a:lstStyle/>
          <a:p>
            <a:r>
              <a:rPr lang="en-US" altLang="en-US" sz="3400" dirty="0">
                <a:cs typeface="Arial" panose="020B0604020202020204" pitchFamily="34" charset="0"/>
              </a:rPr>
              <a:t>Typical </a:t>
            </a:r>
            <a:r>
              <a:rPr lang="en-US" altLang="en-US" sz="3400" dirty="0" smtClean="0">
                <a:cs typeface="Arial" panose="020B0604020202020204" pitchFamily="34" charset="0"/>
              </a:rPr>
              <a:t>Constraints </a:t>
            </a:r>
            <a:r>
              <a:rPr lang="en-US" altLang="en-US" sz="3400" dirty="0">
                <a:cs typeface="Arial" panose="020B0604020202020204" pitchFamily="34" charset="0"/>
              </a:rPr>
              <a:t>are </a:t>
            </a:r>
            <a:r>
              <a:rPr lang="en-US" altLang="en-US" sz="3400" dirty="0" smtClean="0">
                <a:cs typeface="Arial" panose="020B0604020202020204" pitchFamily="34" charset="0"/>
              </a:rPr>
              <a:t>Limitations </a:t>
            </a:r>
            <a:r>
              <a:rPr lang="en-US" altLang="en-US" sz="3400" dirty="0">
                <a:cs typeface="Arial" panose="020B0604020202020204" pitchFamily="34" charset="0"/>
              </a:rPr>
              <a:t>on </a:t>
            </a:r>
            <a:r>
              <a:rPr lang="en-US" altLang="en-US" sz="3400" dirty="0" smtClean="0">
                <a:cs typeface="Arial" panose="020B0604020202020204" pitchFamily="34" charset="0"/>
              </a:rPr>
              <a:t>Cash Outlays </a:t>
            </a:r>
            <a:r>
              <a:rPr lang="en-US" altLang="en-US" sz="3400" dirty="0">
                <a:cs typeface="Arial" panose="020B0604020202020204" pitchFamily="34" charset="0"/>
              </a:rPr>
              <a:t>in each </a:t>
            </a:r>
            <a:r>
              <a:rPr lang="en-US" altLang="en-US" sz="3400" dirty="0" smtClean="0">
                <a:cs typeface="Arial" panose="020B0604020202020204" pitchFamily="34" charset="0"/>
              </a:rPr>
              <a:t>Period</a:t>
            </a:r>
            <a:r>
              <a:rPr lang="en-US" altLang="en-US" sz="3400" dirty="0">
                <a:cs typeface="Arial" panose="020B0604020202020204" pitchFamily="34" charset="0"/>
              </a:rPr>
              <a:t>, and </a:t>
            </a:r>
            <a:r>
              <a:rPr lang="en-US" altLang="en-US" sz="3400" dirty="0" smtClean="0">
                <a:cs typeface="Arial" panose="020B0604020202020204" pitchFamily="34" charset="0"/>
              </a:rPr>
              <a:t>Interrelationships </a:t>
            </a:r>
            <a:r>
              <a:rPr lang="en-US" altLang="en-US" sz="3400" dirty="0">
                <a:cs typeface="Arial" panose="020B0604020202020204" pitchFamily="34" charset="0"/>
              </a:rPr>
              <a:t>among </a:t>
            </a:r>
            <a:r>
              <a:rPr lang="en-US" altLang="en-US" sz="3400" dirty="0" smtClean="0">
                <a:cs typeface="Arial" panose="020B0604020202020204" pitchFamily="34" charset="0"/>
              </a:rPr>
              <a:t>Projects</a:t>
            </a:r>
            <a:endParaRPr lang="en-US" sz="3400" b="0" dirty="0"/>
          </a:p>
        </p:txBody>
      </p:sp>
      <p:sp>
        <p:nvSpPr>
          <p:cNvPr id="6" name="Content Placeholder 5"/>
          <p:cNvSpPr>
            <a:spLocks noGrp="1"/>
          </p:cNvSpPr>
          <p:nvPr>
            <p:ph idx="1"/>
          </p:nvPr>
        </p:nvSpPr>
        <p:spPr>
          <a:xfrm>
            <a:off x="457200" y="2052072"/>
            <a:ext cx="8212138" cy="369332"/>
          </a:xfrm>
        </p:spPr>
        <p:txBody>
          <a:bodyPr vert="horz" lIns="0" tIns="0" rIns="0" bIns="0" rtlCol="0">
            <a:spAutoFit/>
          </a:bodyPr>
          <a:lstStyle/>
          <a:p>
            <a:pPr marL="0" indent="0">
              <a:buNone/>
            </a:pPr>
            <a:r>
              <a:rPr lang="en-US" altLang="en-US" dirty="0">
                <a:latin typeface="Arial Regular"/>
              </a:rPr>
              <a:t>Let</a:t>
            </a:r>
            <a:endParaRPr lang="en-US" altLang="en-US" dirty="0"/>
          </a:p>
        </p:txBody>
      </p:sp>
      <p:graphicFrame>
        <p:nvGraphicFramePr>
          <p:cNvPr id="2" name="Object 1"/>
          <p:cNvGraphicFramePr>
            <a:graphicFrameLocks noChangeAspect="1"/>
          </p:cNvGraphicFramePr>
          <p:nvPr>
            <p:extLst>
              <p:ext uri="{D42A27DB-BD31-4B8C-83A1-F6EECF244321}">
                <p14:modId xmlns:p14="http://schemas.microsoft.com/office/powerpoint/2010/main" val="247723932"/>
              </p:ext>
            </p:extLst>
          </p:nvPr>
        </p:nvGraphicFramePr>
        <p:xfrm>
          <a:off x="1354138" y="2709570"/>
          <a:ext cx="6108700" cy="2336800"/>
        </p:xfrm>
        <a:graphic>
          <a:graphicData uri="http://schemas.openxmlformats.org/presentationml/2006/ole">
            <mc:AlternateContent xmlns:mc="http://schemas.openxmlformats.org/markup-compatibility/2006">
              <mc:Choice xmlns:v="urn:schemas-microsoft-com:vml" Requires="v">
                <p:oleObj spid="_x0000_s45405" name="Equation" r:id="rId4" imgW="6108480" imgH="2336760" progId="Equation.DSMT4">
                  <p:embed/>
                </p:oleObj>
              </mc:Choice>
              <mc:Fallback>
                <p:oleObj name="Equation" r:id="rId4" imgW="6108480" imgH="233676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54138" y="2709570"/>
                        <a:ext cx="6108700" cy="233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382415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00684"/>
            <a:ext cx="8229600" cy="563078"/>
          </a:xfrm>
        </p:spPr>
        <p:txBody>
          <a:bodyPr wrap="square" lIns="0" tIns="0" rIns="0" bIns="0">
            <a:spAutoFit/>
          </a:bodyPr>
          <a:lstStyle/>
          <a:p>
            <a:r>
              <a:rPr lang="en-US" altLang="en-US" sz="3400" dirty="0">
                <a:cs typeface="Arial" panose="020B0604020202020204" pitchFamily="34" charset="0"/>
              </a:rPr>
              <a:t>Limitations on </a:t>
            </a:r>
            <a:r>
              <a:rPr lang="en-US" altLang="en-US" sz="3400" dirty="0" smtClean="0">
                <a:cs typeface="Arial" panose="020B0604020202020204" pitchFamily="34" charset="0"/>
              </a:rPr>
              <a:t>Cash Outlays</a:t>
            </a:r>
            <a:endParaRPr lang="en-US" sz="2800" dirty="0"/>
          </a:p>
        </p:txBody>
      </p:sp>
      <p:sp>
        <p:nvSpPr>
          <p:cNvPr id="6" name="Content Placeholder 5"/>
          <p:cNvSpPr>
            <a:spLocks noGrp="1"/>
          </p:cNvSpPr>
          <p:nvPr>
            <p:ph idx="1"/>
          </p:nvPr>
        </p:nvSpPr>
        <p:spPr>
          <a:xfrm>
            <a:off x="457200" y="1641764"/>
            <a:ext cx="8229600" cy="369332"/>
          </a:xfrm>
        </p:spPr>
        <p:txBody>
          <a:bodyPr vert="horz" lIns="0" tIns="0" rIns="0" bIns="0" rtlCol="0">
            <a:spAutoFit/>
          </a:bodyPr>
          <a:lstStyle/>
          <a:p>
            <a:pPr>
              <a:spcBef>
                <a:spcPct val="0"/>
              </a:spcBef>
              <a:buNone/>
            </a:pPr>
            <a:r>
              <a:rPr lang="en-US" altLang="en-US" dirty="0"/>
              <a:t>Limitations on cash outlays for period k.</a:t>
            </a:r>
            <a:endParaRPr lang="en-US" altLang="en-US" dirty="0">
              <a:latin typeface="Arial Regular"/>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3444582886"/>
              </p:ext>
            </p:extLst>
          </p:nvPr>
        </p:nvGraphicFramePr>
        <p:xfrm>
          <a:off x="3249613" y="2429894"/>
          <a:ext cx="2693987" cy="1365250"/>
        </p:xfrm>
        <a:graphic>
          <a:graphicData uri="http://schemas.openxmlformats.org/presentationml/2006/ole">
            <mc:AlternateContent xmlns:mc="http://schemas.openxmlformats.org/markup-compatibility/2006">
              <mc:Choice xmlns:v="urn:schemas-microsoft-com:vml" Requires="v">
                <p:oleObj spid="_x0000_s46774" name="Equation" r:id="rId4" imgW="1904760" imgH="965160" progId="Equation.DSMT4">
                  <p:embed/>
                </p:oleObj>
              </mc:Choice>
              <mc:Fallback>
                <p:oleObj name="Equation" r:id="rId4" imgW="1904760" imgH="96516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49613" y="2429894"/>
                        <a:ext cx="2693987" cy="136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Content Placeholder 3"/>
          <p:cNvSpPr>
            <a:spLocks noGrp="1"/>
          </p:cNvSpPr>
          <p:nvPr>
            <p:ph idx="13"/>
          </p:nvPr>
        </p:nvSpPr>
        <p:spPr>
          <a:xfrm>
            <a:off x="457200" y="4039899"/>
            <a:ext cx="8229600" cy="470897"/>
          </a:xfrm>
        </p:spPr>
        <p:txBody>
          <a:bodyPr/>
          <a:lstStyle/>
          <a:p>
            <a:pPr marL="0" indent="0">
              <a:buNone/>
            </a:pPr>
            <a:r>
              <a:rPr lang="en-US" altLang="en-US" dirty="0">
                <a:latin typeface="Arial Regular"/>
              </a:rPr>
              <a:t>If projects p, q, and r are mutually </a:t>
            </a:r>
            <a:r>
              <a:rPr lang="en-US" altLang="en-US" dirty="0" smtClean="0">
                <a:latin typeface="Arial Regular"/>
              </a:rPr>
              <a:t>exclusive, then</a:t>
            </a:r>
            <a:endParaRPr lang="en-US" altLang="en-US" dirty="0">
              <a:latin typeface="Arial Regular"/>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238241102"/>
              </p:ext>
            </p:extLst>
          </p:nvPr>
        </p:nvGraphicFramePr>
        <p:xfrm>
          <a:off x="2901950" y="4998750"/>
          <a:ext cx="3727450" cy="690562"/>
        </p:xfrm>
        <a:graphic>
          <a:graphicData uri="http://schemas.openxmlformats.org/presentationml/2006/ole">
            <mc:AlternateContent xmlns:mc="http://schemas.openxmlformats.org/markup-compatibility/2006">
              <mc:Choice xmlns:v="urn:schemas-microsoft-com:vml" Requires="v">
                <p:oleObj spid="_x0000_s46775" name="Equation" r:id="rId6" imgW="2539800" imgH="469800" progId="Equation.DSMT4">
                  <p:embed/>
                </p:oleObj>
              </mc:Choice>
              <mc:Fallback>
                <p:oleObj name="Equation" r:id="rId6" imgW="2539800" imgH="46980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01950" y="4998750"/>
                        <a:ext cx="3727450"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85276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9022"/>
            <a:ext cx="8229600" cy="1569660"/>
          </a:xfrm>
        </p:spPr>
        <p:txBody>
          <a:bodyPr>
            <a:spAutoFit/>
          </a:bodyPr>
          <a:lstStyle/>
          <a:p>
            <a:r>
              <a:rPr lang="en-US" altLang="en-US" sz="3400" dirty="0">
                <a:cs typeface="Arial" panose="020B0604020202020204" pitchFamily="34" charset="0"/>
              </a:rPr>
              <a:t>Capital Financing and Allocation Functions are Primary Components of Capital </a:t>
            </a:r>
            <a:r>
              <a:rPr lang="en-US" altLang="en-US" sz="3400" dirty="0" smtClean="0">
                <a:cs typeface="Arial" panose="020B0604020202020204" pitchFamily="34" charset="0"/>
              </a:rPr>
              <a:t>Budgeting </a:t>
            </a:r>
            <a:r>
              <a:rPr lang="en-US" altLang="en-US" sz="2800" dirty="0" smtClean="0">
                <a:cs typeface="Arial" panose="020B0604020202020204" pitchFamily="34" charset="0"/>
              </a:rPr>
              <a:t>(2 </a:t>
            </a:r>
            <a:r>
              <a:rPr lang="en-US" altLang="en-US" sz="2800" dirty="0">
                <a:cs typeface="Arial" panose="020B0604020202020204" pitchFamily="34" charset="0"/>
              </a:rPr>
              <a:t>of 2)</a:t>
            </a:r>
            <a:endParaRPr lang="en-IN" sz="2800" dirty="0">
              <a:cs typeface="Arial" panose="020B0604020202020204" pitchFamily="34" charset="0"/>
            </a:endParaRPr>
          </a:p>
        </p:txBody>
      </p:sp>
      <p:pic>
        <p:nvPicPr>
          <p:cNvPr id="40962" name="Picture 2" descr="In capital allocation, project portfolios have engineering economic analysis performed on department, division, and international projects."/>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25779" y="1962171"/>
            <a:ext cx="6491442" cy="426580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06921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3" name="Title 2"/>
          <p:cNvSpPr>
            <a:spLocks noGrp="1"/>
          </p:cNvSpPr>
          <p:nvPr>
            <p:ph type="title"/>
          </p:nvPr>
        </p:nvSpPr>
        <p:spPr>
          <a:xfrm>
            <a:off x="457200" y="204129"/>
            <a:ext cx="8229600" cy="497542"/>
          </a:xfrm>
        </p:spPr>
        <p:txBody>
          <a:bodyPr/>
          <a:lstStyle/>
          <a:p>
            <a:r>
              <a:rPr lang="en-US" altLang="en-US" sz="3400" dirty="0" smtClean="0">
                <a:cs typeface="Arial" panose="020B0604020202020204" pitchFamily="34" charset="0"/>
              </a:rPr>
              <a:t>Mutually Exclusive</a:t>
            </a:r>
            <a:endParaRPr lang="en-US" sz="3400" dirty="0"/>
          </a:p>
        </p:txBody>
      </p:sp>
      <p:sp>
        <p:nvSpPr>
          <p:cNvPr id="6" name="Content Placeholder 5"/>
          <p:cNvSpPr>
            <a:spLocks noGrp="1"/>
          </p:cNvSpPr>
          <p:nvPr>
            <p:ph idx="1"/>
          </p:nvPr>
        </p:nvSpPr>
        <p:spPr>
          <a:xfrm>
            <a:off x="457200" y="1646099"/>
            <a:ext cx="8212138" cy="738664"/>
          </a:xfrm>
        </p:spPr>
        <p:txBody>
          <a:bodyPr vert="horz" lIns="0" tIns="0" rIns="0" bIns="0" rtlCol="0">
            <a:spAutoFit/>
          </a:bodyPr>
          <a:lstStyle/>
          <a:p>
            <a:pPr marL="0" indent="0">
              <a:spcBef>
                <a:spcPct val="0"/>
              </a:spcBef>
              <a:buNone/>
            </a:pPr>
            <a:r>
              <a:rPr lang="en-US" altLang="en-US" dirty="0">
                <a:cs typeface="Arial" panose="020B0604020202020204" pitchFamily="34" charset="0"/>
              </a:rPr>
              <a:t>If project r can be undertaken only if project s has </a:t>
            </a:r>
            <a:r>
              <a:rPr lang="en-US" altLang="en-US" dirty="0" smtClean="0">
                <a:cs typeface="Arial" panose="020B0604020202020204" pitchFamily="34" charset="0"/>
              </a:rPr>
              <a:t>already been </a:t>
            </a:r>
            <a:r>
              <a:rPr lang="en-US" altLang="en-US" dirty="0">
                <a:cs typeface="Arial" panose="020B0604020202020204" pitchFamily="34" charset="0"/>
              </a:rPr>
              <a:t>selected, then</a:t>
            </a:r>
          </a:p>
        </p:txBody>
      </p:sp>
      <p:graphicFrame>
        <p:nvGraphicFramePr>
          <p:cNvPr id="5" name="Object 4"/>
          <p:cNvGraphicFramePr>
            <a:graphicFrameLocks noChangeAspect="1"/>
          </p:cNvGraphicFramePr>
          <p:nvPr>
            <p:extLst>
              <p:ext uri="{D42A27DB-BD31-4B8C-83A1-F6EECF244321}">
                <p14:modId xmlns:p14="http://schemas.microsoft.com/office/powerpoint/2010/main" val="3915320159"/>
              </p:ext>
            </p:extLst>
          </p:nvPr>
        </p:nvGraphicFramePr>
        <p:xfrm>
          <a:off x="2552700" y="2686050"/>
          <a:ext cx="3784600" cy="431800"/>
        </p:xfrm>
        <a:graphic>
          <a:graphicData uri="http://schemas.openxmlformats.org/presentationml/2006/ole">
            <mc:AlternateContent xmlns:mc="http://schemas.openxmlformats.org/markup-compatibility/2006">
              <mc:Choice xmlns:v="urn:schemas-microsoft-com:vml" Requires="v">
                <p:oleObj spid="_x0000_s47796" name="Equation" r:id="rId4" imgW="3784320" imgH="431640" progId="Equation.DSMT4">
                  <p:embed/>
                </p:oleObj>
              </mc:Choice>
              <mc:Fallback>
                <p:oleObj name="Equation" r:id="rId4" imgW="3784320" imgH="431640" progId="Equation.DSMT4">
                  <p:embed/>
                  <p:pic>
                    <p:nvPicPr>
                      <p:cNvPr id="0" name="Object 1"/>
                      <p:cNvPicPr>
                        <a:picLocks noChangeAspect="1" noChangeArrowheads="1"/>
                      </p:cNvPicPr>
                      <p:nvPr/>
                    </p:nvPicPr>
                    <p:blipFill>
                      <a:blip r:embed="rId5"/>
                      <a:srcRect/>
                      <a:stretch>
                        <a:fillRect/>
                      </a:stretch>
                    </p:blipFill>
                    <p:spPr bwMode="auto">
                      <a:xfrm>
                        <a:off x="2552700" y="2686050"/>
                        <a:ext cx="37846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Content Placeholder 5"/>
          <p:cNvSpPr txBox="1">
            <a:spLocks/>
          </p:cNvSpPr>
          <p:nvPr/>
        </p:nvSpPr>
        <p:spPr>
          <a:xfrm>
            <a:off x="457194" y="3510757"/>
            <a:ext cx="8212138" cy="738664"/>
          </a:xfrm>
          <a:prstGeom prst="rect">
            <a:avLst/>
          </a:prstGeom>
        </p:spPr>
        <p:txBody>
          <a:bodyPr vert="horz" lIns="0" tIns="0" rIns="0" bIns="0" rtlCol="0">
            <a:spAutoFit/>
          </a:bodyPr>
          <a:lstStyle>
            <a:lvl1pPr marL="256032" indent="-256032" algn="l" defTabSz="914400" rtl="0" eaLnBrk="1" latinLnBrk="0" hangingPunct="1">
              <a:spcBef>
                <a:spcPts val="1500"/>
              </a:spcBef>
              <a:buClr>
                <a:srgbClr val="007FA3"/>
              </a:buClr>
              <a:buSzPct val="100000"/>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marL="0" indent="0">
              <a:spcBef>
                <a:spcPct val="0"/>
              </a:spcBef>
              <a:buNone/>
            </a:pPr>
            <a:r>
              <a:rPr lang="en-US" altLang="en-US" dirty="0">
                <a:cs typeface="Arial" panose="020B0604020202020204" pitchFamily="34" charset="0"/>
              </a:rPr>
              <a:t>If projects u and v are mutually exclusive and project r is dependent (contingent) on the acceptance of u or v, then</a:t>
            </a:r>
          </a:p>
        </p:txBody>
      </p:sp>
      <p:graphicFrame>
        <p:nvGraphicFramePr>
          <p:cNvPr id="9" name="Object 8"/>
          <p:cNvGraphicFramePr>
            <a:graphicFrameLocks noChangeAspect="1"/>
          </p:cNvGraphicFramePr>
          <p:nvPr>
            <p:extLst>
              <p:ext uri="{D42A27DB-BD31-4B8C-83A1-F6EECF244321}">
                <p14:modId xmlns:p14="http://schemas.microsoft.com/office/powerpoint/2010/main" val="2051977035"/>
              </p:ext>
            </p:extLst>
          </p:nvPr>
        </p:nvGraphicFramePr>
        <p:xfrm>
          <a:off x="2668588" y="4584700"/>
          <a:ext cx="2603500" cy="1511300"/>
        </p:xfrm>
        <a:graphic>
          <a:graphicData uri="http://schemas.openxmlformats.org/presentationml/2006/ole">
            <mc:AlternateContent xmlns:mc="http://schemas.openxmlformats.org/markup-compatibility/2006">
              <mc:Choice xmlns:v="urn:schemas-microsoft-com:vml" Requires="v">
                <p:oleObj spid="_x0000_s47797" name="Equation" r:id="rId6" imgW="2603160" imgH="1511280" progId="Equation.DSMT4">
                  <p:embed/>
                </p:oleObj>
              </mc:Choice>
              <mc:Fallback>
                <p:oleObj name="Equation" r:id="rId6" imgW="2603160" imgH="1511280" progId="Equation.DSMT4">
                  <p:embed/>
                  <p:pic>
                    <p:nvPicPr>
                      <p:cNvPr id="0" name="Object 2"/>
                      <p:cNvPicPr>
                        <a:picLocks noChangeAspect="1" noChangeArrowheads="1"/>
                      </p:cNvPicPr>
                      <p:nvPr/>
                    </p:nvPicPr>
                    <p:blipFill>
                      <a:blip r:embed="rId7"/>
                      <a:srcRect/>
                      <a:stretch>
                        <a:fillRect/>
                      </a:stretch>
                    </p:blipFill>
                    <p:spPr bwMode="auto">
                      <a:xfrm>
                        <a:off x="2668588" y="4584700"/>
                        <a:ext cx="2603500"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4927661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7"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217430"/>
            <a:ext cx="8212138" cy="1384995"/>
          </a:xfrm>
        </p:spPr>
        <p:txBody>
          <a:bodyPr lIns="0" tIns="0" rIns="0" bIns="0">
            <a:spAutoFit/>
          </a:bodyPr>
          <a:lstStyle/>
          <a:p>
            <a:r>
              <a:rPr lang="en-US" altLang="en-US" sz="3000" dirty="0">
                <a:cs typeface="Arial" panose="020B0604020202020204" pitchFamily="34" charset="0"/>
              </a:rPr>
              <a:t>Consider </a:t>
            </a:r>
            <a:r>
              <a:rPr lang="en-US" altLang="en-US" sz="3000" dirty="0" smtClean="0">
                <a:cs typeface="Arial" panose="020B0604020202020204" pitchFamily="34" charset="0"/>
              </a:rPr>
              <a:t>Six Projects </a:t>
            </a:r>
            <a:r>
              <a:rPr lang="en-US" altLang="en-US" sz="3000" dirty="0">
                <a:cs typeface="Arial" panose="020B0604020202020204" pitchFamily="34" charset="0"/>
              </a:rPr>
              <a:t>under </a:t>
            </a:r>
            <a:r>
              <a:rPr lang="en-US" altLang="en-US" sz="3000" dirty="0" smtClean="0">
                <a:cs typeface="Arial" panose="020B0604020202020204" pitchFamily="34" charset="0"/>
              </a:rPr>
              <a:t>Consideration </a:t>
            </a:r>
            <a:r>
              <a:rPr lang="en-US" altLang="en-US" sz="3000" dirty="0">
                <a:cs typeface="Arial" panose="020B0604020202020204" pitchFamily="34" charset="0"/>
              </a:rPr>
              <a:t>with the </a:t>
            </a:r>
            <a:r>
              <a:rPr lang="en-US" altLang="en-US" sz="3000" dirty="0" smtClean="0">
                <a:cs typeface="Arial" panose="020B0604020202020204" pitchFamily="34" charset="0"/>
              </a:rPr>
              <a:t>Information Below. Formulate </a:t>
            </a:r>
            <a:r>
              <a:rPr lang="en-US" altLang="en-US" sz="3000" dirty="0">
                <a:cs typeface="Arial" panose="020B0604020202020204" pitchFamily="34" charset="0"/>
              </a:rPr>
              <a:t>the </a:t>
            </a:r>
            <a:r>
              <a:rPr lang="en-US" altLang="en-US" sz="3000" dirty="0" smtClean="0">
                <a:cs typeface="Arial" panose="020B0604020202020204" pitchFamily="34" charset="0"/>
              </a:rPr>
              <a:t>Linear Programming Selection Model</a:t>
            </a:r>
            <a:endParaRPr lang="en-US" sz="3000" b="0" dirty="0"/>
          </a:p>
        </p:txBody>
      </p:sp>
      <p:graphicFrame>
        <p:nvGraphicFramePr>
          <p:cNvPr id="4" name="Shape 303"/>
          <p:cNvGraphicFramePr/>
          <p:nvPr>
            <p:extLst>
              <p:ext uri="{D42A27DB-BD31-4B8C-83A1-F6EECF244321}">
                <p14:modId xmlns:p14="http://schemas.microsoft.com/office/powerpoint/2010/main" val="4241645769"/>
              </p:ext>
            </p:extLst>
          </p:nvPr>
        </p:nvGraphicFramePr>
        <p:xfrm>
          <a:off x="1402774" y="2343420"/>
          <a:ext cx="6192981" cy="3272764"/>
        </p:xfrm>
        <a:graphic>
          <a:graphicData uri="http://schemas.openxmlformats.org/drawingml/2006/table">
            <a:tbl>
              <a:tblPr firstRow="1">
                <a:noFill/>
              </a:tblPr>
              <a:tblGrid>
                <a:gridCol w="2036618">
                  <a:extLst>
                    <a:ext uri="{9D8B030D-6E8A-4147-A177-3AD203B41FA5}">
                      <a16:colId xmlns:a16="http://schemas.microsoft.com/office/drawing/2014/main" xmlns="" val="20000"/>
                    </a:ext>
                  </a:extLst>
                </a:gridCol>
                <a:gridCol w="2171700">
                  <a:extLst>
                    <a:ext uri="{9D8B030D-6E8A-4147-A177-3AD203B41FA5}">
                      <a16:colId xmlns:a16="http://schemas.microsoft.com/office/drawing/2014/main" xmlns="" val="20001"/>
                    </a:ext>
                  </a:extLst>
                </a:gridCol>
                <a:gridCol w="1984663"/>
              </a:tblGrid>
              <a:tr h="71024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Project</a:t>
                      </a:r>
                    </a:p>
                  </a:txBody>
                  <a:tcPr marT="45714" marB="45714" anchor="b"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Initial investment cash flow ($000s)</a:t>
                      </a:r>
                    </a:p>
                  </a:txBody>
                  <a:tcPr marT="45714" marB="45714" anchor="b"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PW ($000s) at MARR</a:t>
                      </a:r>
                    </a:p>
                  </a:txBody>
                  <a:tcPr marT="45714" marB="45714" anchor="b"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4873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A</a:t>
                      </a:r>
                    </a:p>
                  </a:txBody>
                  <a:tcPr marT="45714" marB="45714"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-75</a:t>
                      </a:r>
                    </a:p>
                  </a:txBody>
                  <a:tcPr marT="45714" marB="45714"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15</a:t>
                      </a:r>
                    </a:p>
                  </a:txBody>
                  <a:tcPr marT="45714" marB="45714"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48895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B1</a:t>
                      </a:r>
                    </a:p>
                  </a:txBody>
                  <a:tcPr marT="45714" marB="45714"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-50</a:t>
                      </a:r>
                    </a:p>
                  </a:txBody>
                  <a:tcPr marT="45714" marB="45714"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11</a:t>
                      </a:r>
                    </a:p>
                  </a:txBody>
                  <a:tcPr marT="45714" marB="45714"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48895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B2</a:t>
                      </a:r>
                    </a:p>
                  </a:txBody>
                  <a:tcPr marT="45714" marB="45714"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-30</a:t>
                      </a:r>
                    </a:p>
                  </a:txBody>
                  <a:tcPr marT="45714" marB="45714"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9</a:t>
                      </a:r>
                    </a:p>
                  </a:txBody>
                  <a:tcPr marT="45714" marB="45714"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31949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C1</a:t>
                      </a:r>
                    </a:p>
                  </a:txBody>
                  <a:tcPr marT="45714" marB="45714"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-50</a:t>
                      </a:r>
                    </a:p>
                  </a:txBody>
                  <a:tcPr marT="45714" marB="45714"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13</a:t>
                      </a:r>
                    </a:p>
                  </a:txBody>
                  <a:tcPr marT="45714" marB="45714"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1949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C2</a:t>
                      </a:r>
                    </a:p>
                  </a:txBody>
                  <a:tcPr marT="45714" marB="45714"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-60</a:t>
                      </a:r>
                    </a:p>
                  </a:txBody>
                  <a:tcPr marT="45714" marB="45714"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14</a:t>
                      </a:r>
                    </a:p>
                  </a:txBody>
                  <a:tcPr marT="45714" marB="45714"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1949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C3</a:t>
                      </a:r>
                    </a:p>
                  </a:txBody>
                  <a:tcPr marT="45714" marB="45714"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-15</a:t>
                      </a:r>
                    </a:p>
                  </a:txBody>
                  <a:tcPr marT="45714" marB="45714"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5</a:t>
                      </a:r>
                    </a:p>
                  </a:txBody>
                  <a:tcPr marT="45714" marB="45714"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950834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7"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201788"/>
            <a:ext cx="8212138" cy="2308324"/>
          </a:xfrm>
        </p:spPr>
        <p:txBody>
          <a:bodyPr lIns="0" tIns="0" rIns="0" bIns="0">
            <a:spAutoFit/>
          </a:bodyPr>
          <a:lstStyle/>
          <a:p>
            <a:r>
              <a:rPr lang="en-US" altLang="en-US" sz="3000" dirty="0">
                <a:cs typeface="Arial" panose="020B0604020202020204" pitchFamily="34" charset="0"/>
              </a:rPr>
              <a:t>Consider that B1 and B2 are </a:t>
            </a:r>
            <a:r>
              <a:rPr lang="en-US" altLang="en-US" sz="3000" dirty="0" smtClean="0">
                <a:cs typeface="Arial" panose="020B0604020202020204" pitchFamily="34" charset="0"/>
              </a:rPr>
              <a:t>Mutually Exclusive</a:t>
            </a:r>
            <a:r>
              <a:rPr lang="en-US" altLang="en-US" sz="3000" dirty="0">
                <a:cs typeface="Arial" panose="020B0604020202020204" pitchFamily="34" charset="0"/>
              </a:rPr>
              <a:t>, and C1, C2, and C3 are </a:t>
            </a:r>
            <a:r>
              <a:rPr lang="en-US" altLang="en-US" sz="3000" dirty="0" smtClean="0">
                <a:cs typeface="Arial" panose="020B0604020202020204" pitchFamily="34" charset="0"/>
              </a:rPr>
              <a:t>Mutually Exclusive. C2 </a:t>
            </a:r>
            <a:r>
              <a:rPr lang="en-US" altLang="en-US" sz="3000" dirty="0">
                <a:cs typeface="Arial" panose="020B0604020202020204" pitchFamily="34" charset="0"/>
              </a:rPr>
              <a:t>and C3 are each </a:t>
            </a:r>
            <a:r>
              <a:rPr lang="en-US" altLang="en-US" sz="3000" dirty="0" smtClean="0">
                <a:cs typeface="Arial" panose="020B0604020202020204" pitchFamily="34" charset="0"/>
              </a:rPr>
              <a:t>Contingent </a:t>
            </a:r>
            <a:r>
              <a:rPr lang="en-US" altLang="en-US" sz="3000" dirty="0">
                <a:cs typeface="Arial" panose="020B0604020202020204" pitchFamily="34" charset="0"/>
              </a:rPr>
              <a:t>on A</a:t>
            </a:r>
            <a:r>
              <a:rPr lang="en-US" altLang="en-US" sz="3000" dirty="0" smtClean="0">
                <a:cs typeface="Arial" panose="020B0604020202020204" pitchFamily="34" charset="0"/>
              </a:rPr>
              <a:t>. The Budget </a:t>
            </a:r>
            <a:r>
              <a:rPr lang="en-US" altLang="en-US" sz="3000" dirty="0">
                <a:cs typeface="Arial" panose="020B0604020202020204" pitchFamily="34" charset="0"/>
              </a:rPr>
              <a:t>for </a:t>
            </a:r>
            <a:r>
              <a:rPr lang="en-US" altLang="en-US" sz="3000" dirty="0" smtClean="0">
                <a:cs typeface="Arial" panose="020B0604020202020204" pitchFamily="34" charset="0"/>
              </a:rPr>
              <a:t>New Projects this Year </a:t>
            </a:r>
            <a:r>
              <a:rPr lang="en-US" altLang="en-US" sz="3000" dirty="0">
                <a:cs typeface="Arial" panose="020B0604020202020204" pitchFamily="34" charset="0"/>
              </a:rPr>
              <a:t>is $</a:t>
            </a:r>
            <a:r>
              <a:rPr lang="en-US" altLang="en-US" sz="3000" dirty="0" smtClean="0">
                <a:cs typeface="Arial" panose="020B0604020202020204" pitchFamily="34" charset="0"/>
              </a:rPr>
              <a:t>130,000</a:t>
            </a:r>
            <a:endParaRPr lang="en-US" sz="3000" b="0" dirty="0"/>
          </a:p>
        </p:txBody>
      </p:sp>
      <p:sp>
        <p:nvSpPr>
          <p:cNvPr id="6" name="Content Placeholder 5"/>
          <p:cNvSpPr>
            <a:spLocks noGrp="1"/>
          </p:cNvSpPr>
          <p:nvPr>
            <p:ph idx="1"/>
          </p:nvPr>
        </p:nvSpPr>
        <p:spPr>
          <a:xfrm>
            <a:off x="457200" y="3114691"/>
            <a:ext cx="8212138" cy="369332"/>
          </a:xfrm>
        </p:spPr>
        <p:txBody>
          <a:bodyPr vert="horz" lIns="0" tIns="0" rIns="0" bIns="0" rtlCol="0">
            <a:spAutoFit/>
          </a:bodyPr>
          <a:lstStyle/>
          <a:p>
            <a:pPr marL="0" indent="0">
              <a:buNone/>
            </a:pPr>
            <a:r>
              <a:rPr lang="en-US" altLang="en-US" dirty="0"/>
              <a:t>Objective function: </a:t>
            </a:r>
            <a:r>
              <a:rPr lang="en-US" altLang="en-US" dirty="0" smtClean="0"/>
              <a:t>Maximize </a:t>
            </a:r>
            <a:r>
              <a:rPr lang="en-US" altLang="en-US" dirty="0"/>
              <a:t>Net </a:t>
            </a:r>
            <a:r>
              <a:rPr lang="en-US" altLang="en-US" dirty="0" smtClean="0"/>
              <a:t>PW</a:t>
            </a:r>
            <a:endParaRPr lang="en-US" alt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4036469110"/>
              </p:ext>
            </p:extLst>
          </p:nvPr>
        </p:nvGraphicFramePr>
        <p:xfrm>
          <a:off x="430213" y="4004707"/>
          <a:ext cx="7073900" cy="381000"/>
        </p:xfrm>
        <a:graphic>
          <a:graphicData uri="http://schemas.openxmlformats.org/presentationml/2006/ole">
            <mc:AlternateContent xmlns:mc="http://schemas.openxmlformats.org/markup-compatibility/2006">
              <mc:Choice xmlns:v="urn:schemas-microsoft-com:vml" Requires="v">
                <p:oleObj spid="_x0000_s48472" name="Equation" r:id="rId4" imgW="7073640" imgH="380880" progId="Equation.DSMT4">
                  <p:embed/>
                </p:oleObj>
              </mc:Choice>
              <mc:Fallback>
                <p:oleObj name="Equation" r:id="rId4" imgW="7073640" imgH="38088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0213" y="4004707"/>
                        <a:ext cx="70739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166604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3" name="Title 2"/>
          <p:cNvSpPr>
            <a:spLocks noGrp="1"/>
          </p:cNvSpPr>
          <p:nvPr>
            <p:ph type="title"/>
          </p:nvPr>
        </p:nvSpPr>
        <p:spPr>
          <a:xfrm>
            <a:off x="457200" y="179604"/>
            <a:ext cx="8229600" cy="523220"/>
          </a:xfrm>
        </p:spPr>
        <p:txBody>
          <a:bodyPr>
            <a:spAutoFit/>
          </a:bodyPr>
          <a:lstStyle/>
          <a:p>
            <a:r>
              <a:rPr lang="en-US" altLang="en-US" sz="3400" dirty="0">
                <a:cs typeface="Arial" panose="020B0604020202020204" pitchFamily="34" charset="0"/>
              </a:rPr>
              <a:t>Constraint on initial investment</a:t>
            </a:r>
            <a:endParaRPr lang="en-IN" sz="3400" dirty="0"/>
          </a:p>
        </p:txBody>
      </p:sp>
      <p:sp>
        <p:nvSpPr>
          <p:cNvPr id="6" name="Content Placeholder 5"/>
          <p:cNvSpPr>
            <a:spLocks noGrp="1"/>
          </p:cNvSpPr>
          <p:nvPr>
            <p:ph idx="1"/>
          </p:nvPr>
        </p:nvSpPr>
        <p:spPr>
          <a:xfrm>
            <a:off x="466453" y="806249"/>
            <a:ext cx="8229600" cy="387551"/>
          </a:xfrm>
        </p:spPr>
        <p:txBody>
          <a:bodyPr vert="horz" lIns="0" tIns="0" rIns="0" bIns="0" rtlCol="0">
            <a:spAutoFit/>
          </a:bodyPr>
          <a:lstStyle/>
          <a:p>
            <a:pPr marL="0" indent="0">
              <a:spcBef>
                <a:spcPct val="0"/>
              </a:spcBef>
              <a:buNone/>
            </a:pPr>
            <a:r>
              <a:rPr lang="en-US" altLang="en-US" dirty="0">
                <a:latin typeface="Arial" panose="020B0604020202020204" pitchFamily="34" charset="0"/>
                <a:cs typeface="Arial" panose="020B0604020202020204" pitchFamily="34" charset="0"/>
              </a:rPr>
              <a:t>Constraint on initial investment.</a:t>
            </a:r>
          </a:p>
        </p:txBody>
      </p:sp>
      <p:graphicFrame>
        <p:nvGraphicFramePr>
          <p:cNvPr id="2" name="Object 1"/>
          <p:cNvGraphicFramePr>
            <a:graphicFrameLocks noChangeAspect="1"/>
          </p:cNvGraphicFramePr>
          <p:nvPr>
            <p:extLst>
              <p:ext uri="{D42A27DB-BD31-4B8C-83A1-F6EECF244321}">
                <p14:modId xmlns:p14="http://schemas.microsoft.com/office/powerpoint/2010/main" val="2511741416"/>
              </p:ext>
            </p:extLst>
          </p:nvPr>
        </p:nvGraphicFramePr>
        <p:xfrm>
          <a:off x="646113" y="1375356"/>
          <a:ext cx="6832600" cy="381000"/>
        </p:xfrm>
        <a:graphic>
          <a:graphicData uri="http://schemas.openxmlformats.org/presentationml/2006/ole">
            <mc:AlternateContent xmlns:mc="http://schemas.openxmlformats.org/markup-compatibility/2006">
              <mc:Choice xmlns:v="urn:schemas-microsoft-com:vml" Requires="v">
                <p:oleObj spid="_x0000_s52912" name="Equation" r:id="rId4" imgW="6832440" imgH="380880" progId="Equation.DSMT4">
                  <p:embed/>
                </p:oleObj>
              </mc:Choice>
              <mc:Fallback>
                <p:oleObj name="Equation" r:id="rId4" imgW="6832440" imgH="38088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6113" y="1375356"/>
                        <a:ext cx="6832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Content Placeholder 5"/>
          <p:cNvSpPr txBox="1">
            <a:spLocks/>
          </p:cNvSpPr>
          <p:nvPr/>
        </p:nvSpPr>
        <p:spPr>
          <a:xfrm>
            <a:off x="475184" y="1954213"/>
            <a:ext cx="8212138" cy="369332"/>
          </a:xfrm>
          <a:prstGeom prst="rect">
            <a:avLst/>
          </a:prstGeom>
        </p:spPr>
        <p:txBody>
          <a:bodyPr vert="horz" lIns="0" tIns="0" rIns="0" bIns="0" rtlCol="0">
            <a:spAutoFit/>
          </a:bodyPr>
          <a:lstStyle>
            <a:lvl1pPr marL="256032" indent="-256032" algn="l" defTabSz="914400" rtl="0" eaLnBrk="1" latinLnBrk="0" hangingPunct="1">
              <a:spcBef>
                <a:spcPts val="1500"/>
              </a:spcBef>
              <a:buClr>
                <a:srgbClr val="007FA3"/>
              </a:buClr>
              <a:buSzPct val="100000"/>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marL="0" indent="0">
              <a:spcBef>
                <a:spcPct val="0"/>
              </a:spcBef>
              <a:buNone/>
            </a:pPr>
            <a:r>
              <a:rPr lang="en-US" altLang="en-US" dirty="0">
                <a:latin typeface="Arial" panose="020B0604020202020204" pitchFamily="34" charset="0"/>
                <a:cs typeface="Arial" panose="020B0604020202020204" pitchFamily="34" charset="0"/>
              </a:rPr>
              <a:t>B1 and B2 are mutually exclusive.</a:t>
            </a:r>
          </a:p>
        </p:txBody>
      </p:sp>
      <p:graphicFrame>
        <p:nvGraphicFramePr>
          <p:cNvPr id="4" name="Object 3"/>
          <p:cNvGraphicFramePr>
            <a:graphicFrameLocks noChangeAspect="1"/>
          </p:cNvGraphicFramePr>
          <p:nvPr>
            <p:extLst>
              <p:ext uri="{D42A27DB-BD31-4B8C-83A1-F6EECF244321}">
                <p14:modId xmlns:p14="http://schemas.microsoft.com/office/powerpoint/2010/main" val="253542998"/>
              </p:ext>
            </p:extLst>
          </p:nvPr>
        </p:nvGraphicFramePr>
        <p:xfrm>
          <a:off x="828675" y="2423394"/>
          <a:ext cx="1714500" cy="381000"/>
        </p:xfrm>
        <a:graphic>
          <a:graphicData uri="http://schemas.openxmlformats.org/presentationml/2006/ole">
            <mc:AlternateContent xmlns:mc="http://schemas.openxmlformats.org/markup-compatibility/2006">
              <mc:Choice xmlns:v="urn:schemas-microsoft-com:vml" Requires="v">
                <p:oleObj spid="_x0000_s52913" name="Equation" r:id="rId6" imgW="1714320" imgH="380880" progId="Equation.DSMT4">
                  <p:embed/>
                </p:oleObj>
              </mc:Choice>
              <mc:Fallback>
                <p:oleObj name="Equation" r:id="rId6" imgW="1714320" imgH="380880" progId="Equation.DSMT4">
                  <p:embed/>
                  <p:pic>
                    <p:nvPicPr>
                      <p:cNvPr id="0" name="Object 2"/>
                      <p:cNvPicPr>
                        <a:picLocks noChangeAspect="1" noChangeArrowheads="1"/>
                      </p:cNvPicPr>
                      <p:nvPr/>
                    </p:nvPicPr>
                    <p:blipFill>
                      <a:blip r:embed="rId7"/>
                      <a:srcRect/>
                      <a:stretch>
                        <a:fillRect/>
                      </a:stretch>
                    </p:blipFill>
                    <p:spPr bwMode="auto">
                      <a:xfrm>
                        <a:off x="828675" y="2423394"/>
                        <a:ext cx="17145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 name="Content Placeholder 5"/>
          <p:cNvSpPr txBox="1">
            <a:spLocks/>
          </p:cNvSpPr>
          <p:nvPr/>
        </p:nvSpPr>
        <p:spPr>
          <a:xfrm>
            <a:off x="457188" y="2930751"/>
            <a:ext cx="8212138" cy="369332"/>
          </a:xfrm>
          <a:prstGeom prst="rect">
            <a:avLst/>
          </a:prstGeom>
        </p:spPr>
        <p:txBody>
          <a:bodyPr vert="horz" lIns="0" tIns="0" rIns="0" bIns="0" rtlCol="0">
            <a:spAutoFit/>
          </a:bodyPr>
          <a:lstStyle>
            <a:lvl1pPr marL="256032" indent="-256032" algn="l" defTabSz="914400" rtl="0" eaLnBrk="1" latinLnBrk="0" hangingPunct="1">
              <a:spcBef>
                <a:spcPts val="1500"/>
              </a:spcBef>
              <a:buClr>
                <a:srgbClr val="007FA3"/>
              </a:buClr>
              <a:buSzPct val="100000"/>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marL="0" indent="0">
              <a:spcBef>
                <a:spcPct val="0"/>
              </a:spcBef>
              <a:buNone/>
            </a:pPr>
            <a:r>
              <a:rPr lang="en-US" altLang="en-US" dirty="0">
                <a:latin typeface="Arial" panose="020B0604020202020204" pitchFamily="34" charset="0"/>
                <a:cs typeface="Arial" panose="020B0604020202020204" pitchFamily="34" charset="0"/>
              </a:rPr>
              <a:t>C1, C2, and C3 are mutually exclusive.</a:t>
            </a:r>
          </a:p>
        </p:txBody>
      </p:sp>
      <p:graphicFrame>
        <p:nvGraphicFramePr>
          <p:cNvPr id="7" name="Object 6"/>
          <p:cNvGraphicFramePr>
            <a:graphicFrameLocks noChangeAspect="1"/>
          </p:cNvGraphicFramePr>
          <p:nvPr>
            <p:extLst>
              <p:ext uri="{D42A27DB-BD31-4B8C-83A1-F6EECF244321}">
                <p14:modId xmlns:p14="http://schemas.microsoft.com/office/powerpoint/2010/main" val="1274470892"/>
              </p:ext>
            </p:extLst>
          </p:nvPr>
        </p:nvGraphicFramePr>
        <p:xfrm>
          <a:off x="828675" y="3472875"/>
          <a:ext cx="2527300" cy="381000"/>
        </p:xfrm>
        <a:graphic>
          <a:graphicData uri="http://schemas.openxmlformats.org/presentationml/2006/ole">
            <mc:AlternateContent xmlns:mc="http://schemas.openxmlformats.org/markup-compatibility/2006">
              <mc:Choice xmlns:v="urn:schemas-microsoft-com:vml" Requires="v">
                <p:oleObj spid="_x0000_s52914" name="Equation" r:id="rId8" imgW="2527200" imgH="380880" progId="Equation.DSMT4">
                  <p:embed/>
                </p:oleObj>
              </mc:Choice>
              <mc:Fallback>
                <p:oleObj name="Equation" r:id="rId8" imgW="2527200" imgH="380880" progId="Equation.DSMT4">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28675" y="3472875"/>
                        <a:ext cx="25273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 name="Content Placeholder 5"/>
          <p:cNvSpPr txBox="1">
            <a:spLocks/>
          </p:cNvSpPr>
          <p:nvPr/>
        </p:nvSpPr>
        <p:spPr>
          <a:xfrm>
            <a:off x="457182" y="3988738"/>
            <a:ext cx="8212138" cy="369332"/>
          </a:xfrm>
          <a:prstGeom prst="rect">
            <a:avLst/>
          </a:prstGeom>
        </p:spPr>
        <p:txBody>
          <a:bodyPr vert="horz" lIns="0" tIns="0" rIns="0" bIns="0" rtlCol="0">
            <a:spAutoFit/>
          </a:bodyPr>
          <a:lstStyle>
            <a:lvl1pPr marL="256032" indent="-256032" algn="l" defTabSz="914400" rtl="0" eaLnBrk="1" latinLnBrk="0" hangingPunct="1">
              <a:spcBef>
                <a:spcPts val="1500"/>
              </a:spcBef>
              <a:buClr>
                <a:srgbClr val="007FA3"/>
              </a:buClr>
              <a:buSzPct val="100000"/>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marL="0" indent="0">
              <a:spcBef>
                <a:spcPct val="0"/>
              </a:spcBef>
              <a:buNone/>
            </a:pPr>
            <a:r>
              <a:rPr lang="en-US" altLang="en-US" dirty="0">
                <a:latin typeface="Arial" panose="020B0604020202020204" pitchFamily="34" charset="0"/>
                <a:cs typeface="Arial" panose="020B0604020202020204" pitchFamily="34" charset="0"/>
              </a:rPr>
              <a:t>C2 and C3 are contingent on A.</a:t>
            </a:r>
          </a:p>
        </p:txBody>
      </p:sp>
      <p:graphicFrame>
        <p:nvGraphicFramePr>
          <p:cNvPr id="10" name="Object 9"/>
          <p:cNvGraphicFramePr>
            <a:graphicFrameLocks noChangeAspect="1"/>
          </p:cNvGraphicFramePr>
          <p:nvPr>
            <p:extLst>
              <p:ext uri="{D42A27DB-BD31-4B8C-83A1-F6EECF244321}">
                <p14:modId xmlns:p14="http://schemas.microsoft.com/office/powerpoint/2010/main" val="1964931527"/>
              </p:ext>
            </p:extLst>
          </p:nvPr>
        </p:nvGraphicFramePr>
        <p:xfrm>
          <a:off x="822325" y="4515140"/>
          <a:ext cx="2006600" cy="381000"/>
        </p:xfrm>
        <a:graphic>
          <a:graphicData uri="http://schemas.openxmlformats.org/presentationml/2006/ole">
            <mc:AlternateContent xmlns:mc="http://schemas.openxmlformats.org/markup-compatibility/2006">
              <mc:Choice xmlns:v="urn:schemas-microsoft-com:vml" Requires="v">
                <p:oleObj spid="_x0000_s52915" name="Equation" r:id="rId10" imgW="2006280" imgH="380880" progId="Equation.DSMT4">
                  <p:embed/>
                </p:oleObj>
              </mc:Choice>
              <mc:Fallback>
                <p:oleObj name="Equation" r:id="rId10" imgW="2006280" imgH="380880" progId="Equation.DSMT4">
                  <p:embed/>
                  <p:pic>
                    <p:nvPicPr>
                      <p:cNvPr id="0" name="Object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22325" y="4515140"/>
                        <a:ext cx="2006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 name="Content Placeholder 5"/>
          <p:cNvSpPr txBox="1">
            <a:spLocks/>
          </p:cNvSpPr>
          <p:nvPr/>
        </p:nvSpPr>
        <p:spPr>
          <a:xfrm>
            <a:off x="457176" y="5114461"/>
            <a:ext cx="8212138" cy="369332"/>
          </a:xfrm>
          <a:prstGeom prst="rect">
            <a:avLst/>
          </a:prstGeom>
        </p:spPr>
        <p:txBody>
          <a:bodyPr vert="horz" lIns="0" tIns="0" rIns="0" bIns="0" rtlCol="0">
            <a:spAutoFit/>
          </a:bodyPr>
          <a:lstStyle>
            <a:lvl1pPr marL="256032" indent="-256032" algn="l" defTabSz="914400" rtl="0" eaLnBrk="1" latinLnBrk="0" hangingPunct="1">
              <a:spcBef>
                <a:spcPts val="1500"/>
              </a:spcBef>
              <a:buClr>
                <a:srgbClr val="007FA3"/>
              </a:buClr>
              <a:buSzPct val="100000"/>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marL="0" indent="0">
              <a:spcBef>
                <a:spcPct val="0"/>
              </a:spcBef>
              <a:buNone/>
            </a:pPr>
            <a:r>
              <a:rPr lang="en-US" altLang="en-US" dirty="0">
                <a:latin typeface="Arial" panose="020B0604020202020204" pitchFamily="34" charset="0"/>
                <a:cs typeface="Arial" panose="020B0604020202020204" pitchFamily="34" charset="0"/>
              </a:rPr>
              <a:t>No fractional projects are allowed.</a:t>
            </a:r>
          </a:p>
        </p:txBody>
      </p:sp>
      <p:graphicFrame>
        <p:nvGraphicFramePr>
          <p:cNvPr id="11" name="Object 10"/>
          <p:cNvGraphicFramePr>
            <a:graphicFrameLocks noChangeAspect="1"/>
          </p:cNvGraphicFramePr>
          <p:nvPr>
            <p:extLst>
              <p:ext uri="{D42A27DB-BD31-4B8C-83A1-F6EECF244321}">
                <p14:modId xmlns:p14="http://schemas.microsoft.com/office/powerpoint/2010/main" val="2905751988"/>
              </p:ext>
            </p:extLst>
          </p:nvPr>
        </p:nvGraphicFramePr>
        <p:xfrm>
          <a:off x="817563" y="5668963"/>
          <a:ext cx="4978400" cy="419100"/>
        </p:xfrm>
        <a:graphic>
          <a:graphicData uri="http://schemas.openxmlformats.org/presentationml/2006/ole">
            <mc:AlternateContent xmlns:mc="http://schemas.openxmlformats.org/markup-compatibility/2006">
              <mc:Choice xmlns:v="urn:schemas-microsoft-com:vml" Requires="v">
                <p:oleObj spid="_x0000_s52916" name="Equation" r:id="rId12" imgW="4978080" imgH="419040" progId="Equation.DSMT4">
                  <p:embed/>
                </p:oleObj>
              </mc:Choice>
              <mc:Fallback>
                <p:oleObj name="Equation" r:id="rId12" imgW="4978080" imgH="419040" progId="Equation.DSMT4">
                  <p:embed/>
                  <p:pic>
                    <p:nvPicPr>
                      <p:cNvPr id="0" name="Object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7563" y="5668963"/>
                        <a:ext cx="49784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795179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 xmlns:a16="http://schemas.microsoft.com/office/drawing/2014/main" id="{E47FF819-0D5D-491A-BF8F-B42813E7390C}"/>
              </a:ext>
            </a:extLst>
          </p:cNvPr>
          <p:cNvSpPr>
            <a:spLocks noGrp="1"/>
          </p:cNvSpPr>
          <p:nvPr>
            <p:ph type="title"/>
          </p:nvPr>
        </p:nvSpPr>
        <p:spPr>
          <a:xfrm>
            <a:off x="457200" y="755563"/>
            <a:ext cx="8229600" cy="523220"/>
          </a:xfrm>
        </p:spPr>
        <p:txBody>
          <a:bodyPr>
            <a:spAutoFit/>
          </a:bodyPr>
          <a:lstStyle/>
          <a:p>
            <a:r>
              <a:rPr lang="en-US" sz="3400"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7647"/>
            <a:ext cx="8212138" cy="1085801"/>
          </a:xfrm>
        </p:spPr>
        <p:txBody>
          <a:bodyPr lIns="0" tIns="0" rIns="0" bIns="0">
            <a:spAutoFit/>
          </a:bodyPr>
          <a:lstStyle/>
          <a:p>
            <a:r>
              <a:rPr lang="en-US" altLang="en-US" sz="3400" dirty="0" smtClean="0">
                <a:cs typeface="Arial" panose="020B0604020202020204" pitchFamily="34" charset="0"/>
              </a:rPr>
              <a:t>Management </a:t>
            </a:r>
            <a:r>
              <a:rPr lang="en-US" altLang="en-US" sz="3400" dirty="0">
                <a:cs typeface="Arial" panose="020B0604020202020204" pitchFamily="34" charset="0"/>
              </a:rPr>
              <a:t>must make the </a:t>
            </a:r>
            <a:r>
              <a:rPr lang="en-US" altLang="en-US" sz="3400" dirty="0" smtClean="0">
                <a:cs typeface="Arial" panose="020B0604020202020204" pitchFamily="34" charset="0"/>
              </a:rPr>
              <a:t>Decisions </a:t>
            </a:r>
            <a:r>
              <a:rPr lang="en-US" altLang="en-US" sz="3400" dirty="0">
                <a:cs typeface="Arial" panose="020B0604020202020204" pitchFamily="34" charset="0"/>
              </a:rPr>
              <a:t>for the </a:t>
            </a:r>
            <a:r>
              <a:rPr lang="en-US" altLang="en-US" sz="3400" dirty="0" smtClean="0">
                <a:cs typeface="Arial" panose="020B0604020202020204" pitchFamily="34" charset="0"/>
              </a:rPr>
              <a:t>Financing/Allocation Connection</a:t>
            </a:r>
            <a:endParaRPr lang="en-US" sz="3400" b="0" dirty="0"/>
          </a:p>
        </p:txBody>
      </p:sp>
      <p:sp>
        <p:nvSpPr>
          <p:cNvPr id="6" name="Content Placeholder 5"/>
          <p:cNvSpPr>
            <a:spLocks noGrp="1"/>
          </p:cNvSpPr>
          <p:nvPr>
            <p:ph idx="1"/>
          </p:nvPr>
        </p:nvSpPr>
        <p:spPr>
          <a:xfrm>
            <a:off x="457200" y="1678997"/>
            <a:ext cx="8212138" cy="2379113"/>
          </a:xfrm>
        </p:spPr>
        <p:txBody>
          <a:bodyPr vert="horz" lIns="0" tIns="0" rIns="0" bIns="0" rtlCol="0">
            <a:spAutoFit/>
          </a:bodyPr>
          <a:lstStyle/>
          <a:p>
            <a:pPr>
              <a:lnSpc>
                <a:spcPct val="90000"/>
              </a:lnSpc>
            </a:pPr>
            <a:r>
              <a:rPr lang="en-US" altLang="en-US" dirty="0">
                <a:cs typeface="Arial" panose="020B0604020202020204" pitchFamily="34" charset="0"/>
              </a:rPr>
              <a:t>Companies establish the allocation proposal process.</a:t>
            </a:r>
          </a:p>
          <a:p>
            <a:pPr>
              <a:lnSpc>
                <a:spcPct val="90000"/>
              </a:lnSpc>
            </a:pPr>
            <a:r>
              <a:rPr lang="en-US" altLang="en-US" dirty="0">
                <a:cs typeface="Arial" panose="020B0604020202020204" pitchFamily="34" charset="0"/>
              </a:rPr>
              <a:t>Management must select projects that ensure a reasonable return to investors, to motivate additional investment when required.</a:t>
            </a:r>
          </a:p>
          <a:p>
            <a:pPr>
              <a:lnSpc>
                <a:spcPct val="90000"/>
              </a:lnSpc>
            </a:pPr>
            <a:r>
              <a:rPr lang="en-US" altLang="en-US" dirty="0">
                <a:cs typeface="Arial" panose="020B0604020202020204" pitchFamily="34" charset="0"/>
              </a:rPr>
              <a:t>In summary, these decisions are how much and where financial resources are obtained and expended.</a:t>
            </a:r>
          </a:p>
        </p:txBody>
      </p:sp>
    </p:spTree>
    <p:extLst>
      <p:ext uri="{BB962C8B-B14F-4D97-AF65-F5344CB8AC3E}">
        <p14:creationId xmlns:p14="http://schemas.microsoft.com/office/powerpoint/2010/main" val="3789127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73352"/>
            <a:ext cx="8212138" cy="1569660"/>
          </a:xfrm>
        </p:spPr>
        <p:txBody>
          <a:bodyPr lIns="0" tIns="0" rIns="0" bIns="0">
            <a:spAutoFit/>
          </a:bodyPr>
          <a:lstStyle/>
          <a:p>
            <a:r>
              <a:rPr lang="en-US" altLang="en-US" sz="3400" dirty="0" smtClean="0">
                <a:cs typeface="Arial" panose="020B0604020202020204" pitchFamily="34" charset="0"/>
              </a:rPr>
              <a:t>A Company </a:t>
            </a:r>
            <a:r>
              <a:rPr lang="en-US" altLang="en-US" sz="3400" dirty="0">
                <a:cs typeface="Arial" panose="020B0604020202020204" pitchFamily="34" charset="0"/>
              </a:rPr>
              <a:t>has a </a:t>
            </a:r>
            <a:r>
              <a:rPr lang="en-US" altLang="en-US" sz="3400" dirty="0" smtClean="0">
                <a:cs typeface="Arial" panose="020B0604020202020204" pitchFamily="34" charset="0"/>
              </a:rPr>
              <a:t>Variety </a:t>
            </a:r>
            <a:r>
              <a:rPr lang="en-US" altLang="en-US" sz="3400" dirty="0">
                <a:cs typeface="Arial" panose="020B0604020202020204" pitchFamily="34" charset="0"/>
              </a:rPr>
              <a:t>of </a:t>
            </a:r>
            <a:r>
              <a:rPr lang="en-US" altLang="en-US" sz="3400" dirty="0" smtClean="0">
                <a:cs typeface="Arial" panose="020B0604020202020204" pitchFamily="34" charset="0"/>
              </a:rPr>
              <a:t>Sources Available </a:t>
            </a:r>
            <a:r>
              <a:rPr lang="en-US" altLang="en-US" sz="3400" dirty="0">
                <a:cs typeface="Arial" panose="020B0604020202020204" pitchFamily="34" charset="0"/>
              </a:rPr>
              <a:t>for </a:t>
            </a:r>
            <a:r>
              <a:rPr lang="en-US" altLang="en-US" sz="3400" dirty="0" smtClean="0">
                <a:cs typeface="Arial" panose="020B0604020202020204" pitchFamily="34" charset="0"/>
              </a:rPr>
              <a:t>Capital Funds</a:t>
            </a:r>
            <a:r>
              <a:rPr lang="en-US" altLang="en-US" sz="3400" dirty="0">
                <a:cs typeface="Arial" panose="020B0604020202020204" pitchFamily="34" charset="0"/>
              </a:rPr>
              <a:t>. These </a:t>
            </a:r>
            <a:r>
              <a:rPr lang="en-US" altLang="en-US" sz="3400" dirty="0" smtClean="0">
                <a:cs typeface="Arial" panose="020B0604020202020204" pitchFamily="34" charset="0"/>
              </a:rPr>
              <a:t>Sources Expect </a:t>
            </a:r>
            <a:r>
              <a:rPr lang="en-US" altLang="en-US" sz="3400" dirty="0">
                <a:cs typeface="Arial" panose="020B0604020202020204" pitchFamily="34" charset="0"/>
              </a:rPr>
              <a:t>an </a:t>
            </a:r>
            <a:r>
              <a:rPr lang="en-US" altLang="en-US" sz="3400" dirty="0" smtClean="0">
                <a:cs typeface="Arial" panose="020B0604020202020204" pitchFamily="34" charset="0"/>
              </a:rPr>
              <a:t>Attractive Return</a:t>
            </a:r>
            <a:endParaRPr lang="en-US" sz="3400" dirty="0">
              <a:cs typeface="Arial" panose="020B0604020202020204" pitchFamily="34" charset="0"/>
            </a:endParaRPr>
          </a:p>
        </p:txBody>
      </p:sp>
      <p:graphicFrame>
        <p:nvGraphicFramePr>
          <p:cNvPr id="6" name="Shape 303" descr="The details depicted in the table are as follows: &#10;• Type of Security: Treasury bills; Average Annual Return, Rm: 3.8%; Standard Deviation of Returns: 4.4%&#10;• Type of Security: Long-term U.S. bonds; Average Annual Return, Rm: 5.8; Standard Deviation of Returns: 9.4&#10;• Type of Security: Corporate bonds; Average Annual Return, Rm: 6.2; Standard Deviation of Returns: 8.7&#10;• Type of Security: S&amp;P 500 stocks; Average Annual Return, Rm: 12.2; Standard Deviation of Returns: 20.5&#10;• Type of Security: Small-firm stocks; Average Annual Return, Rm: 16.9; Standard Deviation of Returns: 33.2&#10;"/>
          <p:cNvGraphicFramePr/>
          <p:nvPr>
            <p:extLst>
              <p:ext uri="{D42A27DB-BD31-4B8C-83A1-F6EECF244321}">
                <p14:modId xmlns:p14="http://schemas.microsoft.com/office/powerpoint/2010/main" val="1186437065"/>
              </p:ext>
            </p:extLst>
          </p:nvPr>
        </p:nvGraphicFramePr>
        <p:xfrm>
          <a:off x="1517075" y="1954213"/>
          <a:ext cx="6130635" cy="3508677"/>
        </p:xfrm>
        <a:graphic>
          <a:graphicData uri="http://schemas.openxmlformats.org/drawingml/2006/table">
            <a:tbl>
              <a:tblPr firstRow="1">
                <a:noFill/>
              </a:tblPr>
              <a:tblGrid>
                <a:gridCol w="2009911">
                  <a:extLst>
                    <a:ext uri="{9D8B030D-6E8A-4147-A177-3AD203B41FA5}">
                      <a16:colId xmlns:a16="http://schemas.microsoft.com/office/drawing/2014/main" xmlns="" val="20000"/>
                    </a:ext>
                  </a:extLst>
                </a:gridCol>
                <a:gridCol w="2042542">
                  <a:extLst>
                    <a:ext uri="{9D8B030D-6E8A-4147-A177-3AD203B41FA5}">
                      <a16:colId xmlns:a16="http://schemas.microsoft.com/office/drawing/2014/main" xmlns="" val="20001"/>
                    </a:ext>
                  </a:extLst>
                </a:gridCol>
                <a:gridCol w="2078182">
                  <a:extLst>
                    <a:ext uri="{9D8B030D-6E8A-4147-A177-3AD203B41FA5}">
                      <a16:colId xmlns:a16="http://schemas.microsoft.com/office/drawing/2014/main" xmlns="" val="20002"/>
                    </a:ext>
                  </a:extLst>
                </a:gridCol>
              </a:tblGrid>
              <a:tr h="4588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Type of Security</a:t>
                      </a:r>
                    </a:p>
                  </a:txBody>
                  <a:tcPr marT="45713" marB="45713" anchor="b"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Regular"/>
                          <a:ea typeface="ＭＳ Ｐゴシック" pitchFamily="19" charset="-128"/>
                          <a:cs typeface="Times New Roman" pitchFamily="19" charset="0"/>
                        </a:rPr>
                        <a:t>Average</a:t>
                      </a:r>
                      <a:br>
                        <a:rPr kumimoji="0" lang="en-US" sz="1800" b="0" i="0" u="none" strike="noStrike" cap="none" normalizeH="0" baseline="0" dirty="0" smtClean="0">
                          <a:ln>
                            <a:noFill/>
                          </a:ln>
                          <a:solidFill>
                            <a:schemeClr val="bg1"/>
                          </a:solidFill>
                          <a:effectLst/>
                          <a:latin typeface="Arial Regular"/>
                          <a:ea typeface="ＭＳ Ｐゴシック" pitchFamily="19" charset="-128"/>
                          <a:cs typeface="Times New Roman" pitchFamily="19" charset="0"/>
                        </a:rPr>
                      </a:br>
                      <a:r>
                        <a:rPr kumimoji="0" lang="en-US" sz="1800" b="0" i="0" u="none" strike="noStrike" cap="none" normalizeH="0" baseline="0" dirty="0" smtClean="0">
                          <a:ln>
                            <a:noFill/>
                          </a:ln>
                          <a:solidFill>
                            <a:schemeClr val="bg1"/>
                          </a:solidFill>
                          <a:effectLst/>
                          <a:latin typeface="Arial Regular"/>
                          <a:ea typeface="ＭＳ Ｐゴシック" pitchFamily="19" charset="-128"/>
                          <a:cs typeface="Times New Roman" pitchFamily="19" charset="0"/>
                        </a:rPr>
                        <a:t>Annual </a:t>
                      </a: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Return</a:t>
                      </a:r>
                      <a:r>
                        <a:rPr kumimoji="0" lang="en-US" sz="1800" b="0" i="0" u="none" strike="noStrike" cap="none" normalizeH="0" baseline="0" dirty="0" smtClean="0">
                          <a:ln>
                            <a:noFill/>
                          </a:ln>
                          <a:solidFill>
                            <a:schemeClr val="bg1"/>
                          </a:solidFill>
                          <a:effectLst/>
                          <a:latin typeface="Arial Regular"/>
                          <a:ea typeface="ＭＳ Ｐゴシック" pitchFamily="19" charset="-128"/>
                          <a:cs typeface="Times New Roman" pitchFamily="19" charset="0"/>
                        </a:rPr>
                        <a:t>,</a:t>
                      </a:r>
                      <a:br>
                        <a:rPr kumimoji="0" lang="en-US" sz="1800" b="0" i="0" u="none" strike="noStrike" cap="none" normalizeH="0" baseline="0" dirty="0" smtClean="0">
                          <a:ln>
                            <a:noFill/>
                          </a:ln>
                          <a:solidFill>
                            <a:schemeClr val="bg1"/>
                          </a:solidFill>
                          <a:effectLst/>
                          <a:latin typeface="Arial Regular"/>
                          <a:ea typeface="ＭＳ Ｐゴシック" pitchFamily="19" charset="-128"/>
                          <a:cs typeface="Times New Roman" pitchFamily="19" charset="0"/>
                        </a:rPr>
                      </a:br>
                      <a:r>
                        <a:rPr kumimoji="0" lang="en-US" sz="1800" b="0" i="0" u="none" strike="noStrike" cap="none" normalizeH="0" baseline="0" dirty="0" smtClean="0">
                          <a:ln>
                            <a:noFill/>
                          </a:ln>
                          <a:solidFill>
                            <a:schemeClr val="bg1"/>
                          </a:solidFill>
                          <a:effectLst/>
                          <a:latin typeface="Arial Regular"/>
                          <a:ea typeface="ＭＳ Ｐゴシック" pitchFamily="19" charset="-128"/>
                          <a:cs typeface="Times New Roman" pitchFamily="19" charset="0"/>
                        </a:rPr>
                        <a:t>R</a:t>
                      </a:r>
                      <a:r>
                        <a:rPr kumimoji="0" lang="en-US" sz="1800" b="0" i="0" u="none" strike="noStrike" cap="none" normalizeH="0" baseline="-25000" dirty="0" smtClean="0">
                          <a:ln>
                            <a:noFill/>
                          </a:ln>
                          <a:solidFill>
                            <a:schemeClr val="bg1"/>
                          </a:solidFill>
                          <a:effectLst/>
                          <a:latin typeface="Arial Regular"/>
                          <a:ea typeface="ＭＳ Ｐゴシック" pitchFamily="19" charset="-128"/>
                          <a:cs typeface="Times New Roman" pitchFamily="19" charset="0"/>
                        </a:rPr>
                        <a:t>m</a:t>
                      </a:r>
                      <a:endParaRPr kumimoji="0" lang="en-US" sz="1800" b="0" i="0" u="none" strike="noStrike" cap="none" normalizeH="0" baseline="-25000" dirty="0">
                        <a:ln>
                          <a:noFill/>
                        </a:ln>
                        <a:solidFill>
                          <a:schemeClr val="bg1"/>
                        </a:solidFill>
                        <a:effectLst/>
                        <a:latin typeface="Arial Regular"/>
                        <a:ea typeface="ＭＳ Ｐゴシック" pitchFamily="19" charset="-128"/>
                        <a:cs typeface="Times New Roman" pitchFamily="19" charset="0"/>
                      </a:endParaRPr>
                    </a:p>
                  </a:txBody>
                  <a:tcPr marT="45713" marB="45713" anchor="b"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Regular"/>
                          <a:ea typeface="ＭＳ Ｐゴシック" pitchFamily="19" charset="-128"/>
                          <a:cs typeface="Times New Roman" pitchFamily="19" charset="0"/>
                        </a:rPr>
                        <a:t>Standard Deviation of Returns</a:t>
                      </a:r>
                    </a:p>
                  </a:txBody>
                  <a:tcPr marT="45713" marB="45713" anchor="b"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4873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Treasury Bills</a:t>
                      </a:r>
                    </a:p>
                  </a:txBody>
                  <a:tcPr marT="45713" marB="45713"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3.8%</a:t>
                      </a:r>
                    </a:p>
                  </a:txBody>
                  <a:tcPr marT="45713" marB="45713"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4.4%</a:t>
                      </a:r>
                    </a:p>
                  </a:txBody>
                  <a:tcPr marT="45713" marB="45713"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48895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Long-term U.S. Bonds</a:t>
                      </a:r>
                    </a:p>
                  </a:txBody>
                  <a:tcPr marT="45713" marB="45713"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5.8</a:t>
                      </a:r>
                    </a:p>
                  </a:txBody>
                  <a:tcPr marT="45713" marB="45713"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9.4</a:t>
                      </a:r>
                    </a:p>
                  </a:txBody>
                  <a:tcPr marT="45713" marB="45713"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48895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Corporate Bonds</a:t>
                      </a:r>
                    </a:p>
                  </a:txBody>
                  <a:tcPr marT="45713" marB="45713"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6.2</a:t>
                      </a:r>
                    </a:p>
                  </a:txBody>
                  <a:tcPr marT="45713" marB="45713"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8.7</a:t>
                      </a:r>
                    </a:p>
                  </a:txBody>
                  <a:tcPr marT="45713" marB="45713"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48895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S&amp;P 500 Stocks</a:t>
                      </a:r>
                    </a:p>
                  </a:txBody>
                  <a:tcPr marT="45713" marB="45713"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12.2</a:t>
                      </a:r>
                    </a:p>
                  </a:txBody>
                  <a:tcPr marT="45713" marB="45713"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20.5</a:t>
                      </a:r>
                    </a:p>
                  </a:txBody>
                  <a:tcPr marT="45713" marB="45713"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48895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Small-firm Stocks</a:t>
                      </a:r>
                    </a:p>
                  </a:txBody>
                  <a:tcPr marT="45713" marB="45713"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16.9</a:t>
                      </a:r>
                    </a:p>
                  </a:txBody>
                  <a:tcPr marT="45713" marB="45713"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Regular"/>
                          <a:ea typeface="ＭＳ Ｐゴシック" pitchFamily="19" charset="-128"/>
                          <a:cs typeface="Times New Roman" pitchFamily="19" charset="0"/>
                        </a:rPr>
                        <a:t>33.2</a:t>
                      </a:r>
                    </a:p>
                  </a:txBody>
                  <a:tcPr marT="45713" marB="45713"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r>
            </a:tbl>
          </a:graphicData>
        </a:graphic>
      </p:graphicFrame>
      <p:sp>
        <p:nvSpPr>
          <p:cNvPr id="8" name="Content Placeholder 5"/>
          <p:cNvSpPr>
            <a:spLocks noGrp="1"/>
          </p:cNvSpPr>
          <p:nvPr>
            <p:ph idx="1"/>
          </p:nvPr>
        </p:nvSpPr>
        <p:spPr>
          <a:xfrm>
            <a:off x="457200" y="5813092"/>
            <a:ext cx="8212138" cy="369332"/>
          </a:xfrm>
        </p:spPr>
        <p:txBody>
          <a:bodyPr vert="horz" lIns="0" tIns="0" rIns="0" bIns="0" rtlCol="0">
            <a:spAutoFit/>
          </a:bodyPr>
          <a:lstStyle/>
          <a:p>
            <a:pPr marL="0" indent="0">
              <a:buNone/>
            </a:pPr>
            <a:r>
              <a:rPr lang="en-US" altLang="en-US" dirty="0">
                <a:cs typeface="Arial" panose="020B0604020202020204" pitchFamily="34" charset="0"/>
              </a:rPr>
              <a:t>Source: R.G. Ibbotson Associates, Chicago, IL., 2003.</a:t>
            </a:r>
          </a:p>
        </p:txBody>
      </p:sp>
    </p:spTree>
    <p:extLst>
      <p:ext uri="{BB962C8B-B14F-4D97-AF65-F5344CB8AC3E}">
        <p14:creationId xmlns:p14="http://schemas.microsoft.com/office/powerpoint/2010/main" val="676690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7647"/>
            <a:ext cx="8212138" cy="1085801"/>
          </a:xfrm>
        </p:spPr>
        <p:txBody>
          <a:bodyPr lIns="0" tIns="0" rIns="0" bIns="0">
            <a:spAutoFit/>
          </a:bodyPr>
          <a:lstStyle/>
          <a:p>
            <a:r>
              <a:rPr lang="en-US" altLang="en-US" sz="3400" dirty="0">
                <a:cs typeface="Arial" panose="020B0604020202020204" pitchFamily="34" charset="0"/>
              </a:rPr>
              <a:t>Debt </a:t>
            </a:r>
            <a:r>
              <a:rPr lang="en-US" altLang="en-US" sz="3400" dirty="0" smtClean="0">
                <a:cs typeface="Arial" panose="020B0604020202020204" pitchFamily="34" charset="0"/>
              </a:rPr>
              <a:t>Capital Represents Borrowed Money</a:t>
            </a:r>
            <a:endParaRPr lang="en-US" sz="3400" b="0" dirty="0"/>
          </a:p>
        </p:txBody>
      </p:sp>
      <p:sp>
        <p:nvSpPr>
          <p:cNvPr id="6" name="Content Placeholder 5"/>
          <p:cNvSpPr>
            <a:spLocks noGrp="1"/>
          </p:cNvSpPr>
          <p:nvPr>
            <p:ph idx="1"/>
          </p:nvPr>
        </p:nvSpPr>
        <p:spPr>
          <a:xfrm>
            <a:off x="457200" y="1678997"/>
            <a:ext cx="8212138" cy="3236271"/>
          </a:xfrm>
        </p:spPr>
        <p:txBody>
          <a:bodyPr vert="horz" lIns="0" tIns="0" rIns="0" bIns="0" rtlCol="0">
            <a:spAutoFit/>
          </a:bodyPr>
          <a:lstStyle/>
          <a:p>
            <a:pPr>
              <a:lnSpc>
                <a:spcPct val="90000"/>
              </a:lnSpc>
            </a:pPr>
            <a:r>
              <a:rPr lang="en-US" altLang="en-US" dirty="0">
                <a:cs typeface="Arial" panose="020B0604020202020204" pitchFamily="34" charset="0"/>
              </a:rPr>
              <a:t>Companies can borrow money from lenders (e.g. banks) or can issue bonds or debentures.</a:t>
            </a:r>
          </a:p>
          <a:p>
            <a:pPr>
              <a:lnSpc>
                <a:spcPct val="90000"/>
              </a:lnSpc>
            </a:pPr>
            <a:r>
              <a:rPr lang="en-US" altLang="en-US" dirty="0">
                <a:cs typeface="Arial" panose="020B0604020202020204" pitchFamily="34" charset="0"/>
              </a:rPr>
              <a:t>Creditors get interest, bondholders get dividends and face value at maturity.</a:t>
            </a:r>
          </a:p>
          <a:p>
            <a:pPr>
              <a:lnSpc>
                <a:spcPct val="90000"/>
              </a:lnSpc>
            </a:pPr>
            <a:r>
              <a:rPr lang="en-US" altLang="en-US" dirty="0">
                <a:cs typeface="Arial" panose="020B0604020202020204" pitchFamily="34" charset="0"/>
              </a:rPr>
              <a:t>The cost of bond financing depends on the bond rating, which is dependent on the financial health of the company.</a:t>
            </a:r>
          </a:p>
          <a:p>
            <a:pPr>
              <a:lnSpc>
                <a:spcPct val="90000"/>
              </a:lnSpc>
            </a:pPr>
            <a:r>
              <a:rPr lang="en-US" altLang="en-US" dirty="0">
                <a:cs typeface="Arial" panose="020B0604020202020204" pitchFamily="34" charset="0"/>
              </a:rPr>
              <a:t>Investors have a risk-free alternative of U.S. government treasure bills</a:t>
            </a:r>
            <a:r>
              <a:rPr lang="en-US" altLang="en-US" dirty="0" smtClean="0">
                <a:cs typeface="Arial" panose="020B0604020202020204" pitchFamily="34" charset="0"/>
              </a:rPr>
              <a:t>. This </a:t>
            </a:r>
            <a:r>
              <a:rPr lang="en-US" altLang="en-US" dirty="0">
                <a:cs typeface="Arial" panose="020B0604020202020204" pitchFamily="34" charset="0"/>
              </a:rPr>
              <a:t>risk-free rate of return is denoted R</a:t>
            </a:r>
            <a:r>
              <a:rPr lang="en-US" altLang="en-US" baseline="-25000" dirty="0">
                <a:cs typeface="Arial" panose="020B0604020202020204" pitchFamily="34" charset="0"/>
              </a:rPr>
              <a:t>F</a:t>
            </a:r>
            <a:r>
              <a:rPr lang="en-US" altLang="en-US" dirty="0">
                <a:cs typeface="Arial" panose="020B0604020202020204" pitchFamily="34" charset="0"/>
              </a:rPr>
              <a:t>.</a:t>
            </a:r>
          </a:p>
        </p:txBody>
      </p:sp>
    </p:spTree>
    <p:extLst>
      <p:ext uri="{BB962C8B-B14F-4D97-AF65-F5344CB8AC3E}">
        <p14:creationId xmlns:p14="http://schemas.microsoft.com/office/powerpoint/2010/main" val="2546338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48164"/>
            <a:ext cx="8212138" cy="1589721"/>
          </a:xfrm>
        </p:spPr>
        <p:txBody>
          <a:bodyPr lIns="0" tIns="0" rIns="0" bIns="0">
            <a:spAutoFit/>
          </a:bodyPr>
          <a:lstStyle/>
          <a:p>
            <a:r>
              <a:rPr lang="en-US" altLang="en-US" sz="3400" dirty="0">
                <a:cs typeface="Arial" panose="020B0604020202020204" pitchFamily="34" charset="0"/>
              </a:rPr>
              <a:t>Interest </a:t>
            </a:r>
            <a:r>
              <a:rPr lang="en-US" altLang="en-US" sz="3400" dirty="0" smtClean="0">
                <a:cs typeface="Arial" panose="020B0604020202020204" pitchFamily="34" charset="0"/>
              </a:rPr>
              <a:t>Paid </a:t>
            </a:r>
            <a:r>
              <a:rPr lang="en-US" altLang="en-US" sz="3400" dirty="0">
                <a:cs typeface="Arial" panose="020B0604020202020204" pitchFamily="34" charset="0"/>
              </a:rPr>
              <a:t>on </a:t>
            </a:r>
            <a:r>
              <a:rPr lang="en-US" altLang="en-US" sz="3400" dirty="0" smtClean="0">
                <a:cs typeface="Arial" panose="020B0604020202020204" pitchFamily="34" charset="0"/>
              </a:rPr>
              <a:t>Corporate Debt </a:t>
            </a:r>
            <a:r>
              <a:rPr lang="en-US" altLang="en-US" sz="3400" dirty="0">
                <a:cs typeface="Arial" panose="020B0604020202020204" pitchFamily="34" charset="0"/>
              </a:rPr>
              <a:t>is </a:t>
            </a:r>
            <a:r>
              <a:rPr lang="en-US" altLang="en-US" sz="3400" dirty="0" smtClean="0">
                <a:cs typeface="Arial" panose="020B0604020202020204" pitchFamily="34" charset="0"/>
              </a:rPr>
              <a:t>Tax Deductible. This Savings </a:t>
            </a:r>
            <a:r>
              <a:rPr lang="en-US" altLang="en-US" sz="3400" dirty="0">
                <a:cs typeface="Arial" panose="020B0604020202020204" pitchFamily="34" charset="0"/>
              </a:rPr>
              <a:t>can be </a:t>
            </a:r>
            <a:r>
              <a:rPr lang="en-US" altLang="en-US" sz="3400" dirty="0" smtClean="0">
                <a:cs typeface="Arial" panose="020B0604020202020204" pitchFamily="34" charset="0"/>
              </a:rPr>
              <a:t>Handled </a:t>
            </a:r>
            <a:r>
              <a:rPr lang="en-US" altLang="en-US" sz="3400" dirty="0">
                <a:cs typeface="Arial" panose="020B0604020202020204" pitchFamily="34" charset="0"/>
              </a:rPr>
              <a:t>in </a:t>
            </a:r>
            <a:r>
              <a:rPr lang="en-US" altLang="en-US" sz="3400" dirty="0" smtClean="0">
                <a:cs typeface="Arial" panose="020B0604020202020204" pitchFamily="34" charset="0"/>
              </a:rPr>
              <a:t>Two Different Ways</a:t>
            </a:r>
            <a:endParaRPr lang="en-US" sz="3400" b="0" dirty="0"/>
          </a:p>
        </p:txBody>
      </p:sp>
      <p:sp>
        <p:nvSpPr>
          <p:cNvPr id="6" name="Content Placeholder 5"/>
          <p:cNvSpPr>
            <a:spLocks noGrp="1"/>
          </p:cNvSpPr>
          <p:nvPr>
            <p:ph idx="1"/>
          </p:nvPr>
        </p:nvSpPr>
        <p:spPr>
          <a:xfrm>
            <a:off x="457200" y="2064381"/>
            <a:ext cx="8212138" cy="2970044"/>
          </a:xfrm>
        </p:spPr>
        <p:txBody>
          <a:bodyPr vert="horz" lIns="0" tIns="0" rIns="0" bIns="0" rtlCol="0">
            <a:spAutoFit/>
          </a:bodyPr>
          <a:lstStyle/>
          <a:p>
            <a:r>
              <a:rPr lang="en-US" altLang="en-US" dirty="0">
                <a:cs typeface="Arial" panose="020B0604020202020204" pitchFamily="34" charset="0"/>
              </a:rPr>
              <a:t>Interest can be deducted each year before taxes are computed</a:t>
            </a:r>
            <a:r>
              <a:rPr lang="en-US" altLang="en-US" dirty="0" smtClean="0">
                <a:cs typeface="Arial" panose="020B0604020202020204" pitchFamily="34" charset="0"/>
              </a:rPr>
              <a:t>. This </a:t>
            </a:r>
            <a:r>
              <a:rPr lang="en-US" altLang="en-US" dirty="0">
                <a:cs typeface="Arial" panose="020B0604020202020204" pitchFamily="34" charset="0"/>
              </a:rPr>
              <a:t>approach adds more computation, and it is generally difficult to assign debt payments to a specific project.</a:t>
            </a:r>
          </a:p>
          <a:p>
            <a:r>
              <a:rPr lang="en-US" altLang="en-US" dirty="0">
                <a:cs typeface="Arial" panose="020B0604020202020204" pitchFamily="34" charset="0"/>
              </a:rPr>
              <a:t>The most commonly used is to modify the MARR to account for the tax deductibility of the debt.</a:t>
            </a:r>
          </a:p>
          <a:p>
            <a:r>
              <a:rPr lang="en-US" altLang="en-US" dirty="0">
                <a:cs typeface="Arial" panose="020B0604020202020204" pitchFamily="34" charset="0"/>
              </a:rPr>
              <a:t>The cost of debt capital is denoted i</a:t>
            </a:r>
            <a:r>
              <a:rPr lang="en-US" altLang="en-US" baseline="-25000" dirty="0">
                <a:cs typeface="Arial" panose="020B0604020202020204" pitchFamily="34" charset="0"/>
              </a:rPr>
              <a:t>b</a:t>
            </a:r>
            <a:r>
              <a:rPr lang="en-US" altLang="en-US" dirty="0">
                <a:cs typeface="Arial" panose="020B0604020202020204" pitchFamily="34" charset="0"/>
              </a:rPr>
              <a:t>.</a:t>
            </a:r>
          </a:p>
        </p:txBody>
      </p:sp>
    </p:spTree>
    <p:extLst>
      <p:ext uri="{BB962C8B-B14F-4D97-AF65-F5344CB8AC3E}">
        <p14:creationId xmlns:p14="http://schemas.microsoft.com/office/powerpoint/2010/main" val="2114157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7647"/>
            <a:ext cx="8212138" cy="1085801"/>
          </a:xfrm>
        </p:spPr>
        <p:txBody>
          <a:bodyPr lIns="0" tIns="0" rIns="0" bIns="0">
            <a:spAutoFit/>
          </a:bodyPr>
          <a:lstStyle/>
          <a:p>
            <a:r>
              <a:rPr lang="en-US" altLang="en-US" sz="3400" dirty="0" smtClean="0">
                <a:cs typeface="Arial" panose="020B0604020202020204" pitchFamily="34" charset="0"/>
              </a:rPr>
              <a:t>We </a:t>
            </a:r>
            <a:r>
              <a:rPr lang="en-US" altLang="en-US" sz="3400" dirty="0">
                <a:cs typeface="Arial" panose="020B0604020202020204" pitchFamily="34" charset="0"/>
              </a:rPr>
              <a:t>can </a:t>
            </a:r>
            <a:r>
              <a:rPr lang="en-US" altLang="en-US" sz="3400" dirty="0" smtClean="0">
                <a:cs typeface="Arial" panose="020B0604020202020204" pitchFamily="34" charset="0"/>
              </a:rPr>
              <a:t>Reflect </a:t>
            </a:r>
            <a:r>
              <a:rPr lang="en-US" altLang="en-US" sz="3400" dirty="0">
                <a:cs typeface="Arial" panose="020B0604020202020204" pitchFamily="34" charset="0"/>
              </a:rPr>
              <a:t>the </a:t>
            </a:r>
            <a:r>
              <a:rPr lang="en-US" altLang="en-US" sz="3400" dirty="0" smtClean="0">
                <a:cs typeface="Arial" panose="020B0604020202020204" pitchFamily="34" charset="0"/>
              </a:rPr>
              <a:t>Use </a:t>
            </a:r>
            <a:r>
              <a:rPr lang="en-US" altLang="en-US" sz="3400" dirty="0">
                <a:cs typeface="Arial" panose="020B0604020202020204" pitchFamily="34" charset="0"/>
              </a:rPr>
              <a:t>of a </a:t>
            </a:r>
            <a:r>
              <a:rPr lang="en-US" altLang="en-US" sz="3400" dirty="0" smtClean="0">
                <a:cs typeface="Arial" panose="020B0604020202020204" pitchFamily="34" charset="0"/>
              </a:rPr>
              <a:t>Modified </a:t>
            </a:r>
            <a:r>
              <a:rPr lang="en-US" altLang="en-US" sz="3400" dirty="0">
                <a:cs typeface="Arial" panose="020B0604020202020204" pitchFamily="34" charset="0"/>
              </a:rPr>
              <a:t>MARR in the </a:t>
            </a:r>
            <a:r>
              <a:rPr lang="en-US" altLang="en-US" sz="3400" dirty="0" smtClean="0">
                <a:cs typeface="Arial" panose="020B0604020202020204" pitchFamily="34" charset="0"/>
              </a:rPr>
              <a:t>Equations Below</a:t>
            </a:r>
            <a:endParaRPr lang="en-US" sz="3400" b="0" dirty="0"/>
          </a:p>
        </p:txBody>
      </p:sp>
      <p:graphicFrame>
        <p:nvGraphicFramePr>
          <p:cNvPr id="5" name="Object 4"/>
          <p:cNvGraphicFramePr>
            <a:graphicFrameLocks noChangeAspect="1"/>
          </p:cNvGraphicFramePr>
          <p:nvPr>
            <p:extLst>
              <p:ext uri="{D42A27DB-BD31-4B8C-83A1-F6EECF244321}">
                <p14:modId xmlns:p14="http://schemas.microsoft.com/office/powerpoint/2010/main" val="4165924878"/>
              </p:ext>
            </p:extLst>
          </p:nvPr>
        </p:nvGraphicFramePr>
        <p:xfrm>
          <a:off x="1143000" y="2279650"/>
          <a:ext cx="6337300" cy="3302000"/>
        </p:xfrm>
        <a:graphic>
          <a:graphicData uri="http://schemas.openxmlformats.org/presentationml/2006/ole">
            <mc:AlternateContent xmlns:mc="http://schemas.openxmlformats.org/markup-compatibility/2006">
              <mc:Choice xmlns:v="urn:schemas-microsoft-com:vml" Requires="v">
                <p:oleObj spid="_x0000_s42340" name="Equation" r:id="rId4" imgW="6337080" imgH="3301920" progId="Equation.DSMT4">
                  <p:embed/>
                </p:oleObj>
              </mc:Choice>
              <mc:Fallback>
                <p:oleObj name="Equation" r:id="rId4" imgW="6337080" imgH="330192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2279650"/>
                        <a:ext cx="6337300" cy="330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7234225"/>
      </p:ext>
    </p:extLst>
  </p:cSld>
  <p:clrMapOvr>
    <a:masterClrMapping/>
  </p:clrMapOvr>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35425</TotalTime>
  <Words>2595</Words>
  <Application>Microsoft Office PowerPoint</Application>
  <PresentationFormat>On-screen Show (4:3)</PresentationFormat>
  <Paragraphs>343</Paragraphs>
  <Slides>44</Slides>
  <Notes>42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44</vt:i4>
      </vt:variant>
    </vt:vector>
  </HeadingPairs>
  <TitlesOfParts>
    <vt:vector size="47" baseType="lpstr">
      <vt:lpstr>2_508 Lecture</vt:lpstr>
      <vt:lpstr>Equation</vt:lpstr>
      <vt:lpstr>MathType 7.0 Equation</vt:lpstr>
      <vt:lpstr>Engineering Economy</vt:lpstr>
      <vt:lpstr>Objective</vt:lpstr>
      <vt:lpstr>Capital Financing and Allocation Functions are Primary Components of Capital Budgeting (1 of 2)</vt:lpstr>
      <vt:lpstr>Capital Financing and Allocation Functions are Primary Components of Capital Budgeting (2 of 2)</vt:lpstr>
      <vt:lpstr>Management must make the Decisions for the Financing/Allocation Connection</vt:lpstr>
      <vt:lpstr>A Company has a Variety of Sources Available for Capital Funds. These Sources Expect an Attractive Return</vt:lpstr>
      <vt:lpstr>Debt Capital Represents Borrowed Money</vt:lpstr>
      <vt:lpstr>Interest Paid on Corporate Debt is Tax Deductible. This Savings can be Handled in Two Different Ways</vt:lpstr>
      <vt:lpstr>We can Reflect the Use of a Modified MARR in the Equations Below</vt:lpstr>
      <vt:lpstr>Equity Capital Represents Money Already in the Firm</vt:lpstr>
      <vt:lpstr>The CAPM asserts that the best combinations of risk and return lie along the security market line, SML</vt:lpstr>
      <vt:lpstr>The CAPM Reveals that the Return, RS, on any Stock Depends on its Risk Relative to the Market. The Risk Premium of any Stock is Proportional to its Beta</vt:lpstr>
      <vt:lpstr>The Graph below Illustrates this Relationship</vt:lpstr>
      <vt:lpstr>The Cost of Equity, ea, is Estimated as RS</vt:lpstr>
      <vt:lpstr>Pause and Solve</vt:lpstr>
      <vt:lpstr>The Weighted Average Cost of Capital (WACC) Represents the Average Cost of all Funds Available to the Firm</vt:lpstr>
      <vt:lpstr>In the First Fiscal Quarter of 2009 Dell Computer showed Total Debt of $1.98mil and Total Equity of $3.55mil. Assume Dell’s Beta is 2.2, the Cost of Debt is 7%, and Dell’s Effective Income Tax Rate is 0.25. What is the WACC?</vt:lpstr>
      <vt:lpstr>Each Company may have an “Optimal” Mix of Debt and Equity, Minimizing the WACC</vt:lpstr>
      <vt:lpstr>Establishing the Minimum Attractive Rate of Return (MARR)</vt:lpstr>
      <vt:lpstr>Opportunity Costs and MARR</vt:lpstr>
      <vt:lpstr>Establishing the MARR using Prospective Project Profitability</vt:lpstr>
      <vt:lpstr>Selecting Projects that are Not Mutually Exclusive has Multiple Considerations</vt:lpstr>
      <vt:lpstr>Investment Proposals can be Classified in any Number of Different Ways, some of Which are Given Below</vt:lpstr>
      <vt:lpstr>There can be Many Possible Degrees of Dependency among Projects</vt:lpstr>
      <vt:lpstr>Organizing for Capital Allocation</vt:lpstr>
      <vt:lpstr>An Example of a Required Organizational Approval Structure</vt:lpstr>
      <vt:lpstr>The Process of Communicating and “Selling” Project Proposals is Important</vt:lpstr>
      <vt:lpstr>For Improved Capital Budgeting, Conduct Postmortem Reviews (Postaudits)</vt:lpstr>
      <vt:lpstr>Budgeting for Capital Investments is a Difficult Managerial Challenge</vt:lpstr>
      <vt:lpstr>Lease vs. Buy vs. Status Quo Decisions</vt:lpstr>
      <vt:lpstr>One Way to Allocate Capital among Independent Projects is to Create MEAs from the Set of Projects and use Familiar Equivalent Worth Methods</vt:lpstr>
      <vt:lpstr>With a Budget of $150,000, which of the following Independent Projects should Mitselfik, Inc. Invest in?</vt:lpstr>
      <vt:lpstr>The Set of Feasible Projects</vt:lpstr>
      <vt:lpstr>Selecting Independent Projects B, C, and D Results in the Greatest PW</vt:lpstr>
      <vt:lpstr>Other Important Managerial Considerations and Complications</vt:lpstr>
      <vt:lpstr>Capital Allocation Problems can be Modeled as Linear Programs.</vt:lpstr>
      <vt:lpstr>The Objective Function of the Capital Allocation Problem</vt:lpstr>
      <vt:lpstr>Typical Constraints are Limitations on Cash Outlays in each Period, and Interrelationships among Projects</vt:lpstr>
      <vt:lpstr>Limitations on Cash Outlays</vt:lpstr>
      <vt:lpstr>Mutually Exclusive</vt:lpstr>
      <vt:lpstr>Consider Six Projects under Consideration with the Information Below. Formulate the Linear Programming Selection Model</vt:lpstr>
      <vt:lpstr>Consider that B1 and B2 are Mutually Exclusive, and C1, C2, and C3 are Mutually Exclusive. C2 and C3 are each Contingent on A. The Budget for New Projects this Year is $130,000</vt:lpstr>
      <vt:lpstr>Constraint on initial investment</vt:lpstr>
      <vt:lpstr>Copyright</vt:lpstr>
    </vt:vector>
  </TitlesOfParts>
  <Company>Pearson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Accessible USHE Lecture PowerPoint Template</dc:title>
  <dc:subject>Psychology</dc:subject>
  <dc:creator>Crystal McCarthy</dc:creator>
  <cp:keywords>Psychology</cp:keywords>
  <cp:lastModifiedBy>Renukambal Krishnamoorthy, Integra-PDY, IN</cp:lastModifiedBy>
  <cp:revision>892</cp:revision>
  <dcterms:modified xsi:type="dcterms:W3CDTF">2018-07-02T15:08:11Z</dcterms:modified>
</cp:coreProperties>
</file>