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8" r:id="rId1"/>
  </p:sldMasterIdLst>
  <p:notesMasterIdLst>
    <p:notesMasterId r:id="rId47"/>
  </p:notesMasterIdLst>
  <p:sldIdLst>
    <p:sldId id="396" r:id="rId2"/>
    <p:sldId id="353" r:id="rId3"/>
    <p:sldId id="348" r:id="rId4"/>
    <p:sldId id="350" r:id="rId5"/>
    <p:sldId id="354" r:id="rId6"/>
    <p:sldId id="355" r:id="rId7"/>
    <p:sldId id="356" r:id="rId8"/>
    <p:sldId id="359" r:id="rId9"/>
    <p:sldId id="360" r:id="rId10"/>
    <p:sldId id="361" r:id="rId11"/>
    <p:sldId id="362" r:id="rId12"/>
    <p:sldId id="363" r:id="rId13"/>
    <p:sldId id="364" r:id="rId14"/>
    <p:sldId id="365" r:id="rId15"/>
    <p:sldId id="366" r:id="rId16"/>
    <p:sldId id="367" r:id="rId17"/>
    <p:sldId id="368" r:id="rId18"/>
    <p:sldId id="369" r:id="rId19"/>
    <p:sldId id="370" r:id="rId20"/>
    <p:sldId id="371" r:id="rId21"/>
    <p:sldId id="372" r:id="rId22"/>
    <p:sldId id="373" r:id="rId23"/>
    <p:sldId id="374" r:id="rId24"/>
    <p:sldId id="375" r:id="rId25"/>
    <p:sldId id="376" r:id="rId26"/>
    <p:sldId id="377" r:id="rId27"/>
    <p:sldId id="378" r:id="rId28"/>
    <p:sldId id="379" r:id="rId29"/>
    <p:sldId id="380" r:id="rId30"/>
    <p:sldId id="381" r:id="rId31"/>
    <p:sldId id="382" r:id="rId32"/>
    <p:sldId id="383" r:id="rId33"/>
    <p:sldId id="384" r:id="rId34"/>
    <p:sldId id="385" r:id="rId35"/>
    <p:sldId id="386" r:id="rId36"/>
    <p:sldId id="387" r:id="rId37"/>
    <p:sldId id="388" r:id="rId38"/>
    <p:sldId id="389" r:id="rId39"/>
    <p:sldId id="390" r:id="rId40"/>
    <p:sldId id="391" r:id="rId41"/>
    <p:sldId id="392" r:id="rId42"/>
    <p:sldId id="393" r:id="rId43"/>
    <p:sldId id="394" r:id="rId44"/>
    <p:sldId id="395" r:id="rId45"/>
    <p:sldId id="397" r:id="rId46"/>
  </p:sldIdLst>
  <p:sldSz cx="9144000" cy="6858000" type="screen4x3"/>
  <p:notesSz cx="6858000" cy="9144000"/>
  <p:defaultTextStyle>
    <a:defPPr>
      <a:defRPr lang="en-US"/>
    </a:defPPr>
    <a:lvl1pPr algn="l" rtl="0" eaLnBrk="0" fontAlgn="base" hangingPunct="0">
      <a:spcBef>
        <a:spcPct val="0"/>
      </a:spcBef>
      <a:spcAft>
        <a:spcPct val="0"/>
      </a:spcAft>
      <a:defRPr sz="1400" kern="1200">
        <a:solidFill>
          <a:schemeClr val="tx1"/>
        </a:solidFill>
        <a:latin typeface="Times" charset="0"/>
        <a:ea typeface="ＭＳ Ｐゴシック" charset="0"/>
        <a:cs typeface="ＭＳ Ｐゴシック" charset="0"/>
      </a:defRPr>
    </a:lvl1pPr>
    <a:lvl2pPr marL="457200" algn="l" rtl="0" eaLnBrk="0" fontAlgn="base" hangingPunct="0">
      <a:spcBef>
        <a:spcPct val="0"/>
      </a:spcBef>
      <a:spcAft>
        <a:spcPct val="0"/>
      </a:spcAft>
      <a:defRPr sz="1400" kern="1200">
        <a:solidFill>
          <a:schemeClr val="tx1"/>
        </a:solidFill>
        <a:latin typeface="Times" charset="0"/>
        <a:ea typeface="ＭＳ Ｐゴシック" charset="0"/>
        <a:cs typeface="ＭＳ Ｐゴシック" charset="0"/>
      </a:defRPr>
    </a:lvl2pPr>
    <a:lvl3pPr marL="914400" algn="l" rtl="0" eaLnBrk="0" fontAlgn="base" hangingPunct="0">
      <a:spcBef>
        <a:spcPct val="0"/>
      </a:spcBef>
      <a:spcAft>
        <a:spcPct val="0"/>
      </a:spcAft>
      <a:defRPr sz="1400" kern="1200">
        <a:solidFill>
          <a:schemeClr val="tx1"/>
        </a:solidFill>
        <a:latin typeface="Times" charset="0"/>
        <a:ea typeface="ＭＳ Ｐゴシック" charset="0"/>
        <a:cs typeface="ＭＳ Ｐゴシック" charset="0"/>
      </a:defRPr>
    </a:lvl3pPr>
    <a:lvl4pPr marL="1371600" algn="l" rtl="0" eaLnBrk="0" fontAlgn="base" hangingPunct="0">
      <a:spcBef>
        <a:spcPct val="0"/>
      </a:spcBef>
      <a:spcAft>
        <a:spcPct val="0"/>
      </a:spcAft>
      <a:defRPr sz="1400" kern="1200">
        <a:solidFill>
          <a:schemeClr val="tx1"/>
        </a:solidFill>
        <a:latin typeface="Times" charset="0"/>
        <a:ea typeface="ＭＳ Ｐゴシック" charset="0"/>
        <a:cs typeface="ＭＳ Ｐゴシック" charset="0"/>
      </a:defRPr>
    </a:lvl4pPr>
    <a:lvl5pPr marL="1828800" algn="l" rtl="0" eaLnBrk="0" fontAlgn="base" hangingPunct="0">
      <a:spcBef>
        <a:spcPct val="0"/>
      </a:spcBef>
      <a:spcAft>
        <a:spcPct val="0"/>
      </a:spcAft>
      <a:defRPr sz="1400" kern="1200">
        <a:solidFill>
          <a:schemeClr val="tx1"/>
        </a:solidFill>
        <a:latin typeface="Times" charset="0"/>
        <a:ea typeface="ＭＳ Ｐゴシック" charset="0"/>
        <a:cs typeface="ＭＳ Ｐゴシック" charset="0"/>
      </a:defRPr>
    </a:lvl5pPr>
    <a:lvl6pPr marL="2286000" algn="l" defTabSz="457200" rtl="0" eaLnBrk="1" latinLnBrk="0" hangingPunct="1">
      <a:defRPr sz="1400" kern="1200">
        <a:solidFill>
          <a:schemeClr val="tx1"/>
        </a:solidFill>
        <a:latin typeface="Times" charset="0"/>
        <a:ea typeface="ＭＳ Ｐゴシック" charset="0"/>
        <a:cs typeface="ＭＳ Ｐゴシック" charset="0"/>
      </a:defRPr>
    </a:lvl6pPr>
    <a:lvl7pPr marL="2743200" algn="l" defTabSz="457200" rtl="0" eaLnBrk="1" latinLnBrk="0" hangingPunct="1">
      <a:defRPr sz="1400" kern="1200">
        <a:solidFill>
          <a:schemeClr val="tx1"/>
        </a:solidFill>
        <a:latin typeface="Times" charset="0"/>
        <a:ea typeface="ＭＳ Ｐゴシック" charset="0"/>
        <a:cs typeface="ＭＳ Ｐゴシック" charset="0"/>
      </a:defRPr>
    </a:lvl7pPr>
    <a:lvl8pPr marL="3200400" algn="l" defTabSz="457200" rtl="0" eaLnBrk="1" latinLnBrk="0" hangingPunct="1">
      <a:defRPr sz="1400" kern="1200">
        <a:solidFill>
          <a:schemeClr val="tx1"/>
        </a:solidFill>
        <a:latin typeface="Times" charset="0"/>
        <a:ea typeface="ＭＳ Ｐゴシック" charset="0"/>
        <a:cs typeface="ＭＳ Ｐゴシック" charset="0"/>
      </a:defRPr>
    </a:lvl8pPr>
    <a:lvl9pPr marL="3657600" algn="l" defTabSz="457200" rtl="0" eaLnBrk="1" latinLnBrk="0" hangingPunct="1">
      <a:defRPr sz="1400" kern="1200">
        <a:solidFill>
          <a:schemeClr val="tx1"/>
        </a:solidFill>
        <a:latin typeface="Times" charset="0"/>
        <a:ea typeface="ＭＳ Ｐゴシック" charset="0"/>
        <a:cs typeface="ＭＳ Ｐゴシック"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7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93AE"/>
    <a:srgbClr val="F1F2DA"/>
    <a:srgbClr val="EAECCA"/>
    <a:srgbClr val="B5E0EC"/>
    <a:srgbClr val="007FA3"/>
    <a:srgbClr val="37A9DA"/>
    <a:srgbClr val="E65106"/>
    <a:srgbClr val="FFB650"/>
    <a:srgbClr val="E82205"/>
    <a:srgbClr val="FF010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14" autoAdjust="0"/>
    <p:restoredTop sz="99657" autoAdjust="0"/>
  </p:normalViewPr>
  <p:slideViewPr>
    <p:cSldViewPr>
      <p:cViewPr varScale="1">
        <p:scale>
          <a:sx n="113" d="100"/>
          <a:sy n="113" d="100"/>
        </p:scale>
        <p:origin x="-282" y="-108"/>
      </p:cViewPr>
      <p:guideLst>
        <p:guide orient="horz" pos="2160"/>
        <p:guide orient="horz" pos="754"/>
        <p:guide orient="horz" pos="1502"/>
        <p:guide orient="horz" pos="391"/>
        <p:guide orient="horz" pos="1230"/>
        <p:guide pos="2880"/>
        <p:guide pos="5472"/>
        <p:guide pos="28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pitchFamily="16" charset="-128"/>
                <a:cs typeface="+mn-cs"/>
              </a:defRPr>
            </a:lvl1pPr>
          </a:lstStyle>
          <a:p>
            <a:pPr>
              <a:defRPr/>
            </a:pPr>
            <a:endParaRPr lang="en-US" dirty="0"/>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pitchFamily="16" charset="-128"/>
                <a:cs typeface="+mn-cs"/>
              </a:defRPr>
            </a:lvl1pPr>
          </a:lstStyle>
          <a:p>
            <a:pPr>
              <a:defRPr/>
            </a:pPr>
            <a:endParaRPr lang="en-US" dirty="0"/>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pitchFamily="16" charset="-128"/>
                <a:cs typeface="+mn-cs"/>
              </a:defRPr>
            </a:lvl1pPr>
          </a:lstStyle>
          <a:p>
            <a:pPr>
              <a:defRPr/>
            </a:pPr>
            <a:endParaRPr lang="en-US" dirty="0"/>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F1BA5DD3-4FE0-E64B-9ED0-E58ACA98CE52}" type="slidenum">
              <a:rPr lang="en-US"/>
              <a:pPr/>
              <a:t>‹#›</a:t>
            </a:fld>
            <a:endParaRPr lang="en-US" dirty="0"/>
          </a:p>
        </p:txBody>
      </p:sp>
    </p:spTree>
    <p:extLst>
      <p:ext uri="{BB962C8B-B14F-4D97-AF65-F5344CB8AC3E}">
        <p14:creationId xmlns:p14="http://schemas.microsoft.com/office/powerpoint/2010/main" val="35818822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6" charset="0"/>
        <a:ea typeface="ＭＳ Ｐゴシック" pitchFamily="16" charset="-128"/>
        <a:cs typeface="ＭＳ Ｐゴシック" pitchFamily="16" charset="-128"/>
      </a:defRPr>
    </a:lvl1pPr>
    <a:lvl2pPr marL="457200" algn="l" rtl="0" eaLnBrk="0" fontAlgn="base" hangingPunct="0">
      <a:spcBef>
        <a:spcPct val="30000"/>
      </a:spcBef>
      <a:spcAft>
        <a:spcPct val="0"/>
      </a:spcAft>
      <a:defRPr sz="1200" kern="1200">
        <a:solidFill>
          <a:schemeClr val="tx1"/>
        </a:solidFill>
        <a:latin typeface="Arial" pitchFamily="16" charset="0"/>
        <a:ea typeface="ＭＳ Ｐゴシック" pitchFamily="16" charset="-128"/>
        <a:cs typeface="+mn-cs"/>
      </a:defRPr>
    </a:lvl2pPr>
    <a:lvl3pPr marL="914400" algn="l" rtl="0" eaLnBrk="0" fontAlgn="base" hangingPunct="0">
      <a:spcBef>
        <a:spcPct val="30000"/>
      </a:spcBef>
      <a:spcAft>
        <a:spcPct val="0"/>
      </a:spcAft>
      <a:defRPr sz="1200" kern="1200">
        <a:solidFill>
          <a:schemeClr val="tx1"/>
        </a:solidFill>
        <a:latin typeface="Arial" pitchFamily="16" charset="0"/>
        <a:ea typeface="ＭＳ Ｐゴシック" pitchFamily="16" charset="-128"/>
        <a:cs typeface="+mn-cs"/>
      </a:defRPr>
    </a:lvl3pPr>
    <a:lvl4pPr marL="1371600" algn="l" rtl="0" eaLnBrk="0" fontAlgn="base" hangingPunct="0">
      <a:spcBef>
        <a:spcPct val="30000"/>
      </a:spcBef>
      <a:spcAft>
        <a:spcPct val="0"/>
      </a:spcAft>
      <a:defRPr sz="1200" kern="1200">
        <a:solidFill>
          <a:schemeClr val="tx1"/>
        </a:solidFill>
        <a:latin typeface="Arial" pitchFamily="16" charset="0"/>
        <a:ea typeface="ＭＳ Ｐゴシック" pitchFamily="16" charset="-128"/>
        <a:cs typeface="+mn-cs"/>
      </a:defRPr>
    </a:lvl4pPr>
    <a:lvl5pPr marL="1828800" algn="l" rtl="0" eaLnBrk="0" fontAlgn="base" hangingPunct="0">
      <a:spcBef>
        <a:spcPct val="30000"/>
      </a:spcBef>
      <a:spcAft>
        <a:spcPct val="0"/>
      </a:spcAft>
      <a:defRPr sz="1200" kern="1200">
        <a:solidFill>
          <a:schemeClr val="tx1"/>
        </a:solidFill>
        <a:latin typeface="Arial" pitchFamily="16" charset="0"/>
        <a:ea typeface="ＭＳ Ｐゴシック" pitchFamily="1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11267" name="Notes Placeholder 2"/>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11268" name="Slide Number Placeholder 3"/>
          <p:cNvSpPr>
            <a:spLocks noGrp="1"/>
          </p:cNvSpPr>
          <p:nvPr>
            <p:ph type="sldNum" sz="quarter" idx="5"/>
          </p:nvPr>
        </p:nvSpPr>
        <p:spPr>
          <a:noFill/>
        </p:spPr>
        <p:txBody>
          <a:bodyPr/>
          <a:lstStyle>
            <a:lvl1pPr>
              <a:spcBef>
                <a:spcPct val="30000"/>
              </a:spcBef>
              <a:defRPr>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6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9A9C7459-49B2-42E3-86E5-AFCBCFCB4C30}" type="slidenum">
              <a:rPr lang="en-CA" altLang="en-US" smtClean="0">
                <a:latin typeface="Tahoma" panose="020B0604030504040204" pitchFamily="34" charset="0"/>
              </a:rPr>
              <a:pPr>
                <a:spcBef>
                  <a:spcPct val="0"/>
                </a:spcBef>
              </a:pPr>
              <a:t>1</a:t>
            </a:fld>
            <a:endParaRPr lang="en-CA" altLang="en-US" dirty="0">
              <a:latin typeface="Tahoma" panose="020B060403050404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a:buSzPct val="25000"/>
            </a:pPr>
            <a:fld id="{00000000-1234-1234-1234-123412341234}" type="slidenum">
              <a:rPr lang="en-US">
                <a:solidFill>
                  <a:prstClr val="black"/>
                </a:solidFill>
              </a:rPr>
              <a:pPr>
                <a:buSzPct val="25000"/>
              </a:pPr>
              <a:t>2</a:t>
            </a:fld>
            <a:endParaRPr lang="en-US" dirty="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a:buSzPct val="25000"/>
            </a:pPr>
            <a:fld id="{00000000-1234-1234-1234-123412341234}" type="slidenum">
              <a:rPr lang="en-US">
                <a:solidFill>
                  <a:prstClr val="black"/>
                </a:solidFill>
              </a:rPr>
              <a:pPr>
                <a:buSzPct val="25000"/>
              </a:pPr>
              <a:t>8</a:t>
            </a:fld>
            <a:endParaRPr lang="en-US"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a:buSzPct val="25000"/>
            </a:pPr>
            <a:fld id="{00000000-1234-1234-1234-123412341234}" type="slidenum">
              <a:rPr lang="en-US">
                <a:solidFill>
                  <a:prstClr val="black"/>
                </a:solidFill>
              </a:rPr>
              <a:pPr>
                <a:buSzPct val="25000"/>
              </a:pPr>
              <a:t>11</a:t>
            </a:fld>
            <a:endParaRPr lang="en-US"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US" dirty="0"/>
              <a:t>If this slide</a:t>
            </a:r>
            <a:r>
              <a:rPr lang="en-US" baseline="0" dirty="0"/>
              <a:t> was not included in the original PPT, it should be added.</a:t>
            </a: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45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endParaRPr lang="en-US" kern="0" dirty="0">
              <a:solidFill>
                <a:prstClr val="white"/>
              </a:solidFill>
              <a:sym typeface="Arial"/>
            </a:endParaRPr>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Footer Placeholder 4"/>
          <p:cNvSpPr>
            <a:spLocks noGrp="1"/>
          </p:cNvSpPr>
          <p:nvPr>
            <p:ph type="ftr" sz="quarter" idx="11"/>
          </p:nvPr>
        </p:nvSpPr>
        <p:spPr>
          <a:xfrm>
            <a:off x="93969" y="6172200"/>
            <a:ext cx="8595360" cy="235463"/>
          </a:xfrm>
        </p:spPr>
        <p:txBody>
          <a:bodyPr/>
          <a:lstStyle/>
          <a:p>
            <a:endParaRPr lang="en-US" dirty="0">
              <a:solidFill>
                <a:prstClr val="black"/>
              </a:solidFill>
            </a:endParaRPr>
          </a:p>
        </p:txBody>
      </p:sp>
      <p:sp>
        <p:nvSpPr>
          <p:cNvPr id="4" name="Date Placeholder 3"/>
          <p:cNvSpPr>
            <a:spLocks noGrp="1"/>
          </p:cNvSpPr>
          <p:nvPr>
            <p:ph type="dt" sz="half" idx="10"/>
          </p:nvPr>
        </p:nvSpPr>
        <p:spPr/>
        <p:txBody>
          <a:bodyPr/>
          <a:lstStyle/>
          <a:p>
            <a:fld id="{A9DF6EFB-3F44-496C-A842-1E0B3D3B975A}" type="datetimeFigureOut">
              <a:rPr lang="en-US" smtClean="0">
                <a:solidFill>
                  <a:prstClr val="white"/>
                </a:solidFill>
              </a:rPr>
              <a:pPr/>
              <a:t>6/13/2018</a:t>
            </a:fld>
            <a:endParaRPr lang="en-US" dirty="0">
              <a:solidFill>
                <a:prstClr val="white"/>
              </a:solidFill>
            </a:endParaRPr>
          </a:p>
        </p:txBody>
      </p:sp>
      <p:sp>
        <p:nvSpPr>
          <p:cNvPr id="6" name="Slide Number Placeholder 5"/>
          <p:cNvSpPr>
            <a:spLocks noGrp="1"/>
          </p:cNvSpPr>
          <p:nvPr>
            <p:ph type="sldNum" sz="quarter" idx="12"/>
          </p:nvPr>
        </p:nvSpPr>
        <p:spPr/>
        <p:txBody>
          <a:bodyPr/>
          <a:lstStyle/>
          <a:p>
            <a:fld id="{200B2350-5261-4F5C-9DF5-EF0D264FC8D2}"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9310128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584200"/>
            <a:ext cx="8229600" cy="636173"/>
          </a:xfrm>
        </p:spPr>
        <p:txBody>
          <a:bodyPr/>
          <a:lstStyle/>
          <a:p>
            <a:r>
              <a:rPr lang="en-US" dirty="0" smtClean="0"/>
              <a:t>Click to edit Master title style</a:t>
            </a:r>
            <a:endParaRPr lang="en-US" dirty="0"/>
          </a:p>
        </p:txBody>
      </p:sp>
      <p:sp>
        <p:nvSpPr>
          <p:cNvPr id="3" name="Footer Placeholder 2"/>
          <p:cNvSpPr>
            <a:spLocks noGrp="1"/>
          </p:cNvSpPr>
          <p:nvPr>
            <p:ph type="ftr" sz="quarter" idx="10"/>
          </p:nvPr>
        </p:nvSpPr>
        <p:spPr/>
        <p:txBody>
          <a:bodyPr/>
          <a:lstStyle/>
          <a:p>
            <a:endParaRPr lang="en-US" dirty="0">
              <a:solidFill>
                <a:prstClr val="black"/>
              </a:solidFill>
            </a:endParaRPr>
          </a:p>
        </p:txBody>
      </p:sp>
      <p:sp>
        <p:nvSpPr>
          <p:cNvPr id="4" name="Date Placeholder 3"/>
          <p:cNvSpPr>
            <a:spLocks noGrp="1"/>
          </p:cNvSpPr>
          <p:nvPr>
            <p:ph type="dt" sz="half" idx="11"/>
          </p:nvPr>
        </p:nvSpPr>
        <p:spPr/>
        <p:txBody>
          <a:bodyPr/>
          <a:lstStyle/>
          <a:p>
            <a:fld id="{A9DF6EFB-3F44-496C-A842-1E0B3D3B975A}" type="datetimeFigureOut">
              <a:rPr lang="en-US" smtClean="0">
                <a:solidFill>
                  <a:prstClr val="white"/>
                </a:solidFill>
              </a:rPr>
              <a:pPr/>
              <a:t>6/13/2018</a:t>
            </a:fld>
            <a:endParaRPr lang="en-US" dirty="0">
              <a:solidFill>
                <a:prstClr val="white"/>
              </a:solidFill>
            </a:endParaRPr>
          </a:p>
        </p:txBody>
      </p:sp>
      <p:sp>
        <p:nvSpPr>
          <p:cNvPr id="5" name="Slide Number Placeholder 4"/>
          <p:cNvSpPr>
            <a:spLocks noGrp="1"/>
          </p:cNvSpPr>
          <p:nvPr>
            <p:ph type="sldNum" sz="quarter" idx="12"/>
          </p:nvPr>
        </p:nvSpPr>
        <p:spPr/>
        <p:txBody>
          <a:bodyPr/>
          <a:lstStyle/>
          <a:p>
            <a:fld id="{200B2350-5261-4F5C-9DF5-EF0D264FC8D2}" type="slidenum">
              <a:rPr lang="en-US" smtClean="0">
                <a:solidFill>
                  <a:prstClr val="white"/>
                </a:solidFill>
              </a:rPr>
              <a:pPr/>
              <a:t>‹#›</a:t>
            </a:fld>
            <a:endParaRPr lang="en-US" dirty="0">
              <a:solidFill>
                <a:prstClr val="white"/>
              </a:solidFill>
            </a:endParaRPr>
          </a:p>
        </p:txBody>
      </p:sp>
      <p:sp>
        <p:nvSpPr>
          <p:cNvPr id="7" name="Picture Placeholder 6"/>
          <p:cNvSpPr>
            <a:spLocks noGrp="1"/>
          </p:cNvSpPr>
          <p:nvPr>
            <p:ph type="pic" sz="quarter" idx="13"/>
          </p:nvPr>
        </p:nvSpPr>
        <p:spPr>
          <a:xfrm>
            <a:off x="457200" y="1752600"/>
            <a:ext cx="8229600" cy="3505200"/>
          </a:xfrm>
        </p:spPr>
        <p:txBody>
          <a:bodyPr/>
          <a:lstStyle/>
          <a:p>
            <a:endParaRPr lang="en-US" dirty="0"/>
          </a:p>
        </p:txBody>
      </p:sp>
    </p:spTree>
    <p:extLst>
      <p:ext uri="{BB962C8B-B14F-4D97-AF65-F5344CB8AC3E}">
        <p14:creationId xmlns:p14="http://schemas.microsoft.com/office/powerpoint/2010/main" val="2033275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7" name="Shape 27"/>
          <p:cNvSpPr txBox="1">
            <a:spLocks noGrp="1"/>
          </p:cNvSpPr>
          <p:nvPr>
            <p:ph type="ftr" idx="11"/>
          </p:nvPr>
        </p:nvSpPr>
        <p:spPr>
          <a:xfrm>
            <a:off x="566738" y="6172200"/>
            <a:ext cx="8102600"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solidFill>
                <a:prstClr val="black"/>
              </a:solidFill>
            </a:endParaRPr>
          </a:p>
        </p:txBody>
      </p:sp>
      <p:sp>
        <p:nvSpPr>
          <p:cNvPr id="28" name="Shape 28"/>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solidFill>
                <a:prstClr val="white"/>
              </a:solidFill>
            </a:endParaRPr>
          </a:p>
        </p:txBody>
      </p:sp>
      <p:sp>
        <p:nvSpPr>
          <p:cNvPr id="29" name="Shape 29"/>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a:buSzPct val="25000"/>
            </a:pPr>
            <a:fld id="{00000000-1234-1234-1234-123412341234}" type="slidenum">
              <a:rPr lang="en-US">
                <a:solidFill>
                  <a:prstClr val="white"/>
                </a:solidFill>
              </a:rPr>
              <a:pPr>
                <a:buSzPct val="25000"/>
              </a:pPr>
              <a:t>‹#›</a:t>
            </a:fld>
            <a:endParaRPr lang="en-US" dirty="0">
              <a:solidFill>
                <a:prstClr val="white"/>
              </a:solidFill>
            </a:endParaRPr>
          </a:p>
        </p:txBody>
      </p:sp>
      <p:sp>
        <p:nvSpPr>
          <p:cNvPr id="4" name="Content Placeholder 3">
            <a:extLst>
              <a:ext uri="{FF2B5EF4-FFF2-40B4-BE49-F238E27FC236}">
                <a16:creationId xmlns="" xmlns:a16="http://schemas.microsoft.com/office/drawing/2014/main" id="{00F45AE3-EB76-41DE-97B2-CFE79B73D3C6}"/>
              </a:ext>
            </a:extLst>
          </p:cNvPr>
          <p:cNvSpPr>
            <a:spLocks noGrp="1"/>
          </p:cNvSpPr>
          <p:nvPr>
            <p:ph sz="quarter" idx="13"/>
          </p:nvPr>
        </p:nvSpPr>
        <p:spPr>
          <a:xfrm>
            <a:off x="458788" y="1441450"/>
            <a:ext cx="8102600" cy="45989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812891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solidFill>
                <a:prstClr val="black"/>
              </a:solidFill>
            </a:endParaRPr>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solidFill>
                <a:prstClr val="white"/>
              </a:solidFill>
            </a:endParaRPr>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a:buSzPct val="25000"/>
            </a:pPr>
            <a:fld id="{00000000-1234-1234-1234-123412341234}" type="slidenum">
              <a:rPr lang="en-US">
                <a:solidFill>
                  <a:prstClr val="white"/>
                </a:solidFill>
              </a:rPr>
              <a:pPr>
                <a:buSzPct val="25000"/>
              </a:pPr>
              <a:t>‹#›</a:t>
            </a:fld>
            <a:endParaRPr lang="en-US" dirty="0">
              <a:solidFill>
                <a:prstClr val="white"/>
              </a:solidFill>
            </a:endParaRPr>
          </a:p>
        </p:txBody>
      </p:sp>
      <p:sp>
        <p:nvSpPr>
          <p:cNvPr id="4" name="Content Placeholder 3">
            <a:extLst>
              <a:ext uri="{FF2B5EF4-FFF2-40B4-BE49-F238E27FC236}">
                <a16:creationId xmlns="" xmlns:a16="http://schemas.microsoft.com/office/drawing/2014/main" id="{211BB07C-705F-4113-A2C5-779D6EA64D97}"/>
              </a:ext>
            </a:extLst>
          </p:cNvPr>
          <p:cNvSpPr>
            <a:spLocks noGrp="1"/>
          </p:cNvSpPr>
          <p:nvPr>
            <p:ph sz="quarter" idx="13"/>
          </p:nvPr>
        </p:nvSpPr>
        <p:spPr>
          <a:xfrm>
            <a:off x="458788" y="1556327"/>
            <a:ext cx="8120062" cy="2267528"/>
          </a:xfrm>
        </p:spPr>
        <p:txBody>
          <a:bodyPr/>
          <a:lstStyle/>
          <a:p>
            <a:pPr lvl="0"/>
            <a:r>
              <a:rPr lang="en-US" dirty="0"/>
              <a:t>Edit Master text styles</a:t>
            </a:r>
          </a:p>
        </p:txBody>
      </p:sp>
      <p:sp>
        <p:nvSpPr>
          <p:cNvPr id="7" name="Content Placeholder 6">
            <a:extLst>
              <a:ext uri="{FF2B5EF4-FFF2-40B4-BE49-F238E27FC236}">
                <a16:creationId xmlns="" xmlns:a16="http://schemas.microsoft.com/office/drawing/2014/main" id="{820D01C0-4FD2-4065-9EC3-96A308398288}"/>
              </a:ext>
            </a:extLst>
          </p:cNvPr>
          <p:cNvSpPr>
            <a:spLocks noGrp="1"/>
          </p:cNvSpPr>
          <p:nvPr>
            <p:ph sz="quarter" idx="14"/>
          </p:nvPr>
        </p:nvSpPr>
        <p:spPr>
          <a:xfrm>
            <a:off x="458788" y="3971925"/>
            <a:ext cx="8120062" cy="2105025"/>
          </a:xfrm>
        </p:spPr>
        <p:txBody>
          <a:bodyPr/>
          <a:lstStyle/>
          <a:p>
            <a:pPr lvl="0"/>
            <a:r>
              <a:rPr lang="en-US" dirty="0"/>
              <a:t>Edit Master text styles</a:t>
            </a:r>
          </a:p>
        </p:txBody>
      </p:sp>
    </p:spTree>
    <p:extLst>
      <p:ext uri="{BB962C8B-B14F-4D97-AF65-F5344CB8AC3E}">
        <p14:creationId xmlns:p14="http://schemas.microsoft.com/office/powerpoint/2010/main" val="7998402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Figure + Caption">
    <p:spTree>
      <p:nvGrpSpPr>
        <p:cNvPr id="1" name="Shape 53"/>
        <p:cNvGrpSpPr/>
        <p:nvPr/>
      </p:nvGrpSpPr>
      <p:grpSpPr>
        <a:xfrm>
          <a:off x="0" y="0"/>
          <a:ext cx="0" cy="0"/>
          <a:chOff x="0" y="0"/>
          <a:chExt cx="0" cy="0"/>
        </a:xfrm>
      </p:grpSpPr>
      <p:sp>
        <p:nvSpPr>
          <p:cNvPr id="54" name="Shape 54"/>
          <p:cNvSpPr txBox="1">
            <a:spLocks noGrp="1"/>
          </p:cNvSpPr>
          <p:nvPr>
            <p:ph type="title" hasCustomPrompt="1"/>
          </p:nvPr>
        </p:nvSpPr>
        <p:spPr>
          <a:xfrm>
            <a:off x="457200" y="228600"/>
            <a:ext cx="8229600" cy="106679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dirty="0"/>
              <a:t>Click to add figure number and title</a:t>
            </a:r>
            <a:endParaRPr dirty="0"/>
          </a:p>
        </p:txBody>
      </p:sp>
      <p:sp>
        <p:nvSpPr>
          <p:cNvPr id="55" name="Shape 55"/>
          <p:cNvSpPr txBox="1">
            <a:spLocks noGrp="1"/>
          </p:cNvSpPr>
          <p:nvPr>
            <p:ph type="body" idx="1" hasCustomPrompt="1"/>
          </p:nvPr>
        </p:nvSpPr>
        <p:spPr>
          <a:xfrm>
            <a:off x="458788" y="5050971"/>
            <a:ext cx="8120062" cy="1018367"/>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1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r>
              <a:rPr lang="en-US" dirty="0"/>
              <a:t>Click to add caption</a:t>
            </a:r>
            <a:endParaRPr dirty="0"/>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solidFill>
                <a:prstClr val="black"/>
              </a:solidFill>
            </a:endParaRPr>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solidFill>
                <a:prstClr val="black"/>
              </a:solidFill>
            </a:endParaRPr>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a:buSzPct val="25000"/>
            </a:pPr>
            <a:fld id="{00000000-1234-1234-1234-123412341234}" type="slidenum">
              <a:rPr lang="en-US">
                <a:solidFill>
                  <a:prstClr val="black"/>
                </a:solidFill>
              </a:rPr>
              <a:pPr>
                <a:buSzPct val="25000"/>
              </a:pPr>
              <a:t>‹#›</a:t>
            </a:fld>
            <a:endParaRPr lang="en-US" dirty="0">
              <a:solidFill>
                <a:prstClr val="black"/>
              </a:solidFill>
            </a:endParaRPr>
          </a:p>
        </p:txBody>
      </p:sp>
      <p:sp>
        <p:nvSpPr>
          <p:cNvPr id="3" name="Picture Placeholder 2">
            <a:extLst>
              <a:ext uri="{FF2B5EF4-FFF2-40B4-BE49-F238E27FC236}">
                <a16:creationId xmlns="" xmlns:a16="http://schemas.microsoft.com/office/drawing/2014/main" id="{AD3CB993-AC2C-41C5-BFB7-F2499EC1A14C}"/>
              </a:ext>
            </a:extLst>
          </p:cNvPr>
          <p:cNvSpPr>
            <a:spLocks noGrp="1"/>
          </p:cNvSpPr>
          <p:nvPr>
            <p:ph type="pic" sz="quarter" idx="13"/>
          </p:nvPr>
        </p:nvSpPr>
        <p:spPr>
          <a:xfrm>
            <a:off x="458788" y="1512888"/>
            <a:ext cx="8123237" cy="3417887"/>
          </a:xfrm>
        </p:spPr>
        <p:txBody>
          <a:bodyPr/>
          <a:lstStyle/>
          <a:p>
            <a:endParaRPr lang="en-US" dirty="0"/>
          </a:p>
        </p:txBody>
      </p:sp>
    </p:spTree>
    <p:extLst>
      <p:ext uri="{BB962C8B-B14F-4D97-AF65-F5344CB8AC3E}">
        <p14:creationId xmlns:p14="http://schemas.microsoft.com/office/powerpoint/2010/main" val="14248610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Figure + Caption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4F033AD-BE5C-406D-991C-6AC56003E70C}"/>
              </a:ext>
            </a:extLst>
          </p:cNvPr>
          <p:cNvSpPr>
            <a:spLocks noGrp="1"/>
          </p:cNvSpPr>
          <p:nvPr>
            <p:ph type="title" hasCustomPrompt="1"/>
          </p:nvPr>
        </p:nvSpPr>
        <p:spPr/>
        <p:txBody>
          <a:bodyPr/>
          <a:lstStyle>
            <a:lvl1pPr>
              <a:defRPr sz="3600">
                <a:latin typeface="+mj-lt"/>
              </a:defRPr>
            </a:lvl1pPr>
          </a:lstStyle>
          <a:p>
            <a:r>
              <a:rPr lang="en-US" dirty="0"/>
              <a:t>Click to add figure number and title</a:t>
            </a:r>
          </a:p>
        </p:txBody>
      </p:sp>
      <p:sp>
        <p:nvSpPr>
          <p:cNvPr id="7" name="Content Placeholder 6">
            <a:extLst>
              <a:ext uri="{FF2B5EF4-FFF2-40B4-BE49-F238E27FC236}">
                <a16:creationId xmlns="" xmlns:a16="http://schemas.microsoft.com/office/drawing/2014/main" id="{9E6B7D3D-89C9-4133-8D8A-D779EB3D311D}"/>
              </a:ext>
            </a:extLst>
          </p:cNvPr>
          <p:cNvSpPr>
            <a:spLocks noGrp="1"/>
          </p:cNvSpPr>
          <p:nvPr>
            <p:ph sz="quarter" idx="13"/>
          </p:nvPr>
        </p:nvSpPr>
        <p:spPr>
          <a:xfrm>
            <a:off x="457200" y="1481138"/>
            <a:ext cx="4484688" cy="4408487"/>
          </a:xfrm>
        </p:spPr>
        <p:txBody>
          <a:bodyPr/>
          <a:lstStyle/>
          <a:p>
            <a:pPr lvl="0"/>
            <a:r>
              <a:rPr lang="en-US" dirty="0"/>
              <a:t>Edit Master text styles</a:t>
            </a:r>
          </a:p>
        </p:txBody>
      </p:sp>
      <p:sp>
        <p:nvSpPr>
          <p:cNvPr id="9" name="Picture Placeholder 8">
            <a:extLst>
              <a:ext uri="{FF2B5EF4-FFF2-40B4-BE49-F238E27FC236}">
                <a16:creationId xmlns="" xmlns:a16="http://schemas.microsoft.com/office/drawing/2014/main" id="{F95A3C12-C176-4C2E-9820-6A6035C43AF5}"/>
              </a:ext>
            </a:extLst>
          </p:cNvPr>
          <p:cNvSpPr>
            <a:spLocks noGrp="1"/>
          </p:cNvSpPr>
          <p:nvPr>
            <p:ph type="pic" sz="quarter" idx="14"/>
          </p:nvPr>
        </p:nvSpPr>
        <p:spPr>
          <a:xfrm>
            <a:off x="5192713" y="1481138"/>
            <a:ext cx="3476625" cy="3754437"/>
          </a:xfrm>
        </p:spPr>
        <p:txBody>
          <a:bodyPr/>
          <a:lstStyle/>
          <a:p>
            <a:endParaRPr lang="en-US" dirty="0"/>
          </a:p>
        </p:txBody>
      </p:sp>
      <p:sp>
        <p:nvSpPr>
          <p:cNvPr id="11" name="Text Placeholder 10">
            <a:extLst>
              <a:ext uri="{FF2B5EF4-FFF2-40B4-BE49-F238E27FC236}">
                <a16:creationId xmlns="" xmlns:a16="http://schemas.microsoft.com/office/drawing/2014/main" id="{F059F1CC-D06F-4B10-B166-6D6F2C786A37}"/>
              </a:ext>
            </a:extLst>
          </p:cNvPr>
          <p:cNvSpPr>
            <a:spLocks noGrp="1"/>
          </p:cNvSpPr>
          <p:nvPr>
            <p:ph type="body" sz="quarter" idx="15" hasCustomPrompt="1"/>
          </p:nvPr>
        </p:nvSpPr>
        <p:spPr>
          <a:xfrm>
            <a:off x="5192713" y="5399088"/>
            <a:ext cx="3476625" cy="490537"/>
          </a:xfrm>
        </p:spPr>
        <p:txBody>
          <a:bodyPr/>
          <a:lstStyle>
            <a:lvl1pPr marL="101600" indent="0">
              <a:buNone/>
              <a:defRPr sz="1200"/>
            </a:lvl1pPr>
          </a:lstStyle>
          <a:p>
            <a:pPr lvl="0"/>
            <a:r>
              <a:rPr lang="en-US" dirty="0"/>
              <a:t>Caption</a:t>
            </a:r>
          </a:p>
        </p:txBody>
      </p:sp>
      <p:sp>
        <p:nvSpPr>
          <p:cNvPr id="3" name="Date Placeholder 2">
            <a:extLst>
              <a:ext uri="{FF2B5EF4-FFF2-40B4-BE49-F238E27FC236}">
                <a16:creationId xmlns="" xmlns:a16="http://schemas.microsoft.com/office/drawing/2014/main" id="{A50D4E5D-00F7-4DC6-9BB0-713B8A0DA354}"/>
              </a:ext>
            </a:extLst>
          </p:cNvPr>
          <p:cNvSpPr>
            <a:spLocks noGrp="1"/>
          </p:cNvSpPr>
          <p:nvPr>
            <p:ph type="dt" idx="10"/>
          </p:nvPr>
        </p:nvSpPr>
        <p:spPr/>
        <p:txBody>
          <a:bodyPr/>
          <a:lstStyle/>
          <a:p>
            <a:endParaRPr lang="en-US" dirty="0">
              <a:solidFill>
                <a:prstClr val="white"/>
              </a:solidFill>
            </a:endParaRPr>
          </a:p>
        </p:txBody>
      </p:sp>
      <p:sp>
        <p:nvSpPr>
          <p:cNvPr id="4" name="Slide Number Placeholder 3">
            <a:extLst>
              <a:ext uri="{FF2B5EF4-FFF2-40B4-BE49-F238E27FC236}">
                <a16:creationId xmlns="" xmlns:a16="http://schemas.microsoft.com/office/drawing/2014/main" id="{18AF4094-2296-458C-908A-D778D0DF5AFA}"/>
              </a:ext>
            </a:extLst>
          </p:cNvPr>
          <p:cNvSpPr>
            <a:spLocks noGrp="1"/>
          </p:cNvSpPr>
          <p:nvPr>
            <p:ph type="sldNum" idx="11"/>
          </p:nvPr>
        </p:nvSpPr>
        <p:spPr/>
        <p:txBody>
          <a:bodyPr/>
          <a:lstStyle/>
          <a:p>
            <a:pPr>
              <a:buSzPct val="25000"/>
            </a:pPr>
            <a:fld id="{00000000-1234-1234-1234-123412341234}" type="slidenum">
              <a:rPr lang="en-US" smtClean="0">
                <a:solidFill>
                  <a:prstClr val="white"/>
                </a:solidFill>
              </a:rPr>
              <a:pPr>
                <a:buSzPct val="25000"/>
              </a:pPr>
              <a:t>‹#›</a:t>
            </a:fld>
            <a:endParaRPr lang="en-US" dirty="0">
              <a:solidFill>
                <a:prstClr val="white"/>
              </a:solidFill>
            </a:endParaRPr>
          </a:p>
        </p:txBody>
      </p:sp>
      <p:sp>
        <p:nvSpPr>
          <p:cNvPr id="5" name="Footer Placeholder 4">
            <a:extLst>
              <a:ext uri="{FF2B5EF4-FFF2-40B4-BE49-F238E27FC236}">
                <a16:creationId xmlns="" xmlns:a16="http://schemas.microsoft.com/office/drawing/2014/main" id="{A6FA6EBD-95B8-4957-AE05-FC01EF65059B}"/>
              </a:ext>
            </a:extLst>
          </p:cNvPr>
          <p:cNvSpPr>
            <a:spLocks noGrp="1"/>
          </p:cNvSpPr>
          <p:nvPr>
            <p:ph type="ftr" sz="quarter" idx="12"/>
          </p:nvPr>
        </p:nvSpPr>
        <p:spPr>
          <a:xfrm>
            <a:off x="458788" y="6172200"/>
            <a:ext cx="8210550" cy="235463"/>
          </a:xfrm>
        </p:spPr>
        <p:txBody>
          <a:bodyPr/>
          <a:lstStyle/>
          <a:p>
            <a:endParaRPr lang="en-US" dirty="0">
              <a:solidFill>
                <a:prstClr val="black"/>
              </a:solidFill>
            </a:endParaRPr>
          </a:p>
        </p:txBody>
      </p:sp>
    </p:spTree>
    <p:extLst>
      <p:ext uri="{BB962C8B-B14F-4D97-AF65-F5344CB8AC3E}">
        <p14:creationId xmlns:p14="http://schemas.microsoft.com/office/powerpoint/2010/main" val="4787501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4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lvl1pPr>
              <a:defRPr sz="3600">
                <a:latin typeface="Times New Roman" panose="02020603050405020304" pitchFamily="18" charset="0"/>
                <a:ea typeface="Tahoma" panose="020B0604030504040204" pitchFamily="34" charset="0"/>
                <a:cs typeface="Times New Roman" panose="02020603050405020304" pitchFamily="18" charset="0"/>
              </a:defRPr>
            </a:lvl1pPr>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3000">
                <a:solidFill>
                  <a:srgbClr val="007FA3"/>
                </a:solidFill>
                <a:latin typeface="Calibri" panose="020F0502020204030204" pitchFamily="34" charset="0"/>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atin typeface="Calibri" panose="020F0502020204030204" pitchFamily="34" charset="0"/>
              </a:defRPr>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400">
                <a:latin typeface="Calibri" panose="020F0502020204030204" pitchFamily="34" charset="0"/>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6"/>
          </p:nvPr>
        </p:nvSpPr>
        <p:spPr>
          <a:xfrm>
            <a:off x="762000" y="1981200"/>
            <a:ext cx="3657600" cy="3733800"/>
          </a:xfrm>
        </p:spPr>
        <p:txBody>
          <a:bodyPr/>
          <a:lstStyle/>
          <a:p>
            <a:endParaRPr lang="en-IN" dirty="0"/>
          </a:p>
        </p:txBody>
      </p:sp>
      <p:sp>
        <p:nvSpPr>
          <p:cNvPr id="4" name="Content Placeholder 3"/>
          <p:cNvSpPr>
            <a:spLocks noGrp="1"/>
          </p:cNvSpPr>
          <p:nvPr>
            <p:ph sz="quarter" idx="17"/>
          </p:nvPr>
        </p:nvSpPr>
        <p:spPr>
          <a:xfrm>
            <a:off x="762000" y="5791200"/>
            <a:ext cx="3886200" cy="585788"/>
          </a:xfrm>
        </p:spPr>
        <p:txBody>
          <a:bodyPr/>
          <a:lstStyle/>
          <a:p>
            <a:pPr lvl="0"/>
            <a:r>
              <a:rPr lang="en-US" dirty="0" smtClean="0"/>
              <a:t>Click to edit Master text styles</a:t>
            </a:r>
          </a:p>
        </p:txBody>
      </p:sp>
      <p:sp>
        <p:nvSpPr>
          <p:cNvPr id="5" name="Content Placeholder 4"/>
          <p:cNvSpPr>
            <a:spLocks noGrp="1"/>
          </p:cNvSpPr>
          <p:nvPr>
            <p:ph sz="quarter" idx="18"/>
          </p:nvPr>
        </p:nvSpPr>
        <p:spPr>
          <a:xfrm>
            <a:off x="1828800" y="6376988"/>
            <a:ext cx="6934200" cy="404812"/>
          </a:xfrm>
        </p:spPr>
        <p:txBody>
          <a:bodyPr/>
          <a:lstStyle>
            <a:lvl1pPr marL="0" indent="0">
              <a:buNone/>
              <a:defRPr/>
            </a:lvl1pPr>
          </a:lstStyle>
          <a:p>
            <a:pPr lvl="0"/>
            <a:endParaRPr lang="en-IN" dirty="0"/>
          </a:p>
        </p:txBody>
      </p:sp>
    </p:spTree>
    <p:extLst>
      <p:ext uri="{BB962C8B-B14F-4D97-AF65-F5344CB8AC3E}">
        <p14:creationId xmlns:p14="http://schemas.microsoft.com/office/powerpoint/2010/main" val="850179116"/>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_4 line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305800" cy="1846659"/>
          </a:xfrm>
        </p:spPr>
        <p:txBody>
          <a:bodyPr wrap="square" lIns="0" tIns="0" rIns="0" bIns="0">
            <a:spAutoFit/>
          </a:bodyPr>
          <a:lstStyle>
            <a:lvl1pPr algn="l">
              <a:defRPr sz="3000" b="1" baseline="0">
                <a:solidFill>
                  <a:srgbClr val="007FA3"/>
                </a:solidFill>
                <a:latin typeface="+mj-lt"/>
                <a:cs typeface="Times New Roman" panose="02020603050405020304" pitchFamily="18" charset="0"/>
              </a:defRPr>
            </a:lvl1pPr>
          </a:lstStyle>
          <a:p>
            <a:r>
              <a:rPr lang="en-US" dirty="0"/>
              <a:t>Click to edit Master </a:t>
            </a:r>
            <a:r>
              <a:rPr lang="en-US" dirty="0" smtClean="0"/>
              <a:t>title - Triple lines Goes Here – 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a:t>
            </a:r>
            <a:endParaRPr lang="en-US" dirty="0"/>
          </a:p>
        </p:txBody>
      </p:sp>
      <p:sp>
        <p:nvSpPr>
          <p:cNvPr id="4" name="Content Placeholder 3"/>
          <p:cNvSpPr>
            <a:spLocks noGrp="1"/>
          </p:cNvSpPr>
          <p:nvPr>
            <p:ph sz="half" idx="2"/>
          </p:nvPr>
        </p:nvSpPr>
        <p:spPr>
          <a:xfrm>
            <a:off x="457200" y="2394000"/>
            <a:ext cx="8229600" cy="335757"/>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Tree>
    <p:extLst>
      <p:ext uri="{BB962C8B-B14F-4D97-AF65-F5344CB8AC3E}">
        <p14:creationId xmlns:p14="http://schemas.microsoft.com/office/powerpoint/2010/main" val="1365646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Title_2 line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229600" cy="104644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title_Double</a:t>
            </a:r>
            <a:r>
              <a:rPr lang="en-US" dirty="0" smtClean="0"/>
              <a:t> line Goes Here</a:t>
            </a:r>
            <a:endParaRPr lang="en-US" dirty="0"/>
          </a:p>
        </p:txBody>
      </p:sp>
      <p:sp>
        <p:nvSpPr>
          <p:cNvPr id="4" name="Content Placeholder 3"/>
          <p:cNvSpPr>
            <a:spLocks noGrp="1"/>
          </p:cNvSpPr>
          <p:nvPr>
            <p:ph sz="half" idx="2"/>
          </p:nvPr>
        </p:nvSpPr>
        <p:spPr>
          <a:xfrm>
            <a:off x="457200" y="1641600"/>
            <a:ext cx="8229600" cy="369332"/>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Tree>
    <p:extLst>
      <p:ext uri="{BB962C8B-B14F-4D97-AF65-F5344CB8AC3E}">
        <p14:creationId xmlns:p14="http://schemas.microsoft.com/office/powerpoint/2010/main" val="26299142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Title_1 line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title_Single</a:t>
            </a:r>
            <a:r>
              <a:rPr lang="en-US" dirty="0" smtClean="0"/>
              <a:t> line</a:t>
            </a:r>
            <a:endParaRPr lang="en-US" dirty="0"/>
          </a:p>
        </p:txBody>
      </p:sp>
      <p:sp>
        <p:nvSpPr>
          <p:cNvPr id="4" name="Content Placeholder 3"/>
          <p:cNvSpPr>
            <a:spLocks noGrp="1"/>
          </p:cNvSpPr>
          <p:nvPr>
            <p:ph sz="half" idx="2"/>
          </p:nvPr>
        </p:nvSpPr>
        <p:spPr>
          <a:xfrm>
            <a:off x="457200" y="1641600"/>
            <a:ext cx="8229600" cy="369332"/>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Tree>
    <p:extLst>
      <p:ext uri="{BB962C8B-B14F-4D97-AF65-F5344CB8AC3E}">
        <p14:creationId xmlns:p14="http://schemas.microsoft.com/office/powerpoint/2010/main" val="21125432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5_Title_1 line_Content &amp; Image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title_Single</a:t>
            </a:r>
            <a:r>
              <a:rPr lang="en-US" dirty="0" smtClean="0"/>
              <a:t> line</a:t>
            </a:r>
            <a:endParaRPr lang="en-US" dirty="0"/>
          </a:p>
        </p:txBody>
      </p:sp>
      <p:sp>
        <p:nvSpPr>
          <p:cNvPr id="4" name="Content Placeholder 3"/>
          <p:cNvSpPr>
            <a:spLocks noGrp="1"/>
          </p:cNvSpPr>
          <p:nvPr>
            <p:ph sz="half" idx="2"/>
          </p:nvPr>
        </p:nvSpPr>
        <p:spPr>
          <a:xfrm>
            <a:off x="457200" y="1641600"/>
            <a:ext cx="8229600" cy="369332"/>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
        <p:nvSpPr>
          <p:cNvPr id="5" name="Content Placeholder 4"/>
          <p:cNvSpPr>
            <a:spLocks noGrp="1"/>
          </p:cNvSpPr>
          <p:nvPr>
            <p:ph sz="quarter" idx="10" hasCustomPrompt="1"/>
          </p:nvPr>
        </p:nvSpPr>
        <p:spPr>
          <a:xfrm>
            <a:off x="457200" y="5940000"/>
            <a:ext cx="8077200" cy="304800"/>
          </a:xfrm>
          <a:prstGeom prst="rect">
            <a:avLst/>
          </a:prstGeom>
        </p:spPr>
        <p:txBody>
          <a:bodyPr lIns="0" tIns="0" rIns="0" bIns="0"/>
          <a:lstStyle>
            <a:lvl1pPr marL="0" indent="0">
              <a:buNone/>
              <a:defRPr sz="1600" baseline="0">
                <a:latin typeface="Arial(Body)"/>
              </a:defRPr>
            </a:lvl1pPr>
            <a:lvl2pPr marL="457200" indent="0">
              <a:buNone/>
              <a:defRPr>
                <a:latin typeface="Arial(Body)"/>
              </a:defRPr>
            </a:lvl2pPr>
            <a:lvl3pPr marL="914400" indent="0">
              <a:buNone/>
              <a:defRPr>
                <a:latin typeface="Arial(Body)"/>
              </a:defRPr>
            </a:lvl3pPr>
            <a:lvl4pPr marL="1371600" indent="0">
              <a:buNone/>
              <a:defRPr>
                <a:latin typeface="Arial(Body)"/>
              </a:defRPr>
            </a:lvl4pPr>
            <a:lvl5pPr marL="1828800" indent="0">
              <a:buNone/>
              <a:defRPr>
                <a:latin typeface="Arial(Body)"/>
              </a:defRPr>
            </a:lvl5pPr>
          </a:lstStyle>
          <a:p>
            <a:pPr lvl="0"/>
            <a:r>
              <a:rPr lang="en-US" dirty="0" smtClean="0"/>
              <a:t>Image Caption Text Goes Here</a:t>
            </a:r>
            <a:endParaRPr lang="en-US" dirty="0"/>
          </a:p>
        </p:txBody>
      </p:sp>
    </p:spTree>
    <p:extLst>
      <p:ext uri="{BB962C8B-B14F-4D97-AF65-F5344CB8AC3E}">
        <p14:creationId xmlns:p14="http://schemas.microsoft.com/office/powerpoint/2010/main" val="565971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458788" y="6165337"/>
            <a:ext cx="8595360" cy="235463"/>
          </a:xfrm>
        </p:spPr>
        <p:txBody>
          <a:bodyPr/>
          <a:lstStyle/>
          <a:p>
            <a:endParaRPr lang="en-US" dirty="0">
              <a:solidFill>
                <a:prstClr val="black"/>
              </a:solidFill>
            </a:endParaRPr>
          </a:p>
        </p:txBody>
      </p:sp>
      <p:sp>
        <p:nvSpPr>
          <p:cNvPr id="4" name="Date Placeholder 3"/>
          <p:cNvSpPr>
            <a:spLocks noGrp="1"/>
          </p:cNvSpPr>
          <p:nvPr>
            <p:ph type="dt" sz="half" idx="11"/>
          </p:nvPr>
        </p:nvSpPr>
        <p:spPr/>
        <p:txBody>
          <a:bodyPr/>
          <a:lstStyle/>
          <a:p>
            <a:fld id="{A9DF6EFB-3F44-496C-A842-1E0B3D3B975A}" type="datetimeFigureOut">
              <a:rPr lang="en-US" smtClean="0">
                <a:solidFill>
                  <a:prstClr val="white"/>
                </a:solidFill>
              </a:rPr>
              <a:pPr/>
              <a:t>6/13/2018</a:t>
            </a:fld>
            <a:endParaRPr lang="en-US" dirty="0">
              <a:solidFill>
                <a:prstClr val="white"/>
              </a:solidFill>
            </a:endParaRPr>
          </a:p>
        </p:txBody>
      </p:sp>
      <p:sp>
        <p:nvSpPr>
          <p:cNvPr id="5" name="Slide Number Placeholder 4"/>
          <p:cNvSpPr>
            <a:spLocks noGrp="1"/>
          </p:cNvSpPr>
          <p:nvPr>
            <p:ph type="sldNum" sz="quarter" idx="12"/>
          </p:nvPr>
        </p:nvSpPr>
        <p:spPr/>
        <p:txBody>
          <a:bodyPr/>
          <a:lstStyle/>
          <a:p>
            <a:fld id="{200B2350-5261-4F5C-9DF5-EF0D264FC8D2}" type="slidenum">
              <a:rPr lang="en-US" smtClean="0">
                <a:solidFill>
                  <a:prstClr val="white"/>
                </a:solidFill>
              </a:rPr>
              <a:pPr/>
              <a:t>‹#›</a:t>
            </a:fld>
            <a:endParaRPr lang="en-US" dirty="0">
              <a:solidFill>
                <a:prstClr val="white"/>
              </a:solidFill>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12077089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3_Title_3 line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305800" cy="1477328"/>
          </a:xfrm>
        </p:spPr>
        <p:txBody>
          <a:bodyPr wrap="square" lIns="0" tIns="0" rIns="0" bIns="0">
            <a:spAutoFit/>
          </a:bodyPr>
          <a:lstStyle>
            <a:lvl1pPr algn="l">
              <a:defRPr sz="3200" b="1" baseline="0">
                <a:solidFill>
                  <a:srgbClr val="007FA3"/>
                </a:solidFill>
                <a:latin typeface="+mj-lt"/>
                <a:cs typeface="Times New Roman" panose="02020603050405020304" pitchFamily="18" charset="0"/>
              </a:defRPr>
            </a:lvl1pPr>
          </a:lstStyle>
          <a:p>
            <a:r>
              <a:rPr lang="en-US" dirty="0"/>
              <a:t>Click to edit Master </a:t>
            </a:r>
            <a:r>
              <a:rPr lang="en-US" dirty="0" smtClean="0"/>
              <a:t>title - Triple lines Goes Here – 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a:t>
            </a:r>
            <a:endParaRPr lang="en-US" dirty="0"/>
          </a:p>
        </p:txBody>
      </p:sp>
      <p:sp>
        <p:nvSpPr>
          <p:cNvPr id="4" name="Content Placeholder 3"/>
          <p:cNvSpPr>
            <a:spLocks noGrp="1"/>
          </p:cNvSpPr>
          <p:nvPr>
            <p:ph sz="half" idx="2"/>
          </p:nvPr>
        </p:nvSpPr>
        <p:spPr>
          <a:xfrm>
            <a:off x="457200" y="2066400"/>
            <a:ext cx="8229600" cy="369332"/>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Tree>
    <p:extLst>
      <p:ext uri="{BB962C8B-B14F-4D97-AF65-F5344CB8AC3E}">
        <p14:creationId xmlns:p14="http://schemas.microsoft.com/office/powerpoint/2010/main" val="26034121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userDrawn="1">
  <p:cSld name="1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73600"/>
            <a:ext cx="8229600" cy="553998"/>
          </a:xfrm>
        </p:spPr>
        <p:txBody>
          <a:bodyPr lIns="0" tIns="0" rIns="0" bIns="0" anchor="t">
            <a:spAutoFit/>
          </a:bodyPr>
          <a:lstStyle>
            <a:lvl1pPr algn="l">
              <a:defRPr b="1">
                <a:solidFill>
                  <a:srgbClr val="007FA3"/>
                </a:solidFill>
                <a:latin typeface="+mj-lt"/>
              </a:defRPr>
            </a:lvl1pPr>
          </a:lstStyle>
          <a:p>
            <a:r>
              <a:rPr lang="en-US" dirty="0"/>
              <a:t>Click to edit Master title style</a:t>
            </a:r>
          </a:p>
        </p:txBody>
      </p:sp>
      <p:sp>
        <p:nvSpPr>
          <p:cNvPr id="7" name="Text Placeholder 6"/>
          <p:cNvSpPr>
            <a:spLocks noGrp="1"/>
          </p:cNvSpPr>
          <p:nvPr>
            <p:ph type="body" sz="quarter" idx="13" hasCustomPrompt="1"/>
          </p:nvPr>
        </p:nvSpPr>
        <p:spPr>
          <a:xfrm>
            <a:off x="457200" y="831600"/>
            <a:ext cx="8229600" cy="327600"/>
          </a:xfrm>
        </p:spPr>
        <p:txBody>
          <a:bodyPr wrap="square" lIns="0" tIns="0" rIns="0" bIns="0">
            <a:spAutoFit/>
          </a:bodyPr>
          <a:lstStyle>
            <a:lvl1pPr marL="0" indent="0">
              <a:spcBef>
                <a:spcPts val="0"/>
              </a:spcBef>
              <a:buNone/>
              <a:defRPr sz="2400">
                <a:solidFill>
                  <a:srgbClr val="007FA3"/>
                </a:solidFill>
                <a:latin typeface="Arial (Body)"/>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4802400" y="2271600"/>
            <a:ext cx="3581400" cy="457200"/>
          </a:xfrm>
        </p:spPr>
        <p:txBody>
          <a:bodyPr wrap="square" lIns="0" tIns="0" rIns="0" bIns="0" anchor="b">
            <a:spAutoFit/>
          </a:bodyPr>
          <a:lstStyle>
            <a:lvl1pPr marL="0" indent="0">
              <a:spcBef>
                <a:spcPts val="0"/>
              </a:spcBef>
              <a:buNone/>
              <a:defRPr sz="3200" b="1" baseline="0">
                <a:latin typeface="+mj-lt"/>
              </a:defRPr>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4802400" y="3013200"/>
            <a:ext cx="3657600" cy="2925763"/>
          </a:xfrm>
        </p:spPr>
        <p:txBody>
          <a:bodyPr lIns="0" tIns="0" rIns="0" bIns="0">
            <a:spAutoFit/>
          </a:bodyPr>
          <a:lstStyle>
            <a:lvl1pPr marL="0" indent="0">
              <a:spcBef>
                <a:spcPts val="0"/>
              </a:spcBef>
              <a:buNone/>
              <a:defRPr sz="2000">
                <a:latin typeface="Arial (Body)"/>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4" name="Date Placeholder 3"/>
          <p:cNvSpPr>
            <a:spLocks noGrp="1"/>
          </p:cNvSpPr>
          <p:nvPr>
            <p:ph type="dt" sz="half" idx="11"/>
          </p:nvPr>
        </p:nvSpPr>
        <p:spPr/>
        <p:txBody>
          <a:bodyPr/>
          <a:lstStyle/>
          <a:p>
            <a:fld id="{A9DF6EFB-3F44-496C-A842-1E0B3D3B975A}" type="datetimeFigureOut">
              <a:rPr lang="en-US" smtClean="0"/>
              <a:pPr/>
              <a:t>6/13/2018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3" name="Content Placeholder 2"/>
          <p:cNvSpPr>
            <a:spLocks noGrp="1"/>
          </p:cNvSpPr>
          <p:nvPr>
            <p:ph sz="quarter" idx="16"/>
          </p:nvPr>
        </p:nvSpPr>
        <p:spPr>
          <a:xfrm>
            <a:off x="685800" y="4191000"/>
            <a:ext cx="7772400" cy="9144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673648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_Objective_Content_fin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title_Single</a:t>
            </a:r>
            <a:r>
              <a:rPr lang="en-US" dirty="0" smtClean="0"/>
              <a:t> line</a:t>
            </a:r>
            <a:endParaRPr lang="en-US" dirty="0"/>
          </a:p>
        </p:txBody>
      </p:sp>
      <p:sp>
        <p:nvSpPr>
          <p:cNvPr id="5" name="Content Placeholder 4"/>
          <p:cNvSpPr>
            <a:spLocks noGrp="1"/>
          </p:cNvSpPr>
          <p:nvPr>
            <p:ph sz="quarter" idx="10"/>
          </p:nvPr>
        </p:nvSpPr>
        <p:spPr>
          <a:xfrm>
            <a:off x="457200" y="1641600"/>
            <a:ext cx="8229600" cy="457200"/>
          </a:xfrm>
          <a:prstGeom prst="rect">
            <a:avLst/>
          </a:prstGeom>
        </p:spPr>
        <p:txBody>
          <a:bodyPr lIns="0" tIns="0" rIns="0" bIns="0"/>
          <a:lstStyle>
            <a:lvl1pPr marL="0" indent="0">
              <a:buNone/>
              <a:defRPr sz="2600" b="1">
                <a:latin typeface="Arial(Body)"/>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endParaRPr lang="en-US" dirty="0"/>
          </a:p>
        </p:txBody>
      </p:sp>
    </p:spTree>
    <p:extLst>
      <p:ext uri="{BB962C8B-B14F-4D97-AF65-F5344CB8AC3E}">
        <p14:creationId xmlns:p14="http://schemas.microsoft.com/office/powerpoint/2010/main" val="14918828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5_Title_Objective_Content_fin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title_Single</a:t>
            </a:r>
            <a:r>
              <a:rPr lang="en-US" dirty="0" smtClean="0"/>
              <a:t> line</a:t>
            </a:r>
            <a:endParaRPr lang="en-US" dirty="0"/>
          </a:p>
        </p:txBody>
      </p:sp>
      <p:sp>
        <p:nvSpPr>
          <p:cNvPr id="5" name="Content Placeholder 4"/>
          <p:cNvSpPr>
            <a:spLocks noGrp="1"/>
          </p:cNvSpPr>
          <p:nvPr>
            <p:ph sz="quarter" idx="10"/>
          </p:nvPr>
        </p:nvSpPr>
        <p:spPr>
          <a:xfrm>
            <a:off x="457200" y="1641600"/>
            <a:ext cx="8229600" cy="457200"/>
          </a:xfrm>
          <a:prstGeom prst="rect">
            <a:avLst/>
          </a:prstGeom>
        </p:spPr>
        <p:txBody>
          <a:bodyPr lIns="0" tIns="0" rIns="0" bIns="0"/>
          <a:lstStyle>
            <a:lvl1pPr marL="0" indent="0">
              <a:buNone/>
              <a:defRPr sz="2400" b="1">
                <a:latin typeface="Arial(Body)"/>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endParaRPr lang="en-US" dirty="0"/>
          </a:p>
        </p:txBody>
      </p:sp>
    </p:spTree>
    <p:extLst>
      <p:ext uri="{BB962C8B-B14F-4D97-AF65-F5344CB8AC3E}">
        <p14:creationId xmlns:p14="http://schemas.microsoft.com/office/powerpoint/2010/main" val="36050345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_Objective_Content_Bullet lis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title_Single</a:t>
            </a:r>
            <a:r>
              <a:rPr lang="en-US" dirty="0" smtClean="0"/>
              <a:t> line</a:t>
            </a:r>
            <a:endParaRPr lang="en-US" dirty="0"/>
          </a:p>
        </p:txBody>
      </p:sp>
      <p:sp>
        <p:nvSpPr>
          <p:cNvPr id="3" name="Text Placeholder 2"/>
          <p:cNvSpPr>
            <a:spLocks noGrp="1"/>
          </p:cNvSpPr>
          <p:nvPr>
            <p:ph type="body" idx="1" hasCustomPrompt="1"/>
          </p:nvPr>
        </p:nvSpPr>
        <p:spPr>
          <a:xfrm>
            <a:off x="457200" y="1641600"/>
            <a:ext cx="8229600" cy="400110"/>
          </a:xfrm>
          <a:prstGeom prst="rect">
            <a:avLst/>
          </a:prstGeom>
        </p:spPr>
        <p:txBody>
          <a:bodyPr vert="horz" lIns="0" tIns="0" rIns="0" bIns="0" anchor="b">
            <a:spAutoFit/>
          </a:bodyPr>
          <a:lstStyle>
            <a:lvl1pPr marL="0" indent="0">
              <a:buNone/>
              <a:defRPr sz="2600" b="1">
                <a:latin typeface="Arial(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a:t>
            </a:r>
            <a:r>
              <a:rPr lang="en-US" dirty="0" err="1" smtClean="0"/>
              <a:t>styles_Objectives</a:t>
            </a:r>
            <a:endParaRPr lang="en-US" dirty="0"/>
          </a:p>
        </p:txBody>
      </p:sp>
    </p:spTree>
    <p:extLst>
      <p:ext uri="{BB962C8B-B14F-4D97-AF65-F5344CB8AC3E}">
        <p14:creationId xmlns:p14="http://schemas.microsoft.com/office/powerpoint/2010/main" val="3472006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Title2line_Objective_Content_fin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229600" cy="104644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title_Double</a:t>
            </a:r>
            <a:r>
              <a:rPr lang="en-US" dirty="0" smtClean="0"/>
              <a:t> line Goes Here</a:t>
            </a:r>
            <a:endParaRPr lang="en-US" dirty="0"/>
          </a:p>
        </p:txBody>
      </p:sp>
      <p:sp>
        <p:nvSpPr>
          <p:cNvPr id="3" name="Text Placeholder 2"/>
          <p:cNvSpPr>
            <a:spLocks noGrp="1"/>
          </p:cNvSpPr>
          <p:nvPr>
            <p:ph type="body" idx="1" hasCustomPrompt="1"/>
          </p:nvPr>
        </p:nvSpPr>
        <p:spPr>
          <a:xfrm>
            <a:off x="457200" y="1641600"/>
            <a:ext cx="8229600" cy="2142125"/>
          </a:xfrm>
          <a:prstGeom prst="rect">
            <a:avLst/>
          </a:prstGeom>
        </p:spPr>
        <p:txBody>
          <a:bodyPr vert="horz" lIns="0" tIns="0" rIns="0" bIns="0" anchor="b">
            <a:spAutoFit/>
          </a:bodyPr>
          <a:lstStyle>
            <a:lvl1pPr marL="255600" marR="0" indent="-255600" algn="l" defTabSz="914400" rtl="0" eaLnBrk="0" fontAlgn="base" latinLnBrk="0" hangingPunct="0">
              <a:lnSpc>
                <a:spcPct val="100000"/>
              </a:lnSpc>
              <a:spcBef>
                <a:spcPct val="20000"/>
              </a:spcBef>
              <a:spcAft>
                <a:spcPct val="0"/>
              </a:spcAft>
              <a:buClr>
                <a:srgbClr val="007FA3"/>
              </a:buClr>
              <a:buSzTx/>
              <a:buFont typeface="Arial" panose="020B0604020202020204" pitchFamily="34" charset="0"/>
              <a:buChar char="•"/>
              <a:tabLst/>
              <a:defRPr sz="2400" b="0" baseline="0">
                <a:latin typeface="Arial(Body)"/>
              </a:defRPr>
            </a:lvl1pPr>
            <a:lvl2pPr marL="741600" indent="-284400">
              <a:spcBef>
                <a:spcPts val="600"/>
              </a:spcBef>
              <a:buClr>
                <a:srgbClr val="007FA3"/>
              </a:buClr>
              <a:buFontTx/>
              <a:buChar char="–"/>
              <a:defRPr sz="2400" b="0">
                <a:latin typeface="Arial(Body)"/>
              </a:defRPr>
            </a:lvl2pPr>
            <a:lvl3pPr marL="1144800" indent="-230400">
              <a:spcBef>
                <a:spcPts val="600"/>
              </a:spcBef>
              <a:buClr>
                <a:srgbClr val="007FA3"/>
              </a:buClr>
              <a:buFont typeface="Wingdings" panose="05000000000000000000" pitchFamily="2" charset="2"/>
              <a:buChar char="§"/>
              <a:defRPr sz="2400" b="0">
                <a:latin typeface="Arial(Body)"/>
              </a:defRPr>
            </a:lvl3pPr>
            <a:lvl4pPr marL="1440000" indent="-216000">
              <a:spcBef>
                <a:spcPts val="600"/>
              </a:spcBef>
              <a:buClr>
                <a:srgbClr val="007FA3"/>
              </a:buClr>
              <a:buSzPct val="70000"/>
              <a:buFont typeface="Courier New" panose="02070309020205020404" pitchFamily="49" charset="0"/>
              <a:buChar char="o"/>
              <a:defRPr sz="2400" b="0" baseline="0">
                <a:latin typeface="Arial(Body)"/>
              </a:defRPr>
            </a:lvl4pPr>
            <a:lvl5pPr marL="1800000" indent="-216000">
              <a:spcBef>
                <a:spcPts val="600"/>
              </a:spcBef>
              <a:buClr>
                <a:srgbClr val="007FA3"/>
              </a:buClr>
              <a:buSzPct val="70000"/>
              <a:buFont typeface="Wingdings" panose="05000000000000000000" pitchFamily="2" charset="2"/>
              <a:buChar char="Ø"/>
              <a:defRPr sz="2400" b="0">
                <a:latin typeface="Arial(Body)"/>
              </a:defRPr>
            </a:lvl5pPr>
            <a:lvl6pPr marL="2373300" indent="-342900">
              <a:buFont typeface="Courier New" panose="02070309020205020404" pitchFamily="49" charset="0"/>
              <a:buChar char="o"/>
              <a:defRPr sz="2400" b="0">
                <a:latin typeface="Arial(Body)"/>
              </a:defRPr>
            </a:lvl6pPr>
            <a:lvl7pPr marL="2743200" indent="0">
              <a:buNone/>
              <a:defRPr sz="1600" b="1"/>
            </a:lvl7pPr>
            <a:lvl8pPr marL="3200400" indent="0">
              <a:buNone/>
              <a:defRPr sz="1600" b="1"/>
            </a:lvl8pPr>
            <a:lvl9pPr marL="3657600" indent="0">
              <a:buNone/>
              <a:defRPr sz="1600" b="1"/>
            </a:lvl9pPr>
          </a:lstStyle>
          <a:p>
            <a:pPr lvl="0"/>
            <a:r>
              <a:rPr lang="en-US" dirty="0" smtClean="0"/>
              <a:t>Leve1 Bullet</a:t>
            </a:r>
          </a:p>
          <a:p>
            <a:pPr lvl="1"/>
            <a:r>
              <a:rPr lang="en-US" dirty="0" smtClean="0"/>
              <a:t>Level 2 Bullet</a:t>
            </a:r>
          </a:p>
          <a:p>
            <a:pPr lvl="2"/>
            <a:r>
              <a:rPr lang="en-US" dirty="0" smtClean="0"/>
              <a:t>Level 3 Bullet</a:t>
            </a:r>
          </a:p>
          <a:p>
            <a:pPr lvl="3"/>
            <a:r>
              <a:rPr lang="en-US" dirty="0" smtClean="0"/>
              <a:t>Level 4 Bullet</a:t>
            </a:r>
          </a:p>
          <a:p>
            <a:pPr lvl="4"/>
            <a:r>
              <a:rPr lang="en-US" dirty="0" smtClean="0"/>
              <a:t>Level 5 Bullet</a:t>
            </a:r>
          </a:p>
        </p:txBody>
      </p:sp>
    </p:spTree>
    <p:extLst>
      <p:ext uri="{BB962C8B-B14F-4D97-AF65-F5344CB8AC3E}">
        <p14:creationId xmlns:p14="http://schemas.microsoft.com/office/powerpoint/2010/main" val="3065648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Title2 line_Bulle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smtClean="0"/>
              <a:t>title _ Single line</a:t>
            </a:r>
            <a:endParaRPr lang="en-US" dirty="0"/>
          </a:p>
        </p:txBody>
      </p:sp>
      <p:sp>
        <p:nvSpPr>
          <p:cNvPr id="3" name="Text Placeholder 2"/>
          <p:cNvSpPr>
            <a:spLocks noGrp="1"/>
          </p:cNvSpPr>
          <p:nvPr>
            <p:ph type="body" idx="1" hasCustomPrompt="1"/>
          </p:nvPr>
        </p:nvSpPr>
        <p:spPr>
          <a:xfrm>
            <a:off x="457200" y="1641600"/>
            <a:ext cx="8229600" cy="2142125"/>
          </a:xfrm>
          <a:prstGeom prst="rect">
            <a:avLst/>
          </a:prstGeom>
        </p:spPr>
        <p:txBody>
          <a:bodyPr vert="horz" lIns="0" tIns="0" rIns="0" bIns="0" anchor="t" anchorCtr="0">
            <a:spAutoFit/>
          </a:bodyPr>
          <a:lstStyle>
            <a:lvl1pPr marL="255600" marR="0" indent="-255600" algn="l" defTabSz="914400" rtl="0" eaLnBrk="0" fontAlgn="base" latinLnBrk="0" hangingPunct="0">
              <a:lnSpc>
                <a:spcPct val="100000"/>
              </a:lnSpc>
              <a:spcBef>
                <a:spcPct val="20000"/>
              </a:spcBef>
              <a:spcAft>
                <a:spcPct val="0"/>
              </a:spcAft>
              <a:buClr>
                <a:srgbClr val="007FA3"/>
              </a:buClr>
              <a:buSzTx/>
              <a:buFont typeface="Arial" panose="020B0604020202020204" pitchFamily="34" charset="0"/>
              <a:buChar char="•"/>
              <a:tabLst/>
              <a:defRPr sz="2400" b="0" baseline="0">
                <a:latin typeface="Arial(Body)"/>
              </a:defRPr>
            </a:lvl1pPr>
            <a:lvl2pPr marL="741600" indent="-284400">
              <a:spcBef>
                <a:spcPts val="600"/>
              </a:spcBef>
              <a:buClr>
                <a:srgbClr val="007FA3"/>
              </a:buClr>
              <a:buFontTx/>
              <a:buChar char="–"/>
              <a:defRPr sz="2400" b="0">
                <a:latin typeface="Arial(Body)"/>
              </a:defRPr>
            </a:lvl2pPr>
            <a:lvl3pPr marL="1144800" indent="-230400">
              <a:spcBef>
                <a:spcPts val="600"/>
              </a:spcBef>
              <a:buClr>
                <a:srgbClr val="007FA3"/>
              </a:buClr>
              <a:buFont typeface="Wingdings" panose="05000000000000000000" pitchFamily="2" charset="2"/>
              <a:buChar char="§"/>
              <a:defRPr sz="2400" b="0">
                <a:latin typeface="Arial(Body)"/>
              </a:defRPr>
            </a:lvl3pPr>
            <a:lvl4pPr marL="1440000" indent="-216000">
              <a:spcBef>
                <a:spcPts val="600"/>
              </a:spcBef>
              <a:buClr>
                <a:srgbClr val="007FA3"/>
              </a:buClr>
              <a:buSzPct val="70000"/>
              <a:buFont typeface="Courier New" panose="02070309020205020404" pitchFamily="49" charset="0"/>
              <a:buChar char="o"/>
              <a:defRPr sz="2400" b="0" baseline="0">
                <a:latin typeface="Arial(Body)"/>
              </a:defRPr>
            </a:lvl4pPr>
            <a:lvl5pPr marL="1800000" indent="-216000">
              <a:spcBef>
                <a:spcPts val="600"/>
              </a:spcBef>
              <a:buClr>
                <a:srgbClr val="007FA3"/>
              </a:buClr>
              <a:buSzPct val="70000"/>
              <a:buFont typeface="Wingdings" panose="05000000000000000000" pitchFamily="2" charset="2"/>
              <a:buChar char="Ø"/>
              <a:defRPr sz="2400" b="0">
                <a:latin typeface="Arial(Body)"/>
              </a:defRPr>
            </a:lvl5pPr>
            <a:lvl6pPr marL="2373300" indent="-342900">
              <a:buFont typeface="Courier New" panose="02070309020205020404" pitchFamily="49" charset="0"/>
              <a:buChar char="o"/>
              <a:defRPr sz="2400" b="0">
                <a:latin typeface="Arial(Body)"/>
              </a:defRPr>
            </a:lvl6pPr>
            <a:lvl7pPr marL="2743200" indent="0">
              <a:buNone/>
              <a:defRPr sz="1600" b="1"/>
            </a:lvl7pPr>
            <a:lvl8pPr marL="3200400" indent="0">
              <a:buNone/>
              <a:defRPr sz="1600" b="1"/>
            </a:lvl8pPr>
            <a:lvl9pPr marL="3657600" indent="0">
              <a:buNone/>
              <a:defRPr sz="1600" b="1"/>
            </a:lvl9pPr>
          </a:lstStyle>
          <a:p>
            <a:pPr lvl="0"/>
            <a:r>
              <a:rPr lang="en-US" dirty="0" smtClean="0"/>
              <a:t>Leve1 Bullet</a:t>
            </a:r>
          </a:p>
          <a:p>
            <a:pPr lvl="1"/>
            <a:r>
              <a:rPr lang="en-US" dirty="0" smtClean="0"/>
              <a:t>Level 2 Bullet</a:t>
            </a:r>
          </a:p>
          <a:p>
            <a:pPr lvl="2"/>
            <a:r>
              <a:rPr lang="en-US" dirty="0" smtClean="0"/>
              <a:t>Level 3 Bullet</a:t>
            </a:r>
          </a:p>
          <a:p>
            <a:pPr lvl="3"/>
            <a:r>
              <a:rPr lang="en-US" dirty="0" smtClean="0"/>
              <a:t>Level 4 Bullet</a:t>
            </a:r>
          </a:p>
          <a:p>
            <a:pPr lvl="4"/>
            <a:r>
              <a:rPr lang="en-US" dirty="0" smtClean="0"/>
              <a:t>Level 5 Bullet</a:t>
            </a:r>
          </a:p>
        </p:txBody>
      </p:sp>
    </p:spTree>
    <p:extLst>
      <p:ext uri="{BB962C8B-B14F-4D97-AF65-F5344CB8AC3E}">
        <p14:creationId xmlns:p14="http://schemas.microsoft.com/office/powerpoint/2010/main" val="36617258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5_Title2 line_Objective_Content_fin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229600" cy="104644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title_Double</a:t>
            </a:r>
            <a:r>
              <a:rPr lang="en-US" dirty="0" smtClean="0"/>
              <a:t> line Goes Here</a:t>
            </a:r>
            <a:endParaRPr lang="en-US" dirty="0"/>
          </a:p>
        </p:txBody>
      </p:sp>
      <p:sp>
        <p:nvSpPr>
          <p:cNvPr id="5" name="Content Placeholder 4"/>
          <p:cNvSpPr>
            <a:spLocks noGrp="1"/>
          </p:cNvSpPr>
          <p:nvPr>
            <p:ph sz="quarter" idx="10"/>
          </p:nvPr>
        </p:nvSpPr>
        <p:spPr>
          <a:xfrm>
            <a:off x="457200" y="1641600"/>
            <a:ext cx="8153400" cy="914400"/>
          </a:xfrm>
          <a:prstGeom prst="rect">
            <a:avLst/>
          </a:prstGeom>
        </p:spPr>
        <p:txBody>
          <a:bodyPr lIns="0" tIns="0" rIns="0" bIns="0"/>
          <a:lstStyle>
            <a:lvl1pPr marL="0" indent="0">
              <a:buNone/>
              <a:defRPr sz="2400">
                <a:latin typeface="Arial(Body)"/>
              </a:defRPr>
            </a:lvl1pPr>
            <a:lvl2pPr marL="457200" indent="0">
              <a:buNone/>
              <a:defRPr>
                <a:latin typeface="Arial(Body)"/>
              </a:defRPr>
            </a:lvl2pPr>
            <a:lvl3pPr marL="914400" indent="0">
              <a:buNone/>
              <a:defRPr>
                <a:latin typeface="Arial(Body)"/>
              </a:defRPr>
            </a:lvl3pPr>
            <a:lvl4pPr marL="1371600" indent="0">
              <a:buNone/>
              <a:defRPr>
                <a:latin typeface="Arial(Body)"/>
              </a:defRPr>
            </a:lvl4pPr>
            <a:lvl5pPr marL="1828800" indent="0">
              <a:buNone/>
              <a:defRPr>
                <a:latin typeface="Arial(Body)"/>
              </a:defRPr>
            </a:lvl5pPr>
          </a:lstStyle>
          <a:p>
            <a:pPr lvl="0"/>
            <a:r>
              <a:rPr lang="en-US" dirty="0" smtClean="0"/>
              <a:t>Click to edit Master text styles</a:t>
            </a:r>
            <a:endParaRPr lang="en-US" dirty="0"/>
          </a:p>
        </p:txBody>
      </p:sp>
    </p:spTree>
    <p:extLst>
      <p:ext uri="{BB962C8B-B14F-4D97-AF65-F5344CB8AC3E}">
        <p14:creationId xmlns:p14="http://schemas.microsoft.com/office/powerpoint/2010/main" val="83751983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Title_1 line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title_Single</a:t>
            </a:r>
            <a:r>
              <a:rPr lang="en-US" dirty="0" smtClean="0"/>
              <a:t> line</a:t>
            </a:r>
            <a:endParaRPr lang="en-US" dirty="0"/>
          </a:p>
        </p:txBody>
      </p:sp>
      <p:sp>
        <p:nvSpPr>
          <p:cNvPr id="4" name="Content Placeholder 3"/>
          <p:cNvSpPr>
            <a:spLocks noGrp="1"/>
          </p:cNvSpPr>
          <p:nvPr>
            <p:ph sz="half" idx="2"/>
          </p:nvPr>
        </p:nvSpPr>
        <p:spPr>
          <a:xfrm>
            <a:off x="457200" y="1641600"/>
            <a:ext cx="8229600" cy="369332"/>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Tree>
    <p:extLst>
      <p:ext uri="{BB962C8B-B14F-4D97-AF65-F5344CB8AC3E}">
        <p14:creationId xmlns:p14="http://schemas.microsoft.com/office/powerpoint/2010/main" val="77877164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6_Title_1 line_Content &amp; Image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title_Single</a:t>
            </a:r>
            <a:r>
              <a:rPr lang="en-US" dirty="0" smtClean="0"/>
              <a:t> line</a:t>
            </a:r>
            <a:endParaRPr lang="en-US" dirty="0"/>
          </a:p>
        </p:txBody>
      </p:sp>
      <p:sp>
        <p:nvSpPr>
          <p:cNvPr id="4" name="Content Placeholder 3"/>
          <p:cNvSpPr>
            <a:spLocks noGrp="1"/>
          </p:cNvSpPr>
          <p:nvPr>
            <p:ph sz="half" idx="2"/>
          </p:nvPr>
        </p:nvSpPr>
        <p:spPr>
          <a:xfrm>
            <a:off x="457200" y="1641600"/>
            <a:ext cx="8229600" cy="369332"/>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
        <p:nvSpPr>
          <p:cNvPr id="5" name="Content Placeholder 4"/>
          <p:cNvSpPr>
            <a:spLocks noGrp="1"/>
          </p:cNvSpPr>
          <p:nvPr>
            <p:ph sz="quarter" idx="10" hasCustomPrompt="1"/>
          </p:nvPr>
        </p:nvSpPr>
        <p:spPr>
          <a:xfrm>
            <a:off x="457200" y="5940000"/>
            <a:ext cx="8077200" cy="304800"/>
          </a:xfrm>
          <a:prstGeom prst="rect">
            <a:avLst/>
          </a:prstGeom>
        </p:spPr>
        <p:txBody>
          <a:bodyPr lIns="0" tIns="0" rIns="0" bIns="0"/>
          <a:lstStyle>
            <a:lvl1pPr marL="0" indent="0">
              <a:buNone/>
              <a:defRPr sz="1600" baseline="0">
                <a:latin typeface="Arial(Body)"/>
              </a:defRPr>
            </a:lvl1pPr>
            <a:lvl2pPr marL="457200" indent="0">
              <a:buNone/>
              <a:defRPr>
                <a:latin typeface="Arial(Body)"/>
              </a:defRPr>
            </a:lvl2pPr>
            <a:lvl3pPr marL="914400" indent="0">
              <a:buNone/>
              <a:defRPr>
                <a:latin typeface="Arial(Body)"/>
              </a:defRPr>
            </a:lvl3pPr>
            <a:lvl4pPr marL="1371600" indent="0">
              <a:buNone/>
              <a:defRPr>
                <a:latin typeface="Arial(Body)"/>
              </a:defRPr>
            </a:lvl4pPr>
            <a:lvl5pPr marL="1828800" indent="0">
              <a:buNone/>
              <a:defRPr>
                <a:latin typeface="Arial(Body)"/>
              </a:defRPr>
            </a:lvl5pPr>
          </a:lstStyle>
          <a:p>
            <a:pPr lvl="0"/>
            <a:r>
              <a:rPr lang="en-US" dirty="0" smtClean="0"/>
              <a:t>Image Caption Text Goes Here</a:t>
            </a:r>
            <a:endParaRPr lang="en-US" dirty="0"/>
          </a:p>
        </p:txBody>
      </p:sp>
    </p:spTree>
    <p:extLst>
      <p:ext uri="{BB962C8B-B14F-4D97-AF65-F5344CB8AC3E}">
        <p14:creationId xmlns:p14="http://schemas.microsoft.com/office/powerpoint/2010/main" val="2418170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2" name="Footer Placeholder 2"/>
          <p:cNvSpPr>
            <a:spLocks noGrp="1"/>
          </p:cNvSpPr>
          <p:nvPr>
            <p:ph type="ftr" sz="quarter" idx="10"/>
          </p:nvPr>
        </p:nvSpPr>
        <p:spPr>
          <a:xfrm>
            <a:off x="458788" y="6172200"/>
            <a:ext cx="8595360" cy="235463"/>
          </a:xfrm>
        </p:spPr>
        <p:txBody>
          <a:bodyPr/>
          <a:lstStyle/>
          <a:p>
            <a:endParaRPr lang="en-US" dirty="0">
              <a:solidFill>
                <a:prstClr val="black"/>
              </a:solidFill>
            </a:endParaRPr>
          </a:p>
        </p:txBody>
      </p:sp>
      <p:sp>
        <p:nvSpPr>
          <p:cNvPr id="4" name="Date Placeholder 3"/>
          <p:cNvSpPr>
            <a:spLocks noGrp="1"/>
          </p:cNvSpPr>
          <p:nvPr>
            <p:ph type="dt" sz="half" idx="11"/>
          </p:nvPr>
        </p:nvSpPr>
        <p:spPr/>
        <p:txBody>
          <a:bodyPr/>
          <a:lstStyle/>
          <a:p>
            <a:fld id="{A9DF6EFB-3F44-496C-A842-1E0B3D3B975A}" type="datetimeFigureOut">
              <a:rPr lang="en-US" smtClean="0">
                <a:solidFill>
                  <a:prstClr val="white"/>
                </a:solidFill>
              </a:rPr>
              <a:pPr/>
              <a:t>6/13/2018</a:t>
            </a:fld>
            <a:endParaRPr lang="en-US" dirty="0">
              <a:solidFill>
                <a:prstClr val="white"/>
              </a:solidFill>
            </a:endParaRPr>
          </a:p>
        </p:txBody>
      </p:sp>
      <p:sp>
        <p:nvSpPr>
          <p:cNvPr id="5" name="Slide Number Placeholder 4"/>
          <p:cNvSpPr>
            <a:spLocks noGrp="1"/>
          </p:cNvSpPr>
          <p:nvPr>
            <p:ph type="sldNum" sz="quarter" idx="12"/>
          </p:nvPr>
        </p:nvSpPr>
        <p:spPr/>
        <p:txBody>
          <a:bodyPr/>
          <a:lstStyle/>
          <a:p>
            <a:fld id="{200B2350-5261-4F5C-9DF5-EF0D264FC8D2}"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5055026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heck your knowled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title_Single</a:t>
            </a:r>
            <a:r>
              <a:rPr lang="en-US" dirty="0" smtClean="0"/>
              <a:t> line</a:t>
            </a:r>
            <a:endParaRPr lang="en-US" dirty="0"/>
          </a:p>
        </p:txBody>
      </p:sp>
      <p:sp>
        <p:nvSpPr>
          <p:cNvPr id="4" name="Content Placeholder 3"/>
          <p:cNvSpPr>
            <a:spLocks noGrp="1"/>
          </p:cNvSpPr>
          <p:nvPr>
            <p:ph sz="half" idx="2"/>
          </p:nvPr>
        </p:nvSpPr>
        <p:spPr>
          <a:xfrm>
            <a:off x="457200" y="1641600"/>
            <a:ext cx="8229600" cy="369332"/>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Tree>
    <p:extLst>
      <p:ext uri="{BB962C8B-B14F-4D97-AF65-F5344CB8AC3E}">
        <p14:creationId xmlns:p14="http://schemas.microsoft.com/office/powerpoint/2010/main" val="304268154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_Title_2 line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229600" cy="104644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title_Double</a:t>
            </a:r>
            <a:r>
              <a:rPr lang="en-US" dirty="0" smtClean="0"/>
              <a:t> line Goes Here</a:t>
            </a:r>
            <a:endParaRPr lang="en-US" dirty="0"/>
          </a:p>
        </p:txBody>
      </p:sp>
      <p:sp>
        <p:nvSpPr>
          <p:cNvPr id="4" name="Content Placeholder 3"/>
          <p:cNvSpPr>
            <a:spLocks noGrp="1"/>
          </p:cNvSpPr>
          <p:nvPr>
            <p:ph sz="half" idx="2"/>
          </p:nvPr>
        </p:nvSpPr>
        <p:spPr>
          <a:xfrm>
            <a:off x="457200" y="1641600"/>
            <a:ext cx="8229600" cy="369332"/>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Tree>
    <p:extLst>
      <p:ext uri="{BB962C8B-B14F-4D97-AF65-F5344CB8AC3E}">
        <p14:creationId xmlns:p14="http://schemas.microsoft.com/office/powerpoint/2010/main" val="264578526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4_Title_3 line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305800" cy="1477328"/>
          </a:xfrm>
        </p:spPr>
        <p:txBody>
          <a:bodyPr wrap="square" lIns="0" tIns="0" rIns="0" bIns="0">
            <a:spAutoFit/>
          </a:bodyPr>
          <a:lstStyle>
            <a:lvl1pPr algn="l">
              <a:defRPr sz="3200" b="1" baseline="0">
                <a:solidFill>
                  <a:srgbClr val="007FA3"/>
                </a:solidFill>
                <a:latin typeface="+mj-lt"/>
                <a:cs typeface="Times New Roman" panose="02020603050405020304" pitchFamily="18" charset="0"/>
              </a:defRPr>
            </a:lvl1pPr>
          </a:lstStyle>
          <a:p>
            <a:r>
              <a:rPr lang="en-US" dirty="0"/>
              <a:t>Click to edit Master </a:t>
            </a:r>
            <a:r>
              <a:rPr lang="en-US" dirty="0" smtClean="0"/>
              <a:t>title - Triple lines Goes Here – 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a:t>
            </a:r>
            <a:endParaRPr lang="en-US" dirty="0"/>
          </a:p>
        </p:txBody>
      </p:sp>
      <p:sp>
        <p:nvSpPr>
          <p:cNvPr id="4" name="Content Placeholder 3"/>
          <p:cNvSpPr>
            <a:spLocks noGrp="1"/>
          </p:cNvSpPr>
          <p:nvPr>
            <p:ph sz="half" idx="2"/>
          </p:nvPr>
        </p:nvSpPr>
        <p:spPr>
          <a:xfrm>
            <a:off x="457200" y="2066400"/>
            <a:ext cx="8229600" cy="369332"/>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Tree>
    <p:extLst>
      <p:ext uri="{BB962C8B-B14F-4D97-AF65-F5344CB8AC3E}">
        <p14:creationId xmlns:p14="http://schemas.microsoft.com/office/powerpoint/2010/main" val="243638590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5_Title_4 line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305800" cy="1846659"/>
          </a:xfrm>
        </p:spPr>
        <p:txBody>
          <a:bodyPr wrap="square" lIns="0" tIns="0" rIns="0" bIns="0">
            <a:spAutoFit/>
          </a:bodyPr>
          <a:lstStyle>
            <a:lvl1pPr algn="l">
              <a:defRPr sz="3000" b="1" baseline="0">
                <a:solidFill>
                  <a:srgbClr val="007FA3"/>
                </a:solidFill>
                <a:latin typeface="+mj-lt"/>
                <a:cs typeface="Times New Roman" panose="02020603050405020304" pitchFamily="18" charset="0"/>
              </a:defRPr>
            </a:lvl1pPr>
          </a:lstStyle>
          <a:p>
            <a:r>
              <a:rPr lang="en-US" dirty="0"/>
              <a:t>Click to edit Master </a:t>
            </a:r>
            <a:r>
              <a:rPr lang="en-US" dirty="0" smtClean="0"/>
              <a:t>title - Triple lines Goes Here – 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a:t>
            </a:r>
            <a:endParaRPr lang="en-US" dirty="0"/>
          </a:p>
        </p:txBody>
      </p:sp>
      <p:sp>
        <p:nvSpPr>
          <p:cNvPr id="4" name="Content Placeholder 3"/>
          <p:cNvSpPr>
            <a:spLocks noGrp="1"/>
          </p:cNvSpPr>
          <p:nvPr>
            <p:ph sz="half" idx="2"/>
          </p:nvPr>
        </p:nvSpPr>
        <p:spPr>
          <a:xfrm>
            <a:off x="457200" y="2394000"/>
            <a:ext cx="8229600" cy="335757"/>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Tree>
    <p:extLst>
      <p:ext uri="{BB962C8B-B14F-4D97-AF65-F5344CB8AC3E}">
        <p14:creationId xmlns:p14="http://schemas.microsoft.com/office/powerpoint/2010/main" val="106289308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Title2_Objective_Content_fin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229600" cy="104644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title_Double</a:t>
            </a:r>
            <a:r>
              <a:rPr lang="en-US" dirty="0" smtClean="0"/>
              <a:t> line Goes Here </a:t>
            </a:r>
            <a:endParaRPr lang="en-US" dirty="0"/>
          </a:p>
        </p:txBody>
      </p:sp>
      <p:sp>
        <p:nvSpPr>
          <p:cNvPr id="3" name="Text Placeholder 2"/>
          <p:cNvSpPr>
            <a:spLocks noGrp="1"/>
          </p:cNvSpPr>
          <p:nvPr>
            <p:ph type="body" idx="1" hasCustomPrompt="1"/>
          </p:nvPr>
        </p:nvSpPr>
        <p:spPr>
          <a:xfrm>
            <a:off x="457200" y="1493222"/>
            <a:ext cx="8229600" cy="400110"/>
          </a:xfrm>
          <a:prstGeom prst="rect">
            <a:avLst/>
          </a:prstGeom>
        </p:spPr>
        <p:txBody>
          <a:bodyPr vert="horz" lIns="0" tIns="0" rIns="0" bIns="0" anchor="b">
            <a:spAutoFit/>
          </a:bodyPr>
          <a:lstStyle>
            <a:lvl1pPr marL="0" indent="0">
              <a:buNone/>
              <a:defRPr sz="2600" b="1">
                <a:latin typeface="Arial(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a:t>
            </a:r>
            <a:r>
              <a:rPr lang="en-US" dirty="0" err="1" smtClean="0"/>
              <a:t>styles_Objectives</a:t>
            </a:r>
            <a:endParaRPr lang="en-US" dirty="0"/>
          </a:p>
        </p:txBody>
      </p:sp>
    </p:spTree>
    <p:extLst>
      <p:ext uri="{BB962C8B-B14F-4D97-AF65-F5344CB8AC3E}">
        <p14:creationId xmlns:p14="http://schemas.microsoft.com/office/powerpoint/2010/main" val="247628619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_Title2_Objective_Content_fin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229600" cy="104644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title_Double</a:t>
            </a:r>
            <a:r>
              <a:rPr lang="en-US" dirty="0" smtClean="0"/>
              <a:t> line Goes Here </a:t>
            </a:r>
            <a:endParaRPr lang="en-US" dirty="0"/>
          </a:p>
        </p:txBody>
      </p:sp>
      <p:sp>
        <p:nvSpPr>
          <p:cNvPr id="5" name="Content Placeholder 4"/>
          <p:cNvSpPr>
            <a:spLocks noGrp="1"/>
          </p:cNvSpPr>
          <p:nvPr>
            <p:ph sz="quarter" idx="10"/>
          </p:nvPr>
        </p:nvSpPr>
        <p:spPr>
          <a:xfrm>
            <a:off x="533400" y="1371600"/>
            <a:ext cx="7772400" cy="16764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Content Placeholder 6"/>
          <p:cNvSpPr>
            <a:spLocks noGrp="1"/>
          </p:cNvSpPr>
          <p:nvPr>
            <p:ph sz="quarter" idx="11"/>
          </p:nvPr>
        </p:nvSpPr>
        <p:spPr>
          <a:xfrm>
            <a:off x="609600" y="3200400"/>
            <a:ext cx="8001000" cy="19050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Content Placeholder 8"/>
          <p:cNvSpPr>
            <a:spLocks noGrp="1"/>
          </p:cNvSpPr>
          <p:nvPr>
            <p:ph sz="quarter" idx="12"/>
          </p:nvPr>
        </p:nvSpPr>
        <p:spPr>
          <a:xfrm>
            <a:off x="609600" y="5257800"/>
            <a:ext cx="7924800" cy="9906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8095221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userDrawn="1">
  <p:cSld name="6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lvl1pPr>
              <a:defRPr sz="3600">
                <a:latin typeface="Times New Roman" panose="02020603050405020304" pitchFamily="18" charset="0"/>
                <a:ea typeface="Tahoma" panose="020B0604030504040204" pitchFamily="34" charset="0"/>
                <a:cs typeface="Times New Roman" panose="02020603050405020304" pitchFamily="18" charset="0"/>
              </a:defRPr>
            </a:lvl1pPr>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a:prstGeom prst="rect">
            <a:avLst/>
          </a:prstGeom>
        </p:spPr>
        <p:txBody>
          <a:bodyPr>
            <a:noAutofit/>
          </a:bodyPr>
          <a:lstStyle>
            <a:lvl1pPr marL="0" indent="0">
              <a:spcBef>
                <a:spcPts val="0"/>
              </a:spcBef>
              <a:buNone/>
              <a:defRPr sz="3000">
                <a:solidFill>
                  <a:srgbClr val="007FA3"/>
                </a:solidFill>
                <a:latin typeface="Calibri" panose="020F0502020204030204" pitchFamily="34" charset="0"/>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a:prstGeom prst="rect">
            <a:avLst/>
          </a:prstGeom>
        </p:spPr>
        <p:txBody>
          <a:bodyPr anchor="b">
            <a:noAutofit/>
          </a:bodyPr>
          <a:lstStyle>
            <a:lvl1pPr marL="0" indent="0">
              <a:spcBef>
                <a:spcPts val="0"/>
              </a:spcBef>
              <a:buNone/>
              <a:defRPr sz="3000" baseline="0">
                <a:latin typeface="Calibri" panose="020F0502020204030204" pitchFamily="34" charset="0"/>
              </a:defRPr>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a:prstGeom prst="rect">
            <a:avLst/>
          </a:prstGeom>
        </p:spPr>
        <p:txBody>
          <a:bodyPr>
            <a:noAutofit/>
          </a:bodyPr>
          <a:lstStyle>
            <a:lvl1pPr marL="0" indent="0">
              <a:spcBef>
                <a:spcPts val="0"/>
              </a:spcBef>
              <a:buNone/>
              <a:defRPr sz="2400">
                <a:latin typeface="Calibri" panose="020F0502020204030204" pitchFamily="34" charset="0"/>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a:prstGeom prst="rect">
            <a:avLst/>
          </a:prstGeom>
        </p:spPr>
        <p:txBody>
          <a:bodyPr/>
          <a:lstStyle/>
          <a:p>
            <a:endParaRPr lang="en-US" dirty="0">
              <a:solidFill>
                <a:prstClr val="black"/>
              </a:solidFill>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6"/>
          </p:nvPr>
        </p:nvSpPr>
        <p:spPr>
          <a:xfrm>
            <a:off x="762000" y="1981200"/>
            <a:ext cx="3657600" cy="3733800"/>
          </a:xfrm>
          <a:prstGeom prst="rect">
            <a:avLst/>
          </a:prstGeom>
        </p:spPr>
        <p:txBody>
          <a:bodyPr/>
          <a:lstStyle/>
          <a:p>
            <a:endParaRPr lang="en-IN" dirty="0"/>
          </a:p>
        </p:txBody>
      </p:sp>
      <p:sp>
        <p:nvSpPr>
          <p:cNvPr id="4" name="Content Placeholder 3"/>
          <p:cNvSpPr>
            <a:spLocks noGrp="1"/>
          </p:cNvSpPr>
          <p:nvPr>
            <p:ph sz="quarter" idx="17"/>
          </p:nvPr>
        </p:nvSpPr>
        <p:spPr>
          <a:xfrm>
            <a:off x="762000" y="5791200"/>
            <a:ext cx="3886200" cy="585788"/>
          </a:xfrm>
          <a:prstGeom prst="rect">
            <a:avLst/>
          </a:prstGeom>
        </p:spPr>
        <p:txBody>
          <a:bodyPr/>
          <a:lstStyle/>
          <a:p>
            <a:pPr lvl="0"/>
            <a:r>
              <a:rPr lang="en-US" dirty="0" smtClean="0"/>
              <a:t>Click to edit Master text styles</a:t>
            </a:r>
          </a:p>
        </p:txBody>
      </p:sp>
      <p:sp>
        <p:nvSpPr>
          <p:cNvPr id="5" name="Content Placeholder 4"/>
          <p:cNvSpPr>
            <a:spLocks noGrp="1"/>
          </p:cNvSpPr>
          <p:nvPr>
            <p:ph sz="quarter" idx="18"/>
          </p:nvPr>
        </p:nvSpPr>
        <p:spPr>
          <a:xfrm>
            <a:off x="1828800" y="6376988"/>
            <a:ext cx="6934200" cy="404812"/>
          </a:xfrm>
          <a:prstGeom prst="rect">
            <a:avLst/>
          </a:prstGeom>
        </p:spPr>
        <p:txBody>
          <a:bodyPr/>
          <a:lstStyle>
            <a:lvl1pPr marL="0" indent="0">
              <a:buNone/>
              <a:defRPr/>
            </a:lvl1pPr>
          </a:lstStyle>
          <a:p>
            <a:pPr lvl="0"/>
            <a:endParaRPr lang="en-IN" dirty="0"/>
          </a:p>
        </p:txBody>
      </p:sp>
    </p:spTree>
    <p:extLst>
      <p:ext uri="{BB962C8B-B14F-4D97-AF65-F5344CB8AC3E}">
        <p14:creationId xmlns:p14="http://schemas.microsoft.com/office/powerpoint/2010/main" val="19279303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6" name="Footer Placeholder 4"/>
          <p:cNvSpPr>
            <a:spLocks noGrp="1"/>
          </p:cNvSpPr>
          <p:nvPr>
            <p:ph type="ftr" sz="quarter" idx="11"/>
          </p:nvPr>
        </p:nvSpPr>
        <p:spPr>
          <a:xfrm>
            <a:off x="458788" y="6172200"/>
            <a:ext cx="8595360" cy="235463"/>
          </a:xfrm>
        </p:spPr>
        <p:txBody>
          <a:bodyPr/>
          <a:lstStyle/>
          <a:p>
            <a:endParaRPr lang="en-US" dirty="0">
              <a:solidFill>
                <a:prstClr val="black"/>
              </a:solidFill>
            </a:endParaRPr>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solidFill>
                  <a:prstClr val="white"/>
                </a:solidFill>
              </a:rPr>
              <a:pPr/>
              <a:t>6/13/2018</a:t>
            </a:fld>
            <a:endParaRPr lang="en-US" dirty="0">
              <a:solidFill>
                <a:prstClr val="white"/>
              </a:solidFill>
            </a:endParaRPr>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7849643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58923"/>
            <a:ext cx="8229600" cy="4525963"/>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Tree>
    <p:extLst>
      <p:ext uri="{BB962C8B-B14F-4D97-AF65-F5344CB8AC3E}">
        <p14:creationId xmlns:p14="http://schemas.microsoft.com/office/powerpoint/2010/main" val="21665153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solidFill>
                <a:prstClr val="black"/>
              </a:solidFill>
            </a:endParaRPr>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solidFill>
                  <a:prstClr val="white"/>
                </a:solidFill>
              </a:rPr>
              <a:pPr/>
              <a:t>6/13/2018</a:t>
            </a:fld>
            <a:endParaRPr lang="en-US" dirty="0">
              <a:solidFill>
                <a:prstClr val="white"/>
              </a:solidFill>
            </a:endParaRPr>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solidFill>
                  <a:prstClr val="white"/>
                </a:solidFill>
              </a:rPr>
              <a:pPr/>
              <a:t>‹#›</a:t>
            </a:fld>
            <a:endParaRPr lang="en-US" dirty="0">
              <a:solidFill>
                <a:prstClr val="white"/>
              </a:solidFill>
            </a:endParaRPr>
          </a:p>
        </p:txBody>
      </p:sp>
      <p:sp>
        <p:nvSpPr>
          <p:cNvPr id="12" name="Picture Placeholder 11"/>
          <p:cNvSpPr>
            <a:spLocks noGrp="1"/>
          </p:cNvSpPr>
          <p:nvPr>
            <p:ph type="pic" sz="quarter" idx="13"/>
          </p:nvPr>
        </p:nvSpPr>
        <p:spPr>
          <a:xfrm>
            <a:off x="457200" y="1981200"/>
            <a:ext cx="8077200" cy="3886200"/>
          </a:xfrm>
        </p:spPr>
        <p:txBody>
          <a:bodyPr/>
          <a:lstStyle/>
          <a:p>
            <a:endParaRPr lang="en-IN" dirty="0"/>
          </a:p>
        </p:txBody>
      </p:sp>
    </p:spTree>
    <p:extLst>
      <p:ext uri="{BB962C8B-B14F-4D97-AF65-F5344CB8AC3E}">
        <p14:creationId xmlns:p14="http://schemas.microsoft.com/office/powerpoint/2010/main" val="20891628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118872" indent="-118872">
              <a:buClr>
                <a:srgbClr val="007FA3"/>
              </a:buClr>
              <a:buSzPct val="25000"/>
              <a:defRPr sz="2400"/>
            </a:lvl1pPr>
            <a:lvl2pPr marL="569913" indent="-285750">
              <a:buClr>
                <a:srgbClr val="007FA3"/>
              </a:buClr>
              <a:defRPr sz="2400"/>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solidFill>
                <a:prstClr val="black"/>
              </a:solidFill>
            </a:endParaRPr>
          </a:p>
        </p:txBody>
      </p:sp>
      <p:sp>
        <p:nvSpPr>
          <p:cNvPr id="4" name="Date Placeholder 3"/>
          <p:cNvSpPr>
            <a:spLocks noGrp="1"/>
          </p:cNvSpPr>
          <p:nvPr>
            <p:ph type="dt" sz="half" idx="10"/>
          </p:nvPr>
        </p:nvSpPr>
        <p:spPr/>
        <p:txBody>
          <a:bodyPr/>
          <a:lstStyle/>
          <a:p>
            <a:fld id="{A9DF6EFB-3F44-496C-A842-1E0B3D3B975A}" type="datetimeFigureOut">
              <a:rPr lang="en-US" smtClean="0">
                <a:solidFill>
                  <a:prstClr val="white"/>
                </a:solidFill>
              </a:rPr>
              <a:pPr/>
              <a:t>6/13/2018</a:t>
            </a:fld>
            <a:endParaRPr lang="en-US" dirty="0">
              <a:solidFill>
                <a:prstClr val="white"/>
              </a:solidFill>
            </a:endParaRPr>
          </a:p>
        </p:txBody>
      </p:sp>
      <p:sp>
        <p:nvSpPr>
          <p:cNvPr id="6" name="Slide Number Placeholder 5"/>
          <p:cNvSpPr>
            <a:spLocks noGrp="1"/>
          </p:cNvSpPr>
          <p:nvPr>
            <p:ph type="sldNum" sz="quarter" idx="12"/>
          </p:nvPr>
        </p:nvSpPr>
        <p:spPr/>
        <p:txBody>
          <a:bodyPr/>
          <a:lstStyle/>
          <a:p>
            <a:fld id="{200B2350-5261-4F5C-9DF5-EF0D264FC8D2}"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9279051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solidFill>
                <a:prstClr val="black"/>
              </a:solidFill>
            </a:endParaRPr>
          </a:p>
        </p:txBody>
      </p:sp>
      <p:sp>
        <p:nvSpPr>
          <p:cNvPr id="4" name="Date Placeholder 3"/>
          <p:cNvSpPr>
            <a:spLocks noGrp="1"/>
          </p:cNvSpPr>
          <p:nvPr>
            <p:ph type="dt" sz="half" idx="10"/>
          </p:nvPr>
        </p:nvSpPr>
        <p:spPr/>
        <p:txBody>
          <a:bodyPr/>
          <a:lstStyle/>
          <a:p>
            <a:fld id="{A9DF6EFB-3F44-496C-A842-1E0B3D3B975A}" type="datetimeFigureOut">
              <a:rPr lang="en-US" smtClean="0">
                <a:solidFill>
                  <a:prstClr val="white"/>
                </a:solidFill>
              </a:rPr>
              <a:pPr/>
              <a:t>6/13/2018</a:t>
            </a:fld>
            <a:endParaRPr lang="en-US" dirty="0">
              <a:solidFill>
                <a:prstClr val="white"/>
              </a:solidFill>
            </a:endParaRPr>
          </a:p>
        </p:txBody>
      </p:sp>
      <p:sp>
        <p:nvSpPr>
          <p:cNvPr id="6" name="Slide Number Placeholder 5"/>
          <p:cNvSpPr>
            <a:spLocks noGrp="1"/>
          </p:cNvSpPr>
          <p:nvPr>
            <p:ph type="sldNum" sz="quarter" idx="12"/>
          </p:nvPr>
        </p:nvSpPr>
        <p:spPr/>
        <p:txBody>
          <a:bodyPr/>
          <a:lstStyle/>
          <a:p>
            <a:fld id="{200B2350-5261-4F5C-9DF5-EF0D264FC8D2}"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4849284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Insert Figure">
    <p:spTree>
      <p:nvGrpSpPr>
        <p:cNvPr id="1" name=""/>
        <p:cNvGrpSpPr/>
        <p:nvPr/>
      </p:nvGrpSpPr>
      <p:grpSpPr>
        <a:xfrm>
          <a:off x="0" y="0"/>
          <a:ext cx="0" cy="0"/>
          <a:chOff x="0" y="0"/>
          <a:chExt cx="0" cy="0"/>
        </a:xfrm>
      </p:grpSpPr>
      <p:sp>
        <p:nvSpPr>
          <p:cNvPr id="3" name="Media Placeholder 2"/>
          <p:cNvSpPr>
            <a:spLocks noGrp="1"/>
          </p:cNvSpPr>
          <p:nvPr>
            <p:ph type="media" sz="quarter" idx="10"/>
          </p:nvPr>
        </p:nvSpPr>
        <p:spPr>
          <a:xfrm>
            <a:off x="457200" y="1600200"/>
            <a:ext cx="8229600" cy="4419600"/>
          </a:xfrm>
        </p:spPr>
        <p:txBody>
          <a:bodyPr/>
          <a:lstStyle/>
          <a:p>
            <a:endParaRPr lang="en-IN" dirty="0"/>
          </a:p>
        </p:txBody>
      </p:sp>
      <p:sp>
        <p:nvSpPr>
          <p:cNvPr id="4" name="Title 6"/>
          <p:cNvSpPr>
            <a:spLocks noGrp="1"/>
          </p:cNvSpPr>
          <p:nvPr>
            <p:ph type="title"/>
          </p:nvPr>
        </p:nvSpPr>
        <p:spPr>
          <a:xfrm>
            <a:off x="457200" y="584200"/>
            <a:ext cx="8229600" cy="627784"/>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281297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pPr eaLnBrk="1" fontAlgn="auto" hangingPunct="1">
              <a:spcBef>
                <a:spcPts val="0"/>
              </a:spcBef>
              <a:spcAft>
                <a:spcPts val="0"/>
              </a:spcAft>
            </a:pPr>
            <a:endParaRPr lang="en-US" kern="0" dirty="0">
              <a:solidFill>
                <a:prstClr val="black"/>
              </a:solidFill>
              <a:latin typeface="Arial"/>
              <a:cs typeface="Arial"/>
              <a:sym typeface="Arial"/>
            </a:endParaRPr>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pPr eaLnBrk="1" fontAlgn="auto" hangingPunct="1">
              <a:spcBef>
                <a:spcPts val="0"/>
              </a:spcBef>
              <a:spcAft>
                <a:spcPts val="0"/>
              </a:spcAft>
            </a:pPr>
            <a:fld id="{A9DF6EFB-3F44-496C-A842-1E0B3D3B975A}" type="datetimeFigureOut">
              <a:rPr lang="en-US" kern="0" smtClean="0">
                <a:solidFill>
                  <a:prstClr val="white"/>
                </a:solidFill>
                <a:latin typeface="Arial"/>
                <a:cs typeface="Arial"/>
                <a:sym typeface="Arial"/>
              </a:rPr>
              <a:pPr eaLnBrk="1" fontAlgn="auto" hangingPunct="1">
                <a:spcBef>
                  <a:spcPts val="0"/>
                </a:spcBef>
                <a:spcAft>
                  <a:spcPts val="0"/>
                </a:spcAft>
              </a:pPr>
              <a:t>6/13/2018</a:t>
            </a:fld>
            <a:endParaRPr lang="en-US" kern="0" dirty="0">
              <a:solidFill>
                <a:prstClr val="white"/>
              </a:solidFill>
              <a:latin typeface="Arial"/>
              <a:cs typeface="Arial"/>
              <a:sym typeface="Arial"/>
            </a:endParaRPr>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pPr eaLnBrk="1" fontAlgn="auto" hangingPunct="1">
              <a:spcBef>
                <a:spcPts val="0"/>
              </a:spcBef>
              <a:spcAft>
                <a:spcPts val="0"/>
              </a:spcAft>
            </a:pPr>
            <a:fld id="{200B2350-5261-4F5C-9DF5-EF0D264FC8D2}" type="slidenum">
              <a:rPr lang="en-US" kern="0" smtClean="0">
                <a:solidFill>
                  <a:prstClr val="white"/>
                </a:solidFill>
                <a:latin typeface="Arial"/>
                <a:cs typeface="Arial"/>
                <a:sym typeface="Arial"/>
              </a:rPr>
              <a:pPr eaLnBrk="1" fontAlgn="auto" hangingPunct="1">
                <a:spcBef>
                  <a:spcPts val="0"/>
                </a:spcBef>
                <a:spcAft>
                  <a:spcPts val="0"/>
                </a:spcAft>
              </a:pPr>
              <a:t>‹#›</a:t>
            </a:fld>
            <a:endParaRPr lang="en-US" kern="0" dirty="0">
              <a:solidFill>
                <a:prstClr val="white"/>
              </a:solidFill>
              <a:latin typeface="Arial"/>
              <a:cs typeface="Arial"/>
              <a:sym typeface="Arial"/>
            </a:endParaRPr>
          </a:p>
        </p:txBody>
      </p:sp>
      <p:pic>
        <p:nvPicPr>
          <p:cNvPr id="7" name="Picture 6" descr="Pearson Logo"/>
          <p:cNvPicPr>
            <a:picLocks noChangeAspect="1"/>
          </p:cNvPicPr>
          <p:nvPr userDrawn="1"/>
        </p:nvPicPr>
        <p:blipFill>
          <a:blip r:embed="rId38"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2596452" y="6429345"/>
            <a:ext cx="6067338" cy="276999"/>
          </a:xfrm>
          <a:prstGeom prst="rect">
            <a:avLst/>
          </a:prstGeom>
        </p:spPr>
        <p:txBody>
          <a:bodyPr vert="horz" lIns="0" tIns="0" rIns="0" bIns="0" rtlCol="0">
            <a:noAutofit/>
          </a:bodyPr>
          <a:lstStyle>
            <a:lvl1pPr marL="0" indent="0" algn="r" defTabSz="914400" eaLnBrk="1" latinLnBrk="0" hangingPunct="1">
              <a:buClrTx/>
              <a:buFont typeface="Arial" panose="020B0604020202020204" pitchFamily="34" charset="0"/>
              <a:defRPr sz="1200" kern="1200">
                <a:solidFill>
                  <a:prstClr val="black"/>
                </a:solidFill>
                <a:latin typeface="Verdana" panose="020B0604030504040204" pitchFamily="34" charset="0"/>
                <a:ea typeface="Verdana" panose="020B0604030504040204" pitchFamily="34" charset="0"/>
                <a:cs typeface="Verdana" panose="020B0604030504040204" pitchFamily="34" charset="0"/>
              </a:defRPr>
            </a:lvl1pPr>
            <a:lvl2pPr marL="742950" indent="-28575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defTabSz="91440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fontAlgn="auto">
              <a:spcBef>
                <a:spcPts val="0"/>
              </a:spcBef>
              <a:spcAft>
                <a:spcPts val="0"/>
              </a:spcAft>
            </a:pPr>
            <a:r>
              <a:rPr lang="en-IN" altLang="en-US" dirty="0" smtClean="0">
                <a:sym typeface="Arial"/>
              </a:rPr>
              <a:t>Copyright © 2019, 2016, 2013 Pearson Education, Inc. All Rights Reserved</a:t>
            </a:r>
          </a:p>
        </p:txBody>
      </p:sp>
    </p:spTree>
    <p:extLst>
      <p:ext uri="{BB962C8B-B14F-4D97-AF65-F5344CB8AC3E}">
        <p14:creationId xmlns:p14="http://schemas.microsoft.com/office/powerpoint/2010/main" val="404893027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 id="2147483696" r:id="rId18"/>
    <p:sldLayoutId id="2147483697" r:id="rId19"/>
    <p:sldLayoutId id="2147483698" r:id="rId20"/>
    <p:sldLayoutId id="2147483660" r:id="rId21"/>
    <p:sldLayoutId id="2147483662" r:id="rId22"/>
    <p:sldLayoutId id="2147483672" r:id="rId23"/>
    <p:sldLayoutId id="2147483670" r:id="rId24"/>
    <p:sldLayoutId id="2147483667" r:id="rId25"/>
    <p:sldLayoutId id="2147483676" r:id="rId26"/>
    <p:sldLayoutId id="2147483673" r:id="rId27"/>
    <p:sldLayoutId id="2147483664" r:id="rId28"/>
    <p:sldLayoutId id="2147483674" r:id="rId29"/>
    <p:sldLayoutId id="2147483669" r:id="rId30"/>
    <p:sldLayoutId id="2147483665" r:id="rId31"/>
    <p:sldLayoutId id="2147483666" r:id="rId32"/>
    <p:sldLayoutId id="2147483668" r:id="rId33"/>
    <p:sldLayoutId id="2147483663" r:id="rId34"/>
    <p:sldLayoutId id="2147483671" r:id="rId35"/>
    <p:sldLayoutId id="2147483699" r:id="rId36"/>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lnSpc>
          <a:spcPct val="100000"/>
        </a:lnSpc>
        <a:spcBef>
          <a:spcPct val="0"/>
        </a:spcBef>
        <a:buNone/>
        <a:defRPr sz="3600" b="1" kern="1200">
          <a:solidFill>
            <a:srgbClr val="007FA3"/>
          </a:solidFill>
          <a:latin typeface="+mj-lt"/>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oleObject" Target="../embeddings/oleObject12.bin"/><Relationship Id="rId7" Type="http://schemas.openxmlformats.org/officeDocument/2006/relationships/oleObject" Target="../embeddings/oleObject14.bin"/><Relationship Id="rId2" Type="http://schemas.openxmlformats.org/officeDocument/2006/relationships/slideLayout" Target="../slideLayouts/slideLayout17.xml"/><Relationship Id="rId1" Type="http://schemas.openxmlformats.org/officeDocument/2006/relationships/vmlDrawing" Target="../drawings/vmlDrawing6.vml"/><Relationship Id="rId6" Type="http://schemas.openxmlformats.org/officeDocument/2006/relationships/image" Target="../media/image15.wmf"/><Relationship Id="rId5" Type="http://schemas.openxmlformats.org/officeDocument/2006/relationships/oleObject" Target="../embeddings/oleObject13.bin"/><Relationship Id="rId4" Type="http://schemas.openxmlformats.org/officeDocument/2006/relationships/image" Target="../media/image14.w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17.xml"/><Relationship Id="rId1" Type="http://schemas.openxmlformats.org/officeDocument/2006/relationships/vmlDrawing" Target="../drawings/vmlDrawing7.vml"/><Relationship Id="rId4" Type="http://schemas.openxmlformats.org/officeDocument/2006/relationships/image" Target="../media/image17.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17.xml"/><Relationship Id="rId1" Type="http://schemas.openxmlformats.org/officeDocument/2006/relationships/vmlDrawing" Target="../drawings/vmlDrawing8.vml"/><Relationship Id="rId4" Type="http://schemas.openxmlformats.org/officeDocument/2006/relationships/image" Target="../media/image18.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12.xml"/><Relationship Id="rId1" Type="http://schemas.openxmlformats.org/officeDocument/2006/relationships/vmlDrawing" Target="../drawings/vmlDrawing9.vml"/><Relationship Id="rId6" Type="http://schemas.openxmlformats.org/officeDocument/2006/relationships/image" Target="../media/image21.wmf"/><Relationship Id="rId5" Type="http://schemas.openxmlformats.org/officeDocument/2006/relationships/oleObject" Target="../embeddings/oleObject18.bin"/><Relationship Id="rId4" Type="http://schemas.openxmlformats.org/officeDocument/2006/relationships/image" Target="../media/image20.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18.xml"/><Relationship Id="rId1" Type="http://schemas.openxmlformats.org/officeDocument/2006/relationships/vmlDrawing" Target="../drawings/vmlDrawing10.vml"/><Relationship Id="rId4" Type="http://schemas.openxmlformats.org/officeDocument/2006/relationships/image" Target="../media/image22.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18.xml"/><Relationship Id="rId1" Type="http://schemas.openxmlformats.org/officeDocument/2006/relationships/vmlDrawing" Target="../drawings/vmlDrawing11.vml"/><Relationship Id="rId4" Type="http://schemas.openxmlformats.org/officeDocument/2006/relationships/image" Target="../media/image23.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16.xml"/><Relationship Id="rId1" Type="http://schemas.openxmlformats.org/officeDocument/2006/relationships/vmlDrawing" Target="../drawings/vmlDrawing12.vml"/><Relationship Id="rId4" Type="http://schemas.openxmlformats.org/officeDocument/2006/relationships/image" Target="../media/image24.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0.xml"/><Relationship Id="rId1" Type="http://schemas.openxmlformats.org/officeDocument/2006/relationships/vmlDrawing" Target="../drawings/vmlDrawing13.vml"/><Relationship Id="rId6" Type="http://schemas.openxmlformats.org/officeDocument/2006/relationships/image" Target="../media/image26.wmf"/><Relationship Id="rId5" Type="http://schemas.openxmlformats.org/officeDocument/2006/relationships/oleObject" Target="../embeddings/oleObject23.bin"/><Relationship Id="rId4" Type="http://schemas.openxmlformats.org/officeDocument/2006/relationships/image" Target="../media/image25.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0.xml"/><Relationship Id="rId1" Type="http://schemas.openxmlformats.org/officeDocument/2006/relationships/vmlDrawing" Target="../drawings/vmlDrawing14.vml"/><Relationship Id="rId6" Type="http://schemas.openxmlformats.org/officeDocument/2006/relationships/image" Target="../media/image28.wmf"/><Relationship Id="rId5" Type="http://schemas.openxmlformats.org/officeDocument/2006/relationships/oleObject" Target="../embeddings/oleObject25.bin"/><Relationship Id="rId4" Type="http://schemas.openxmlformats.org/officeDocument/2006/relationships/image" Target="../media/image27.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17.xml"/><Relationship Id="rId1" Type="http://schemas.openxmlformats.org/officeDocument/2006/relationships/vmlDrawing" Target="../drawings/vmlDrawing15.vml"/><Relationship Id="rId4" Type="http://schemas.openxmlformats.org/officeDocument/2006/relationships/image" Target="../media/image31.wmf"/></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3.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5.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0.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7.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image" Target="../media/image5.wmf"/></Relationships>
</file>

<file path=ppt/slides/_rels/slide7.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18.xml"/><Relationship Id="rId1" Type="http://schemas.openxmlformats.org/officeDocument/2006/relationships/vmlDrawing" Target="../drawings/vmlDrawing3.vml"/><Relationship Id="rId6" Type="http://schemas.openxmlformats.org/officeDocument/2006/relationships/image" Target="../media/image8.wmf"/><Relationship Id="rId5" Type="http://schemas.openxmlformats.org/officeDocument/2006/relationships/oleObject" Target="../embeddings/oleObject6.bin"/><Relationship Id="rId4" Type="http://schemas.openxmlformats.org/officeDocument/2006/relationships/image" Target="../media/image7.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11.wmf"/><Relationship Id="rId2" Type="http://schemas.openxmlformats.org/officeDocument/2006/relationships/slideLayout" Target="../slideLayouts/slideLayout5.xml"/><Relationship Id="rId1" Type="http://schemas.openxmlformats.org/officeDocument/2006/relationships/vmlDrawing" Target="../drawings/vmlDrawing4.vml"/><Relationship Id="rId6" Type="http://schemas.openxmlformats.org/officeDocument/2006/relationships/oleObject" Target="../embeddings/oleObject9.bin"/><Relationship Id="rId5" Type="http://schemas.openxmlformats.org/officeDocument/2006/relationships/image" Target="../media/image10.wmf"/><Relationship Id="rId4" Type="http://schemas.openxmlformats.org/officeDocument/2006/relationships/oleObject" Target="../embeddings/oleObject8.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6.xml"/><Relationship Id="rId1" Type="http://schemas.openxmlformats.org/officeDocument/2006/relationships/vmlDrawing" Target="../drawings/vmlDrawing5.vml"/><Relationship Id="rId6" Type="http://schemas.openxmlformats.org/officeDocument/2006/relationships/image" Target="../media/image13.wmf"/><Relationship Id="rId5" Type="http://schemas.openxmlformats.org/officeDocument/2006/relationships/oleObject" Target="../embeddings/oleObject11.bin"/><Relationship Id="rId4" Type="http://schemas.openxmlformats.org/officeDocument/2006/relationships/image" Target="../media/image1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Engineering Economy"/>
          <p:cNvSpPr>
            <a:spLocks noGrp="1"/>
          </p:cNvSpPr>
          <p:nvPr>
            <p:ph type="title"/>
          </p:nvPr>
        </p:nvSpPr>
        <p:spPr>
          <a:xfrm>
            <a:off x="454022" y="192912"/>
            <a:ext cx="8205792" cy="553998"/>
          </a:xfrm>
        </p:spPr>
        <p:txBody>
          <a:bodyPr vert="horz" wrap="square" lIns="0" tIns="0" rIns="0" bIns="0" rtlCol="0" anchor="t">
            <a:spAutoFit/>
          </a:bodyPr>
          <a:lstStyle/>
          <a:p>
            <a:r>
              <a:rPr lang="en-US" dirty="0">
                <a:latin typeface="+mj-lt"/>
              </a:rPr>
              <a:t>Engineering Economy</a:t>
            </a:r>
            <a:endParaRPr lang="en-US" dirty="0">
              <a:latin typeface="+mj-lt"/>
              <a:ea typeface="ＭＳ Ｐゴシック" pitchFamily="-108" charset="-128"/>
              <a:cs typeface="ＭＳ Ｐゴシック" pitchFamily="-108" charset="-128"/>
            </a:endParaRPr>
          </a:p>
        </p:txBody>
      </p:sp>
      <p:sp>
        <p:nvSpPr>
          <p:cNvPr id="8" name="Text Placeholder 7"/>
          <p:cNvSpPr>
            <a:spLocks noGrp="1"/>
          </p:cNvSpPr>
          <p:nvPr>
            <p:ph type="body" sz="quarter" idx="13"/>
          </p:nvPr>
        </p:nvSpPr>
        <p:spPr>
          <a:xfrm>
            <a:off x="454475" y="750554"/>
            <a:ext cx="8156121" cy="307777"/>
          </a:xfrm>
        </p:spPr>
        <p:txBody>
          <a:bodyPr vert="horz" wrap="square" lIns="0" tIns="0" rIns="0" bIns="0" rtlCol="0">
            <a:spAutoFit/>
          </a:bodyPr>
          <a:lstStyle/>
          <a:p>
            <a:pPr>
              <a:spcBef>
                <a:spcPct val="0"/>
              </a:spcBef>
            </a:pPr>
            <a:r>
              <a:rPr lang="en-US" sz="2000" dirty="0">
                <a:latin typeface="+mn-lt"/>
                <a:ea typeface="ＭＳ Ｐゴシック" pitchFamily="-108" charset="-128"/>
                <a:cs typeface="ＭＳ Ｐゴシック" pitchFamily="-108" charset="-128"/>
              </a:rPr>
              <a:t>Seventeenth Edition</a:t>
            </a:r>
          </a:p>
        </p:txBody>
      </p:sp>
      <p:sp>
        <p:nvSpPr>
          <p:cNvPr id="4" name="Content Placeholder 3"/>
          <p:cNvSpPr>
            <a:spLocks noGrp="1"/>
          </p:cNvSpPr>
          <p:nvPr>
            <p:ph type="body" sz="quarter" idx="14"/>
          </p:nvPr>
        </p:nvSpPr>
        <p:spPr>
          <a:xfrm>
            <a:off x="5029200" y="2487815"/>
            <a:ext cx="3657600" cy="492443"/>
          </a:xfrm>
        </p:spPr>
        <p:txBody>
          <a:bodyPr vert="horz" lIns="0" tIns="0" rIns="0" bIns="0" rtlCol="0" anchor="b">
            <a:spAutoFit/>
          </a:bodyPr>
          <a:lstStyle/>
          <a:p>
            <a:r>
              <a:rPr lang="en-US" sz="3200" dirty="0">
                <a:latin typeface="+mj-lt"/>
                <a:ea typeface="+mj-ea"/>
                <a:cs typeface="Calibri" panose="020F0502020204030204" pitchFamily="34" charset="0"/>
              </a:rPr>
              <a:t>Chapter </a:t>
            </a:r>
            <a:r>
              <a:rPr lang="en-US" sz="3200" dirty="0" smtClean="0">
                <a:latin typeface="+mj-lt"/>
                <a:ea typeface="+mj-ea"/>
                <a:cs typeface="Calibri" panose="020F0502020204030204" pitchFamily="34" charset="0"/>
              </a:rPr>
              <a:t>12</a:t>
            </a:r>
            <a:endParaRPr lang="en-US" sz="3200" dirty="0">
              <a:latin typeface="+mj-lt"/>
              <a:ea typeface="+mj-ea"/>
              <a:cs typeface="Calibri" panose="020F0502020204030204" pitchFamily="34" charset="0"/>
            </a:endParaRPr>
          </a:p>
        </p:txBody>
      </p:sp>
      <p:sp>
        <p:nvSpPr>
          <p:cNvPr id="9" name="Content Placeholder 4"/>
          <p:cNvSpPr>
            <a:spLocks noGrp="1"/>
          </p:cNvSpPr>
          <p:nvPr>
            <p:ph type="body" sz="quarter" idx="15"/>
          </p:nvPr>
        </p:nvSpPr>
        <p:spPr>
          <a:xfrm>
            <a:off x="5037664" y="3187088"/>
            <a:ext cx="3657600" cy="307777"/>
          </a:xfrm>
        </p:spPr>
        <p:txBody>
          <a:bodyPr vert="horz" wrap="square" lIns="0" tIns="0" rIns="0" bIns="0" rtlCol="0" anchor="b">
            <a:spAutoFit/>
          </a:bodyPr>
          <a:lstStyle/>
          <a:p>
            <a:pPr>
              <a:spcBef>
                <a:spcPct val="0"/>
              </a:spcBef>
            </a:pPr>
            <a:r>
              <a:rPr lang="en-US" altLang="en-US" sz="2000" dirty="0">
                <a:latin typeface="+mj-lt"/>
                <a:cs typeface="Arial" panose="020B0604020202020204" pitchFamily="34" charset="0"/>
              </a:rPr>
              <a:t>Probabilistic Risk Analysis</a:t>
            </a:r>
          </a:p>
        </p:txBody>
      </p:sp>
      <p:pic>
        <p:nvPicPr>
          <p:cNvPr id="11" name="Picture 2" descr="Front Cover: Engineering Economy Seventeenth Edition by Sullivan, Wicks and Koelling"/>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96664" y="1571494"/>
            <a:ext cx="3585111" cy="445848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quarter" idx="17"/>
          </p:nvPr>
        </p:nvSpPr>
        <p:spPr>
          <a:xfrm>
            <a:off x="1725568" y="6427935"/>
            <a:ext cx="6934200" cy="328612"/>
          </a:xfrm>
        </p:spPr>
        <p:txBody>
          <a:bodyPr/>
          <a:lstStyle/>
          <a:p>
            <a:pPr marL="0" lvl="0" indent="0" algn="r">
              <a:spcBef>
                <a:spcPts val="0"/>
              </a:spcBef>
              <a:buClrTx/>
              <a:buNone/>
              <a:defRPr/>
            </a:pP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Copyright © 2019, 2016, 2013 Pearson Education, Inc. All Rights </a:t>
            </a:r>
            <a:r>
              <a:rPr lang="en-US" alt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Reserved</a:t>
            </a:r>
            <a:endPar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6726739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8229600" cy="1046440"/>
          </a:xfrm>
        </p:spPr>
        <p:txBody>
          <a:bodyPr/>
          <a:lstStyle/>
          <a:p>
            <a:r>
              <a:rPr lang="en-US" altLang="en-US" dirty="0"/>
              <a:t>Some </a:t>
            </a:r>
            <a:r>
              <a:rPr lang="en-US" altLang="en-US" dirty="0" smtClean="0"/>
              <a:t>Properties </a:t>
            </a:r>
            <a:r>
              <a:rPr lang="en-US" altLang="en-US" dirty="0"/>
              <a:t>of the </a:t>
            </a:r>
            <a:r>
              <a:rPr lang="en-US" altLang="en-US" dirty="0" smtClean="0"/>
              <a:t>Mean </a:t>
            </a:r>
            <a:r>
              <a:rPr lang="en-US" altLang="en-US" dirty="0"/>
              <a:t>and </a:t>
            </a:r>
            <a:r>
              <a:rPr lang="en-US" altLang="en-US" dirty="0"/>
              <a:t>V</a:t>
            </a:r>
            <a:r>
              <a:rPr lang="en-US" altLang="en-US" dirty="0" smtClean="0"/>
              <a:t>ariance</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22226834"/>
              </p:ext>
            </p:extLst>
          </p:nvPr>
        </p:nvGraphicFramePr>
        <p:xfrm>
          <a:off x="3530600" y="2057400"/>
          <a:ext cx="2082800" cy="431800"/>
        </p:xfrm>
        <a:graphic>
          <a:graphicData uri="http://schemas.openxmlformats.org/presentationml/2006/ole">
            <mc:AlternateContent xmlns:mc="http://schemas.openxmlformats.org/markup-compatibility/2006">
              <mc:Choice xmlns:v="urn:schemas-microsoft-com:vml" Requires="v">
                <p:oleObj spid="_x0000_s6458" name="Equation" r:id="rId3" imgW="2082600" imgH="431640" progId="Equation.DSMT4">
                  <p:embed/>
                </p:oleObj>
              </mc:Choice>
              <mc:Fallback>
                <p:oleObj name="Equation" r:id="rId3" imgW="2082600" imgH="431640"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30600" y="2057400"/>
                        <a:ext cx="20828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518701507"/>
              </p:ext>
            </p:extLst>
          </p:nvPr>
        </p:nvGraphicFramePr>
        <p:xfrm>
          <a:off x="3500438" y="2960688"/>
          <a:ext cx="2171700" cy="444500"/>
        </p:xfrm>
        <a:graphic>
          <a:graphicData uri="http://schemas.openxmlformats.org/presentationml/2006/ole">
            <mc:AlternateContent xmlns:mc="http://schemas.openxmlformats.org/markup-compatibility/2006">
              <mc:Choice xmlns:v="urn:schemas-microsoft-com:vml" Requires="v">
                <p:oleObj spid="_x0000_s6459" name="Equation" r:id="rId5" imgW="2171520" imgH="444240" progId="Equation.DSMT4">
                  <p:embed/>
                </p:oleObj>
              </mc:Choice>
              <mc:Fallback>
                <p:oleObj name="Equation" r:id="rId5" imgW="2171520" imgH="444240" progId="Equation.DSMT4">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00438" y="2960688"/>
                        <a:ext cx="21717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4163687582"/>
              </p:ext>
            </p:extLst>
          </p:nvPr>
        </p:nvGraphicFramePr>
        <p:xfrm>
          <a:off x="1892300" y="3783013"/>
          <a:ext cx="5054600" cy="1498600"/>
        </p:xfrm>
        <a:graphic>
          <a:graphicData uri="http://schemas.openxmlformats.org/presentationml/2006/ole">
            <mc:AlternateContent xmlns:mc="http://schemas.openxmlformats.org/markup-compatibility/2006">
              <mc:Choice xmlns:v="urn:schemas-microsoft-com:vml" Requires="v">
                <p:oleObj spid="_x0000_s6460" name="Equation" r:id="rId7" imgW="5054400" imgH="1498320" progId="Equation.DSMT4">
                  <p:embed/>
                </p:oleObj>
              </mc:Choice>
              <mc:Fallback>
                <p:oleObj name="Equation" r:id="rId7" imgW="5054400" imgH="1498320" progId="Equation.DSMT4">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92300" y="3783013"/>
                        <a:ext cx="5054600" cy="149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16264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584200"/>
            <a:ext cx="8229600" cy="627784"/>
          </a:xfrm>
        </p:spPr>
        <p:txBody>
          <a:bodyPr lIns="0" tIns="0" rIns="0" bIns="0"/>
          <a:lstStyle/>
          <a:p>
            <a:r>
              <a:rPr lang="en-US" altLang="en-US" sz="3400" dirty="0"/>
              <a:t>Acme </a:t>
            </a:r>
            <a:r>
              <a:rPr lang="en-US" altLang="en-US" sz="3400" dirty="0" smtClean="0"/>
              <a:t>Manufacturing</a:t>
            </a:r>
            <a:endParaRPr lang="en-US" sz="3400" b="0" dirty="0"/>
          </a:p>
        </p:txBody>
      </p:sp>
      <p:sp>
        <p:nvSpPr>
          <p:cNvPr id="6" name="Content Placeholder 5"/>
          <p:cNvSpPr>
            <a:spLocks noGrp="1"/>
          </p:cNvSpPr>
          <p:nvPr>
            <p:ph idx="1"/>
          </p:nvPr>
        </p:nvSpPr>
        <p:spPr>
          <a:xfrm>
            <a:off x="457200" y="1658923"/>
            <a:ext cx="8229600" cy="2227277"/>
          </a:xfrm>
        </p:spPr>
        <p:txBody>
          <a:bodyPr/>
          <a:lstStyle/>
          <a:p>
            <a:pPr marL="0" indent="0">
              <a:spcBef>
                <a:spcPts val="0"/>
              </a:spcBef>
              <a:buClr>
                <a:schemeClr val="lt1"/>
              </a:buClr>
              <a:buSzPct val="25000"/>
              <a:buNone/>
            </a:pPr>
            <a:r>
              <a:rPr lang="en-US" altLang="en-US" dirty="0" smtClean="0"/>
              <a:t>Acme manufacturing has </a:t>
            </a:r>
            <a:r>
              <a:rPr lang="en-US" altLang="en-US" dirty="0"/>
              <a:t>installed a much-needed new CNC machine</a:t>
            </a:r>
            <a:r>
              <a:rPr lang="en-US" altLang="en-US" dirty="0" smtClean="0"/>
              <a:t>. The </a:t>
            </a:r>
            <a:r>
              <a:rPr lang="en-US" altLang="en-US" dirty="0"/>
              <a:t>initial investment in this machine is $180,000 and annual expenses are $12,000</a:t>
            </a:r>
            <a:r>
              <a:rPr lang="en-US" altLang="en-US" dirty="0" smtClean="0"/>
              <a:t>. The </a:t>
            </a:r>
            <a:r>
              <a:rPr lang="en-US" altLang="en-US" dirty="0"/>
              <a:t>life of the machine is expected to be 5 years, with a $20,000 market value at that time</a:t>
            </a:r>
            <a:r>
              <a:rPr lang="en-US" altLang="en-US" dirty="0" smtClean="0"/>
              <a:t>. Acme</a:t>
            </a:r>
            <a:r>
              <a:rPr lang="ja-JP" altLang="en-US" dirty="0"/>
              <a:t>’</a:t>
            </a:r>
            <a:r>
              <a:rPr lang="en-US" altLang="ja-JP" dirty="0"/>
              <a:t>s MARR is 10</a:t>
            </a:r>
            <a:r>
              <a:rPr lang="en-US" altLang="ja-JP" dirty="0" smtClean="0"/>
              <a:t>%. Possible </a:t>
            </a:r>
            <a:r>
              <a:rPr lang="en-US" altLang="ja-JP" dirty="0"/>
              <a:t>revenues follow the probabilities given below.</a:t>
            </a:r>
            <a:endParaRPr lang="en-US" dirty="0">
              <a:ea typeface="ＭＳ Ｐゴシック" charset="0"/>
              <a:cs typeface="Times New Roman" charset="0"/>
            </a:endParaRPr>
          </a:p>
        </p:txBody>
      </p:sp>
      <p:graphicFrame>
        <p:nvGraphicFramePr>
          <p:cNvPr id="5" name="Shape 303"/>
          <p:cNvGraphicFramePr/>
          <p:nvPr>
            <p:extLst>
              <p:ext uri="{D42A27DB-BD31-4B8C-83A1-F6EECF244321}">
                <p14:modId xmlns:p14="http://schemas.microsoft.com/office/powerpoint/2010/main" val="1366215668"/>
              </p:ext>
            </p:extLst>
          </p:nvPr>
        </p:nvGraphicFramePr>
        <p:xfrm>
          <a:off x="2798362" y="3969060"/>
          <a:ext cx="3520900" cy="2325256"/>
        </p:xfrm>
        <a:graphic>
          <a:graphicData uri="http://schemas.openxmlformats.org/drawingml/2006/table">
            <a:tbl>
              <a:tblPr firstRow="1">
                <a:noFill/>
              </a:tblPr>
              <a:tblGrid>
                <a:gridCol w="1637700">
                  <a:extLst>
                    <a:ext uri="{9D8B030D-6E8A-4147-A177-3AD203B41FA5}">
                      <a16:colId xmlns:a16="http://schemas.microsoft.com/office/drawing/2014/main" xmlns="" val="20000"/>
                    </a:ext>
                  </a:extLst>
                </a:gridCol>
                <a:gridCol w="1883200">
                  <a:extLst>
                    <a:ext uri="{9D8B030D-6E8A-4147-A177-3AD203B41FA5}">
                      <a16:colId xmlns:a16="http://schemas.microsoft.com/office/drawing/2014/main" xmlns="" val="20001"/>
                    </a:ext>
                  </a:extLst>
                </a:gridCol>
              </a:tblGrid>
              <a:tr h="494221">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Revenue</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Probability</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extLst>
                  <a:ext uri="{0D108BD9-81ED-4DB2-BD59-A6C34878D82A}">
                    <a16:rowId xmlns:a16="http://schemas.microsoft.com/office/drawing/2014/main" xmlns="" val="10000"/>
                  </a:ext>
                </a:extLst>
              </a:tr>
              <a:tr h="4873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$35,000</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0.1</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r h="48895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$44,000</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0.3</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2"/>
                  </a:ext>
                </a:extLst>
              </a:tr>
              <a:tr h="48895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$50,000</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0.4</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3"/>
                  </a:ext>
                </a:extLst>
              </a:tr>
              <a:tr h="31949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$60,000</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0.2</a:t>
                      </a:r>
                    </a:p>
                  </a:txBody>
                  <a:tcPr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bl>
          </a:graphicData>
        </a:graphic>
      </p:graphicFrame>
    </p:spTree>
    <p:extLst>
      <p:ext uri="{BB962C8B-B14F-4D97-AF65-F5344CB8AC3E}">
        <p14:creationId xmlns:p14="http://schemas.microsoft.com/office/powerpoint/2010/main" val="2977711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86316"/>
            <a:ext cx="8229600" cy="1046440"/>
          </a:xfrm>
        </p:spPr>
        <p:txBody>
          <a:bodyPr/>
          <a:lstStyle/>
          <a:p>
            <a:r>
              <a:rPr lang="en-US" altLang="en-US" dirty="0"/>
              <a:t>What are the </a:t>
            </a:r>
            <a:r>
              <a:rPr lang="en-US" altLang="en-US" dirty="0"/>
              <a:t>E</a:t>
            </a:r>
            <a:r>
              <a:rPr lang="en-US" altLang="en-US" dirty="0" smtClean="0"/>
              <a:t>xpected Value </a:t>
            </a:r>
            <a:r>
              <a:rPr lang="en-US" altLang="en-US" dirty="0"/>
              <a:t>and </a:t>
            </a:r>
            <a:r>
              <a:rPr lang="en-US" altLang="en-US" dirty="0" smtClean="0"/>
              <a:t>Variance </a:t>
            </a:r>
            <a:r>
              <a:rPr lang="en-US" altLang="en-US" dirty="0"/>
              <a:t>of Acme</a:t>
            </a:r>
            <a:r>
              <a:rPr lang="ja-JP" altLang="en-US" dirty="0"/>
              <a:t>’</a:t>
            </a:r>
            <a:r>
              <a:rPr lang="en-US" altLang="ja-JP" dirty="0"/>
              <a:t>s </a:t>
            </a:r>
            <a:r>
              <a:rPr lang="en-US" altLang="ja-JP" dirty="0" smtClean="0"/>
              <a:t>Revenue</a:t>
            </a:r>
            <a:r>
              <a:rPr lang="en-US" altLang="ja-JP" dirty="0" smtClean="0"/>
              <a:t>? </a:t>
            </a:r>
            <a:r>
              <a:rPr lang="en-US" altLang="ja-JP" sz="2800" dirty="0" smtClean="0"/>
              <a:t>(1 of 2)</a:t>
            </a:r>
            <a:endParaRPr lang="en-US" sz="2800" dirty="0"/>
          </a:p>
        </p:txBody>
      </p:sp>
      <p:graphicFrame>
        <p:nvGraphicFramePr>
          <p:cNvPr id="5" name="Object 4"/>
          <p:cNvGraphicFramePr>
            <a:graphicFrameLocks noChangeAspect="1"/>
          </p:cNvGraphicFramePr>
          <p:nvPr>
            <p:extLst>
              <p:ext uri="{D42A27DB-BD31-4B8C-83A1-F6EECF244321}">
                <p14:modId xmlns:p14="http://schemas.microsoft.com/office/powerpoint/2010/main" val="2553405388"/>
              </p:ext>
            </p:extLst>
          </p:nvPr>
        </p:nvGraphicFramePr>
        <p:xfrm>
          <a:off x="1854200" y="2133600"/>
          <a:ext cx="5435600" cy="2108200"/>
        </p:xfrm>
        <a:graphic>
          <a:graphicData uri="http://schemas.openxmlformats.org/presentationml/2006/ole">
            <mc:AlternateContent xmlns:mc="http://schemas.openxmlformats.org/markup-compatibility/2006">
              <mc:Choice xmlns:v="urn:schemas-microsoft-com:vml" Requires="v">
                <p:oleObj spid="_x0000_s7273" name="Equation" r:id="rId3" imgW="5435280" imgH="2108160" progId="Equation.DSMT4">
                  <p:embed/>
                </p:oleObj>
              </mc:Choice>
              <mc:Fallback>
                <p:oleObj name="Equation" r:id="rId3" imgW="5435280" imgH="2108160"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4200" y="2133600"/>
                        <a:ext cx="5435600" cy="210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756696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5538"/>
            <a:ext cx="8229600" cy="1077218"/>
          </a:xfrm>
        </p:spPr>
        <p:txBody>
          <a:bodyPr/>
          <a:lstStyle/>
          <a:p>
            <a:r>
              <a:rPr lang="en-US" altLang="en-US" dirty="0"/>
              <a:t>What are the </a:t>
            </a:r>
            <a:r>
              <a:rPr lang="en-US" altLang="en-US" dirty="0"/>
              <a:t>E</a:t>
            </a:r>
            <a:r>
              <a:rPr lang="en-US" altLang="en-US" dirty="0" smtClean="0"/>
              <a:t>xpected Value </a:t>
            </a:r>
            <a:r>
              <a:rPr lang="en-US" altLang="en-US" dirty="0"/>
              <a:t>and </a:t>
            </a:r>
            <a:r>
              <a:rPr lang="en-US" altLang="en-US" dirty="0" smtClean="0"/>
              <a:t>Variance </a:t>
            </a:r>
            <a:r>
              <a:rPr lang="en-US" altLang="en-US" dirty="0"/>
              <a:t>of Acme</a:t>
            </a:r>
            <a:r>
              <a:rPr lang="ja-JP" altLang="en-US" dirty="0"/>
              <a:t>’</a:t>
            </a:r>
            <a:r>
              <a:rPr lang="en-US" altLang="ja-JP" dirty="0"/>
              <a:t>s </a:t>
            </a:r>
            <a:r>
              <a:rPr lang="en-US" altLang="ja-JP" dirty="0" smtClean="0"/>
              <a:t>Revenue</a:t>
            </a:r>
            <a:r>
              <a:rPr lang="en-US" altLang="ja-JP" dirty="0" smtClean="0"/>
              <a:t>? </a:t>
            </a:r>
            <a:r>
              <a:rPr lang="en-US" altLang="ja-JP" sz="2800" dirty="0" smtClean="0"/>
              <a:t>(2 </a:t>
            </a:r>
            <a:r>
              <a:rPr lang="en-US" altLang="ja-JP" sz="2800" dirty="0"/>
              <a:t>of 2)</a:t>
            </a:r>
            <a:endParaRPr lang="en-US" sz="2800" dirty="0"/>
          </a:p>
        </p:txBody>
      </p:sp>
      <p:graphicFrame>
        <p:nvGraphicFramePr>
          <p:cNvPr id="2" name="Object 1"/>
          <p:cNvGraphicFramePr>
            <a:graphicFrameLocks noChangeAspect="1"/>
          </p:cNvGraphicFramePr>
          <p:nvPr>
            <p:extLst>
              <p:ext uri="{D42A27DB-BD31-4B8C-83A1-F6EECF244321}">
                <p14:modId xmlns:p14="http://schemas.microsoft.com/office/powerpoint/2010/main" val="3110791827"/>
              </p:ext>
            </p:extLst>
          </p:nvPr>
        </p:nvGraphicFramePr>
        <p:xfrm>
          <a:off x="987425" y="2096852"/>
          <a:ext cx="7315200" cy="2819400"/>
        </p:xfrm>
        <a:graphic>
          <a:graphicData uri="http://schemas.openxmlformats.org/presentationml/2006/ole">
            <mc:AlternateContent xmlns:mc="http://schemas.openxmlformats.org/markup-compatibility/2006">
              <mc:Choice xmlns:v="urn:schemas-microsoft-com:vml" Requires="v">
                <p:oleObj spid="_x0000_s8297" name="Equation" r:id="rId3" imgW="7315200" imgH="2819160" progId="Equation.DSMT4">
                  <p:embed/>
                </p:oleObj>
              </mc:Choice>
              <mc:Fallback>
                <p:oleObj name="Equation" r:id="rId3" imgW="7315200" imgH="281916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7425" y="2096852"/>
                        <a:ext cx="73152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350639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523220"/>
          </a:xfrm>
        </p:spPr>
        <p:txBody>
          <a:bodyPr/>
          <a:lstStyle/>
          <a:p>
            <a:r>
              <a:rPr lang="en-US" dirty="0">
                <a:ea typeface="ＭＳ Ｐゴシック" charset="0"/>
                <a:cs typeface="Times New Roman" charset="0"/>
              </a:rPr>
              <a:t>Pause and </a:t>
            </a:r>
            <a:r>
              <a:rPr lang="en-US" dirty="0" smtClean="0">
                <a:ea typeface="ＭＳ Ｐゴシック" charset="0"/>
                <a:cs typeface="Times New Roman" charset="0"/>
              </a:rPr>
              <a:t>Solve</a:t>
            </a:r>
            <a:endParaRPr lang="en-US" dirty="0"/>
          </a:p>
        </p:txBody>
      </p:sp>
      <p:sp>
        <p:nvSpPr>
          <p:cNvPr id="7" name="Content Placeholder 6"/>
          <p:cNvSpPr>
            <a:spLocks noGrp="1"/>
          </p:cNvSpPr>
          <p:nvPr>
            <p:ph sz="half" idx="2"/>
          </p:nvPr>
        </p:nvSpPr>
        <p:spPr>
          <a:xfrm>
            <a:off x="457200" y="1641600"/>
            <a:ext cx="8229600" cy="2154436"/>
          </a:xfrm>
        </p:spPr>
        <p:txBody>
          <a:bodyPr/>
          <a:lstStyle/>
          <a:p>
            <a:r>
              <a:rPr lang="en-US" altLang="en-US" sz="2000" dirty="0"/>
              <a:t>Acme is considering purchasing a new vision system for their production line</a:t>
            </a:r>
            <a:r>
              <a:rPr lang="en-US" altLang="en-US" sz="2000" dirty="0" smtClean="0"/>
              <a:t>. The </a:t>
            </a:r>
            <a:r>
              <a:rPr lang="en-US" altLang="en-US" sz="2000" dirty="0"/>
              <a:t>vision system would allow them to increase revenue due to improved quality and therefore reduced warranty expense</a:t>
            </a:r>
            <a:r>
              <a:rPr lang="en-US" altLang="en-US" sz="2000" dirty="0" smtClean="0"/>
              <a:t>. The </a:t>
            </a:r>
            <a:r>
              <a:rPr lang="en-US" altLang="en-US" sz="2000" dirty="0"/>
              <a:t>initial cost of the system is $220,000, and the annual increase in net revenue is $45,000</a:t>
            </a:r>
            <a:r>
              <a:rPr lang="en-US" altLang="en-US" sz="2000" dirty="0" smtClean="0"/>
              <a:t>. Acme</a:t>
            </a:r>
            <a:r>
              <a:rPr lang="ja-JP" altLang="en-US" sz="2000" dirty="0"/>
              <a:t>’</a:t>
            </a:r>
            <a:r>
              <a:rPr lang="en-US" altLang="ja-JP" sz="2000" dirty="0"/>
              <a:t>s MARR is 15</a:t>
            </a:r>
            <a:r>
              <a:rPr lang="en-US" altLang="ja-JP" sz="2000" dirty="0" smtClean="0"/>
              <a:t>%. However</a:t>
            </a:r>
            <a:r>
              <a:rPr lang="en-US" altLang="ja-JP" sz="2000" dirty="0"/>
              <a:t>, the life of the system is uncertain, with the probability of different asset lives in the following table</a:t>
            </a:r>
            <a:r>
              <a:rPr lang="en-US" altLang="ja-JP" sz="2000" dirty="0" smtClean="0"/>
              <a:t>. Given </a:t>
            </a:r>
            <a:r>
              <a:rPr lang="en-US" altLang="ja-JP" sz="2000" dirty="0"/>
              <a:t>this information, should Acme purchase the vision system</a:t>
            </a:r>
            <a:r>
              <a:rPr lang="en-US" altLang="ja-JP" sz="2000" dirty="0" smtClean="0"/>
              <a:t>?</a:t>
            </a:r>
            <a:endParaRPr lang="en-US" sz="2000" dirty="0"/>
          </a:p>
        </p:txBody>
      </p:sp>
      <p:graphicFrame>
        <p:nvGraphicFramePr>
          <p:cNvPr id="5" name="Shape 303"/>
          <p:cNvGraphicFramePr/>
          <p:nvPr>
            <p:extLst>
              <p:ext uri="{D42A27DB-BD31-4B8C-83A1-F6EECF244321}">
                <p14:modId xmlns:p14="http://schemas.microsoft.com/office/powerpoint/2010/main" val="1268521652"/>
              </p:ext>
            </p:extLst>
          </p:nvPr>
        </p:nvGraphicFramePr>
        <p:xfrm>
          <a:off x="889246" y="4401107"/>
          <a:ext cx="7211146" cy="1008113"/>
        </p:xfrm>
        <a:graphic>
          <a:graphicData uri="http://schemas.openxmlformats.org/drawingml/2006/table">
            <a:tbl>
              <a:tblPr firstRow="1">
                <a:noFill/>
              </a:tblPr>
              <a:tblGrid>
                <a:gridCol w="2272499">
                  <a:extLst>
                    <a:ext uri="{9D8B030D-6E8A-4147-A177-3AD203B41FA5}">
                      <a16:colId xmlns:a16="http://schemas.microsoft.com/office/drawing/2014/main" xmlns="" val="20000"/>
                    </a:ext>
                  </a:extLst>
                </a:gridCol>
                <a:gridCol w="705521">
                  <a:extLst>
                    <a:ext uri="{9D8B030D-6E8A-4147-A177-3AD203B41FA5}">
                      <a16:colId xmlns:a16="http://schemas.microsoft.com/office/drawing/2014/main" xmlns="" val="20001"/>
                    </a:ext>
                  </a:extLst>
                </a:gridCol>
                <a:gridCol w="705521"/>
                <a:gridCol w="705521"/>
                <a:gridCol w="705521"/>
                <a:gridCol w="705521"/>
                <a:gridCol w="705521"/>
                <a:gridCol w="705521"/>
              </a:tblGrid>
              <a:tr h="481146">
                <a:tc>
                  <a:txBody>
                    <a:bodyPr/>
                    <a:lstStyle/>
                    <a:p>
                      <a:r>
                        <a:rPr lang="en-US" sz="1800" b="0" i="0" dirty="0">
                          <a:latin typeface="Arial Regular"/>
                          <a:cs typeface="Times New Roman" pitchFamily="18" charset="0"/>
                        </a:rPr>
                        <a:t>Useful life,</a:t>
                      </a:r>
                      <a:r>
                        <a:rPr lang="en-US" sz="1800" b="0" i="0" baseline="0" dirty="0">
                          <a:latin typeface="Arial Regular"/>
                          <a:cs typeface="Times New Roman" pitchFamily="18" charset="0"/>
                        </a:rPr>
                        <a:t> years (N)</a:t>
                      </a:r>
                      <a:endParaRPr lang="en-US" sz="1800" b="0" i="0" dirty="0">
                        <a:latin typeface="Arial Regular"/>
                        <a:cs typeface="Times New Roman" pitchFamily="18" charset="0"/>
                      </a:endParaRPr>
                    </a:p>
                  </a:txBody>
                  <a:tcPr marT="45700" marB="45700">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algn="ctr"/>
                      <a:r>
                        <a:rPr lang="en-US" sz="1800" b="0" i="0" dirty="0">
                          <a:latin typeface="Arial Regular"/>
                          <a:cs typeface="Times New Roman" pitchFamily="18" charset="0"/>
                        </a:rPr>
                        <a:t>8</a:t>
                      </a:r>
                    </a:p>
                  </a:txBody>
                  <a:tcPr marT="45700" marB="45700">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algn="ctr"/>
                      <a:r>
                        <a:rPr lang="en-US" sz="1800" b="0" i="0" dirty="0">
                          <a:latin typeface="Arial Regular"/>
                          <a:cs typeface="Times New Roman" pitchFamily="18" charset="0"/>
                        </a:rPr>
                        <a:t>9</a:t>
                      </a:r>
                    </a:p>
                  </a:txBody>
                  <a:tcPr marT="45700" marB="45700">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a:txBody>
                    <a:bodyPr/>
                    <a:lstStyle/>
                    <a:p>
                      <a:pPr algn="ctr"/>
                      <a:r>
                        <a:rPr lang="en-US" sz="1800" b="0" i="0" dirty="0">
                          <a:latin typeface="Arial Regular"/>
                          <a:cs typeface="Times New Roman" pitchFamily="18" charset="0"/>
                        </a:rPr>
                        <a:t>10</a:t>
                      </a:r>
                    </a:p>
                  </a:txBody>
                  <a:tcPr marT="45700" marB="45700">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a:txBody>
                    <a:bodyPr/>
                    <a:lstStyle/>
                    <a:p>
                      <a:pPr algn="ctr"/>
                      <a:r>
                        <a:rPr lang="en-US" sz="1800" b="0" i="0" dirty="0">
                          <a:latin typeface="Arial Regular"/>
                          <a:cs typeface="Times New Roman" pitchFamily="18" charset="0"/>
                        </a:rPr>
                        <a:t>11</a:t>
                      </a:r>
                    </a:p>
                  </a:txBody>
                  <a:tcPr marT="45700" marB="45700">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a:txBody>
                    <a:bodyPr/>
                    <a:lstStyle/>
                    <a:p>
                      <a:pPr algn="ctr"/>
                      <a:r>
                        <a:rPr lang="en-US" sz="1800" b="0" i="0" dirty="0">
                          <a:latin typeface="Arial Regular"/>
                          <a:cs typeface="Times New Roman" pitchFamily="18" charset="0"/>
                        </a:rPr>
                        <a:t>12</a:t>
                      </a:r>
                    </a:p>
                  </a:txBody>
                  <a:tcPr marT="45700" marB="45700">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a:txBody>
                    <a:bodyPr/>
                    <a:lstStyle/>
                    <a:p>
                      <a:pPr algn="ctr"/>
                      <a:r>
                        <a:rPr lang="en-US" sz="1800" b="0" i="0" dirty="0">
                          <a:latin typeface="Arial Regular"/>
                          <a:cs typeface="Times New Roman" pitchFamily="18" charset="0"/>
                        </a:rPr>
                        <a:t>13</a:t>
                      </a:r>
                    </a:p>
                  </a:txBody>
                  <a:tcPr marT="45700" marB="45700">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a:txBody>
                    <a:bodyPr/>
                    <a:lstStyle/>
                    <a:p>
                      <a:pPr algn="ctr"/>
                      <a:r>
                        <a:rPr lang="en-US" sz="1800" b="0" i="0" dirty="0">
                          <a:latin typeface="Arial Regular"/>
                          <a:cs typeface="Times New Roman" pitchFamily="18" charset="0"/>
                        </a:rPr>
                        <a:t>14</a:t>
                      </a:r>
                    </a:p>
                  </a:txBody>
                  <a:tcPr marT="45700" marB="45700">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extLst>
                  <a:ext uri="{0D108BD9-81ED-4DB2-BD59-A6C34878D82A}">
                    <a16:rowId xmlns:a16="http://schemas.microsoft.com/office/drawing/2014/main" xmlns="" val="10000"/>
                  </a:ext>
                </a:extLst>
              </a:tr>
              <a:tr h="526967">
                <a:tc>
                  <a:txBody>
                    <a:bodyPr/>
                    <a:lstStyle/>
                    <a:p>
                      <a:pPr algn="r"/>
                      <a:r>
                        <a:rPr lang="en-US" sz="1800" b="0" i="0" dirty="0">
                          <a:latin typeface="Arial Regular"/>
                          <a:cs typeface="Times New Roman" pitchFamily="18" charset="0"/>
                        </a:rPr>
                        <a:t>p(N)</a:t>
                      </a:r>
                    </a:p>
                  </a:txBody>
                  <a:tcPr marT="45700" marB="45700">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algn="ctr"/>
                      <a:r>
                        <a:rPr lang="en-US" sz="1800" b="0" i="0" dirty="0">
                          <a:latin typeface="Arial Regular"/>
                          <a:cs typeface="Times New Roman" pitchFamily="18" charset="0"/>
                        </a:rPr>
                        <a:t>0.10</a:t>
                      </a:r>
                    </a:p>
                  </a:txBody>
                  <a:tcPr marT="45700" marB="45700">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algn="ctr"/>
                      <a:r>
                        <a:rPr lang="en-US" sz="1800" b="0" i="0" dirty="0">
                          <a:latin typeface="Arial Regular"/>
                          <a:cs typeface="Times New Roman" pitchFamily="18" charset="0"/>
                        </a:rPr>
                        <a:t>0.15</a:t>
                      </a:r>
                    </a:p>
                  </a:txBody>
                  <a:tcPr marT="45700" marB="45700">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algn="ctr"/>
                      <a:r>
                        <a:rPr lang="en-US" sz="1800" b="0" i="0" dirty="0">
                          <a:latin typeface="Arial Regular"/>
                          <a:cs typeface="Times New Roman" pitchFamily="18" charset="0"/>
                        </a:rPr>
                        <a:t>0.25</a:t>
                      </a:r>
                    </a:p>
                  </a:txBody>
                  <a:tcPr marT="45700" marB="45700">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algn="ctr"/>
                      <a:r>
                        <a:rPr lang="en-US" sz="1800" b="0" i="0" dirty="0">
                          <a:latin typeface="Arial Regular"/>
                          <a:cs typeface="Times New Roman" pitchFamily="18" charset="0"/>
                        </a:rPr>
                        <a:t>0.20</a:t>
                      </a:r>
                    </a:p>
                  </a:txBody>
                  <a:tcPr marT="45700" marB="45700">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algn="ctr"/>
                      <a:r>
                        <a:rPr lang="en-US" sz="1800" b="0" i="0" dirty="0">
                          <a:latin typeface="Arial Regular"/>
                          <a:cs typeface="Times New Roman" pitchFamily="18" charset="0"/>
                        </a:rPr>
                        <a:t>0.20</a:t>
                      </a:r>
                    </a:p>
                  </a:txBody>
                  <a:tcPr marT="45700" marB="45700">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algn="ctr"/>
                      <a:r>
                        <a:rPr lang="en-US" sz="1800" b="0" i="0" dirty="0">
                          <a:latin typeface="Arial Regular"/>
                          <a:cs typeface="Times New Roman" pitchFamily="18" charset="0"/>
                        </a:rPr>
                        <a:t>0.05</a:t>
                      </a:r>
                    </a:p>
                  </a:txBody>
                  <a:tcPr marT="45700" marB="45700">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algn="ctr"/>
                      <a:r>
                        <a:rPr lang="en-US" sz="1800" b="0" i="0" dirty="0">
                          <a:latin typeface="Arial Regular"/>
                          <a:cs typeface="Times New Roman" pitchFamily="18" charset="0"/>
                        </a:rPr>
                        <a:t>0.05</a:t>
                      </a:r>
                    </a:p>
                  </a:txBody>
                  <a:tcPr marT="45700" marB="45700">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018209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01168"/>
            <a:ext cx="8229600" cy="2092881"/>
          </a:xfrm>
        </p:spPr>
        <p:txBody>
          <a:bodyPr/>
          <a:lstStyle/>
          <a:p>
            <a:r>
              <a:rPr lang="en-US" dirty="0"/>
              <a:t>Probability </a:t>
            </a:r>
            <a:r>
              <a:rPr lang="en-US" dirty="0" smtClean="0"/>
              <a:t>Tree </a:t>
            </a:r>
            <a:r>
              <a:rPr lang="en-US" dirty="0"/>
              <a:t>D</a:t>
            </a:r>
            <a:r>
              <a:rPr lang="en-US" dirty="0" smtClean="0"/>
              <a:t>iagrams </a:t>
            </a:r>
            <a:r>
              <a:rPr lang="en-US" dirty="0"/>
              <a:t>can </a:t>
            </a:r>
            <a:r>
              <a:rPr lang="en-US" dirty="0" smtClean="0"/>
              <a:t>Display </a:t>
            </a:r>
            <a:r>
              <a:rPr lang="en-US" dirty="0"/>
              <a:t>P</a:t>
            </a:r>
            <a:r>
              <a:rPr lang="en-US" dirty="0" smtClean="0"/>
              <a:t>rospective </a:t>
            </a:r>
            <a:r>
              <a:rPr lang="en-US" dirty="0"/>
              <a:t>C</a:t>
            </a:r>
            <a:r>
              <a:rPr lang="en-US" dirty="0" smtClean="0"/>
              <a:t>ash Flows</a:t>
            </a:r>
            <a:r>
              <a:rPr lang="en-US" dirty="0"/>
              <a:t>, and </a:t>
            </a:r>
            <a:r>
              <a:rPr lang="en-US" dirty="0" smtClean="0"/>
              <a:t>Their Respective </a:t>
            </a:r>
            <a:r>
              <a:rPr lang="en-US" dirty="0"/>
              <a:t>P</a:t>
            </a:r>
            <a:r>
              <a:rPr lang="en-US" dirty="0" smtClean="0"/>
              <a:t>robabilities </a:t>
            </a:r>
            <a:r>
              <a:rPr lang="en-US" dirty="0"/>
              <a:t>that </a:t>
            </a:r>
            <a:r>
              <a:rPr lang="en-US" dirty="0"/>
              <a:t>O</a:t>
            </a:r>
            <a:r>
              <a:rPr lang="en-US" dirty="0" smtClean="0"/>
              <a:t>ccur </a:t>
            </a:r>
            <a:r>
              <a:rPr lang="en-US" dirty="0"/>
              <a:t>in </a:t>
            </a:r>
            <a:r>
              <a:rPr lang="en-US" dirty="0"/>
              <a:t>E</a:t>
            </a:r>
            <a:r>
              <a:rPr lang="en-US" dirty="0" smtClean="0"/>
              <a:t>ach </a:t>
            </a:r>
            <a:r>
              <a:rPr lang="en-US" dirty="0"/>
              <a:t>T</a:t>
            </a:r>
            <a:r>
              <a:rPr lang="en-US" dirty="0" smtClean="0"/>
              <a:t>ime </a:t>
            </a:r>
            <a:r>
              <a:rPr lang="en-US" dirty="0"/>
              <a:t>P</a:t>
            </a:r>
            <a:r>
              <a:rPr lang="en-US" dirty="0" smtClean="0"/>
              <a:t>eriod</a:t>
            </a:r>
            <a:endParaRPr lang="en-US" dirty="0"/>
          </a:p>
        </p:txBody>
      </p:sp>
      <p:pic>
        <p:nvPicPr>
          <p:cNvPr id="3" name="Picture 2" descr="A probability tree diagram. A probability node labelled $2,000 at &quot;0&quot; time branches into three probability nodes at the “end of year 1” labelled $750 (0.3 marked on the arrow), $700 (0.4 marked on the arrow), $625 (0.3 marked on the arrow). Each of these three probability nodes branches further into two more probability nodes at the “end of 2 years” labelled as follows: $750 into $1,100 (0.4 marked on the arrow) and into $900 (0.6 marked on the arrow); $700 into $1,000 (0.5 marked on the arrow) and into $800 (0.5 marked on the arrow); $625 into $825 (0.7 marked on the arrow) and $700 (0.3 marked on the arrow)."/>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7400" y="2586258"/>
            <a:ext cx="5029200" cy="3585942"/>
          </a:xfrm>
          <a:prstGeom prst="rect">
            <a:avLst/>
          </a:prstGeom>
        </p:spPr>
      </p:pic>
    </p:spTree>
    <p:extLst>
      <p:ext uri="{BB962C8B-B14F-4D97-AF65-F5344CB8AC3E}">
        <p14:creationId xmlns:p14="http://schemas.microsoft.com/office/powerpoint/2010/main" val="7973977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61668" y="171706"/>
            <a:ext cx="8229600" cy="1606527"/>
          </a:xfrm>
        </p:spPr>
        <p:txBody>
          <a:bodyPr/>
          <a:lstStyle/>
          <a:p>
            <a:r>
              <a:rPr lang="en-US" sz="3200" dirty="0"/>
              <a:t>Continuous </a:t>
            </a:r>
            <a:r>
              <a:rPr lang="en-US" sz="3200" dirty="0" smtClean="0"/>
              <a:t>Random </a:t>
            </a:r>
            <a:r>
              <a:rPr lang="en-US" sz="3200" dirty="0"/>
              <a:t>V</a:t>
            </a:r>
            <a:r>
              <a:rPr lang="en-US" sz="3200" dirty="0" smtClean="0"/>
              <a:t>ariables </a:t>
            </a:r>
            <a:r>
              <a:rPr lang="en-US" sz="3200" dirty="0"/>
              <a:t>P</a:t>
            </a:r>
            <a:r>
              <a:rPr lang="en-US" sz="3200" dirty="0" smtClean="0"/>
              <a:t>resent </a:t>
            </a:r>
            <a:r>
              <a:rPr lang="en-US" sz="3200" dirty="0"/>
              <a:t>S</a:t>
            </a:r>
            <a:r>
              <a:rPr lang="en-US" sz="3200" dirty="0" smtClean="0"/>
              <a:t>pecial Challenges</a:t>
            </a:r>
            <a:r>
              <a:rPr lang="en-US" sz="3200" dirty="0"/>
              <a:t>, and </a:t>
            </a:r>
            <a:r>
              <a:rPr lang="en-US" sz="3200" dirty="0" smtClean="0"/>
              <a:t>Special </a:t>
            </a:r>
            <a:r>
              <a:rPr lang="en-US" sz="3200" dirty="0"/>
              <a:t>O</a:t>
            </a:r>
            <a:r>
              <a:rPr lang="en-US" sz="3200" dirty="0" smtClean="0"/>
              <a:t>pportunities</a:t>
            </a:r>
            <a:r>
              <a:rPr lang="en-US" sz="3200" dirty="0"/>
              <a:t>.</a:t>
            </a:r>
          </a:p>
        </p:txBody>
      </p:sp>
      <p:sp>
        <p:nvSpPr>
          <p:cNvPr id="7" name="Content Placeholder 6"/>
          <p:cNvSpPr>
            <a:spLocks noGrp="1"/>
          </p:cNvSpPr>
          <p:nvPr>
            <p:ph sz="quarter" idx="13"/>
          </p:nvPr>
        </p:nvSpPr>
        <p:spPr>
          <a:xfrm>
            <a:off x="458788" y="2061572"/>
            <a:ext cx="8120062" cy="2077492"/>
          </a:xfrm>
        </p:spPr>
        <p:txBody>
          <a:bodyPr lIns="0" bIns="0">
            <a:spAutoFit/>
          </a:bodyPr>
          <a:lstStyle/>
          <a:p>
            <a:r>
              <a:rPr lang="en-US" altLang="en-US" dirty="0" smtClean="0"/>
              <a:t>Two </a:t>
            </a:r>
            <a:r>
              <a:rPr lang="en-US" altLang="en-US" dirty="0"/>
              <a:t>frequently used assumptions are</a:t>
            </a:r>
          </a:p>
          <a:p>
            <a:pPr lvl="1"/>
            <a:r>
              <a:rPr lang="en-US" altLang="en-US" sz="2400" dirty="0"/>
              <a:t>cash-flow amounts are distributed according to a normal distribution, and</a:t>
            </a:r>
          </a:p>
          <a:p>
            <a:pPr lvl="1"/>
            <a:r>
              <a:rPr lang="en-US" altLang="en-US" sz="2400" dirty="0"/>
              <a:t>cash flows are statistically </a:t>
            </a:r>
            <a:r>
              <a:rPr lang="en-US" altLang="en-US" sz="2400" dirty="0" smtClean="0"/>
              <a:t>independent.</a:t>
            </a:r>
          </a:p>
          <a:p>
            <a:pPr marL="12700" lvl="1" indent="0">
              <a:buNone/>
            </a:pPr>
            <a:r>
              <a:rPr lang="en-US" altLang="en-US" sz="2400" dirty="0" smtClean="0"/>
              <a:t>Thus, if</a:t>
            </a:r>
            <a:endParaRPr lang="en-US" altLang="en-US" dirty="0"/>
          </a:p>
        </p:txBody>
      </p:sp>
      <p:graphicFrame>
        <p:nvGraphicFramePr>
          <p:cNvPr id="2" name="Object 1" descr="Capital P capital W equals c sub 0 capital F sub 0 + ellipsis plus c sub capital N capital F sub capital N;"/>
          <p:cNvGraphicFramePr>
            <a:graphicFrameLocks noChangeAspect="1"/>
          </p:cNvGraphicFramePr>
          <p:nvPr>
            <p:extLst>
              <p:ext uri="{D42A27DB-BD31-4B8C-83A1-F6EECF244321}">
                <p14:modId xmlns:p14="http://schemas.microsoft.com/office/powerpoint/2010/main" val="1010755160"/>
              </p:ext>
            </p:extLst>
          </p:nvPr>
        </p:nvGraphicFramePr>
        <p:xfrm>
          <a:off x="3194856" y="4272136"/>
          <a:ext cx="2781300" cy="381000"/>
        </p:xfrm>
        <a:graphic>
          <a:graphicData uri="http://schemas.openxmlformats.org/presentationml/2006/ole">
            <mc:AlternateContent xmlns:mc="http://schemas.openxmlformats.org/markup-compatibility/2006">
              <mc:Choice xmlns:v="urn:schemas-microsoft-com:vml" Requires="v">
                <p:oleObj spid="_x0000_s9420" name="Equation" r:id="rId3" imgW="2781000" imgH="380880" progId="Equation.DSMT4">
                  <p:embed/>
                </p:oleObj>
              </mc:Choice>
              <mc:Fallback>
                <p:oleObj name="Equation" r:id="rId3" imgW="2781000" imgH="38088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94856" y="4272136"/>
                        <a:ext cx="27813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Content Placeholder 3"/>
          <p:cNvSpPr>
            <a:spLocks noGrp="1"/>
          </p:cNvSpPr>
          <p:nvPr>
            <p:ph sz="quarter" idx="14"/>
          </p:nvPr>
        </p:nvSpPr>
        <p:spPr>
          <a:xfrm>
            <a:off x="458788" y="4742582"/>
            <a:ext cx="656828" cy="378606"/>
          </a:xfrm>
        </p:spPr>
        <p:txBody>
          <a:bodyPr/>
          <a:lstStyle/>
          <a:p>
            <a:pPr marL="0" lvl="1" indent="0">
              <a:spcBef>
                <a:spcPts val="1500"/>
              </a:spcBef>
              <a:buNone/>
            </a:pPr>
            <a:r>
              <a:rPr lang="en-US" altLang="en-US" dirty="0" smtClean="0"/>
              <a:t>then</a:t>
            </a:r>
            <a:endParaRPr lang="en-US" altLang="en-US" dirty="0"/>
          </a:p>
        </p:txBody>
      </p:sp>
      <p:graphicFrame>
        <p:nvGraphicFramePr>
          <p:cNvPr id="3" name="Object 2" descr="capital E of capital P capital W equals summation k equals 0 to capital N of c sub k capital E of capital F sub k; and capital V of capital P capital W equals summation k equals 0 to capital N of c sub k squared capital V of capital F sub k."/>
          <p:cNvGraphicFramePr>
            <a:graphicFrameLocks noChangeAspect="1"/>
          </p:cNvGraphicFramePr>
          <p:nvPr>
            <p:extLst>
              <p:ext uri="{D42A27DB-BD31-4B8C-83A1-F6EECF244321}">
                <p14:modId xmlns:p14="http://schemas.microsoft.com/office/powerpoint/2010/main" val="1247577369"/>
              </p:ext>
            </p:extLst>
          </p:nvPr>
        </p:nvGraphicFramePr>
        <p:xfrm>
          <a:off x="3495696" y="4996877"/>
          <a:ext cx="2156424" cy="1259505"/>
        </p:xfrm>
        <a:graphic>
          <a:graphicData uri="http://schemas.openxmlformats.org/presentationml/2006/ole">
            <mc:AlternateContent xmlns:mc="http://schemas.openxmlformats.org/markup-compatibility/2006">
              <mc:Choice xmlns:v="urn:schemas-microsoft-com:vml" Requires="v">
                <p:oleObj spid="_x0000_s9421" name="Equation" r:id="rId5" imgW="2869920" imgH="1676160" progId="Equation.DSMT4">
                  <p:embed/>
                </p:oleObj>
              </mc:Choice>
              <mc:Fallback>
                <p:oleObj name="Equation" r:id="rId5" imgW="2869920" imgH="167616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95696" y="4996877"/>
                        <a:ext cx="2156424" cy="1259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5729561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7099"/>
            <a:ext cx="8305800" cy="2616101"/>
          </a:xfrm>
        </p:spPr>
        <p:txBody>
          <a:bodyPr/>
          <a:lstStyle/>
          <a:p>
            <a:r>
              <a:rPr lang="en-US" sz="3400" dirty="0"/>
              <a:t>Apply </a:t>
            </a:r>
            <a:r>
              <a:rPr lang="en-US" sz="3400" dirty="0"/>
              <a:t>T</a:t>
            </a:r>
            <a:r>
              <a:rPr lang="en-US" sz="3400" dirty="0" smtClean="0"/>
              <a:t>hese Concepts </a:t>
            </a:r>
            <a:r>
              <a:rPr lang="en-US" sz="3400" dirty="0"/>
              <a:t>to </a:t>
            </a:r>
            <a:r>
              <a:rPr lang="en-US" sz="3400" dirty="0"/>
              <a:t>C</a:t>
            </a:r>
            <a:r>
              <a:rPr lang="en-US" sz="3400" dirty="0" smtClean="0"/>
              <a:t>ash </a:t>
            </a:r>
            <a:r>
              <a:rPr lang="en-US" sz="3400" dirty="0"/>
              <a:t>F</a:t>
            </a:r>
            <a:r>
              <a:rPr lang="en-US" sz="3400" dirty="0" smtClean="0"/>
              <a:t>lows </a:t>
            </a:r>
            <a:r>
              <a:rPr lang="en-US" sz="3400" dirty="0"/>
              <a:t>O</a:t>
            </a:r>
            <a:r>
              <a:rPr lang="en-US" sz="3400" dirty="0" smtClean="0"/>
              <a:t>ver Time </a:t>
            </a:r>
            <a:r>
              <a:rPr lang="en-US" sz="3400" dirty="0"/>
              <a:t>to </a:t>
            </a:r>
            <a:r>
              <a:rPr lang="en-US" sz="3400" dirty="0" smtClean="0"/>
              <a:t>Fine </a:t>
            </a:r>
            <a:r>
              <a:rPr lang="en-US" sz="3400" dirty="0"/>
              <a:t>the </a:t>
            </a:r>
            <a:r>
              <a:rPr lang="en-US" sz="3400" dirty="0" smtClean="0"/>
              <a:t>Expected </a:t>
            </a:r>
            <a:r>
              <a:rPr lang="en-US" sz="3400" dirty="0"/>
              <a:t>PW, and SD of PW, for the </a:t>
            </a:r>
            <a:r>
              <a:rPr lang="en-US" sz="3400" dirty="0"/>
              <a:t>E</a:t>
            </a:r>
            <a:r>
              <a:rPr lang="en-US" sz="3400" dirty="0" smtClean="0"/>
              <a:t>xpected Values </a:t>
            </a:r>
            <a:r>
              <a:rPr lang="en-US" sz="3400" dirty="0"/>
              <a:t>and </a:t>
            </a:r>
            <a:r>
              <a:rPr lang="en-US" sz="3400" dirty="0" smtClean="0"/>
              <a:t>Standard </a:t>
            </a:r>
            <a:r>
              <a:rPr lang="en-US" sz="3400" dirty="0"/>
              <a:t>D</a:t>
            </a:r>
            <a:r>
              <a:rPr lang="en-US" sz="3400" dirty="0" smtClean="0"/>
              <a:t>eviations </a:t>
            </a:r>
            <a:r>
              <a:rPr lang="en-US" sz="3400" dirty="0"/>
              <a:t>in the </a:t>
            </a:r>
            <a:r>
              <a:rPr lang="en-US" sz="3400" dirty="0" smtClean="0"/>
              <a:t>Table </a:t>
            </a:r>
            <a:r>
              <a:rPr lang="en-US" sz="3400" dirty="0"/>
              <a:t>B</a:t>
            </a:r>
            <a:r>
              <a:rPr lang="en-US" sz="3400" dirty="0" smtClean="0"/>
              <a:t>elow</a:t>
            </a:r>
            <a:r>
              <a:rPr lang="en-US" sz="3400" dirty="0" smtClean="0"/>
              <a:t>. (</a:t>
            </a:r>
            <a:r>
              <a:rPr lang="en-US" sz="3400" dirty="0"/>
              <a:t>Use i=8%.)</a:t>
            </a:r>
          </a:p>
        </p:txBody>
      </p:sp>
      <p:graphicFrame>
        <p:nvGraphicFramePr>
          <p:cNvPr id="5" name="Shape 303"/>
          <p:cNvGraphicFramePr/>
          <p:nvPr>
            <p:extLst>
              <p:ext uri="{D42A27DB-BD31-4B8C-83A1-F6EECF244321}">
                <p14:modId xmlns:p14="http://schemas.microsoft.com/office/powerpoint/2010/main" val="2803854681"/>
              </p:ext>
            </p:extLst>
          </p:nvPr>
        </p:nvGraphicFramePr>
        <p:xfrm>
          <a:off x="2204203" y="3131809"/>
          <a:ext cx="4714388" cy="2745463"/>
        </p:xfrm>
        <a:graphic>
          <a:graphicData uri="http://schemas.openxmlformats.org/drawingml/2006/table">
            <a:tbl>
              <a:tblPr firstRow="1">
                <a:noFill/>
              </a:tblPr>
              <a:tblGrid>
                <a:gridCol w="1357258">
                  <a:extLst>
                    <a:ext uri="{9D8B030D-6E8A-4147-A177-3AD203B41FA5}">
                      <a16:colId xmlns:a16="http://schemas.microsoft.com/office/drawing/2014/main" xmlns="" val="20000"/>
                    </a:ext>
                  </a:extLst>
                </a:gridCol>
                <a:gridCol w="1988978">
                  <a:extLst>
                    <a:ext uri="{9D8B030D-6E8A-4147-A177-3AD203B41FA5}">
                      <a16:colId xmlns:a16="http://schemas.microsoft.com/office/drawing/2014/main" xmlns="" val="20001"/>
                    </a:ext>
                  </a:extLst>
                </a:gridCol>
                <a:gridCol w="1368152"/>
              </a:tblGrid>
              <a:tr h="71024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End of Year,k</a:t>
                      </a:r>
                    </a:p>
                  </a:txBody>
                  <a:tcPr marT="45727" marB="45727" anchor="b"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Expected Value of Net Cash Flow, F</a:t>
                      </a:r>
                      <a:r>
                        <a:rPr kumimoji="0" lang="en-US" sz="1800" b="0" i="0" u="none" strike="noStrike" cap="none" normalizeH="0" baseline="-25000" dirty="0">
                          <a:ln>
                            <a:noFill/>
                          </a:ln>
                          <a:solidFill>
                            <a:schemeClr val="bg1"/>
                          </a:solidFill>
                          <a:effectLst/>
                          <a:latin typeface="Arial Regular"/>
                          <a:ea typeface="ＭＳ Ｐゴシック" pitchFamily="19" charset="-128"/>
                          <a:cs typeface="Times New Roman" pitchFamily="19" charset="0"/>
                        </a:rPr>
                        <a:t>k</a:t>
                      </a:r>
                    </a:p>
                  </a:txBody>
                  <a:tcPr marT="45727" marB="45727" anchor="b"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SD of Net Cash Flow, F</a:t>
                      </a:r>
                      <a:r>
                        <a:rPr kumimoji="0" lang="en-US" sz="1800" b="0" i="0" u="none" strike="noStrike" cap="none" normalizeH="0" baseline="-25000" dirty="0">
                          <a:ln>
                            <a:noFill/>
                          </a:ln>
                          <a:solidFill>
                            <a:schemeClr val="bg1"/>
                          </a:solidFill>
                          <a:effectLst/>
                          <a:latin typeface="Arial Regular"/>
                          <a:ea typeface="ＭＳ Ｐゴシック" pitchFamily="19" charset="-128"/>
                          <a:cs typeface="Times New Roman" pitchFamily="19" charset="0"/>
                        </a:rPr>
                        <a:t>k</a:t>
                      </a:r>
                    </a:p>
                  </a:txBody>
                  <a:tcPr marT="45727" marB="45727" anchor="b"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extLst>
                  <a:ext uri="{0D108BD9-81ED-4DB2-BD59-A6C34878D82A}">
                    <a16:rowId xmlns:a16="http://schemas.microsoft.com/office/drawing/2014/main" xmlns="" val="10000"/>
                  </a:ext>
                </a:extLst>
              </a:tr>
              <a:tr h="4873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a:t>
                      </a:r>
                    </a:p>
                  </a:txBody>
                  <a:tcPr marT="45727" marB="45727"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-$10,000</a:t>
                      </a:r>
                    </a:p>
                  </a:txBody>
                  <a:tcPr marT="45727" marB="45727"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a:t>
                      </a:r>
                    </a:p>
                  </a:txBody>
                  <a:tcPr marT="45727" marB="45727"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r h="48895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a:t>
                      </a:r>
                    </a:p>
                  </a:txBody>
                  <a:tcPr marT="45727" marB="45727"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$4,000</a:t>
                      </a:r>
                    </a:p>
                  </a:txBody>
                  <a:tcPr marT="45727" marB="45727"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$400</a:t>
                      </a:r>
                    </a:p>
                  </a:txBody>
                  <a:tcPr marT="45727" marB="45727"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2"/>
                  </a:ext>
                </a:extLst>
              </a:tr>
              <a:tr h="48895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2</a:t>
                      </a:r>
                    </a:p>
                  </a:txBody>
                  <a:tcPr marT="45727" marB="45727"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$4,000</a:t>
                      </a:r>
                    </a:p>
                  </a:txBody>
                  <a:tcPr marT="45727" marB="45727"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$600</a:t>
                      </a:r>
                    </a:p>
                  </a:txBody>
                  <a:tcPr marT="45727" marB="45727"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3"/>
                  </a:ext>
                </a:extLst>
              </a:tr>
              <a:tr h="31949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3</a:t>
                      </a:r>
                    </a:p>
                  </a:txBody>
                  <a:tcPr marT="45727" marB="45727"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$5,000</a:t>
                      </a:r>
                    </a:p>
                  </a:txBody>
                  <a:tcPr marT="45727" marB="45727"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$650</a:t>
                      </a:r>
                    </a:p>
                  </a:txBody>
                  <a:tcPr marT="45727" marB="45727"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bl>
          </a:graphicData>
        </a:graphic>
      </p:graphicFrame>
    </p:spTree>
    <p:extLst>
      <p:ext uri="{BB962C8B-B14F-4D97-AF65-F5344CB8AC3E}">
        <p14:creationId xmlns:p14="http://schemas.microsoft.com/office/powerpoint/2010/main" val="30006423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523220"/>
          </a:xfrm>
        </p:spPr>
        <p:txBody>
          <a:bodyPr/>
          <a:lstStyle/>
          <a:p>
            <a:r>
              <a:rPr lang="en-US" dirty="0"/>
              <a:t>For the </a:t>
            </a:r>
            <a:r>
              <a:rPr lang="en-US" dirty="0" smtClean="0"/>
              <a:t>Expected </a:t>
            </a:r>
            <a:r>
              <a:rPr lang="en-US" dirty="0"/>
              <a:t>PW.</a:t>
            </a:r>
          </a:p>
        </p:txBody>
      </p:sp>
      <p:graphicFrame>
        <p:nvGraphicFramePr>
          <p:cNvPr id="8" name="Object 7"/>
          <p:cNvGraphicFramePr>
            <a:graphicFrameLocks noChangeAspect="1"/>
          </p:cNvGraphicFramePr>
          <p:nvPr>
            <p:extLst>
              <p:ext uri="{D42A27DB-BD31-4B8C-83A1-F6EECF244321}">
                <p14:modId xmlns:p14="http://schemas.microsoft.com/office/powerpoint/2010/main" val="781086094"/>
              </p:ext>
            </p:extLst>
          </p:nvPr>
        </p:nvGraphicFramePr>
        <p:xfrm>
          <a:off x="641350" y="2096852"/>
          <a:ext cx="7124700" cy="2286000"/>
        </p:xfrm>
        <a:graphic>
          <a:graphicData uri="http://schemas.openxmlformats.org/presentationml/2006/ole">
            <mc:AlternateContent xmlns:mc="http://schemas.openxmlformats.org/markup-compatibility/2006">
              <mc:Choice xmlns:v="urn:schemas-microsoft-com:vml" Requires="v">
                <p:oleObj spid="_x0000_s10342" name="Equation" r:id="rId3" imgW="7124400" imgH="2286000" progId="Equation.DSMT4">
                  <p:embed/>
                </p:oleObj>
              </mc:Choice>
              <mc:Fallback>
                <p:oleObj name="Equation" r:id="rId3" imgW="7124400" imgH="22860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1350" y="2096852"/>
                        <a:ext cx="71247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940564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523220"/>
          </a:xfrm>
        </p:spPr>
        <p:txBody>
          <a:bodyPr/>
          <a:lstStyle/>
          <a:p>
            <a:r>
              <a:rPr lang="en-US" dirty="0"/>
              <a:t>For V(PW) and SD(PW)</a:t>
            </a:r>
          </a:p>
        </p:txBody>
      </p:sp>
      <p:graphicFrame>
        <p:nvGraphicFramePr>
          <p:cNvPr id="2" name="Object 1"/>
          <p:cNvGraphicFramePr>
            <a:graphicFrameLocks noChangeAspect="1"/>
          </p:cNvGraphicFramePr>
          <p:nvPr>
            <p:extLst>
              <p:ext uri="{D42A27DB-BD31-4B8C-83A1-F6EECF244321}">
                <p14:modId xmlns:p14="http://schemas.microsoft.com/office/powerpoint/2010/main" val="1054967686"/>
              </p:ext>
            </p:extLst>
          </p:nvPr>
        </p:nvGraphicFramePr>
        <p:xfrm>
          <a:off x="1150938" y="1971464"/>
          <a:ext cx="6718300" cy="2933700"/>
        </p:xfrm>
        <a:graphic>
          <a:graphicData uri="http://schemas.openxmlformats.org/presentationml/2006/ole">
            <mc:AlternateContent xmlns:mc="http://schemas.openxmlformats.org/markup-compatibility/2006">
              <mc:Choice xmlns:v="urn:schemas-microsoft-com:vml" Requires="v">
                <p:oleObj spid="_x0000_s11366" name="Equation" r:id="rId3" imgW="6717960" imgH="2933640" progId="Equation.DSMT4">
                  <p:embed/>
                </p:oleObj>
              </mc:Choice>
              <mc:Fallback>
                <p:oleObj name="Equation" r:id="rId3" imgW="6717960" imgH="293364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0938" y="1971464"/>
                        <a:ext cx="6718300" cy="293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280929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43112"/>
            <a:ext cx="8229600" cy="627784"/>
          </a:xfrm>
        </p:spPr>
        <p:txBody>
          <a:bodyPr lIns="0" tIns="0" rIns="0" bIns="0"/>
          <a:lstStyle/>
          <a:p>
            <a:r>
              <a:rPr lang="en-US" altLang="en-US" sz="3400" dirty="0">
                <a:cs typeface="Arial" panose="020B0604020202020204" pitchFamily="34" charset="0"/>
              </a:rPr>
              <a:t>Objective</a:t>
            </a:r>
            <a:endParaRPr lang="en-US" sz="3400" b="0" dirty="0">
              <a:latin typeface="+mj-lt"/>
            </a:endParaRPr>
          </a:p>
        </p:txBody>
      </p:sp>
      <p:sp>
        <p:nvSpPr>
          <p:cNvPr id="6" name="Content Placeholder 5"/>
          <p:cNvSpPr>
            <a:spLocks noGrp="1"/>
          </p:cNvSpPr>
          <p:nvPr>
            <p:ph idx="1"/>
          </p:nvPr>
        </p:nvSpPr>
        <p:spPr>
          <a:xfrm>
            <a:off x="457200" y="1641989"/>
            <a:ext cx="8229600" cy="1534983"/>
          </a:xfrm>
        </p:spPr>
        <p:txBody>
          <a:bodyPr/>
          <a:lstStyle/>
          <a:p>
            <a:pPr marL="0" indent="0">
              <a:spcBef>
                <a:spcPts val="0"/>
              </a:spcBef>
              <a:buClr>
                <a:schemeClr val="lt1"/>
              </a:buClr>
              <a:buSzPct val="25000"/>
              <a:buNone/>
            </a:pPr>
            <a:r>
              <a:rPr lang="en-US" dirty="0">
                <a:ea typeface="ＭＳ Ｐゴシック" charset="0"/>
                <a:cs typeface="Times New Roman" charset="0"/>
              </a:rPr>
              <a:t>The objective of Chapter 12 is to discuss and illustrate several probabilistic methods that are useful in analyzing risk and uncertainty associated with engineering economy studies.</a:t>
            </a:r>
            <a:endParaRPr lang="en-US" dirty="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7220058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3339"/>
            <a:ext cx="8305800" cy="4185761"/>
          </a:xfrm>
        </p:spPr>
        <p:txBody>
          <a:bodyPr/>
          <a:lstStyle/>
          <a:p>
            <a:r>
              <a:rPr lang="en-US" altLang="en-US" sz="3400" dirty="0"/>
              <a:t>With </a:t>
            </a:r>
            <a:r>
              <a:rPr lang="en-US" altLang="en-US" sz="3400" dirty="0"/>
              <a:t>O</a:t>
            </a:r>
            <a:r>
              <a:rPr lang="en-US" altLang="en-US" sz="3400" dirty="0" smtClean="0"/>
              <a:t>ur Estimates </a:t>
            </a:r>
            <a:r>
              <a:rPr lang="en-US" altLang="en-US" sz="3400" dirty="0"/>
              <a:t>of </a:t>
            </a:r>
            <a:r>
              <a:rPr lang="en-US" altLang="en-US" sz="3400" dirty="0" smtClean="0"/>
              <a:t>Cash </a:t>
            </a:r>
            <a:r>
              <a:rPr lang="en-US" altLang="en-US" sz="3400" dirty="0"/>
              <a:t>F</a:t>
            </a:r>
            <a:r>
              <a:rPr lang="en-US" altLang="en-US" sz="3400" dirty="0" smtClean="0"/>
              <a:t>low Variables</a:t>
            </a:r>
            <a:r>
              <a:rPr lang="en-US" altLang="en-US" sz="3400" dirty="0"/>
              <a:t>, and </a:t>
            </a:r>
            <a:r>
              <a:rPr lang="en-US" altLang="en-US" sz="3400" dirty="0" smtClean="0"/>
              <a:t>Using </a:t>
            </a:r>
            <a:r>
              <a:rPr lang="en-US" altLang="en-US" sz="3400" dirty="0"/>
              <a:t>the </a:t>
            </a:r>
            <a:r>
              <a:rPr lang="en-US" altLang="en-US" sz="3400" dirty="0" smtClean="0"/>
              <a:t>Normal Distribution</a:t>
            </a:r>
            <a:r>
              <a:rPr lang="en-US" altLang="en-US" sz="3400" dirty="0"/>
              <a:t>, we </a:t>
            </a:r>
            <a:r>
              <a:rPr lang="en-US" altLang="en-US" sz="3400" dirty="0"/>
              <a:t>C</a:t>
            </a:r>
            <a:r>
              <a:rPr lang="en-US" altLang="en-US" sz="3400" dirty="0" smtClean="0"/>
              <a:t>an Find </a:t>
            </a:r>
            <a:r>
              <a:rPr lang="en-US" altLang="en-US" sz="3400" dirty="0"/>
              <a:t>the </a:t>
            </a:r>
            <a:r>
              <a:rPr lang="en-US" altLang="en-US" sz="3400" dirty="0" smtClean="0"/>
              <a:t>Probability </a:t>
            </a:r>
            <a:r>
              <a:rPr lang="en-US" altLang="en-US" sz="3400" dirty="0"/>
              <a:t>of </a:t>
            </a:r>
            <a:r>
              <a:rPr lang="en-US" altLang="en-US" sz="3400" dirty="0"/>
              <a:t>E</a:t>
            </a:r>
            <a:r>
              <a:rPr lang="en-US" altLang="en-US" sz="3400" dirty="0" smtClean="0"/>
              <a:t>vents About </a:t>
            </a:r>
            <a:r>
              <a:rPr lang="en-US" altLang="en-US" sz="3400" dirty="0"/>
              <a:t>the </a:t>
            </a:r>
            <a:r>
              <a:rPr lang="en-US" altLang="en-US" sz="3400" dirty="0"/>
              <a:t>R</a:t>
            </a:r>
            <a:r>
              <a:rPr lang="en-US" altLang="en-US" sz="3400" dirty="0" smtClean="0"/>
              <a:t>andom Variable Occurring</a:t>
            </a:r>
            <a:r>
              <a:rPr lang="en-US" altLang="en-US" sz="3400" dirty="0" smtClean="0"/>
              <a:t>. For </a:t>
            </a:r>
            <a:r>
              <a:rPr lang="en-US" altLang="en-US" sz="3400" dirty="0"/>
              <a:t>I</a:t>
            </a:r>
            <a:r>
              <a:rPr lang="en-US" altLang="en-US" sz="3400" dirty="0" smtClean="0"/>
              <a:t>nstance</a:t>
            </a:r>
            <a:r>
              <a:rPr lang="en-US" altLang="en-US" sz="3400" dirty="0"/>
              <a:t>, in the </a:t>
            </a:r>
            <a:r>
              <a:rPr lang="en-US" altLang="en-US" sz="3400" dirty="0" smtClean="0"/>
              <a:t>Previous Example</a:t>
            </a:r>
            <a:r>
              <a:rPr lang="en-US" altLang="en-US" sz="3400" dirty="0"/>
              <a:t>, what is the </a:t>
            </a:r>
            <a:r>
              <a:rPr lang="en-US" altLang="en-US" sz="3400" dirty="0" smtClean="0"/>
              <a:t>Probability </a:t>
            </a:r>
            <a:r>
              <a:rPr lang="en-US" altLang="en-US" sz="3400" dirty="0"/>
              <a:t>that the PW of the </a:t>
            </a:r>
            <a:r>
              <a:rPr lang="en-US" altLang="en-US" sz="3400" dirty="0" smtClean="0"/>
              <a:t>Cash </a:t>
            </a:r>
            <a:r>
              <a:rPr lang="en-US" altLang="en-US" sz="3400" dirty="0"/>
              <a:t>F</a:t>
            </a:r>
            <a:r>
              <a:rPr lang="en-US" altLang="en-US" sz="3400" dirty="0" smtClean="0"/>
              <a:t>lows </a:t>
            </a:r>
            <a:r>
              <a:rPr lang="en-US" altLang="en-US" sz="3400" dirty="0"/>
              <a:t>is </a:t>
            </a:r>
            <a:r>
              <a:rPr lang="en-US" altLang="en-US" sz="3400" dirty="0" smtClean="0"/>
              <a:t>Positive</a:t>
            </a:r>
            <a:r>
              <a:rPr lang="en-US" altLang="en-US" sz="3400" dirty="0" smtClean="0"/>
              <a:t>? Recall</a:t>
            </a:r>
            <a:endParaRPr lang="en-US" sz="3400" dirty="0"/>
          </a:p>
        </p:txBody>
      </p:sp>
      <p:graphicFrame>
        <p:nvGraphicFramePr>
          <p:cNvPr id="3" name="Object 2"/>
          <p:cNvGraphicFramePr>
            <a:graphicFrameLocks noChangeAspect="1"/>
          </p:cNvGraphicFramePr>
          <p:nvPr>
            <p:extLst>
              <p:ext uri="{D42A27DB-BD31-4B8C-83A1-F6EECF244321}">
                <p14:modId xmlns:p14="http://schemas.microsoft.com/office/powerpoint/2010/main" val="2706050547"/>
              </p:ext>
            </p:extLst>
          </p:nvPr>
        </p:nvGraphicFramePr>
        <p:xfrm>
          <a:off x="1743075" y="4591050"/>
          <a:ext cx="4813300" cy="431800"/>
        </p:xfrm>
        <a:graphic>
          <a:graphicData uri="http://schemas.openxmlformats.org/presentationml/2006/ole">
            <mc:AlternateContent xmlns:mc="http://schemas.openxmlformats.org/markup-compatibility/2006">
              <mc:Choice xmlns:v="urn:schemas-microsoft-com:vml" Requires="v">
                <p:oleObj spid="_x0000_s12386" name="Equation" r:id="rId3" imgW="4813200" imgH="431640" progId="Equation.DSMT4">
                  <p:embed/>
                </p:oleObj>
              </mc:Choice>
              <mc:Fallback>
                <p:oleObj name="Equation" r:id="rId3" imgW="4813200" imgH="43164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43075" y="4591050"/>
                        <a:ext cx="48133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613412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05668"/>
            <a:ext cx="8305800" cy="1569660"/>
          </a:xfrm>
        </p:spPr>
        <p:txBody>
          <a:bodyPr/>
          <a:lstStyle/>
          <a:p>
            <a:r>
              <a:rPr lang="en-US" sz="3400" dirty="0"/>
              <a:t>The </a:t>
            </a:r>
            <a:r>
              <a:rPr lang="en-US" sz="3400" dirty="0"/>
              <a:t>S</a:t>
            </a:r>
            <a:r>
              <a:rPr lang="en-US" sz="3400" dirty="0" smtClean="0"/>
              <a:t>tandard </a:t>
            </a:r>
            <a:r>
              <a:rPr lang="en-US" sz="3400" dirty="0"/>
              <a:t>N</a:t>
            </a:r>
            <a:r>
              <a:rPr lang="en-US" sz="3400" dirty="0" smtClean="0"/>
              <a:t>ormal (Mean=0 </a:t>
            </a:r>
            <a:r>
              <a:rPr lang="en-US" sz="3400" dirty="0"/>
              <a:t>and </a:t>
            </a:r>
            <a:r>
              <a:rPr lang="en-US" sz="3400" dirty="0" smtClean="0"/>
              <a:t>Standard </a:t>
            </a:r>
            <a:r>
              <a:rPr lang="en-US" sz="3400" dirty="0"/>
              <a:t>D</a:t>
            </a:r>
            <a:r>
              <a:rPr lang="en-US" sz="3400" dirty="0" smtClean="0"/>
              <a:t>eviation=1</a:t>
            </a:r>
            <a:r>
              <a:rPr lang="en-US" sz="3400" dirty="0"/>
              <a:t>) </a:t>
            </a:r>
            <a:r>
              <a:rPr lang="en-US" sz="3400" dirty="0" smtClean="0"/>
              <a:t>Variable</a:t>
            </a:r>
            <a:r>
              <a:rPr lang="en-US" sz="3400" dirty="0"/>
              <a:t>, Z, is </a:t>
            </a:r>
            <a:r>
              <a:rPr lang="en-US" sz="3400" dirty="0" smtClean="0"/>
              <a:t>Defined </a:t>
            </a:r>
            <a:r>
              <a:rPr lang="en-US" sz="3400" dirty="0"/>
              <a:t>as</a:t>
            </a:r>
          </a:p>
        </p:txBody>
      </p:sp>
      <p:graphicFrame>
        <p:nvGraphicFramePr>
          <p:cNvPr id="2" name="Object 1"/>
          <p:cNvGraphicFramePr>
            <a:graphicFrameLocks noChangeAspect="1"/>
          </p:cNvGraphicFramePr>
          <p:nvPr>
            <p:extLst>
              <p:ext uri="{D42A27DB-BD31-4B8C-83A1-F6EECF244321}">
                <p14:modId xmlns:p14="http://schemas.microsoft.com/office/powerpoint/2010/main" val="1644620442"/>
              </p:ext>
            </p:extLst>
          </p:nvPr>
        </p:nvGraphicFramePr>
        <p:xfrm>
          <a:off x="3590404" y="2096852"/>
          <a:ext cx="1917700" cy="876300"/>
        </p:xfrm>
        <a:graphic>
          <a:graphicData uri="http://schemas.openxmlformats.org/presentationml/2006/ole">
            <mc:AlternateContent xmlns:mc="http://schemas.openxmlformats.org/markup-compatibility/2006">
              <mc:Choice xmlns:v="urn:schemas-microsoft-com:vml" Requires="v">
                <p:oleObj spid="_x0000_s13504" name="Equation" r:id="rId3" imgW="1917360" imgH="876240" progId="Equation.DSMT4">
                  <p:embed/>
                </p:oleObj>
              </mc:Choice>
              <mc:Fallback>
                <p:oleObj name="Equation" r:id="rId3" imgW="1917360" imgH="87624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90404" y="2096852"/>
                        <a:ext cx="1917700"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Content Placeholder 6"/>
          <p:cNvSpPr>
            <a:spLocks noGrp="1"/>
          </p:cNvSpPr>
          <p:nvPr>
            <p:ph sz="half" idx="2"/>
          </p:nvPr>
        </p:nvSpPr>
        <p:spPr>
          <a:xfrm>
            <a:off x="457200" y="3320988"/>
            <a:ext cx="8229600" cy="369332"/>
          </a:xfrm>
        </p:spPr>
        <p:txBody>
          <a:bodyPr lIns="0" bIns="0"/>
          <a:lstStyle/>
          <a:p>
            <a:r>
              <a:rPr lang="en-US" altLang="en-US" dirty="0">
                <a:latin typeface="Arial Regular"/>
              </a:rPr>
              <a:t>For our problem, since our random variable is present worth,</a:t>
            </a:r>
          </a:p>
        </p:txBody>
      </p:sp>
      <p:graphicFrame>
        <p:nvGraphicFramePr>
          <p:cNvPr id="3" name="Object 2"/>
          <p:cNvGraphicFramePr>
            <a:graphicFrameLocks noChangeAspect="1"/>
          </p:cNvGraphicFramePr>
          <p:nvPr>
            <p:extLst>
              <p:ext uri="{D42A27DB-BD31-4B8C-83A1-F6EECF244321}">
                <p14:modId xmlns:p14="http://schemas.microsoft.com/office/powerpoint/2010/main" val="4023295680"/>
              </p:ext>
            </p:extLst>
          </p:nvPr>
        </p:nvGraphicFramePr>
        <p:xfrm>
          <a:off x="3372532" y="4077072"/>
          <a:ext cx="2387600" cy="876300"/>
        </p:xfrm>
        <a:graphic>
          <a:graphicData uri="http://schemas.openxmlformats.org/presentationml/2006/ole">
            <mc:AlternateContent xmlns:mc="http://schemas.openxmlformats.org/markup-compatibility/2006">
              <mc:Choice xmlns:v="urn:schemas-microsoft-com:vml" Requires="v">
                <p:oleObj spid="_x0000_s13505" name="Equation" r:id="rId5" imgW="2387520" imgH="876240" progId="Equation.DSMT4">
                  <p:embed/>
                </p:oleObj>
              </mc:Choice>
              <mc:Fallback>
                <p:oleObj name="Equation" r:id="rId5" imgW="2387520" imgH="87624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72532" y="4077072"/>
                        <a:ext cx="2387600"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425462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05668"/>
            <a:ext cx="8305800" cy="1569660"/>
          </a:xfrm>
        </p:spPr>
        <p:txBody>
          <a:bodyPr/>
          <a:lstStyle/>
          <a:p>
            <a:r>
              <a:rPr lang="en-US" sz="3400" dirty="0"/>
              <a:t>The </a:t>
            </a:r>
            <a:r>
              <a:rPr lang="en-US" sz="3400" dirty="0" smtClean="0"/>
              <a:t>Probability </a:t>
            </a:r>
            <a:r>
              <a:rPr lang="en-US" sz="3400" dirty="0"/>
              <a:t>is </a:t>
            </a:r>
            <a:r>
              <a:rPr lang="en-US" sz="3400" dirty="0" smtClean="0"/>
              <a:t>Found </a:t>
            </a:r>
            <a:r>
              <a:rPr lang="en-US" sz="3400" dirty="0"/>
              <a:t>by </a:t>
            </a:r>
            <a:r>
              <a:rPr lang="en-US" sz="3400" dirty="0" smtClean="0"/>
              <a:t>Looking </a:t>
            </a:r>
            <a:r>
              <a:rPr lang="en-US" sz="3400" dirty="0"/>
              <a:t>U</a:t>
            </a:r>
            <a:r>
              <a:rPr lang="en-US" sz="3400" dirty="0" smtClean="0"/>
              <a:t>p </a:t>
            </a:r>
            <a:r>
              <a:rPr lang="en-US" sz="3400" dirty="0"/>
              <a:t>a </a:t>
            </a:r>
            <a:r>
              <a:rPr lang="en-US" sz="3400" dirty="0" smtClean="0"/>
              <a:t>Value </a:t>
            </a:r>
            <a:r>
              <a:rPr lang="en-US" sz="3400" dirty="0"/>
              <a:t>in the </a:t>
            </a:r>
            <a:r>
              <a:rPr lang="en-US" sz="3400" dirty="0" smtClean="0"/>
              <a:t>Standard </a:t>
            </a:r>
            <a:r>
              <a:rPr lang="en-US" sz="3400" dirty="0"/>
              <a:t>N</a:t>
            </a:r>
            <a:r>
              <a:rPr lang="en-US" sz="3400" dirty="0" smtClean="0"/>
              <a:t>ormal </a:t>
            </a:r>
            <a:r>
              <a:rPr lang="en-US" sz="3400" dirty="0"/>
              <a:t>table (Appendix E</a:t>
            </a:r>
            <a:r>
              <a:rPr lang="en-US" sz="3400" dirty="0" smtClean="0"/>
              <a:t>)</a:t>
            </a:r>
            <a:endParaRPr lang="en-US" sz="3400" dirty="0"/>
          </a:p>
        </p:txBody>
      </p:sp>
      <p:graphicFrame>
        <p:nvGraphicFramePr>
          <p:cNvPr id="8" name="Object 7"/>
          <p:cNvGraphicFramePr>
            <a:graphicFrameLocks noChangeAspect="1"/>
          </p:cNvGraphicFramePr>
          <p:nvPr>
            <p:extLst>
              <p:ext uri="{D42A27DB-BD31-4B8C-83A1-F6EECF244321}">
                <p14:modId xmlns:p14="http://schemas.microsoft.com/office/powerpoint/2010/main" val="73158409"/>
              </p:ext>
            </p:extLst>
          </p:nvPr>
        </p:nvGraphicFramePr>
        <p:xfrm>
          <a:off x="3196952" y="2456892"/>
          <a:ext cx="2743200" cy="723900"/>
        </p:xfrm>
        <a:graphic>
          <a:graphicData uri="http://schemas.openxmlformats.org/presentationml/2006/ole">
            <mc:AlternateContent xmlns:mc="http://schemas.openxmlformats.org/markup-compatibility/2006">
              <mc:Choice xmlns:v="urn:schemas-microsoft-com:vml" Requires="v">
                <p:oleObj spid="_x0000_s14530" name="Equation" r:id="rId3" imgW="2743200" imgH="723600" progId="Equation.DSMT4">
                  <p:embed/>
                </p:oleObj>
              </mc:Choice>
              <mc:Fallback>
                <p:oleObj name="Equation" r:id="rId3" imgW="2743200" imgH="7236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96952" y="2456892"/>
                        <a:ext cx="27432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Content Placeholder 6"/>
          <p:cNvSpPr>
            <a:spLocks noGrp="1"/>
          </p:cNvSpPr>
          <p:nvPr>
            <p:ph sz="half" idx="2"/>
          </p:nvPr>
        </p:nvSpPr>
        <p:spPr>
          <a:xfrm>
            <a:off x="457200" y="3516868"/>
            <a:ext cx="457200" cy="369332"/>
          </a:xfrm>
        </p:spPr>
        <p:txBody>
          <a:bodyPr lIns="0" bIns="0"/>
          <a:lstStyle/>
          <a:p>
            <a:r>
              <a:rPr lang="en-US" altLang="en-US" dirty="0">
                <a:latin typeface="Arial Regular"/>
              </a:rPr>
              <a:t>So</a:t>
            </a:r>
          </a:p>
        </p:txBody>
      </p:sp>
      <p:graphicFrame>
        <p:nvGraphicFramePr>
          <p:cNvPr id="9" name="Object 8"/>
          <p:cNvGraphicFramePr>
            <a:graphicFrameLocks noChangeAspect="1"/>
          </p:cNvGraphicFramePr>
          <p:nvPr>
            <p:extLst>
              <p:ext uri="{D42A27DB-BD31-4B8C-83A1-F6EECF244321}">
                <p14:modId xmlns:p14="http://schemas.microsoft.com/office/powerpoint/2010/main" val="2775527006"/>
              </p:ext>
            </p:extLst>
          </p:nvPr>
        </p:nvGraphicFramePr>
        <p:xfrm>
          <a:off x="1904392" y="4221088"/>
          <a:ext cx="5295900" cy="939800"/>
        </p:xfrm>
        <a:graphic>
          <a:graphicData uri="http://schemas.openxmlformats.org/presentationml/2006/ole">
            <mc:AlternateContent xmlns:mc="http://schemas.openxmlformats.org/markup-compatibility/2006">
              <mc:Choice xmlns:v="urn:schemas-microsoft-com:vml" Requires="v">
                <p:oleObj spid="_x0000_s14531" name="Equation" r:id="rId5" imgW="5295600" imgH="939600" progId="Equation.DSMT4">
                  <p:embed/>
                </p:oleObj>
              </mc:Choice>
              <mc:Fallback>
                <p:oleObj name="Equation" r:id="rId5" imgW="5295600" imgH="93960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4392" y="4221088"/>
                        <a:ext cx="52959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234120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72599"/>
            <a:ext cx="8229600" cy="1046440"/>
          </a:xfrm>
        </p:spPr>
        <p:txBody>
          <a:bodyPr/>
          <a:lstStyle/>
          <a:p>
            <a:r>
              <a:rPr lang="en-US" altLang="en-US" dirty="0"/>
              <a:t>Another </a:t>
            </a:r>
            <a:r>
              <a:rPr lang="en-US" altLang="en-US" dirty="0" smtClean="0"/>
              <a:t>Way </a:t>
            </a:r>
            <a:r>
              <a:rPr lang="en-US" altLang="en-US" dirty="0"/>
              <a:t>to </a:t>
            </a:r>
            <a:r>
              <a:rPr lang="en-US" altLang="en-US" dirty="0" smtClean="0"/>
              <a:t>Handle </a:t>
            </a:r>
            <a:r>
              <a:rPr lang="en-US" altLang="en-US" dirty="0"/>
              <a:t>U</a:t>
            </a:r>
            <a:r>
              <a:rPr lang="en-US" altLang="en-US" dirty="0" smtClean="0"/>
              <a:t>ncertainty </a:t>
            </a:r>
            <a:r>
              <a:rPr lang="en-US" altLang="en-US" dirty="0"/>
              <a:t>is to </a:t>
            </a:r>
            <a:r>
              <a:rPr lang="en-US" altLang="en-US" dirty="0" smtClean="0"/>
              <a:t>Use </a:t>
            </a:r>
            <a:r>
              <a:rPr lang="en-US" altLang="en-US" dirty="0"/>
              <a:t>Monte Carlo </a:t>
            </a:r>
            <a:r>
              <a:rPr lang="en-US" altLang="en-US" dirty="0" smtClean="0"/>
              <a:t>Simulation</a:t>
            </a:r>
            <a:endParaRPr lang="en-US" dirty="0"/>
          </a:p>
        </p:txBody>
      </p:sp>
      <p:sp>
        <p:nvSpPr>
          <p:cNvPr id="7" name="Content Placeholder 6"/>
          <p:cNvSpPr>
            <a:spLocks noGrp="1"/>
          </p:cNvSpPr>
          <p:nvPr>
            <p:ph sz="half" idx="2"/>
          </p:nvPr>
        </p:nvSpPr>
        <p:spPr>
          <a:xfrm>
            <a:off x="457200" y="1641600"/>
            <a:ext cx="8229600" cy="4639732"/>
          </a:xfrm>
        </p:spPr>
        <p:txBody>
          <a:bodyPr/>
          <a:lstStyle/>
          <a:p>
            <a:pPr marL="342900" indent="-342900">
              <a:buFont typeface="Arial" panose="020B0604020202020204" pitchFamily="34" charset="0"/>
              <a:buChar char="•"/>
            </a:pPr>
            <a:r>
              <a:rPr lang="en-US" dirty="0">
                <a:solidFill>
                  <a:schemeClr val="tx2"/>
                </a:solidFill>
                <a:cs typeface="Arial" panose="020B0604020202020204" pitchFamily="34" charset="0"/>
              </a:rPr>
              <a:t>Based on the probability of different outcomes for each random variable, a particular value is randomly generated.</a:t>
            </a:r>
          </a:p>
          <a:p>
            <a:pPr marL="342900" indent="-342900">
              <a:buFont typeface="Arial" panose="020B0604020202020204" pitchFamily="34" charset="0"/>
              <a:buChar char="•"/>
            </a:pPr>
            <a:r>
              <a:rPr lang="en-US" dirty="0">
                <a:solidFill>
                  <a:schemeClr val="tx2"/>
                </a:solidFill>
                <a:cs typeface="Arial" panose="020B0604020202020204" pitchFamily="34" charset="0"/>
              </a:rPr>
              <a:t>The numbers generated for all random variables constitute an instance or realization reflecting a particular outcome.</a:t>
            </a:r>
          </a:p>
          <a:p>
            <a:pPr marL="342900" indent="-342900">
              <a:buFont typeface="Arial" panose="020B0604020202020204" pitchFamily="34" charset="0"/>
              <a:buChar char="•"/>
            </a:pPr>
            <a:r>
              <a:rPr lang="en-US" dirty="0">
                <a:solidFill>
                  <a:schemeClr val="tx2"/>
                </a:solidFill>
                <a:cs typeface="Arial" panose="020B0604020202020204" pitchFamily="34" charset="0"/>
              </a:rPr>
              <a:t>Hundreds or thousands of these instances are generated, and these are examined to assist in decision making.</a:t>
            </a:r>
          </a:p>
          <a:p>
            <a:pPr marL="342900" indent="-342900">
              <a:buFont typeface="Arial" panose="020B0604020202020204" pitchFamily="34" charset="0"/>
              <a:buChar char="•"/>
            </a:pPr>
            <a:r>
              <a:rPr lang="en-US" dirty="0">
                <a:solidFill>
                  <a:schemeClr val="tx2"/>
                </a:solidFill>
                <a:cs typeface="Arial" panose="020B0604020202020204" pitchFamily="34" charset="0"/>
              </a:rPr>
              <a:t>A caution: these will yield long term, average results, and you will be able to see the variation over time</a:t>
            </a:r>
            <a:r>
              <a:rPr lang="en-US" dirty="0" smtClean="0">
                <a:solidFill>
                  <a:schemeClr val="tx2"/>
                </a:solidFill>
                <a:cs typeface="Arial" panose="020B0604020202020204" pitchFamily="34" charset="0"/>
              </a:rPr>
              <a:t>. However</a:t>
            </a:r>
            <a:r>
              <a:rPr lang="en-US" dirty="0">
                <a:solidFill>
                  <a:schemeClr val="tx2"/>
                </a:solidFill>
                <a:cs typeface="Arial" panose="020B0604020202020204" pitchFamily="34" charset="0"/>
              </a:rPr>
              <a:t>, your decision may be a one-time decision, so don’t expect the “average” outcome to be your outcome.</a:t>
            </a:r>
          </a:p>
        </p:txBody>
      </p:sp>
    </p:spTree>
    <p:extLst>
      <p:ext uri="{BB962C8B-B14F-4D97-AF65-F5344CB8AC3E}">
        <p14:creationId xmlns:p14="http://schemas.microsoft.com/office/powerpoint/2010/main" val="6659993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27099"/>
            <a:ext cx="8229600" cy="2616101"/>
          </a:xfrm>
        </p:spPr>
        <p:txBody>
          <a:bodyPr>
            <a:spAutoFit/>
          </a:bodyPr>
          <a:lstStyle/>
          <a:p>
            <a:r>
              <a:rPr lang="en-US" dirty="0"/>
              <a:t>Remember Acme Manufacturing and the </a:t>
            </a:r>
            <a:r>
              <a:rPr lang="en-US" dirty="0" smtClean="0"/>
              <a:t>New </a:t>
            </a:r>
            <a:r>
              <a:rPr lang="en-US" dirty="0"/>
              <a:t>CNC </a:t>
            </a:r>
            <a:r>
              <a:rPr lang="en-US" dirty="0" smtClean="0"/>
              <a:t>Machine</a:t>
            </a:r>
            <a:r>
              <a:rPr lang="en-US" dirty="0" smtClean="0"/>
              <a:t>. The </a:t>
            </a:r>
            <a:r>
              <a:rPr lang="en-US" dirty="0"/>
              <a:t>R</a:t>
            </a:r>
            <a:r>
              <a:rPr lang="en-US" dirty="0" smtClean="0"/>
              <a:t>evenues </a:t>
            </a:r>
            <a:r>
              <a:rPr lang="en-US" dirty="0"/>
              <a:t>and </a:t>
            </a:r>
            <a:r>
              <a:rPr lang="en-US" dirty="0"/>
              <a:t>A</a:t>
            </a:r>
            <a:r>
              <a:rPr lang="en-US" dirty="0" smtClean="0"/>
              <a:t>ssociated Probabilities </a:t>
            </a:r>
            <a:r>
              <a:rPr lang="en-US" dirty="0"/>
              <a:t>are </a:t>
            </a:r>
            <a:r>
              <a:rPr lang="en-US" dirty="0" smtClean="0"/>
              <a:t>Given </a:t>
            </a:r>
            <a:r>
              <a:rPr lang="en-US" dirty="0"/>
              <a:t>B</a:t>
            </a:r>
            <a:r>
              <a:rPr lang="en-US" dirty="0" smtClean="0"/>
              <a:t>elow</a:t>
            </a:r>
            <a:r>
              <a:rPr lang="en-US" dirty="0"/>
              <a:t>, and </a:t>
            </a:r>
            <a:r>
              <a:rPr lang="en-US" dirty="0" smtClean="0"/>
              <a:t>Also </a:t>
            </a:r>
            <a:r>
              <a:rPr lang="en-US" dirty="0"/>
              <a:t>N</a:t>
            </a:r>
            <a:r>
              <a:rPr lang="en-US" dirty="0" smtClean="0"/>
              <a:t>ow </a:t>
            </a:r>
            <a:r>
              <a:rPr lang="en-US" dirty="0"/>
              <a:t>the </a:t>
            </a:r>
            <a:r>
              <a:rPr lang="en-US" dirty="0" smtClean="0"/>
              <a:t>Expenses </a:t>
            </a:r>
            <a:r>
              <a:rPr lang="en-US" dirty="0"/>
              <a:t>H</a:t>
            </a:r>
            <a:r>
              <a:rPr lang="en-US" dirty="0" smtClean="0"/>
              <a:t>ave </a:t>
            </a:r>
            <a:r>
              <a:rPr lang="en-US" dirty="0"/>
              <a:t>B</a:t>
            </a:r>
            <a:r>
              <a:rPr lang="en-US" dirty="0" smtClean="0"/>
              <a:t>een </a:t>
            </a:r>
            <a:r>
              <a:rPr lang="en-US" dirty="0"/>
              <a:t>G</a:t>
            </a:r>
            <a:r>
              <a:rPr lang="en-US" dirty="0" smtClean="0"/>
              <a:t>iven Probabilities</a:t>
            </a:r>
            <a:r>
              <a:rPr lang="en-US" dirty="0"/>
              <a:t>.</a:t>
            </a:r>
          </a:p>
        </p:txBody>
      </p:sp>
      <p:graphicFrame>
        <p:nvGraphicFramePr>
          <p:cNvPr id="9" name="Shape 303"/>
          <p:cNvGraphicFramePr/>
          <p:nvPr>
            <p:extLst>
              <p:ext uri="{D42A27DB-BD31-4B8C-83A1-F6EECF244321}">
                <p14:modId xmlns:p14="http://schemas.microsoft.com/office/powerpoint/2010/main" val="2938965575"/>
              </p:ext>
            </p:extLst>
          </p:nvPr>
        </p:nvGraphicFramePr>
        <p:xfrm>
          <a:off x="763068" y="3320988"/>
          <a:ext cx="3520900" cy="2217244"/>
        </p:xfrm>
        <a:graphic>
          <a:graphicData uri="http://schemas.openxmlformats.org/drawingml/2006/table">
            <a:tbl>
              <a:tblPr firstRow="1">
                <a:noFill/>
              </a:tblPr>
              <a:tblGrid>
                <a:gridCol w="1637700">
                  <a:extLst>
                    <a:ext uri="{9D8B030D-6E8A-4147-A177-3AD203B41FA5}">
                      <a16:colId xmlns:a16="http://schemas.microsoft.com/office/drawing/2014/main" xmlns="" val="20000"/>
                    </a:ext>
                  </a:extLst>
                </a:gridCol>
                <a:gridCol w="1883200">
                  <a:extLst>
                    <a:ext uri="{9D8B030D-6E8A-4147-A177-3AD203B41FA5}">
                      <a16:colId xmlns:a16="http://schemas.microsoft.com/office/drawing/2014/main" xmlns="" val="20001"/>
                    </a:ext>
                  </a:extLst>
                </a:gridCol>
              </a:tblGrid>
              <a:tr h="386209">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Revenue</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Probability</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extLst>
                  <a:ext uri="{0D108BD9-81ED-4DB2-BD59-A6C34878D82A}">
                    <a16:rowId xmlns:a16="http://schemas.microsoft.com/office/drawing/2014/main" xmlns="" val="10000"/>
                  </a:ext>
                </a:extLst>
              </a:tr>
              <a:tr h="4873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$35,000</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0.1</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r h="48895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$44,000</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0.3</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2"/>
                  </a:ext>
                </a:extLst>
              </a:tr>
              <a:tr h="48895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$50,000</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0.4</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3"/>
                  </a:ext>
                </a:extLst>
              </a:tr>
              <a:tr h="31949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$60,000</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0.2</a:t>
                      </a:r>
                    </a:p>
                  </a:txBody>
                  <a:tcPr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bl>
          </a:graphicData>
        </a:graphic>
      </p:graphicFrame>
      <p:graphicFrame>
        <p:nvGraphicFramePr>
          <p:cNvPr id="7" name="Shape 303"/>
          <p:cNvGraphicFramePr/>
          <p:nvPr>
            <p:extLst>
              <p:ext uri="{D42A27DB-BD31-4B8C-83A1-F6EECF244321}">
                <p14:modId xmlns:p14="http://schemas.microsoft.com/office/powerpoint/2010/main" val="3210612018"/>
              </p:ext>
            </p:extLst>
          </p:nvPr>
        </p:nvGraphicFramePr>
        <p:xfrm>
          <a:off x="4932040" y="3320988"/>
          <a:ext cx="3520900" cy="2217244"/>
        </p:xfrm>
        <a:graphic>
          <a:graphicData uri="http://schemas.openxmlformats.org/drawingml/2006/table">
            <a:tbl>
              <a:tblPr firstRow="1">
                <a:noFill/>
              </a:tblPr>
              <a:tblGrid>
                <a:gridCol w="1637700">
                  <a:extLst>
                    <a:ext uri="{9D8B030D-6E8A-4147-A177-3AD203B41FA5}">
                      <a16:colId xmlns:a16="http://schemas.microsoft.com/office/drawing/2014/main" xmlns="" val="20000"/>
                    </a:ext>
                  </a:extLst>
                </a:gridCol>
                <a:gridCol w="1883200">
                  <a:extLst>
                    <a:ext uri="{9D8B030D-6E8A-4147-A177-3AD203B41FA5}">
                      <a16:colId xmlns:a16="http://schemas.microsoft.com/office/drawing/2014/main" xmlns="" val="20001"/>
                    </a:ext>
                  </a:extLst>
                </a:gridCol>
              </a:tblGrid>
              <a:tr h="386209">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Expenses</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Probability</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extLst>
                  <a:ext uri="{0D108BD9-81ED-4DB2-BD59-A6C34878D82A}">
                    <a16:rowId xmlns:a16="http://schemas.microsoft.com/office/drawing/2014/main" xmlns="" val="10000"/>
                  </a:ext>
                </a:extLst>
              </a:tr>
              <a:tr h="4873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$6,000</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0.1</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r h="48895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$8,000</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0.4</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2"/>
                  </a:ext>
                </a:extLst>
              </a:tr>
              <a:tr h="48895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$11,000</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0.3</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3"/>
                  </a:ext>
                </a:extLst>
              </a:tr>
              <a:tr h="31949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$14,000</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0.2</a:t>
                      </a:r>
                    </a:p>
                  </a:txBody>
                  <a:tcPr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bl>
          </a:graphicData>
        </a:graphic>
      </p:graphicFrame>
    </p:spTree>
    <p:extLst>
      <p:ext uri="{BB962C8B-B14F-4D97-AF65-F5344CB8AC3E}">
        <p14:creationId xmlns:p14="http://schemas.microsoft.com/office/powerpoint/2010/main" val="30017341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45540"/>
            <a:ext cx="8229600" cy="523220"/>
          </a:xfrm>
        </p:spPr>
        <p:txBody>
          <a:bodyPr/>
          <a:lstStyle/>
          <a:p>
            <a:r>
              <a:rPr lang="en-US" altLang="en-US" dirty="0"/>
              <a:t>RAND() </a:t>
            </a:r>
            <a:r>
              <a:rPr lang="en-US" altLang="en-US" dirty="0" smtClean="0"/>
              <a:t>Function </a:t>
            </a:r>
            <a:r>
              <a:rPr lang="en-US" altLang="en-US" dirty="0"/>
              <a:t>in Excel</a:t>
            </a:r>
            <a:endParaRPr lang="en-US" dirty="0"/>
          </a:p>
        </p:txBody>
      </p:sp>
      <p:sp>
        <p:nvSpPr>
          <p:cNvPr id="7" name="Content Placeholder 6"/>
          <p:cNvSpPr>
            <a:spLocks noGrp="1"/>
          </p:cNvSpPr>
          <p:nvPr>
            <p:ph sz="half" idx="2"/>
          </p:nvPr>
        </p:nvSpPr>
        <p:spPr>
          <a:xfrm>
            <a:off x="457200" y="1645438"/>
            <a:ext cx="8229600" cy="3708708"/>
          </a:xfrm>
        </p:spPr>
        <p:txBody>
          <a:bodyPr/>
          <a:lstStyle/>
          <a:p>
            <a:r>
              <a:rPr lang="en-US" altLang="en-US" dirty="0"/>
              <a:t>Using the RAND() function in Excel, and following the probabilities on the previous slide, we generated 1000 revenue and expense values (each using a separate random number for independence), and found the resulting PW for Acme. We found the following useful information (we could discuss a lot more). Not a good deal!</a:t>
            </a:r>
          </a:p>
          <a:p>
            <a:pPr marL="514350" indent="-514350">
              <a:buFontTx/>
              <a:buAutoNum type="arabicPeriod"/>
            </a:pPr>
            <a:r>
              <a:rPr lang="en-US" altLang="en-US" dirty="0" smtClean="0"/>
              <a:t>The </a:t>
            </a:r>
            <a:r>
              <a:rPr lang="en-US" altLang="en-US" dirty="0"/>
              <a:t>average PW was -$20,670</a:t>
            </a:r>
          </a:p>
          <a:p>
            <a:pPr marL="514350" indent="-514350">
              <a:buFontTx/>
              <a:buAutoNum type="arabicPeriod"/>
            </a:pPr>
            <a:r>
              <a:rPr lang="en-US" altLang="en-US" dirty="0"/>
              <a:t>The number of positive PW values, out of the 1000 simulated, was 216.</a:t>
            </a:r>
          </a:p>
        </p:txBody>
      </p:sp>
    </p:spTree>
    <p:extLst>
      <p:ext uri="{BB962C8B-B14F-4D97-AF65-F5344CB8AC3E}">
        <p14:creationId xmlns:p14="http://schemas.microsoft.com/office/powerpoint/2010/main" val="35917385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49808"/>
            <a:ext cx="8229600" cy="523220"/>
          </a:xfrm>
        </p:spPr>
        <p:txBody>
          <a:bodyPr/>
          <a:lstStyle/>
          <a:p>
            <a:r>
              <a:rPr lang="en-US" dirty="0"/>
              <a:t>Monte Carlo </a:t>
            </a:r>
            <a:r>
              <a:rPr lang="en-US" dirty="0" smtClean="0"/>
              <a:t>Simulation </a:t>
            </a:r>
            <a:r>
              <a:rPr lang="en-US" dirty="0"/>
              <a:t>is </a:t>
            </a:r>
            <a:r>
              <a:rPr lang="en-US" dirty="0" smtClean="0"/>
              <a:t>Very </a:t>
            </a:r>
            <a:r>
              <a:rPr lang="en-US" dirty="0"/>
              <a:t>F</a:t>
            </a:r>
            <a:r>
              <a:rPr lang="en-US" dirty="0" smtClean="0"/>
              <a:t>lexible</a:t>
            </a:r>
            <a:endParaRPr lang="en-US" dirty="0"/>
          </a:p>
        </p:txBody>
      </p:sp>
      <p:sp>
        <p:nvSpPr>
          <p:cNvPr id="7" name="Content Placeholder 6"/>
          <p:cNvSpPr>
            <a:spLocks noGrp="1"/>
          </p:cNvSpPr>
          <p:nvPr>
            <p:ph sz="half" idx="2"/>
          </p:nvPr>
        </p:nvSpPr>
        <p:spPr>
          <a:xfrm>
            <a:off x="457200" y="1641600"/>
            <a:ext cx="8229600" cy="3462486"/>
          </a:xfrm>
        </p:spPr>
        <p:txBody>
          <a:bodyPr/>
          <a:lstStyle/>
          <a:p>
            <a:pPr marL="256032" indent="-256032">
              <a:buSzPct val="100000"/>
              <a:buFont typeface="Arial" panose="020B0604020202020204" pitchFamily="34" charset="0"/>
              <a:buChar char="•"/>
            </a:pPr>
            <a:r>
              <a:rPr lang="en-US" altLang="en-US" sz="2000" dirty="0">
                <a:latin typeface="Arial" panose="020B0604020202020204" pitchFamily="34" charset="0"/>
                <a:cs typeface="Arial" panose="020B0604020202020204" pitchFamily="34" charset="0"/>
              </a:rPr>
              <a:t>The example used a discrete distribution, but there is a way to use any discrete or continuous distribution. If Excel is used, it has several special functions that generate random variates (e.g., NORMINV to generate normal random variates and BETAINV for beta random variates.)</a:t>
            </a:r>
          </a:p>
          <a:p>
            <a:pPr marL="256032" indent="-256032">
              <a:buSzPct val="100000"/>
              <a:buFont typeface="Arial" panose="020B0604020202020204" pitchFamily="34" charset="0"/>
              <a:buChar char="•"/>
            </a:pPr>
            <a:r>
              <a:rPr lang="en-US" altLang="en-US" sz="2000" dirty="0">
                <a:latin typeface="Arial" panose="020B0604020202020204" pitchFamily="34" charset="0"/>
                <a:cs typeface="Arial" panose="020B0604020202020204" pitchFamily="34" charset="0"/>
              </a:rPr>
              <a:t>There are many ways to look at the performance of an alternative using Monte Carlo simulation (we examined only two in the previous example). Graphs can be especially valuable.</a:t>
            </a:r>
          </a:p>
          <a:p>
            <a:pPr marL="256032" indent="-256032">
              <a:buSzPct val="100000"/>
              <a:buFont typeface="Arial" panose="020B0604020202020204" pitchFamily="34" charset="0"/>
              <a:buChar char="•"/>
            </a:pPr>
            <a:r>
              <a:rPr lang="en-US" altLang="en-US" sz="2000" dirty="0">
                <a:latin typeface="Arial" panose="020B0604020202020204" pitchFamily="34" charset="0"/>
                <a:cs typeface="Arial" panose="020B0604020202020204" pitchFamily="34" charset="0"/>
              </a:rPr>
              <a:t>Generate lots of data, through many trials. When average values converge to a fairly constant amount, you probably have enough data.</a:t>
            </a:r>
          </a:p>
        </p:txBody>
      </p:sp>
    </p:spTree>
    <p:extLst>
      <p:ext uri="{BB962C8B-B14F-4D97-AF65-F5344CB8AC3E}">
        <p14:creationId xmlns:p14="http://schemas.microsoft.com/office/powerpoint/2010/main" val="42162610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99243"/>
            <a:ext cx="8229600" cy="1477328"/>
          </a:xfrm>
        </p:spPr>
        <p:txBody>
          <a:bodyPr/>
          <a:lstStyle/>
          <a:p>
            <a:r>
              <a:rPr lang="en-US" sz="3200" dirty="0"/>
              <a:t>Decision </a:t>
            </a:r>
            <a:r>
              <a:rPr lang="en-US" sz="3200" dirty="0" smtClean="0"/>
              <a:t>Trees </a:t>
            </a:r>
            <a:r>
              <a:rPr lang="en-US" sz="3200" dirty="0"/>
              <a:t>C</a:t>
            </a:r>
            <a:r>
              <a:rPr lang="en-US" sz="3200" dirty="0" smtClean="0"/>
              <a:t>an </a:t>
            </a:r>
            <a:r>
              <a:rPr lang="en-US" sz="3200" dirty="0"/>
              <a:t>be </a:t>
            </a:r>
            <a:r>
              <a:rPr lang="en-US" sz="3200" dirty="0" smtClean="0"/>
              <a:t>Helpful </a:t>
            </a:r>
            <a:r>
              <a:rPr lang="en-US" sz="3200" dirty="0"/>
              <a:t>in examining </a:t>
            </a:r>
            <a:r>
              <a:rPr lang="en-US" sz="3200" dirty="0"/>
              <a:t>S</a:t>
            </a:r>
            <a:r>
              <a:rPr lang="en-US" sz="3200" dirty="0" smtClean="0"/>
              <a:t>equential </a:t>
            </a:r>
            <a:r>
              <a:rPr lang="en-US" sz="3200" dirty="0"/>
              <a:t>D</a:t>
            </a:r>
            <a:r>
              <a:rPr lang="en-US" sz="3200" dirty="0" smtClean="0"/>
              <a:t>ecision Problems </a:t>
            </a:r>
            <a:r>
              <a:rPr lang="en-US" sz="3200" dirty="0"/>
              <a:t>with </a:t>
            </a:r>
            <a:r>
              <a:rPr lang="en-US" sz="3200" dirty="0" smtClean="0"/>
              <a:t>Outcomes </a:t>
            </a:r>
            <a:r>
              <a:rPr lang="en-US" sz="3200" dirty="0"/>
              <a:t>that </a:t>
            </a:r>
            <a:r>
              <a:rPr lang="en-US" sz="3200" dirty="0" smtClean="0"/>
              <a:t>Vary </a:t>
            </a:r>
            <a:r>
              <a:rPr lang="en-US" sz="3200" dirty="0"/>
              <a:t>O</a:t>
            </a:r>
            <a:r>
              <a:rPr lang="en-US" sz="3200" dirty="0" smtClean="0"/>
              <a:t>ver </a:t>
            </a:r>
            <a:r>
              <a:rPr lang="en-US" sz="3200" dirty="0"/>
              <a:t>T</a:t>
            </a:r>
            <a:r>
              <a:rPr lang="en-US" sz="3200" dirty="0" smtClean="0"/>
              <a:t>ime</a:t>
            </a:r>
            <a:r>
              <a:rPr lang="en-US" sz="3200" dirty="0"/>
              <a:t>.</a:t>
            </a:r>
          </a:p>
        </p:txBody>
      </p:sp>
      <p:sp>
        <p:nvSpPr>
          <p:cNvPr id="7" name="Content Placeholder 6"/>
          <p:cNvSpPr>
            <a:spLocks noGrp="1"/>
          </p:cNvSpPr>
          <p:nvPr>
            <p:ph sz="half" idx="2"/>
          </p:nvPr>
        </p:nvSpPr>
        <p:spPr>
          <a:xfrm>
            <a:off x="457200" y="2113282"/>
            <a:ext cx="8229600" cy="3043910"/>
          </a:xfrm>
        </p:spPr>
        <p:txBody>
          <a:bodyPr/>
          <a:lstStyle/>
          <a:p>
            <a:pPr marL="256032" indent="-256032">
              <a:lnSpc>
                <a:spcPct val="90000"/>
              </a:lnSpc>
              <a:buSzPct val="100000"/>
              <a:buFont typeface="Arial" panose="020B0604020202020204" pitchFamily="34" charset="0"/>
              <a:buChar char="•"/>
            </a:pPr>
            <a:r>
              <a:rPr lang="en-US" altLang="en-US" dirty="0">
                <a:latin typeface="Arial" panose="020B0604020202020204" pitchFamily="34" charset="0"/>
                <a:cs typeface="Arial" panose="020B0604020202020204" pitchFamily="34" charset="0"/>
              </a:rPr>
              <a:t>Break down large problems into a series of smaller problems.</a:t>
            </a:r>
          </a:p>
          <a:p>
            <a:pPr marL="256032" indent="-256032">
              <a:lnSpc>
                <a:spcPct val="90000"/>
              </a:lnSpc>
              <a:buSzPct val="100000"/>
              <a:buFont typeface="Arial" panose="020B0604020202020204" pitchFamily="34" charset="0"/>
              <a:buChar char="•"/>
            </a:pPr>
            <a:r>
              <a:rPr lang="en-US" altLang="en-US" dirty="0">
                <a:latin typeface="Arial" panose="020B0604020202020204" pitchFamily="34" charset="0"/>
                <a:cs typeface="Arial" panose="020B0604020202020204" pitchFamily="34" charset="0"/>
              </a:rPr>
              <a:t>Provide objective analysis that explicitly considers the risk and effect of the future.</a:t>
            </a:r>
          </a:p>
          <a:p>
            <a:pPr marL="256032" indent="-256032">
              <a:lnSpc>
                <a:spcPct val="90000"/>
              </a:lnSpc>
              <a:buSzPct val="100000"/>
              <a:buFont typeface="Arial" panose="020B0604020202020204" pitchFamily="34" charset="0"/>
              <a:buChar char="•"/>
            </a:pPr>
            <a:r>
              <a:rPr lang="en-US" altLang="en-US" dirty="0">
                <a:latin typeface="Arial" panose="020B0604020202020204" pitchFamily="34" charset="0"/>
                <a:cs typeface="Arial" panose="020B0604020202020204" pitchFamily="34" charset="0"/>
              </a:rPr>
              <a:t>A decision tree is built from a series of nodes, where decisions are made (square symbols) or chance outcomes are noted (circle symbols), and branches, which specify outcomes.</a:t>
            </a:r>
          </a:p>
        </p:txBody>
      </p:sp>
    </p:spTree>
    <p:extLst>
      <p:ext uri="{BB962C8B-B14F-4D97-AF65-F5344CB8AC3E}">
        <p14:creationId xmlns:p14="http://schemas.microsoft.com/office/powerpoint/2010/main" val="38063415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01168"/>
            <a:ext cx="8229600" cy="1046440"/>
          </a:xfrm>
        </p:spPr>
        <p:txBody>
          <a:bodyPr/>
          <a:lstStyle/>
          <a:p>
            <a:r>
              <a:rPr lang="en-US" dirty="0"/>
              <a:t>Revisiting Acme Manufacturing and their CNC </a:t>
            </a:r>
            <a:r>
              <a:rPr lang="en-US" dirty="0" smtClean="0"/>
              <a:t>Machine </a:t>
            </a:r>
            <a:r>
              <a:rPr lang="en-US" dirty="0"/>
              <a:t>D</a:t>
            </a:r>
            <a:r>
              <a:rPr lang="en-US" dirty="0" smtClean="0"/>
              <a:t>ecision</a:t>
            </a:r>
            <a:r>
              <a:rPr lang="en-US" dirty="0"/>
              <a:t>.</a:t>
            </a:r>
          </a:p>
        </p:txBody>
      </p:sp>
      <p:sp>
        <p:nvSpPr>
          <p:cNvPr id="7" name="Content Placeholder 6"/>
          <p:cNvSpPr>
            <a:spLocks noGrp="1"/>
          </p:cNvSpPr>
          <p:nvPr>
            <p:ph sz="half" idx="2"/>
          </p:nvPr>
        </p:nvSpPr>
        <p:spPr>
          <a:xfrm>
            <a:off x="457200" y="1641600"/>
            <a:ext cx="8229600" cy="4062651"/>
          </a:xfrm>
        </p:spPr>
        <p:txBody>
          <a:bodyPr/>
          <a:lstStyle/>
          <a:p>
            <a:r>
              <a:rPr lang="en-US" altLang="en-US" dirty="0"/>
              <a:t>Acme already has a machine they can use that is adequate for their needs</a:t>
            </a:r>
            <a:r>
              <a:rPr lang="en-US" altLang="en-US" dirty="0" smtClean="0"/>
              <a:t>. However</a:t>
            </a:r>
            <a:r>
              <a:rPr lang="en-US" altLang="en-US" dirty="0"/>
              <a:t>, they wish to make a decision about their purchase of the new machine</a:t>
            </a:r>
            <a:r>
              <a:rPr lang="en-US" altLang="en-US" dirty="0" smtClean="0"/>
              <a:t>. The </a:t>
            </a:r>
            <a:r>
              <a:rPr lang="en-US" altLang="en-US" dirty="0"/>
              <a:t>time horizon is 4 years, and they know that they won</a:t>
            </a:r>
            <a:r>
              <a:rPr lang="ja-JP" altLang="en-US" dirty="0"/>
              <a:t>’</a:t>
            </a:r>
            <a:r>
              <a:rPr lang="en-US" altLang="ja-JP" dirty="0"/>
              <a:t>t replace their existing machine if there is only one years of the time horizon remaining</a:t>
            </a:r>
            <a:r>
              <a:rPr lang="en-US" altLang="ja-JP" dirty="0" smtClean="0"/>
              <a:t>. So</a:t>
            </a:r>
            <a:r>
              <a:rPr lang="en-US" altLang="ja-JP" dirty="0"/>
              <a:t>, they will make a decision today, and at the end of the first and second years regarding the new machine</a:t>
            </a:r>
            <a:r>
              <a:rPr lang="en-US" altLang="ja-JP" dirty="0" smtClean="0"/>
              <a:t>. We </a:t>
            </a:r>
            <a:r>
              <a:rPr lang="en-US" altLang="ja-JP" dirty="0"/>
              <a:t>assume no chance elements, only a deterministic decision tree</a:t>
            </a:r>
            <a:r>
              <a:rPr lang="en-US" altLang="ja-JP" dirty="0" smtClean="0"/>
              <a:t>. The </a:t>
            </a:r>
            <a:r>
              <a:rPr lang="en-US" altLang="ja-JP" dirty="0"/>
              <a:t>tree on the following slide depicts the situation</a:t>
            </a:r>
            <a:r>
              <a:rPr lang="en-US" altLang="ja-JP" dirty="0" smtClean="0"/>
              <a:t>. Cash </a:t>
            </a:r>
            <a:r>
              <a:rPr lang="en-US" altLang="ja-JP" dirty="0"/>
              <a:t>inflows and durations are above the arrows, and capital investments below the arrows.</a:t>
            </a:r>
            <a:endParaRPr lang="en-US" altLang="en-US" dirty="0"/>
          </a:p>
        </p:txBody>
      </p:sp>
    </p:spTree>
    <p:extLst>
      <p:ext uri="{BB962C8B-B14F-4D97-AF65-F5344CB8AC3E}">
        <p14:creationId xmlns:p14="http://schemas.microsoft.com/office/powerpoint/2010/main" val="22846401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49808"/>
            <a:ext cx="8229600" cy="523220"/>
          </a:xfrm>
        </p:spPr>
        <p:txBody>
          <a:bodyPr/>
          <a:lstStyle/>
          <a:p>
            <a:r>
              <a:rPr lang="en-US" dirty="0"/>
              <a:t>Acme’s </a:t>
            </a:r>
            <a:r>
              <a:rPr lang="en-US" dirty="0" smtClean="0"/>
              <a:t>Decision </a:t>
            </a:r>
            <a:r>
              <a:rPr lang="en-US" dirty="0"/>
              <a:t>T</a:t>
            </a:r>
            <a:r>
              <a:rPr lang="en-US" dirty="0" smtClean="0"/>
              <a:t>ree</a:t>
            </a:r>
            <a:r>
              <a:rPr lang="en-US" dirty="0"/>
              <a:t>.</a:t>
            </a:r>
          </a:p>
        </p:txBody>
      </p:sp>
      <p:pic>
        <p:nvPicPr>
          <p:cNvPr id="15362" name="Picture 2" descr="A digram shows Acme’s decision tree. v A decision square labelled 0 has two arrows pointing from it: one points to another decision square  labelled 1 with “Old: 30k per yr, 1 yr, minus 15k” written on the arrow; another points to empty space with New: 55k per yr, 4 yr written on the arrow.&#10;v The decision square labelled 1 has two arrows pointing from it: one points to another decision square  labelled 2 with “Old: 25k per yr, 1 yr, minus 20k” written on the arrow; another points to empty space with “New: 70k per yr, 3 yr” written on the arrow.&#10;v The decision square labelled 2 has two arrows pointing from it: one points to an empty space with “Old: 20k per yr, 2 yr, minus 30k” written on the arrow; another points to empty space with “New: 70k per yr, 2 yr” written on the arro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3577" y="1948788"/>
            <a:ext cx="6776847" cy="3388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9543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69570"/>
            <a:ext cx="8229600" cy="1046440"/>
          </a:xfrm>
        </p:spPr>
        <p:txBody>
          <a:bodyPr/>
          <a:lstStyle/>
          <a:p>
            <a:r>
              <a:rPr lang="en-US" dirty="0"/>
              <a:t>Decision </a:t>
            </a:r>
            <a:r>
              <a:rPr lang="en-US" dirty="0" smtClean="0"/>
              <a:t>Making </a:t>
            </a:r>
            <a:r>
              <a:rPr lang="en-US" dirty="0"/>
              <a:t>is </a:t>
            </a:r>
            <a:r>
              <a:rPr lang="en-US" dirty="0" smtClean="0"/>
              <a:t>Fraught </a:t>
            </a:r>
            <a:r>
              <a:rPr lang="en-US" dirty="0"/>
              <a:t>with </a:t>
            </a:r>
            <a:r>
              <a:rPr lang="en-US" dirty="0" smtClean="0"/>
              <a:t>Risk </a:t>
            </a:r>
            <a:r>
              <a:rPr lang="en-US" dirty="0"/>
              <a:t>and </a:t>
            </a:r>
            <a:r>
              <a:rPr lang="en-US" dirty="0"/>
              <a:t>U</a:t>
            </a:r>
            <a:r>
              <a:rPr lang="en-US" dirty="0" smtClean="0"/>
              <a:t>ncertainty</a:t>
            </a:r>
            <a:endParaRPr lang="en-US" dirty="0"/>
          </a:p>
        </p:txBody>
      </p:sp>
      <p:sp>
        <p:nvSpPr>
          <p:cNvPr id="7" name="Content Placeholder 6"/>
          <p:cNvSpPr>
            <a:spLocks noGrp="1"/>
          </p:cNvSpPr>
          <p:nvPr>
            <p:ph sz="half" idx="2"/>
          </p:nvPr>
        </p:nvSpPr>
        <p:spPr>
          <a:xfrm>
            <a:off x="457200" y="1641600"/>
            <a:ext cx="8229600" cy="2408352"/>
          </a:xfrm>
        </p:spPr>
        <p:txBody>
          <a:bodyPr>
            <a:spAutoFit/>
          </a:bodyPr>
          <a:lstStyle/>
          <a:p>
            <a:pPr marL="342900" indent="-342900">
              <a:buFont typeface="Arial" panose="020B0604020202020204" pitchFamily="34" charset="0"/>
              <a:buChar char="•"/>
            </a:pPr>
            <a:r>
              <a:rPr lang="en-US" dirty="0">
                <a:solidFill>
                  <a:schemeClr val="tx2"/>
                </a:solidFill>
                <a:cs typeface="Arial" panose="020B0604020202020204" pitchFamily="34" charset="0"/>
              </a:rPr>
              <a:t>Decisions under risk are those where the decision maker can estimate probabilities of occurrence of particular outcomes.</a:t>
            </a:r>
          </a:p>
          <a:p>
            <a:pPr marL="342900" indent="-342900">
              <a:buFont typeface="Arial" panose="020B0604020202020204" pitchFamily="34" charset="0"/>
              <a:buChar char="•"/>
            </a:pPr>
            <a:r>
              <a:rPr lang="en-US" dirty="0">
                <a:solidFill>
                  <a:schemeClr val="tx2"/>
                </a:solidFill>
                <a:cs typeface="Arial" panose="020B0604020202020204" pitchFamily="34" charset="0"/>
              </a:rPr>
              <a:t>Decisions under uncertainty are those where estimates of probabilities of the several unknown future states cannot be estimated.</a:t>
            </a:r>
          </a:p>
        </p:txBody>
      </p:sp>
    </p:spTree>
    <p:extLst>
      <p:ext uri="{BB962C8B-B14F-4D97-AF65-F5344CB8AC3E}">
        <p14:creationId xmlns:p14="http://schemas.microsoft.com/office/powerpoint/2010/main" val="25079977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01168"/>
            <a:ext cx="8229600" cy="1046440"/>
          </a:xfrm>
        </p:spPr>
        <p:txBody>
          <a:bodyPr/>
          <a:lstStyle/>
          <a:p>
            <a:r>
              <a:rPr lang="en-US" dirty="0"/>
              <a:t>Analyze </a:t>
            </a:r>
            <a:r>
              <a:rPr lang="en-US" dirty="0"/>
              <a:t>D</a:t>
            </a:r>
            <a:r>
              <a:rPr lang="en-US" dirty="0" smtClean="0"/>
              <a:t>ecision </a:t>
            </a:r>
            <a:r>
              <a:rPr lang="en-US" dirty="0"/>
              <a:t>T</a:t>
            </a:r>
            <a:r>
              <a:rPr lang="en-US" dirty="0" smtClean="0"/>
              <a:t>rees From </a:t>
            </a:r>
            <a:r>
              <a:rPr lang="en-US" dirty="0"/>
              <a:t>the </a:t>
            </a:r>
            <a:r>
              <a:rPr lang="en-US" dirty="0"/>
              <a:t>L</a:t>
            </a:r>
            <a:r>
              <a:rPr lang="en-US" dirty="0" smtClean="0"/>
              <a:t>ast Decision</a:t>
            </a:r>
            <a:r>
              <a:rPr lang="en-US" dirty="0"/>
              <a:t>, </a:t>
            </a:r>
            <a:r>
              <a:rPr lang="en-US" dirty="0" smtClean="0"/>
              <a:t>Backward </a:t>
            </a:r>
            <a:r>
              <a:rPr lang="en-US" dirty="0"/>
              <a:t>to the </a:t>
            </a:r>
            <a:r>
              <a:rPr lang="en-US" dirty="0" smtClean="0"/>
              <a:t>First</a:t>
            </a:r>
            <a:r>
              <a:rPr lang="en-US" dirty="0"/>
              <a:t>.</a:t>
            </a:r>
          </a:p>
        </p:txBody>
      </p:sp>
      <p:graphicFrame>
        <p:nvGraphicFramePr>
          <p:cNvPr id="5" name="Shape 303"/>
          <p:cNvGraphicFramePr/>
          <p:nvPr>
            <p:extLst>
              <p:ext uri="{D42A27DB-BD31-4B8C-83A1-F6EECF244321}">
                <p14:modId xmlns:p14="http://schemas.microsoft.com/office/powerpoint/2010/main" val="3319120994"/>
              </p:ext>
            </p:extLst>
          </p:nvPr>
        </p:nvGraphicFramePr>
        <p:xfrm>
          <a:off x="1096546" y="2018878"/>
          <a:ext cx="6912768" cy="3642370"/>
        </p:xfrm>
        <a:graphic>
          <a:graphicData uri="http://schemas.openxmlformats.org/drawingml/2006/table">
            <a:tbl>
              <a:tblPr firstRow="1">
                <a:noFill/>
              </a:tblPr>
              <a:tblGrid>
                <a:gridCol w="1296144">
                  <a:extLst>
                    <a:ext uri="{9D8B030D-6E8A-4147-A177-3AD203B41FA5}">
                      <a16:colId xmlns:a16="http://schemas.microsoft.com/office/drawing/2014/main" xmlns="" val="20000"/>
                    </a:ext>
                  </a:extLst>
                </a:gridCol>
                <a:gridCol w="1368152"/>
                <a:gridCol w="3060340"/>
                <a:gridCol w="1188132">
                  <a:extLst>
                    <a:ext uri="{9D8B030D-6E8A-4147-A177-3AD203B41FA5}">
                      <a16:colId xmlns:a16="http://schemas.microsoft.com/office/drawing/2014/main" xmlns="" val="20001"/>
                    </a:ext>
                  </a:extLst>
                </a:gridCol>
              </a:tblGrid>
              <a:tr h="71024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Decision Point</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Alternative</a:t>
                      </a:r>
                    </a:p>
                  </a:txBody>
                  <a:tcPr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Monetary Outcome</a:t>
                      </a:r>
                    </a:p>
                  </a:txBody>
                  <a:tcPr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Choice</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extLst>
                  <a:ext uri="{0D108BD9-81ED-4DB2-BD59-A6C34878D82A}">
                    <a16:rowId xmlns:a16="http://schemas.microsoft.com/office/drawing/2014/main" xmlns="" val="10000"/>
                  </a:ext>
                </a:extLst>
              </a:tr>
              <a:tr h="487375">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2</a:t>
                      </a:r>
                    </a:p>
                  </a:txBody>
                  <a:tcPr anchor="ct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Old</a:t>
                      </a:r>
                    </a:p>
                  </a:txBody>
                  <a:tcPr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tab pos="1939925" algn="l"/>
                          <a:tab pos="2174875" algn="l"/>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$20k(2)-$30k	=	$10k</a:t>
                      </a:r>
                    </a:p>
                  </a:txBody>
                  <a:tcPr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Old</a:t>
                      </a:r>
                    </a:p>
                  </a:txBody>
                  <a:tcPr anchor="ct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r h="488950">
                <a:tc vMerge="1">
                  <a:txBody>
                    <a:bodyPr/>
                    <a:lstStyle/>
                    <a:p>
                      <a:endParaRPr lang="en-US"/>
                    </a:p>
                  </a:txBody>
                  <a:tcPr>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New</a:t>
                      </a:r>
                    </a:p>
                  </a:txBody>
                  <a:tcPr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tab pos="1939925" algn="l"/>
                          <a:tab pos="2174875" algn="l"/>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$70k(2)-$180k	=	-$40k</a:t>
                      </a:r>
                    </a:p>
                  </a:txBody>
                  <a:tcPr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vMerge="1">
                  <a:txBody>
                    <a:bodyPr/>
                    <a:lstStyle/>
                    <a:p>
                      <a:endParaRPr lang="en-US"/>
                    </a:p>
                  </a:txBody>
                  <a:tcPr>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2"/>
                  </a:ext>
                </a:extLst>
              </a:tr>
              <a:tr h="488950">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a:t>
                      </a:r>
                    </a:p>
                  </a:txBody>
                  <a:tcPr anchor="ct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Old</a:t>
                      </a:r>
                    </a:p>
                  </a:txBody>
                  <a:tcPr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tab pos="1939925" algn="l"/>
                          <a:tab pos="2174875" algn="l"/>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$10k+$25k(1)-$20k=$15k</a:t>
                      </a:r>
                    </a:p>
                  </a:txBody>
                  <a:tcPr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New</a:t>
                      </a:r>
                    </a:p>
                  </a:txBody>
                  <a:tcPr anchor="ct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3"/>
                  </a:ext>
                </a:extLst>
              </a:tr>
              <a:tr h="488950">
                <a:tc vMerge="1">
                  <a:txBody>
                    <a:bodyPr/>
                    <a:lstStyle/>
                    <a:p>
                      <a:endParaRPr lang="en-US"/>
                    </a:p>
                  </a:txBody>
                  <a:tcPr>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New</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tab pos="1939925" algn="l"/>
                          <a:tab pos="2174875" algn="l"/>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$70k(3)-$180k	=	$30k</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vMerge="1">
                  <a:txBody>
                    <a:bodyPr/>
                    <a:lstStyle/>
                    <a:p>
                      <a:endParaRPr lang="en-US"/>
                    </a:p>
                  </a:txBody>
                  <a:tcPr>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488950">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a:t>
                      </a:r>
                    </a:p>
                  </a:txBody>
                  <a:tcPr anchor="ctr"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Old</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tab pos="1939925" algn="l"/>
                          <a:tab pos="2174875" algn="l"/>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$30k+$30k(1)-$15k	=$45k</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Old</a:t>
                      </a:r>
                    </a:p>
                  </a:txBody>
                  <a:tcPr anchor="ctr"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488950">
                <a:tc vMerge="1">
                  <a:txBody>
                    <a:bodyPr/>
                    <a:lstStyle/>
                    <a:p>
                      <a:endParaRPr lang="en-US"/>
                    </a:p>
                  </a:txBody>
                  <a:tcPr>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New</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tab pos="1939925" algn="l"/>
                          <a:tab pos="2174875" algn="l"/>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$55k(4)-$180k	=	$40k</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vMerge="1">
                  <a:txBody>
                    <a:bodyPr/>
                    <a:lstStyle/>
                    <a:p>
                      <a:endParaRPr lang="en-US" dirty="0"/>
                    </a:p>
                  </a:txBody>
                  <a:tcPr>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bl>
          </a:graphicData>
        </a:graphic>
      </p:graphicFrame>
    </p:spTree>
    <p:extLst>
      <p:ext uri="{BB962C8B-B14F-4D97-AF65-F5344CB8AC3E}">
        <p14:creationId xmlns:p14="http://schemas.microsoft.com/office/powerpoint/2010/main" val="39905907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01168"/>
            <a:ext cx="8229600" cy="1046440"/>
          </a:xfrm>
        </p:spPr>
        <p:txBody>
          <a:bodyPr/>
          <a:lstStyle/>
          <a:p>
            <a:r>
              <a:rPr lang="en-US" dirty="0"/>
              <a:t>Acme S</a:t>
            </a:r>
            <a:r>
              <a:rPr lang="en-US" dirty="0" smtClean="0"/>
              <a:t>hould </a:t>
            </a:r>
            <a:r>
              <a:rPr lang="en-US" dirty="0"/>
              <a:t>K</a:t>
            </a:r>
            <a:r>
              <a:rPr lang="en-US" dirty="0" smtClean="0"/>
              <a:t>eep </a:t>
            </a:r>
            <a:r>
              <a:rPr lang="en-US" dirty="0"/>
              <a:t>t</a:t>
            </a:r>
            <a:r>
              <a:rPr lang="en-US" dirty="0" smtClean="0"/>
              <a:t>heir </a:t>
            </a:r>
            <a:r>
              <a:rPr lang="en-US" dirty="0"/>
              <a:t>C</a:t>
            </a:r>
            <a:r>
              <a:rPr lang="en-US" dirty="0" smtClean="0"/>
              <a:t>urrent Machine </a:t>
            </a:r>
            <a:r>
              <a:rPr lang="en-US" dirty="0"/>
              <a:t>for </a:t>
            </a:r>
            <a:r>
              <a:rPr lang="en-US" dirty="0" smtClean="0"/>
              <a:t>One </a:t>
            </a:r>
            <a:r>
              <a:rPr lang="en-US" dirty="0"/>
              <a:t>M</a:t>
            </a:r>
            <a:r>
              <a:rPr lang="en-US" dirty="0" smtClean="0"/>
              <a:t>ore </a:t>
            </a:r>
            <a:r>
              <a:rPr lang="en-US" dirty="0"/>
              <a:t>Y</a:t>
            </a:r>
            <a:r>
              <a:rPr lang="en-US" dirty="0" smtClean="0"/>
              <a:t>ear</a:t>
            </a:r>
            <a:r>
              <a:rPr lang="en-US" dirty="0"/>
              <a:t>.</a:t>
            </a:r>
          </a:p>
        </p:txBody>
      </p:sp>
      <p:sp>
        <p:nvSpPr>
          <p:cNvPr id="7" name="Content Placeholder 6"/>
          <p:cNvSpPr>
            <a:spLocks noGrp="1"/>
          </p:cNvSpPr>
          <p:nvPr>
            <p:ph sz="half" idx="2"/>
          </p:nvPr>
        </p:nvSpPr>
        <p:spPr>
          <a:xfrm>
            <a:off x="457200" y="1641600"/>
            <a:ext cx="8229600" cy="4270400"/>
          </a:xfrm>
        </p:spPr>
        <p:txBody>
          <a:bodyPr/>
          <a:lstStyle/>
          <a:p>
            <a:r>
              <a:rPr lang="en-US" altLang="en-US" dirty="0"/>
              <a:t>The table reveals that at decision point 2, if Acme still has the old machine, they should keep it.</a:t>
            </a:r>
          </a:p>
          <a:p>
            <a:r>
              <a:rPr lang="en-US" altLang="en-US" dirty="0"/>
              <a:t>At decision point 1, purchasing the new machine provides greater return than keeping the old one.</a:t>
            </a:r>
          </a:p>
          <a:p>
            <a:r>
              <a:rPr lang="en-US" altLang="en-US" dirty="0"/>
              <a:t>At decision point 0 (today), it is more advantageous to keep the old (current) machine for one more year, given that the best decision at decision point 1 is to get the new machine.</a:t>
            </a:r>
          </a:p>
          <a:p>
            <a:r>
              <a:rPr lang="en-US" altLang="en-US" dirty="0"/>
              <a:t>It would be appropriate to include the time value of money, so cash flows should be discounted to the present and the analysis performed again.</a:t>
            </a:r>
          </a:p>
        </p:txBody>
      </p:sp>
    </p:spTree>
    <p:extLst>
      <p:ext uri="{BB962C8B-B14F-4D97-AF65-F5344CB8AC3E}">
        <p14:creationId xmlns:p14="http://schemas.microsoft.com/office/powerpoint/2010/main" val="31301929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49808"/>
            <a:ext cx="8229600" cy="523220"/>
          </a:xfrm>
        </p:spPr>
        <p:txBody>
          <a:bodyPr/>
          <a:lstStyle/>
          <a:p>
            <a:r>
              <a:rPr lang="en-US" dirty="0"/>
              <a:t>Adding </a:t>
            </a:r>
            <a:r>
              <a:rPr lang="en-US" dirty="0" smtClean="0"/>
              <a:t>Probabilities </a:t>
            </a:r>
            <a:r>
              <a:rPr lang="en-US" dirty="0"/>
              <a:t>to </a:t>
            </a:r>
            <a:r>
              <a:rPr lang="en-US" dirty="0" smtClean="0"/>
              <a:t>Decision </a:t>
            </a:r>
            <a:r>
              <a:rPr lang="en-US" dirty="0"/>
              <a:t>T</a:t>
            </a:r>
            <a:r>
              <a:rPr lang="en-US" dirty="0" smtClean="0"/>
              <a:t>rees</a:t>
            </a:r>
            <a:r>
              <a:rPr lang="en-US" dirty="0"/>
              <a:t>.</a:t>
            </a:r>
          </a:p>
        </p:txBody>
      </p:sp>
      <p:sp>
        <p:nvSpPr>
          <p:cNvPr id="7" name="Content Placeholder 6"/>
          <p:cNvSpPr>
            <a:spLocks noGrp="1"/>
          </p:cNvSpPr>
          <p:nvPr>
            <p:ph sz="half" idx="2"/>
          </p:nvPr>
        </p:nvSpPr>
        <p:spPr>
          <a:xfrm>
            <a:off x="457200" y="1641600"/>
            <a:ext cx="8229600" cy="4270400"/>
          </a:xfrm>
        </p:spPr>
        <p:txBody>
          <a:bodyPr/>
          <a:lstStyle/>
          <a:p>
            <a:r>
              <a:rPr lang="en-US" altLang="en-US" dirty="0"/>
              <a:t>Most decisions also include chance outcomes, so we use chance nodes.</a:t>
            </a:r>
          </a:p>
          <a:p>
            <a:r>
              <a:rPr lang="en-US" altLang="en-US" dirty="0"/>
              <a:t>All alternatives emanating from either a decision or chance node must be mutually exclusive (no more than one may be selected) and exhaustive (contain all possible outcomes).</a:t>
            </a:r>
          </a:p>
          <a:p>
            <a:r>
              <a:rPr lang="en-US" altLang="en-US" dirty="0"/>
              <a:t>The probabilities on the branches from a chance node must sum to one (like probability tree diagrams).</a:t>
            </a:r>
          </a:p>
          <a:p>
            <a:r>
              <a:rPr lang="en-US" altLang="en-US" dirty="0"/>
              <a:t>The value assigned to a chance node is the expected value of the possible outcomes along each of the branches leaving the node.</a:t>
            </a:r>
          </a:p>
        </p:txBody>
      </p:sp>
    </p:spTree>
    <p:extLst>
      <p:ext uri="{BB962C8B-B14F-4D97-AF65-F5344CB8AC3E}">
        <p14:creationId xmlns:p14="http://schemas.microsoft.com/office/powerpoint/2010/main" val="8531950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4101"/>
            <a:ext cx="8229600" cy="523220"/>
          </a:xfrm>
        </p:spPr>
        <p:txBody>
          <a:bodyPr>
            <a:spAutoFit/>
          </a:bodyPr>
          <a:lstStyle/>
          <a:p>
            <a:r>
              <a:rPr lang="en-US" sz="3400" dirty="0" smtClean="0"/>
              <a:t>Mitselfik </a:t>
            </a:r>
            <a:r>
              <a:rPr lang="en-US" sz="2800" dirty="0"/>
              <a:t>(1 of 2)</a:t>
            </a:r>
            <a:endParaRPr lang="en-US" sz="2800" dirty="0"/>
          </a:p>
        </p:txBody>
      </p:sp>
      <p:sp>
        <p:nvSpPr>
          <p:cNvPr id="4" name="Content Placeholder 3"/>
          <p:cNvSpPr>
            <a:spLocks noGrp="1"/>
          </p:cNvSpPr>
          <p:nvPr>
            <p:ph idx="1"/>
          </p:nvPr>
        </p:nvSpPr>
        <p:spPr>
          <a:xfrm>
            <a:off x="457200" y="1600201"/>
            <a:ext cx="8229600" cy="2044823"/>
          </a:xfrm>
        </p:spPr>
        <p:txBody>
          <a:bodyPr/>
          <a:lstStyle/>
          <a:p>
            <a:pPr marL="0" indent="0">
              <a:buNone/>
            </a:pPr>
            <a:r>
              <a:rPr lang="en-US" sz="2200" dirty="0"/>
              <a:t>Mitselfik, Inc. believes new scheduling software (at a cost of $150,000) will allow them to better manage product flow and therefore increase sales. The projection of increased annual sales (for the next 5 years), and the associated probabilities, are below. The following slide shows the decision tree, and resulting PW at a MARR of 12%.</a:t>
            </a:r>
            <a:endParaRPr lang="en-IN" sz="2200" dirty="0"/>
          </a:p>
        </p:txBody>
      </p:sp>
      <p:graphicFrame>
        <p:nvGraphicFramePr>
          <p:cNvPr id="9" name="Shape 303"/>
          <p:cNvGraphicFramePr/>
          <p:nvPr>
            <p:extLst>
              <p:ext uri="{D42A27DB-BD31-4B8C-83A1-F6EECF244321}">
                <p14:modId xmlns:p14="http://schemas.microsoft.com/office/powerpoint/2010/main" val="2554245615"/>
              </p:ext>
            </p:extLst>
          </p:nvPr>
        </p:nvGraphicFramePr>
        <p:xfrm>
          <a:off x="2787759" y="3789040"/>
          <a:ext cx="3520900" cy="2541280"/>
        </p:xfrm>
        <a:graphic>
          <a:graphicData uri="http://schemas.openxmlformats.org/drawingml/2006/table">
            <a:tbl>
              <a:tblPr firstRow="1">
                <a:noFill/>
              </a:tblPr>
              <a:tblGrid>
                <a:gridCol w="1944216">
                  <a:extLst>
                    <a:ext uri="{9D8B030D-6E8A-4147-A177-3AD203B41FA5}">
                      <a16:colId xmlns:a16="http://schemas.microsoft.com/office/drawing/2014/main" xmlns="" val="20000"/>
                    </a:ext>
                  </a:extLst>
                </a:gridCol>
                <a:gridCol w="1576684">
                  <a:extLst>
                    <a:ext uri="{9D8B030D-6E8A-4147-A177-3AD203B41FA5}">
                      <a16:colId xmlns:a16="http://schemas.microsoft.com/office/drawing/2014/main" xmlns="" val="20001"/>
                    </a:ext>
                  </a:extLst>
                </a:gridCol>
              </a:tblGrid>
              <a:tr h="71024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Increased annual sales</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Probability</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extLst>
                  <a:ext uri="{0D108BD9-81ED-4DB2-BD59-A6C34878D82A}">
                    <a16:rowId xmlns:a16="http://schemas.microsoft.com/office/drawing/2014/main" xmlns="" val="10000"/>
                  </a:ext>
                </a:extLst>
              </a:tr>
              <a:tr h="4873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$75,000</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0.35</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r h="48895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$60,000</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0.45</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2"/>
                  </a:ext>
                </a:extLst>
              </a:tr>
              <a:tr h="48895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$40,000</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0.15</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3"/>
                  </a:ext>
                </a:extLst>
              </a:tr>
              <a:tr h="31949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$30,000</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0.05</a:t>
                      </a:r>
                    </a:p>
                  </a:txBody>
                  <a:tcPr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bl>
          </a:graphicData>
        </a:graphic>
      </p:graphicFrame>
    </p:spTree>
    <p:extLst>
      <p:ext uri="{BB962C8B-B14F-4D97-AF65-F5344CB8AC3E}">
        <p14:creationId xmlns:p14="http://schemas.microsoft.com/office/powerpoint/2010/main" val="23597670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5338"/>
            <a:ext cx="8229600" cy="511889"/>
          </a:xfrm>
        </p:spPr>
        <p:txBody>
          <a:bodyPr/>
          <a:lstStyle/>
          <a:p>
            <a:r>
              <a:rPr lang="en-US" sz="3400" dirty="0" smtClean="0"/>
              <a:t>Mitselfik </a:t>
            </a:r>
            <a:r>
              <a:rPr lang="en-US" sz="2800" dirty="0" smtClean="0"/>
              <a:t>(2 </a:t>
            </a:r>
            <a:r>
              <a:rPr lang="en-US" sz="2800" dirty="0"/>
              <a:t>of 2)</a:t>
            </a:r>
            <a:endParaRPr lang="en-IN" sz="2800" dirty="0"/>
          </a:p>
        </p:txBody>
      </p:sp>
      <p:pic>
        <p:nvPicPr>
          <p:cNvPr id="16386" name="Picture 2" descr="A diagram shows a decision tree. v A decision square labelled $68,992 has two arrows pointing from it: one points to a probability node labelled $68,992 with “New software” written on the arrow; another points to the rejected option sphere labelled $0 with “Current software” written on the arrow.&#10;v The probability node labelled $68,992 points to four different “sales increase” values such as 75,000, 60,000, 40,000, and 30,000 with the probabilities 0.35, 0.45, 0.15, and 0.05 respectively.&#10;v The “PW” values for the four sales increase are as follows: 75,000: $120,360; 60,000: $66,288, 40,000: minus $5,808, and 30,000: minus $41,85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0925" y="1376772"/>
            <a:ext cx="7182151" cy="48751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32106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67152"/>
            <a:ext cx="8229600" cy="1569660"/>
          </a:xfrm>
        </p:spPr>
        <p:txBody>
          <a:bodyPr/>
          <a:lstStyle/>
          <a:p>
            <a:r>
              <a:rPr lang="en-US" dirty="0"/>
              <a:t>Mitselfik </a:t>
            </a:r>
            <a:r>
              <a:rPr lang="en-US" dirty="0"/>
              <a:t>S</a:t>
            </a:r>
            <a:r>
              <a:rPr lang="en-US" dirty="0" smtClean="0"/>
              <a:t>hould Purchase </a:t>
            </a:r>
            <a:r>
              <a:rPr lang="en-US" dirty="0"/>
              <a:t>the </a:t>
            </a:r>
            <a:r>
              <a:rPr lang="en-US" dirty="0" smtClean="0"/>
              <a:t>Software</a:t>
            </a:r>
            <a:r>
              <a:rPr lang="en-US" dirty="0"/>
              <a:t>; the </a:t>
            </a:r>
            <a:r>
              <a:rPr lang="en-US" dirty="0" smtClean="0"/>
              <a:t>Expected </a:t>
            </a:r>
            <a:r>
              <a:rPr lang="en-US" dirty="0"/>
              <a:t>PW of the </a:t>
            </a:r>
            <a:r>
              <a:rPr lang="en-US" dirty="0" smtClean="0"/>
              <a:t>Investment </a:t>
            </a:r>
            <a:r>
              <a:rPr lang="en-US" dirty="0"/>
              <a:t>is $68,992.</a:t>
            </a:r>
          </a:p>
        </p:txBody>
      </p:sp>
      <p:sp>
        <p:nvSpPr>
          <p:cNvPr id="7" name="Content Placeholder 6"/>
          <p:cNvSpPr>
            <a:spLocks noGrp="1"/>
          </p:cNvSpPr>
          <p:nvPr>
            <p:ph sz="half" idx="2"/>
          </p:nvPr>
        </p:nvSpPr>
        <p:spPr>
          <a:xfrm>
            <a:off x="457200" y="2079136"/>
            <a:ext cx="8229600" cy="2970044"/>
          </a:xfrm>
        </p:spPr>
        <p:txBody>
          <a:bodyPr/>
          <a:lstStyle/>
          <a:p>
            <a:r>
              <a:rPr lang="en-US" altLang="en-US" dirty="0"/>
              <a:t>The PW of each annual sales increase amount is given in the far right of the tree.</a:t>
            </a:r>
          </a:p>
          <a:p>
            <a:r>
              <a:rPr lang="en-US" altLang="en-US" dirty="0"/>
              <a:t>The expected value of the annual sales increase is $218,992 (the sum of the probabilities times the respective PW).</a:t>
            </a:r>
          </a:p>
          <a:p>
            <a:r>
              <a:rPr lang="en-US" altLang="en-US" dirty="0"/>
              <a:t>Subtracting the initial cost yields a net PW of $68,992, which is superior to </a:t>
            </a:r>
            <a:r>
              <a:rPr lang="ja-JP" altLang="en-US" dirty="0"/>
              <a:t>“</a:t>
            </a:r>
            <a:r>
              <a:rPr lang="en-US" altLang="ja-JP" dirty="0"/>
              <a:t>do nothing</a:t>
            </a:r>
            <a:r>
              <a:rPr lang="ja-JP" altLang="en-US" dirty="0"/>
              <a:t>”</a:t>
            </a:r>
            <a:r>
              <a:rPr lang="en-US" altLang="ja-JP" dirty="0"/>
              <a:t> (which is eliminated, signified by the double lines on that decision branch).</a:t>
            </a:r>
            <a:endParaRPr lang="en-US" altLang="en-US" dirty="0"/>
          </a:p>
        </p:txBody>
      </p:sp>
    </p:spTree>
    <p:extLst>
      <p:ext uri="{BB962C8B-B14F-4D97-AF65-F5344CB8AC3E}">
        <p14:creationId xmlns:p14="http://schemas.microsoft.com/office/powerpoint/2010/main" val="9985608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71706"/>
            <a:ext cx="8229600" cy="1046440"/>
          </a:xfrm>
        </p:spPr>
        <p:txBody>
          <a:bodyPr/>
          <a:lstStyle/>
          <a:p>
            <a:r>
              <a:rPr lang="en-US" dirty="0"/>
              <a:t>How </a:t>
            </a:r>
            <a:r>
              <a:rPr lang="en-US" dirty="0" smtClean="0"/>
              <a:t>Much </a:t>
            </a:r>
            <a:r>
              <a:rPr lang="en-US" dirty="0"/>
              <a:t>W</a:t>
            </a:r>
            <a:r>
              <a:rPr lang="en-US" dirty="0" smtClean="0"/>
              <a:t>ould </a:t>
            </a:r>
            <a:r>
              <a:rPr lang="en-US" dirty="0"/>
              <a:t>we </a:t>
            </a:r>
            <a:r>
              <a:rPr lang="en-US" dirty="0" smtClean="0"/>
              <a:t>Pay </a:t>
            </a:r>
            <a:r>
              <a:rPr lang="en-US" dirty="0"/>
              <a:t>to have </a:t>
            </a:r>
            <a:r>
              <a:rPr lang="en-US" dirty="0"/>
              <a:t>P</a:t>
            </a:r>
            <a:r>
              <a:rPr lang="en-US" dirty="0" smtClean="0"/>
              <a:t>erfect </a:t>
            </a:r>
            <a:r>
              <a:rPr lang="en-US" dirty="0"/>
              <a:t>I</a:t>
            </a:r>
            <a:r>
              <a:rPr lang="en-US" dirty="0" smtClean="0"/>
              <a:t>nformation About </a:t>
            </a:r>
            <a:r>
              <a:rPr lang="en-US" dirty="0"/>
              <a:t>the </a:t>
            </a:r>
            <a:r>
              <a:rPr lang="en-US" dirty="0" smtClean="0"/>
              <a:t>Future</a:t>
            </a:r>
            <a:r>
              <a:rPr lang="en-US" dirty="0"/>
              <a:t>?</a:t>
            </a:r>
          </a:p>
        </p:txBody>
      </p:sp>
      <p:sp>
        <p:nvSpPr>
          <p:cNvPr id="7" name="Content Placeholder 6"/>
          <p:cNvSpPr>
            <a:spLocks noGrp="1"/>
          </p:cNvSpPr>
          <p:nvPr>
            <p:ph sz="half" idx="2"/>
          </p:nvPr>
        </p:nvSpPr>
        <p:spPr>
          <a:xfrm>
            <a:off x="457200" y="1650067"/>
            <a:ext cx="8229600" cy="4270400"/>
          </a:xfrm>
        </p:spPr>
        <p:txBody>
          <a:bodyPr/>
          <a:lstStyle/>
          <a:p>
            <a:r>
              <a:rPr lang="en-US" altLang="en-US" dirty="0"/>
              <a:t>Perhaps with additional information we might have a better estimate of sales, or exact knowledge of sales (“perfect” information).</a:t>
            </a:r>
          </a:p>
          <a:p>
            <a:r>
              <a:rPr lang="en-US" altLang="en-US" dirty="0"/>
              <a:t>The cost of reducing the uncertainty must be balanced against the value.</a:t>
            </a:r>
          </a:p>
          <a:p>
            <a:r>
              <a:rPr lang="en-US" altLang="en-US" dirty="0"/>
              <a:t>Perfect information is not obtainable, so the expected value of perfect information (EVPI) is an upper limit on what we would consider spending.</a:t>
            </a:r>
          </a:p>
          <a:p>
            <a:r>
              <a:rPr lang="en-US" altLang="en-US" dirty="0"/>
              <a:t>EVPI = the value of the decision based on perfect information minus the value without the </a:t>
            </a:r>
            <a:r>
              <a:rPr lang="en-US" altLang="en-US" dirty="0" smtClean="0"/>
              <a:t>information.</a:t>
            </a:r>
            <a:endParaRPr lang="en-US" altLang="en-US" dirty="0"/>
          </a:p>
        </p:txBody>
      </p:sp>
    </p:spTree>
    <p:extLst>
      <p:ext uri="{BB962C8B-B14F-4D97-AF65-F5344CB8AC3E}">
        <p14:creationId xmlns:p14="http://schemas.microsoft.com/office/powerpoint/2010/main" val="19374850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71706"/>
            <a:ext cx="8229600" cy="1046440"/>
          </a:xfrm>
        </p:spPr>
        <p:txBody>
          <a:bodyPr/>
          <a:lstStyle/>
          <a:p>
            <a:r>
              <a:rPr lang="en-US" dirty="0"/>
              <a:t>Mitselfik </a:t>
            </a:r>
            <a:r>
              <a:rPr lang="en-US" dirty="0" smtClean="0"/>
              <a:t>Could </a:t>
            </a:r>
            <a:r>
              <a:rPr lang="en-US" dirty="0"/>
              <a:t>M</a:t>
            </a:r>
            <a:r>
              <a:rPr lang="en-US" dirty="0" smtClean="0"/>
              <a:t>ake </a:t>
            </a:r>
            <a:r>
              <a:rPr lang="en-US" dirty="0"/>
              <a:t>the </a:t>
            </a:r>
            <a:r>
              <a:rPr lang="en-US" dirty="0" smtClean="0"/>
              <a:t>Right </a:t>
            </a:r>
            <a:r>
              <a:rPr lang="en-US" dirty="0"/>
              <a:t>D</a:t>
            </a:r>
            <a:r>
              <a:rPr lang="en-US" dirty="0" smtClean="0"/>
              <a:t>ecision </a:t>
            </a:r>
            <a:r>
              <a:rPr lang="en-US" dirty="0"/>
              <a:t>with </a:t>
            </a:r>
            <a:r>
              <a:rPr lang="en-US" dirty="0" smtClean="0"/>
              <a:t>Perfect </a:t>
            </a:r>
            <a:r>
              <a:rPr lang="en-US" dirty="0"/>
              <a:t>I</a:t>
            </a:r>
            <a:r>
              <a:rPr lang="en-US" dirty="0" smtClean="0"/>
              <a:t>nformation</a:t>
            </a:r>
            <a:r>
              <a:rPr lang="en-US" dirty="0"/>
              <a:t>.</a:t>
            </a:r>
          </a:p>
        </p:txBody>
      </p:sp>
      <p:graphicFrame>
        <p:nvGraphicFramePr>
          <p:cNvPr id="4" name="Shape 303"/>
          <p:cNvGraphicFramePr/>
          <p:nvPr>
            <p:extLst>
              <p:ext uri="{D42A27DB-BD31-4B8C-83A1-F6EECF244321}">
                <p14:modId xmlns:p14="http://schemas.microsoft.com/office/powerpoint/2010/main" val="240144260"/>
              </p:ext>
            </p:extLst>
          </p:nvPr>
        </p:nvGraphicFramePr>
        <p:xfrm>
          <a:off x="755576" y="1880828"/>
          <a:ext cx="7596844" cy="3891605"/>
        </p:xfrm>
        <a:graphic>
          <a:graphicData uri="http://schemas.openxmlformats.org/drawingml/2006/table">
            <a:tbl>
              <a:tblPr firstRow="1">
                <a:noFill/>
              </a:tblPr>
              <a:tblGrid>
                <a:gridCol w="1908212">
                  <a:extLst>
                    <a:ext uri="{9D8B030D-6E8A-4147-A177-3AD203B41FA5}">
                      <a16:colId xmlns:a16="http://schemas.microsoft.com/office/drawing/2014/main" xmlns="" val="20000"/>
                    </a:ext>
                  </a:extLst>
                </a:gridCol>
                <a:gridCol w="1368152">
                  <a:extLst>
                    <a:ext uri="{9D8B030D-6E8A-4147-A177-3AD203B41FA5}">
                      <a16:colId xmlns:a16="http://schemas.microsoft.com/office/drawing/2014/main" xmlns="" val="20001"/>
                    </a:ext>
                  </a:extLst>
                </a:gridCol>
                <a:gridCol w="1548172"/>
                <a:gridCol w="1224136"/>
                <a:gridCol w="1548172"/>
              </a:tblGrid>
              <a:tr h="71024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Regular"/>
                        <a:ea typeface="ＭＳ Ｐゴシック" pitchFamily="19" charset="-128"/>
                      </a:endParaRP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Regular"/>
                        <a:ea typeface="ＭＳ Ｐゴシック" pitchFamily="19" charset="-128"/>
                      </a:endParaRP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rPr>
                        <a:t>Decision with perfect information</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hMerge="1">
                  <a:txBody>
                    <a:bodyPr/>
                    <a:lstStyle/>
                    <a:p>
                      <a:endParaRPr lang="en-US"/>
                    </a:p>
                  </a:txBody>
                  <a:tcPr>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Regular"/>
                        <a:ea typeface="ＭＳ Ｐゴシック" pitchFamily="19" charset="-128"/>
                      </a:endParaRP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extLst>
                  <a:ext uri="{0D108BD9-81ED-4DB2-BD59-A6C34878D82A}">
                    <a16:rowId xmlns:a16="http://schemas.microsoft.com/office/drawing/2014/main" xmlns="" val="10000"/>
                  </a:ext>
                </a:extLst>
              </a:tr>
              <a:tr h="71024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rPr>
                        <a:t>Increased sales</a:t>
                      </a:r>
                    </a:p>
                  </a:txBody>
                  <a:tcPr anchor="b" horzOverflow="overflow">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rPr>
                        <a:t>Probability</a:t>
                      </a:r>
                    </a:p>
                  </a:txBody>
                  <a:tcPr anchor="b"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rPr>
                        <a:t>Decision</a:t>
                      </a:r>
                    </a:p>
                  </a:txBody>
                  <a:tcPr anchor="b"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rPr>
                        <a:t>Outcome</a:t>
                      </a:r>
                    </a:p>
                  </a:txBody>
                  <a:tcPr anchor="b"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rPr>
                        <a:t>Prior decision</a:t>
                      </a:r>
                    </a:p>
                  </a:txBody>
                  <a:tcPr anchor="b"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r>
              <a:tr h="4873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rPr>
                        <a:t>$75,000</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rPr>
                        <a:t>0.35</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rPr>
                        <a:t>Purchase</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rPr>
                        <a:t>$120,360</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rPr>
                        <a:t>$120,360</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r h="4889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rPr>
                        <a:t>$60,000</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rPr>
                        <a:t>0.45</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rPr>
                        <a:t>Purchase</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rPr>
                        <a:t>$66,288</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rPr>
                        <a:t>$66,288</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2"/>
                  </a:ext>
                </a:extLst>
              </a:tr>
              <a:tr h="4889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rPr>
                        <a:t>$40,000</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rPr>
                        <a:t>0.15</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rPr>
                        <a:t>No purchase</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rPr>
                        <a:t>$0</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rPr>
                        <a:t>-$5,808</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3"/>
                  </a:ext>
                </a:extLst>
              </a:tr>
              <a:tr h="31949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rPr>
                        <a:t>$30,000</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rPr>
                        <a:t>0.05</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rPr>
                        <a:t>No purchase</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rPr>
                        <a:t>$0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rPr>
                        <a:t>-$41,856</a:t>
                      </a:r>
                    </a:p>
                  </a:txBody>
                  <a:tcPr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31949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a:ln>
                          <a:noFill/>
                        </a:ln>
                        <a:solidFill>
                          <a:schemeClr val="tx1"/>
                        </a:solidFill>
                        <a:effectLst/>
                        <a:latin typeface="Arial Regular"/>
                        <a:ea typeface="ＭＳ Ｐゴシック" pitchFamily="19" charset="-128"/>
                      </a:endParaRP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a:ln>
                          <a:noFill/>
                        </a:ln>
                        <a:solidFill>
                          <a:schemeClr val="tx1"/>
                        </a:solidFill>
                        <a:effectLst/>
                        <a:latin typeface="Arial Regular"/>
                        <a:ea typeface="ＭＳ Ｐゴシック" pitchFamily="19" charset="-128"/>
                      </a:endParaRP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rPr>
                        <a:t>Expected Value</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rPr>
                        <a:t>$71,956</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rPr>
                        <a:t>$68,992</a:t>
                      </a:r>
                    </a:p>
                  </a:txBody>
                  <a:tcPr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bl>
          </a:graphicData>
        </a:graphic>
      </p:graphicFrame>
    </p:spTree>
    <p:extLst>
      <p:ext uri="{BB962C8B-B14F-4D97-AF65-F5344CB8AC3E}">
        <p14:creationId xmlns:p14="http://schemas.microsoft.com/office/powerpoint/2010/main" val="34346318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01168"/>
            <a:ext cx="8229600" cy="1046440"/>
          </a:xfrm>
        </p:spPr>
        <p:txBody>
          <a:bodyPr/>
          <a:lstStyle/>
          <a:p>
            <a:r>
              <a:rPr lang="en-US" dirty="0"/>
              <a:t>How </a:t>
            </a:r>
            <a:r>
              <a:rPr lang="en-US" dirty="0" smtClean="0"/>
              <a:t>Much </a:t>
            </a:r>
            <a:r>
              <a:rPr lang="en-US" dirty="0"/>
              <a:t>S</a:t>
            </a:r>
            <a:r>
              <a:rPr lang="en-US" dirty="0" smtClean="0"/>
              <a:t>hould </a:t>
            </a:r>
            <a:r>
              <a:rPr lang="en-US" dirty="0"/>
              <a:t>Mitselfik </a:t>
            </a:r>
            <a:r>
              <a:rPr lang="en-US" dirty="0" smtClean="0"/>
              <a:t>Pay </a:t>
            </a:r>
            <a:r>
              <a:rPr lang="en-US" dirty="0"/>
              <a:t>for </a:t>
            </a:r>
            <a:r>
              <a:rPr lang="en-US" dirty="0" smtClean="0"/>
              <a:t>Perfect </a:t>
            </a:r>
            <a:r>
              <a:rPr lang="en-US" dirty="0"/>
              <a:t>I</a:t>
            </a:r>
            <a:r>
              <a:rPr lang="en-US" dirty="0" smtClean="0"/>
              <a:t>nformation</a:t>
            </a:r>
            <a:r>
              <a:rPr lang="en-US" dirty="0"/>
              <a:t>?</a:t>
            </a:r>
          </a:p>
        </p:txBody>
      </p:sp>
      <p:sp>
        <p:nvSpPr>
          <p:cNvPr id="7" name="Content Placeholder 6"/>
          <p:cNvSpPr>
            <a:spLocks noGrp="1"/>
          </p:cNvSpPr>
          <p:nvPr>
            <p:ph sz="half" idx="2"/>
          </p:nvPr>
        </p:nvSpPr>
        <p:spPr>
          <a:xfrm>
            <a:off x="457200" y="1641600"/>
            <a:ext cx="8229600" cy="2970044"/>
          </a:xfrm>
        </p:spPr>
        <p:txBody>
          <a:bodyPr/>
          <a:lstStyle/>
          <a:p>
            <a:r>
              <a:rPr lang="en-US" altLang="en-US" dirty="0"/>
              <a:t>If Mitselfik had perfect information they would decide not to purchase the software if the increase in sales were $30,000 or $40,000.</a:t>
            </a:r>
          </a:p>
          <a:p>
            <a:r>
              <a:rPr lang="en-US" altLang="en-US" dirty="0"/>
              <a:t>EVPI = $71,956 - $68,992 = $2,964.</a:t>
            </a:r>
          </a:p>
          <a:p>
            <a:r>
              <a:rPr lang="en-US" altLang="en-US" dirty="0"/>
              <a:t>It is possible to find the expected value of any additional information that is not “perfect</a:t>
            </a:r>
            <a:r>
              <a:rPr lang="en-US" altLang="en-US" dirty="0" smtClean="0"/>
              <a:t>.” This </a:t>
            </a:r>
            <a:r>
              <a:rPr lang="en-US" altLang="en-US" dirty="0"/>
              <a:t>is discussed in detail in the text.</a:t>
            </a:r>
          </a:p>
        </p:txBody>
      </p:sp>
    </p:spTree>
    <p:extLst>
      <p:ext uri="{BB962C8B-B14F-4D97-AF65-F5344CB8AC3E}">
        <p14:creationId xmlns:p14="http://schemas.microsoft.com/office/powerpoint/2010/main" val="37797016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01168"/>
            <a:ext cx="8229600" cy="1046440"/>
          </a:xfrm>
        </p:spPr>
        <p:txBody>
          <a:bodyPr/>
          <a:lstStyle/>
          <a:p>
            <a:r>
              <a:rPr lang="en-US" dirty="0"/>
              <a:t>Decision </a:t>
            </a:r>
            <a:r>
              <a:rPr lang="en-US" dirty="0"/>
              <a:t>T</a:t>
            </a:r>
            <a:r>
              <a:rPr lang="en-US" dirty="0" smtClean="0"/>
              <a:t>rees Can </a:t>
            </a:r>
            <a:r>
              <a:rPr lang="en-US" dirty="0"/>
              <a:t>be </a:t>
            </a:r>
            <a:r>
              <a:rPr lang="en-US" dirty="0" smtClean="0"/>
              <a:t>Used </a:t>
            </a:r>
            <a:r>
              <a:rPr lang="en-US" dirty="0"/>
              <a:t>to </a:t>
            </a:r>
            <a:r>
              <a:rPr lang="en-US" dirty="0" smtClean="0"/>
              <a:t>Assist </a:t>
            </a:r>
            <a:r>
              <a:rPr lang="en-US" dirty="0"/>
              <a:t>in </a:t>
            </a:r>
            <a:r>
              <a:rPr lang="en-US" dirty="0" smtClean="0"/>
              <a:t>Analyzing </a:t>
            </a:r>
            <a:r>
              <a:rPr lang="en-US" dirty="0"/>
              <a:t>R</a:t>
            </a:r>
            <a:r>
              <a:rPr lang="en-US" dirty="0" smtClean="0"/>
              <a:t>eal </a:t>
            </a:r>
            <a:r>
              <a:rPr lang="en-US" dirty="0"/>
              <a:t>O</a:t>
            </a:r>
            <a:r>
              <a:rPr lang="en-US" dirty="0" smtClean="0"/>
              <a:t>ptions</a:t>
            </a:r>
            <a:r>
              <a:rPr lang="en-US" dirty="0"/>
              <a:t>.</a:t>
            </a:r>
          </a:p>
        </p:txBody>
      </p:sp>
      <p:sp>
        <p:nvSpPr>
          <p:cNvPr id="7" name="Content Placeholder 6"/>
          <p:cNvSpPr>
            <a:spLocks noGrp="1"/>
          </p:cNvSpPr>
          <p:nvPr>
            <p:ph sz="half" idx="2"/>
          </p:nvPr>
        </p:nvSpPr>
        <p:spPr>
          <a:xfrm>
            <a:off x="457200" y="1641600"/>
            <a:ext cx="8229600" cy="2408352"/>
          </a:xfrm>
        </p:spPr>
        <p:txBody>
          <a:bodyPr/>
          <a:lstStyle/>
          <a:p>
            <a:r>
              <a:rPr lang="en-US" altLang="en-US" dirty="0"/>
              <a:t>Real options, similar to financial call options, allow decision makers to invest capital now or postpone all or part of the investment until later.</a:t>
            </a:r>
          </a:p>
          <a:p>
            <a:r>
              <a:rPr lang="en-US" altLang="en-US" dirty="0"/>
              <a:t>When a firm makes an irreversible capital investment that could be postponed, it exercises its call option, which has value by virtue of the flexibility it gives the firm.</a:t>
            </a:r>
          </a:p>
        </p:txBody>
      </p:sp>
    </p:spTree>
    <p:extLst>
      <p:ext uri="{BB962C8B-B14F-4D97-AF65-F5344CB8AC3E}">
        <p14:creationId xmlns:p14="http://schemas.microsoft.com/office/powerpoint/2010/main" val="3323056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88640"/>
            <a:ext cx="8305800" cy="1569660"/>
          </a:xfrm>
        </p:spPr>
        <p:txBody>
          <a:bodyPr/>
          <a:lstStyle/>
          <a:p>
            <a:r>
              <a:rPr lang="en-US" sz="3400" dirty="0"/>
              <a:t>Four </a:t>
            </a:r>
            <a:r>
              <a:rPr lang="en-US" sz="3400" dirty="0"/>
              <a:t>M</a:t>
            </a:r>
            <a:r>
              <a:rPr lang="en-US" sz="3400" dirty="0" smtClean="0"/>
              <a:t>ajor Sources </a:t>
            </a:r>
            <a:r>
              <a:rPr lang="en-US" sz="3400" dirty="0"/>
              <a:t>of </a:t>
            </a:r>
            <a:r>
              <a:rPr lang="en-US" sz="3400" dirty="0" smtClean="0"/>
              <a:t>Uncertainty </a:t>
            </a:r>
            <a:r>
              <a:rPr lang="en-US" sz="3400" dirty="0"/>
              <a:t>are </a:t>
            </a:r>
            <a:r>
              <a:rPr lang="en-US" sz="3400" dirty="0" smtClean="0"/>
              <a:t>Present </a:t>
            </a:r>
            <a:r>
              <a:rPr lang="en-US" sz="3400" dirty="0"/>
              <a:t>in </a:t>
            </a:r>
            <a:r>
              <a:rPr lang="en-US" sz="3400" dirty="0" smtClean="0"/>
              <a:t>Engineering </a:t>
            </a:r>
            <a:r>
              <a:rPr lang="en-US" sz="3400" dirty="0"/>
              <a:t>E</a:t>
            </a:r>
            <a:r>
              <a:rPr lang="en-US" sz="3400" dirty="0" smtClean="0"/>
              <a:t>conomy </a:t>
            </a:r>
            <a:r>
              <a:rPr lang="en-US" sz="3400" dirty="0"/>
              <a:t>S</a:t>
            </a:r>
            <a:r>
              <a:rPr lang="en-US" sz="3400" dirty="0" smtClean="0"/>
              <a:t>tudies</a:t>
            </a:r>
            <a:endParaRPr lang="en-US" sz="3400" dirty="0"/>
          </a:p>
        </p:txBody>
      </p:sp>
      <p:sp>
        <p:nvSpPr>
          <p:cNvPr id="7" name="Content Placeholder 6"/>
          <p:cNvSpPr>
            <a:spLocks noGrp="1"/>
          </p:cNvSpPr>
          <p:nvPr>
            <p:ph sz="half" idx="2"/>
          </p:nvPr>
        </p:nvSpPr>
        <p:spPr>
          <a:xfrm>
            <a:off x="457200" y="1844824"/>
            <a:ext cx="8229600" cy="2423740"/>
          </a:xfrm>
        </p:spPr>
        <p:txBody>
          <a:bodyPr lIns="0" bIns="0">
            <a:spAutoFit/>
          </a:bodyPr>
          <a:lstStyle/>
          <a:p>
            <a:pPr marL="342900" indent="-342900">
              <a:buFont typeface="Arial" panose="020B0604020202020204" pitchFamily="34" charset="0"/>
              <a:buChar char="•"/>
            </a:pPr>
            <a:r>
              <a:rPr lang="en-US" altLang="en-US" dirty="0"/>
              <a:t>Possible inaccuracy of cash-flow estimates</a:t>
            </a:r>
          </a:p>
          <a:p>
            <a:pPr marL="342900" indent="-342900">
              <a:buFont typeface="Arial" panose="020B0604020202020204" pitchFamily="34" charset="0"/>
              <a:buChar char="•"/>
            </a:pPr>
            <a:r>
              <a:rPr lang="en-US" altLang="en-US" dirty="0"/>
              <a:t>The type of business involved in relation to the future health of the economy</a:t>
            </a:r>
          </a:p>
          <a:p>
            <a:pPr marL="342900" indent="-342900">
              <a:buFont typeface="Arial" panose="020B0604020202020204" pitchFamily="34" charset="0"/>
              <a:buChar char="•"/>
            </a:pPr>
            <a:r>
              <a:rPr lang="en-US" altLang="en-US" dirty="0"/>
              <a:t>The type of physical plant and equipment involved</a:t>
            </a:r>
          </a:p>
          <a:p>
            <a:pPr marL="342900" indent="-342900">
              <a:buFont typeface="Arial" panose="020B0604020202020204" pitchFamily="34" charset="0"/>
              <a:buChar char="•"/>
            </a:pPr>
            <a:r>
              <a:rPr lang="en-US" altLang="en-US" dirty="0"/>
              <a:t>The length of the study period used in the analysis</a:t>
            </a:r>
          </a:p>
        </p:txBody>
      </p:sp>
    </p:spTree>
    <p:extLst>
      <p:ext uri="{BB962C8B-B14F-4D97-AF65-F5344CB8AC3E}">
        <p14:creationId xmlns:p14="http://schemas.microsoft.com/office/powerpoint/2010/main" val="22276070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01168"/>
            <a:ext cx="8229600" cy="1046440"/>
          </a:xfrm>
        </p:spPr>
        <p:txBody>
          <a:bodyPr/>
          <a:lstStyle/>
          <a:p>
            <a:r>
              <a:rPr lang="en-US" dirty="0"/>
              <a:t>A </a:t>
            </a:r>
            <a:r>
              <a:rPr lang="en-US" dirty="0"/>
              <a:t>G</a:t>
            </a:r>
            <a:r>
              <a:rPr lang="en-US" dirty="0" smtClean="0"/>
              <a:t>ood Example </a:t>
            </a:r>
            <a:r>
              <a:rPr lang="en-US" dirty="0"/>
              <a:t>of </a:t>
            </a:r>
            <a:r>
              <a:rPr lang="en-US" dirty="0"/>
              <a:t>P</a:t>
            </a:r>
            <a:r>
              <a:rPr lang="en-US" dirty="0" smtClean="0"/>
              <a:t>ostponable Investment </a:t>
            </a:r>
            <a:r>
              <a:rPr lang="en-US" dirty="0"/>
              <a:t>is a </a:t>
            </a:r>
            <a:r>
              <a:rPr lang="en-US" dirty="0" smtClean="0"/>
              <a:t>Plant </a:t>
            </a:r>
            <a:r>
              <a:rPr lang="en-US" dirty="0"/>
              <a:t>A</a:t>
            </a:r>
            <a:r>
              <a:rPr lang="en-US" dirty="0" smtClean="0"/>
              <a:t>ddition</a:t>
            </a:r>
            <a:r>
              <a:rPr lang="en-US" dirty="0"/>
              <a:t>.</a:t>
            </a:r>
          </a:p>
        </p:txBody>
      </p:sp>
      <p:sp>
        <p:nvSpPr>
          <p:cNvPr id="7" name="Content Placeholder 6"/>
          <p:cNvSpPr>
            <a:spLocks noGrp="1"/>
          </p:cNvSpPr>
          <p:nvPr>
            <p:ph sz="half" idx="2"/>
          </p:nvPr>
        </p:nvSpPr>
        <p:spPr>
          <a:xfrm>
            <a:off x="457200" y="1641600"/>
            <a:ext cx="8229600" cy="2215991"/>
          </a:xfrm>
        </p:spPr>
        <p:txBody>
          <a:bodyPr/>
          <a:lstStyle/>
          <a:p>
            <a:r>
              <a:rPr lang="en-US" altLang="en-US" dirty="0"/>
              <a:t>Consider Mitselfik, Inc., which in addition to purchasing software needs to expand the facility</a:t>
            </a:r>
            <a:r>
              <a:rPr lang="en-US" altLang="en-US" dirty="0" smtClean="0"/>
              <a:t>. It </a:t>
            </a:r>
            <a:r>
              <a:rPr lang="en-US" altLang="en-US" dirty="0"/>
              <a:t>can complete the entire expansion now at a cost of $7 million, leading to anticipated net cash flows (after tax) of $1.2 million for the next ten years</a:t>
            </a:r>
            <a:r>
              <a:rPr lang="en-US" altLang="en-US" dirty="0" smtClean="0"/>
              <a:t>. At </a:t>
            </a:r>
            <a:r>
              <a:rPr lang="en-US" altLang="en-US" dirty="0"/>
              <a:t>an after-tax MARR of 12%, is this an attractive investment?</a:t>
            </a:r>
          </a:p>
        </p:txBody>
      </p:sp>
    </p:spTree>
    <p:extLst>
      <p:ext uri="{BB962C8B-B14F-4D97-AF65-F5344CB8AC3E}">
        <p14:creationId xmlns:p14="http://schemas.microsoft.com/office/powerpoint/2010/main" val="22254833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44989"/>
            <a:ext cx="8229600" cy="1077218"/>
          </a:xfrm>
        </p:spPr>
        <p:txBody>
          <a:bodyPr/>
          <a:lstStyle/>
          <a:p>
            <a:r>
              <a:rPr lang="en-US" dirty="0"/>
              <a:t>This </a:t>
            </a:r>
            <a:r>
              <a:rPr lang="en-US" dirty="0" smtClean="0"/>
              <a:t>Does </a:t>
            </a:r>
            <a:r>
              <a:rPr lang="en-US" dirty="0"/>
              <a:t>N</a:t>
            </a:r>
            <a:r>
              <a:rPr lang="en-US" dirty="0" smtClean="0"/>
              <a:t>ot Look </a:t>
            </a:r>
            <a:r>
              <a:rPr lang="en-US" dirty="0"/>
              <a:t>A</a:t>
            </a:r>
            <a:r>
              <a:rPr lang="en-US" dirty="0" smtClean="0"/>
              <a:t>ttractive </a:t>
            </a:r>
            <a:r>
              <a:rPr lang="en-US" dirty="0"/>
              <a:t>for </a:t>
            </a:r>
            <a:r>
              <a:rPr lang="en-US" dirty="0" smtClean="0"/>
              <a:t>Mitselfik </a:t>
            </a:r>
            <a:r>
              <a:rPr lang="en-US" sz="2800" dirty="0" smtClean="0"/>
              <a:t>(1 </a:t>
            </a:r>
            <a:r>
              <a:rPr lang="en-US" sz="2800" dirty="0"/>
              <a:t>of 2)</a:t>
            </a:r>
            <a:endParaRPr lang="en-US" sz="2800" dirty="0"/>
          </a:p>
        </p:txBody>
      </p:sp>
      <p:graphicFrame>
        <p:nvGraphicFramePr>
          <p:cNvPr id="2" name="Object 1"/>
          <p:cNvGraphicFramePr>
            <a:graphicFrameLocks noChangeAspect="1"/>
          </p:cNvGraphicFramePr>
          <p:nvPr>
            <p:extLst>
              <p:ext uri="{D42A27DB-BD31-4B8C-83A1-F6EECF244321}">
                <p14:modId xmlns:p14="http://schemas.microsoft.com/office/powerpoint/2010/main" val="4019622001"/>
              </p:ext>
            </p:extLst>
          </p:nvPr>
        </p:nvGraphicFramePr>
        <p:xfrm>
          <a:off x="1392448" y="1963936"/>
          <a:ext cx="6311900" cy="889000"/>
        </p:xfrm>
        <a:graphic>
          <a:graphicData uri="http://schemas.openxmlformats.org/presentationml/2006/ole">
            <mc:AlternateContent xmlns:mc="http://schemas.openxmlformats.org/markup-compatibility/2006">
              <mc:Choice xmlns:v="urn:schemas-microsoft-com:vml" Requires="v">
                <p:oleObj spid="_x0000_s17500" name="Equation" r:id="rId3" imgW="6311880" imgH="888840" progId="Equation.DSMT4">
                  <p:embed/>
                </p:oleObj>
              </mc:Choice>
              <mc:Fallback>
                <p:oleObj name="Equation" r:id="rId3" imgW="6311880" imgH="888840"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92448" y="1963936"/>
                        <a:ext cx="6311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Content Placeholder 6"/>
          <p:cNvSpPr>
            <a:spLocks noGrp="1"/>
          </p:cNvSpPr>
          <p:nvPr>
            <p:ph sz="half" idx="2"/>
          </p:nvPr>
        </p:nvSpPr>
        <p:spPr>
          <a:xfrm>
            <a:off x="457200" y="3104964"/>
            <a:ext cx="8229600" cy="1477328"/>
          </a:xfrm>
        </p:spPr>
        <p:txBody>
          <a:bodyPr/>
          <a:lstStyle/>
          <a:p>
            <a:r>
              <a:rPr lang="en-US" altLang="en-US" dirty="0"/>
              <a:t>What if demand should change, rising higher than originally anticipated</a:t>
            </a:r>
            <a:r>
              <a:rPr lang="en-US" altLang="en-US" dirty="0" smtClean="0"/>
              <a:t>? Perhaps </a:t>
            </a:r>
            <a:r>
              <a:rPr lang="en-US" altLang="en-US" dirty="0"/>
              <a:t>Mitselfik, Inc. could be prepared and have an option available that would allow them to respond to this increased demand.</a:t>
            </a:r>
          </a:p>
        </p:txBody>
      </p:sp>
    </p:spTree>
    <p:extLst>
      <p:ext uri="{BB962C8B-B14F-4D97-AF65-F5344CB8AC3E}">
        <p14:creationId xmlns:p14="http://schemas.microsoft.com/office/powerpoint/2010/main" val="41937732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48197"/>
            <a:ext cx="8229600" cy="1077218"/>
          </a:xfrm>
        </p:spPr>
        <p:txBody>
          <a:bodyPr/>
          <a:lstStyle/>
          <a:p>
            <a:r>
              <a:rPr lang="en-US" dirty="0"/>
              <a:t>This </a:t>
            </a:r>
            <a:r>
              <a:rPr lang="en-US" dirty="0" smtClean="0"/>
              <a:t>Does </a:t>
            </a:r>
            <a:r>
              <a:rPr lang="en-US" dirty="0"/>
              <a:t>N</a:t>
            </a:r>
            <a:r>
              <a:rPr lang="en-US" dirty="0" smtClean="0"/>
              <a:t>ot </a:t>
            </a:r>
            <a:r>
              <a:rPr lang="en-US" dirty="0"/>
              <a:t>L</a:t>
            </a:r>
            <a:r>
              <a:rPr lang="en-US" dirty="0" smtClean="0"/>
              <a:t>ook </a:t>
            </a:r>
            <a:r>
              <a:rPr lang="en-US" dirty="0"/>
              <a:t>A</a:t>
            </a:r>
            <a:r>
              <a:rPr lang="en-US" dirty="0" smtClean="0"/>
              <a:t>ttractive </a:t>
            </a:r>
            <a:r>
              <a:rPr lang="en-US" dirty="0"/>
              <a:t>for </a:t>
            </a:r>
            <a:r>
              <a:rPr lang="en-US" dirty="0" smtClean="0"/>
              <a:t>Mitselfik </a:t>
            </a:r>
            <a:r>
              <a:rPr lang="en-US" sz="2800" dirty="0" smtClean="0"/>
              <a:t>(2 </a:t>
            </a:r>
            <a:r>
              <a:rPr lang="en-US" sz="2800" dirty="0"/>
              <a:t>of 2)</a:t>
            </a:r>
            <a:endParaRPr lang="en-US" sz="2800" dirty="0"/>
          </a:p>
        </p:txBody>
      </p:sp>
      <p:sp>
        <p:nvSpPr>
          <p:cNvPr id="3" name="Content Placeholder 2"/>
          <p:cNvSpPr>
            <a:spLocks noGrp="1"/>
          </p:cNvSpPr>
          <p:nvPr>
            <p:ph sz="half" idx="2"/>
          </p:nvPr>
        </p:nvSpPr>
        <p:spPr>
          <a:xfrm>
            <a:off x="457200" y="1658604"/>
            <a:ext cx="8229600" cy="3147015"/>
          </a:xfrm>
        </p:spPr>
        <p:txBody>
          <a:bodyPr/>
          <a:lstStyle/>
          <a:p>
            <a:r>
              <a:rPr lang="en-US" dirty="0"/>
              <a:t>Assume that demand could balloon to $3.5 million (or, it could go to zero). The original expansion could handle sales of $1.5 million, and Mitselfik could acquire additional space (an option) to handle the additional increased demand of $2 million at a cost of $4 million. If this additional demand did not materialize, the original expansion could be sold for $1 million. What is the best decision for Mitselfik?</a:t>
            </a:r>
          </a:p>
          <a:p>
            <a:r>
              <a:rPr lang="en-US" dirty="0" smtClean="0"/>
              <a:t>This </a:t>
            </a:r>
            <a:r>
              <a:rPr lang="en-US" dirty="0"/>
              <a:t>is modeled as a decision tree on the next slide.</a:t>
            </a:r>
          </a:p>
        </p:txBody>
      </p:sp>
    </p:spTree>
    <p:extLst>
      <p:ext uri="{BB962C8B-B14F-4D97-AF65-F5344CB8AC3E}">
        <p14:creationId xmlns:p14="http://schemas.microsoft.com/office/powerpoint/2010/main" val="17882825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8275"/>
            <a:ext cx="8229600" cy="523220"/>
          </a:xfrm>
        </p:spPr>
        <p:txBody>
          <a:bodyPr/>
          <a:lstStyle/>
          <a:p>
            <a:r>
              <a:rPr lang="en-US" dirty="0"/>
              <a:t>Mitselfik’s </a:t>
            </a:r>
            <a:r>
              <a:rPr lang="en-US" dirty="0" smtClean="0"/>
              <a:t>Decision </a:t>
            </a:r>
            <a:r>
              <a:rPr lang="en-US" dirty="0"/>
              <a:t>T</a:t>
            </a:r>
            <a:r>
              <a:rPr lang="en-US" dirty="0" smtClean="0"/>
              <a:t>ree</a:t>
            </a:r>
            <a:endParaRPr lang="en-US" dirty="0"/>
          </a:p>
        </p:txBody>
      </p:sp>
      <p:pic>
        <p:nvPicPr>
          <p:cNvPr id="18434" name="Picture 2" descr="A diagram shows Mitselfik’s decision tree. v A decision square branches into (with Building expansion with option written on the arrow) a probability node labelled “Expected value = $0.96 million if all outcomes are equally likely.”&#10;- The probability node branches into three decision squares such as $9.20 million, minus $0.22 million, and minus $6.11million with Sales $2.1 million, Sales $1.2 million, Negligible sales respectively.&#10;- The probability node labelled $9.20 million branches into three giving the values for PW as follows: $9.20 million (“Add” written on the line); rejected option $1.48 million (“Continue” written on the line); and rejected option minus $6.55 million (“Abandon” written on the line).&#10;- The probability node labelled minus $0.22 million branches into three giving the values for PW as follows: rejected option minus $3.79 million (“Add” written on the line); minus $0.22 million (“Continue” written on the line); and rejected option minus $6.11 million (“Abandon” written on the line).&#10;- The probability node labelled minus $6.11 million branches into three giving the values for PW as follows: rejected option minus $10.6 million (“Add” written on the line); rejected option minus $7.00 million (“Continue” written on the line); and minus $6.11 million (“Abandon” written on the l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328" y="1387812"/>
            <a:ext cx="7619344" cy="47414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55519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67152"/>
            <a:ext cx="8229600" cy="1569660"/>
          </a:xfrm>
        </p:spPr>
        <p:txBody>
          <a:bodyPr/>
          <a:lstStyle/>
          <a:p>
            <a:r>
              <a:rPr lang="en-US" dirty="0"/>
              <a:t>Mitselfik </a:t>
            </a:r>
            <a:r>
              <a:rPr lang="en-US" dirty="0"/>
              <a:t>S</a:t>
            </a:r>
            <a:r>
              <a:rPr lang="en-US" dirty="0" smtClean="0"/>
              <a:t>hould </a:t>
            </a:r>
            <a:r>
              <a:rPr lang="en-US" dirty="0"/>
              <a:t>S</a:t>
            </a:r>
            <a:r>
              <a:rPr lang="en-US" dirty="0" smtClean="0"/>
              <a:t>trongly Consider </a:t>
            </a:r>
            <a:r>
              <a:rPr lang="en-US" dirty="0"/>
              <a:t>I</a:t>
            </a:r>
            <a:r>
              <a:rPr lang="en-US" dirty="0" smtClean="0"/>
              <a:t>nvesting Since </a:t>
            </a:r>
            <a:r>
              <a:rPr lang="en-US" dirty="0"/>
              <a:t>the </a:t>
            </a:r>
            <a:r>
              <a:rPr lang="en-US" dirty="0" smtClean="0"/>
              <a:t>Option </a:t>
            </a:r>
            <a:r>
              <a:rPr lang="en-US" dirty="0"/>
              <a:t>to </a:t>
            </a:r>
            <a:r>
              <a:rPr lang="en-US" dirty="0" smtClean="0"/>
              <a:t>Add Capacity </a:t>
            </a:r>
            <a:r>
              <a:rPr lang="en-US" dirty="0"/>
              <a:t>C</a:t>
            </a:r>
            <a:r>
              <a:rPr lang="en-US" dirty="0" smtClean="0"/>
              <a:t>an Provide </a:t>
            </a:r>
            <a:r>
              <a:rPr lang="en-US" dirty="0"/>
              <a:t>a </a:t>
            </a:r>
            <a:r>
              <a:rPr lang="en-US" dirty="0" smtClean="0"/>
              <a:t>Positive </a:t>
            </a:r>
            <a:r>
              <a:rPr lang="en-US" dirty="0"/>
              <a:t>R</a:t>
            </a:r>
            <a:r>
              <a:rPr lang="en-US" dirty="0" smtClean="0"/>
              <a:t>eturn</a:t>
            </a:r>
            <a:r>
              <a:rPr lang="en-US" dirty="0"/>
              <a:t>.</a:t>
            </a:r>
          </a:p>
        </p:txBody>
      </p:sp>
      <p:sp>
        <p:nvSpPr>
          <p:cNvPr id="7" name="Content Placeholder 6"/>
          <p:cNvSpPr>
            <a:spLocks noGrp="1"/>
          </p:cNvSpPr>
          <p:nvPr>
            <p:ph sz="half" idx="2"/>
          </p:nvPr>
        </p:nvSpPr>
        <p:spPr>
          <a:xfrm>
            <a:off x="457200" y="2079562"/>
            <a:ext cx="8229600" cy="2408352"/>
          </a:xfrm>
        </p:spPr>
        <p:txBody>
          <a:bodyPr/>
          <a:lstStyle/>
          <a:p>
            <a:r>
              <a:rPr lang="en-US" altLang="en-US" dirty="0"/>
              <a:t>Using the decision tree model to assess the option reveals that the expected return, given the best decisions along the way, is $960,000.</a:t>
            </a:r>
          </a:p>
          <a:p>
            <a:r>
              <a:rPr lang="en-US" altLang="en-US" dirty="0"/>
              <a:t>However, losses could be large, and there is a 2/3 chance of a loss (if all outcomes are equally likely</a:t>
            </a:r>
            <a:r>
              <a:rPr lang="en-US" altLang="en-US" dirty="0" smtClean="0"/>
              <a:t>). Issues </a:t>
            </a:r>
            <a:r>
              <a:rPr lang="en-US" altLang="en-US" dirty="0"/>
              <a:t>like this are covered in Chapter 14.</a:t>
            </a:r>
          </a:p>
        </p:txBody>
      </p:sp>
    </p:spTree>
    <p:extLst>
      <p:ext uri="{BB962C8B-B14F-4D97-AF65-F5344CB8AC3E}">
        <p14:creationId xmlns:p14="http://schemas.microsoft.com/office/powerpoint/2010/main" val="534782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a16="http://schemas.microsoft.com/office/drawing/2014/main" xmlns="" id="{E47FF819-0D5D-491A-BF8F-B42813E7390C}"/>
              </a:ext>
            </a:extLst>
          </p:cNvPr>
          <p:cNvSpPr>
            <a:spLocks noGrp="1"/>
          </p:cNvSpPr>
          <p:nvPr>
            <p:ph type="title"/>
          </p:nvPr>
        </p:nvSpPr>
        <p:spPr>
          <a:xfrm>
            <a:off x="457200" y="643468"/>
            <a:ext cx="8229600" cy="635315"/>
          </a:xfrm>
        </p:spPr>
        <p:txBody>
          <a:bodyPr/>
          <a:lstStyle/>
          <a:p>
            <a:r>
              <a:rPr lang="en-US" sz="3400" dirty="0">
                <a:latin typeface="+mj-lt"/>
              </a:rPr>
              <a:t>Copyright</a:t>
            </a:r>
          </a:p>
        </p:txBody>
      </p:sp>
      <p:pic>
        <p:nvPicPr>
          <p:cNvPr id="11" name="Picture 10" descr="This work is protected by United States copyright laws and is provided solely for the use of instructors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honor the intended pedagogical purposes and the needs of other instructors who rely on these material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319" y="2119235"/>
            <a:ext cx="8130427" cy="2619530"/>
          </a:xfrm>
          <a:prstGeom prst="rect">
            <a:avLst/>
          </a:prstGeom>
        </p:spPr>
      </p:pic>
    </p:spTree>
    <p:extLst>
      <p:ext uri="{BB962C8B-B14F-4D97-AF65-F5344CB8AC3E}">
        <p14:creationId xmlns:p14="http://schemas.microsoft.com/office/powerpoint/2010/main" val="625060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98000"/>
            <a:ext cx="8305800" cy="1569660"/>
          </a:xfrm>
        </p:spPr>
        <p:txBody>
          <a:bodyPr/>
          <a:lstStyle/>
          <a:p>
            <a:r>
              <a:rPr lang="en-US" sz="3400" dirty="0"/>
              <a:t>Factors </a:t>
            </a:r>
            <a:r>
              <a:rPr lang="en-US" sz="3400" dirty="0" smtClean="0"/>
              <a:t>Such </a:t>
            </a:r>
            <a:r>
              <a:rPr lang="en-US" sz="3400" dirty="0"/>
              <a:t>as </a:t>
            </a:r>
            <a:r>
              <a:rPr lang="en-US" sz="3400" dirty="0" smtClean="0"/>
              <a:t>Revenues</a:t>
            </a:r>
            <a:r>
              <a:rPr lang="en-US" sz="3400" dirty="0"/>
              <a:t>, </a:t>
            </a:r>
            <a:r>
              <a:rPr lang="en-US" sz="3400" dirty="0" smtClean="0"/>
              <a:t>Costs</a:t>
            </a:r>
            <a:r>
              <a:rPr lang="en-US" sz="3400" dirty="0"/>
              <a:t>, </a:t>
            </a:r>
            <a:r>
              <a:rPr lang="en-US" sz="3400" dirty="0" smtClean="0"/>
              <a:t>Salvage </a:t>
            </a:r>
            <a:r>
              <a:rPr lang="en-US" sz="3400" dirty="0"/>
              <a:t>V</a:t>
            </a:r>
            <a:r>
              <a:rPr lang="en-US" sz="3400" dirty="0" smtClean="0"/>
              <a:t>alues</a:t>
            </a:r>
            <a:r>
              <a:rPr lang="en-US" sz="3400" dirty="0"/>
              <a:t>, etc., </a:t>
            </a:r>
            <a:r>
              <a:rPr lang="en-US" sz="3400" dirty="0"/>
              <a:t>C</a:t>
            </a:r>
            <a:r>
              <a:rPr lang="en-US" sz="3400" dirty="0" smtClean="0"/>
              <a:t>an </a:t>
            </a:r>
            <a:r>
              <a:rPr lang="en-US" sz="3400" dirty="0"/>
              <a:t>O</a:t>
            </a:r>
            <a:r>
              <a:rPr lang="en-US" sz="3400" dirty="0" smtClean="0"/>
              <a:t>ften </a:t>
            </a:r>
            <a:r>
              <a:rPr lang="en-US" sz="3400" dirty="0"/>
              <a:t>be </a:t>
            </a:r>
            <a:r>
              <a:rPr lang="en-US" sz="3400" dirty="0"/>
              <a:t>C</a:t>
            </a:r>
            <a:r>
              <a:rPr lang="en-US" sz="3400" dirty="0" smtClean="0"/>
              <a:t>onsidered </a:t>
            </a:r>
            <a:r>
              <a:rPr lang="en-US" sz="3400" dirty="0"/>
              <a:t>R</a:t>
            </a:r>
            <a:r>
              <a:rPr lang="en-US" sz="3400" dirty="0" smtClean="0"/>
              <a:t>andom Variables</a:t>
            </a:r>
            <a:r>
              <a:rPr lang="en-US" sz="3400" dirty="0"/>
              <a:t>.</a:t>
            </a:r>
          </a:p>
        </p:txBody>
      </p:sp>
      <p:sp>
        <p:nvSpPr>
          <p:cNvPr id="7" name="Content Placeholder 6"/>
          <p:cNvSpPr>
            <a:spLocks noGrp="1"/>
          </p:cNvSpPr>
          <p:nvPr>
            <p:ph sz="half" idx="2"/>
          </p:nvPr>
        </p:nvSpPr>
        <p:spPr>
          <a:xfrm>
            <a:off x="457200" y="2067721"/>
            <a:ext cx="8229600" cy="738664"/>
          </a:xfrm>
        </p:spPr>
        <p:txBody>
          <a:bodyPr lIns="0" bIns="0">
            <a:spAutoFit/>
          </a:bodyPr>
          <a:lstStyle/>
          <a:p>
            <a:pPr indent="4763"/>
            <a:r>
              <a:rPr lang="en-US" altLang="en-US" dirty="0"/>
              <a:t>For discrete random variables X, the probability X takes on any particular value x</a:t>
            </a:r>
            <a:r>
              <a:rPr lang="en-US" altLang="en-US" baseline="-25000" dirty="0"/>
              <a:t>i</a:t>
            </a:r>
            <a:r>
              <a:rPr lang="en-US" altLang="en-US" dirty="0"/>
              <a:t> is</a:t>
            </a:r>
          </a:p>
        </p:txBody>
      </p:sp>
      <p:graphicFrame>
        <p:nvGraphicFramePr>
          <p:cNvPr id="2" name="Object 1"/>
          <p:cNvGraphicFramePr>
            <a:graphicFrameLocks noChangeAspect="1"/>
          </p:cNvGraphicFramePr>
          <p:nvPr>
            <p:extLst>
              <p:ext uri="{D42A27DB-BD31-4B8C-83A1-F6EECF244321}">
                <p14:modId xmlns:p14="http://schemas.microsoft.com/office/powerpoint/2010/main" val="3559107601"/>
              </p:ext>
            </p:extLst>
          </p:nvPr>
        </p:nvGraphicFramePr>
        <p:xfrm>
          <a:off x="2133600" y="3496231"/>
          <a:ext cx="4381500" cy="431800"/>
        </p:xfrm>
        <a:graphic>
          <a:graphicData uri="http://schemas.openxmlformats.org/presentationml/2006/ole">
            <mc:AlternateContent xmlns:mc="http://schemas.openxmlformats.org/markup-compatibility/2006">
              <mc:Choice xmlns:v="urn:schemas-microsoft-com:vml" Requires="v">
                <p:oleObj spid="_x0000_s1246" name="Equation" r:id="rId3" imgW="4381200" imgH="431640" progId="Equation.DSMT4">
                  <p:embed/>
                </p:oleObj>
              </mc:Choice>
              <mc:Fallback>
                <p:oleObj name="Equation" r:id="rId3" imgW="4381200" imgH="43164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3496231"/>
                        <a:ext cx="43815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Content Placeholder 6"/>
          <p:cNvSpPr txBox="1">
            <a:spLocks/>
          </p:cNvSpPr>
          <p:nvPr/>
        </p:nvSpPr>
        <p:spPr>
          <a:xfrm>
            <a:off x="457200" y="4191000"/>
            <a:ext cx="1066800" cy="369332"/>
          </a:xfrm>
          <a:prstGeom prst="rect">
            <a:avLst/>
          </a:prstGeom>
        </p:spPr>
        <p:txBody>
          <a:bodyPr vert="horz" wrap="square" lIns="0" tIns="0" rIns="0" bIns="0">
            <a:spAutoFit/>
          </a:bodyPr>
          <a:lstStyle>
            <a:lvl1pPr marL="0" indent="0" algn="l" rtl="0" eaLnBrk="0" fontAlgn="base" hangingPunct="0">
              <a:spcBef>
                <a:spcPct val="20000"/>
              </a:spcBef>
              <a:spcAft>
                <a:spcPct val="0"/>
              </a:spcAft>
              <a:buNone/>
              <a:defRPr sz="2400">
                <a:solidFill>
                  <a:schemeClr val="tx1"/>
                </a:solidFill>
                <a:latin typeface="Arial (Body)"/>
                <a:ea typeface="+mn-ea"/>
                <a:cs typeface="+mn-cs"/>
              </a:defRPr>
            </a:lvl1pPr>
            <a:lvl2pPr marL="731520" indent="-285750" algn="l" rtl="0" eaLnBrk="0" fontAlgn="base" hangingPunct="0">
              <a:spcBef>
                <a:spcPct val="20000"/>
              </a:spcBef>
              <a:spcAft>
                <a:spcPct val="0"/>
              </a:spcAft>
              <a:buFont typeface="Wingdings" panose="05000000000000000000" pitchFamily="2" charset="2"/>
              <a:buChar char="§"/>
              <a:defRPr sz="2000">
                <a:solidFill>
                  <a:schemeClr val="tx1"/>
                </a:solidFill>
                <a:latin typeface="+mj-lt"/>
                <a:ea typeface="+mn-ea"/>
              </a:defRPr>
            </a:lvl2pPr>
            <a:lvl3pPr marL="1097280" indent="-274320" algn="l" rtl="0" eaLnBrk="0" fontAlgn="base" hangingPunct="0">
              <a:spcBef>
                <a:spcPct val="20000"/>
              </a:spcBef>
              <a:spcAft>
                <a:spcPct val="0"/>
              </a:spcAft>
              <a:buFont typeface="Courier New" panose="02070309020205020404" pitchFamily="49" charset="0"/>
              <a:buChar char="o"/>
              <a:defRPr sz="1800">
                <a:solidFill>
                  <a:schemeClr val="tx1"/>
                </a:solidFill>
                <a:latin typeface="+mj-lt"/>
                <a:ea typeface="+mn-ea"/>
              </a:defRPr>
            </a:lvl3pPr>
            <a:lvl4pPr marL="1371600" indent="-274320" algn="l" rtl="0" eaLnBrk="0" fontAlgn="base" hangingPunct="0">
              <a:spcBef>
                <a:spcPct val="20000"/>
              </a:spcBef>
              <a:spcAft>
                <a:spcPct val="0"/>
              </a:spcAft>
              <a:buChar char="–"/>
              <a:defRPr sz="1600">
                <a:solidFill>
                  <a:schemeClr val="tx1"/>
                </a:solidFill>
                <a:latin typeface="+mj-lt"/>
                <a:ea typeface="+mn-ea"/>
              </a:defRPr>
            </a:lvl4pPr>
            <a:lvl5pPr marL="1645920" indent="-274320" algn="l" rtl="0" eaLnBrk="0" fontAlgn="base" hangingPunct="0">
              <a:spcBef>
                <a:spcPct val="20000"/>
              </a:spcBef>
              <a:spcAft>
                <a:spcPct val="0"/>
              </a:spcAft>
              <a:buChar char="»"/>
              <a:defRPr sz="1600">
                <a:solidFill>
                  <a:schemeClr val="tx1"/>
                </a:solidFill>
                <a:latin typeface="+mj-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a:lstStyle>
          <a:p>
            <a:pPr indent="4763"/>
            <a:r>
              <a:rPr lang="en-US" altLang="en-US" kern="0" dirty="0"/>
              <a:t>where</a:t>
            </a:r>
          </a:p>
        </p:txBody>
      </p:sp>
      <p:graphicFrame>
        <p:nvGraphicFramePr>
          <p:cNvPr id="3" name="Object 2"/>
          <p:cNvGraphicFramePr>
            <a:graphicFrameLocks noChangeAspect="1"/>
          </p:cNvGraphicFramePr>
          <p:nvPr>
            <p:extLst>
              <p:ext uri="{D42A27DB-BD31-4B8C-83A1-F6EECF244321}">
                <p14:modId xmlns:p14="http://schemas.microsoft.com/office/powerpoint/2010/main" val="31196053"/>
              </p:ext>
            </p:extLst>
          </p:nvPr>
        </p:nvGraphicFramePr>
        <p:xfrm>
          <a:off x="2878138" y="4463018"/>
          <a:ext cx="3276600" cy="635000"/>
        </p:xfrm>
        <a:graphic>
          <a:graphicData uri="http://schemas.openxmlformats.org/presentationml/2006/ole">
            <mc:AlternateContent xmlns:mc="http://schemas.openxmlformats.org/markup-compatibility/2006">
              <mc:Choice xmlns:v="urn:schemas-microsoft-com:vml" Requires="v">
                <p:oleObj spid="_x0000_s1247" name="Equation" r:id="rId5" imgW="3276360" imgH="634680" progId="Equation.DSMT4">
                  <p:embed/>
                </p:oleObj>
              </mc:Choice>
              <mc:Fallback>
                <p:oleObj name="Equation" r:id="rId5" imgW="3276360" imgH="63468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78138" y="4463018"/>
                        <a:ext cx="32766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96747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Some </a:t>
            </a:r>
            <a:r>
              <a:rPr lang="en-US" altLang="en-US" dirty="0" smtClean="0"/>
              <a:t>Other </a:t>
            </a:r>
            <a:r>
              <a:rPr lang="en-US" altLang="en-US" dirty="0"/>
              <a:t>P</a:t>
            </a:r>
            <a:r>
              <a:rPr lang="en-US" altLang="en-US" dirty="0" smtClean="0"/>
              <a:t>roperties </a:t>
            </a:r>
            <a:r>
              <a:rPr lang="en-US" altLang="en-US" dirty="0"/>
              <a:t>of </a:t>
            </a:r>
            <a:r>
              <a:rPr lang="en-US" altLang="en-US" dirty="0" smtClean="0"/>
              <a:t>Discrete </a:t>
            </a:r>
            <a:r>
              <a:rPr lang="en-US" altLang="en-US" dirty="0"/>
              <a:t>R</a:t>
            </a:r>
            <a:r>
              <a:rPr lang="en-US" altLang="en-US" dirty="0" smtClean="0"/>
              <a:t>andom Variables</a:t>
            </a:r>
            <a:r>
              <a:rPr lang="en-US" altLang="en-US" dirty="0"/>
              <a:t>.</a:t>
            </a:r>
            <a:endParaRPr lang="en-US" dirty="0"/>
          </a:p>
        </p:txBody>
      </p:sp>
      <p:sp>
        <p:nvSpPr>
          <p:cNvPr id="7" name="Content Placeholder 6"/>
          <p:cNvSpPr>
            <a:spLocks noGrp="1"/>
          </p:cNvSpPr>
          <p:nvPr>
            <p:ph sz="half" idx="2"/>
          </p:nvPr>
        </p:nvSpPr>
        <p:spPr>
          <a:xfrm>
            <a:off x="457200" y="1645920"/>
            <a:ext cx="3048000" cy="720600"/>
          </a:xfrm>
        </p:spPr>
        <p:txBody>
          <a:bodyPr/>
          <a:lstStyle/>
          <a:p>
            <a:r>
              <a:rPr lang="en-US" altLang="en-US" dirty="0">
                <a:latin typeface="Arial Regular"/>
              </a:rPr>
              <a:t>Probability mass function</a:t>
            </a:r>
          </a:p>
        </p:txBody>
      </p:sp>
      <p:graphicFrame>
        <p:nvGraphicFramePr>
          <p:cNvPr id="2" name="Object 1"/>
          <p:cNvGraphicFramePr>
            <a:graphicFrameLocks noChangeAspect="1"/>
          </p:cNvGraphicFramePr>
          <p:nvPr>
            <p:extLst>
              <p:ext uri="{D42A27DB-BD31-4B8C-83A1-F6EECF244321}">
                <p14:modId xmlns:p14="http://schemas.microsoft.com/office/powerpoint/2010/main" val="3820248799"/>
              </p:ext>
            </p:extLst>
          </p:nvPr>
        </p:nvGraphicFramePr>
        <p:xfrm>
          <a:off x="2809875" y="2568575"/>
          <a:ext cx="3784600" cy="698500"/>
        </p:xfrm>
        <a:graphic>
          <a:graphicData uri="http://schemas.openxmlformats.org/presentationml/2006/ole">
            <mc:AlternateContent xmlns:mc="http://schemas.openxmlformats.org/markup-compatibility/2006">
              <mc:Choice xmlns:v="urn:schemas-microsoft-com:vml" Requires="v">
                <p:oleObj spid="_x0000_s2268" name="Equation" r:id="rId3" imgW="3784320" imgH="698400" progId="Equation.DSMT4">
                  <p:embed/>
                </p:oleObj>
              </mc:Choice>
              <mc:Fallback>
                <p:oleObj name="Equation" r:id="rId3" imgW="3784320" imgH="6984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09875" y="2568575"/>
                        <a:ext cx="3784600"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Content Placeholder 6"/>
          <p:cNvSpPr txBox="1">
            <a:spLocks/>
          </p:cNvSpPr>
          <p:nvPr/>
        </p:nvSpPr>
        <p:spPr>
          <a:xfrm>
            <a:off x="457200" y="3505200"/>
            <a:ext cx="3581400" cy="738664"/>
          </a:xfrm>
          <a:prstGeom prst="rect">
            <a:avLst/>
          </a:prstGeom>
        </p:spPr>
        <p:txBody>
          <a:bodyPr vert="horz" wrap="square" lIns="0" tIns="0" rIns="0" bIns="0">
            <a:spAutoFit/>
          </a:bodyPr>
          <a:lstStyle>
            <a:lvl1pPr marL="0" indent="0" algn="l" rtl="0" eaLnBrk="0" fontAlgn="base" hangingPunct="0">
              <a:spcBef>
                <a:spcPct val="20000"/>
              </a:spcBef>
              <a:spcAft>
                <a:spcPct val="0"/>
              </a:spcAft>
              <a:buNone/>
              <a:defRPr sz="2400">
                <a:solidFill>
                  <a:schemeClr val="tx1"/>
                </a:solidFill>
                <a:latin typeface="Arial (Body)"/>
                <a:ea typeface="+mn-ea"/>
                <a:cs typeface="+mn-cs"/>
              </a:defRPr>
            </a:lvl1pPr>
            <a:lvl2pPr marL="731520" indent="-285750" algn="l" rtl="0" eaLnBrk="0" fontAlgn="base" hangingPunct="0">
              <a:spcBef>
                <a:spcPct val="20000"/>
              </a:spcBef>
              <a:spcAft>
                <a:spcPct val="0"/>
              </a:spcAft>
              <a:buFont typeface="Wingdings" panose="05000000000000000000" pitchFamily="2" charset="2"/>
              <a:buChar char="§"/>
              <a:defRPr sz="2000">
                <a:solidFill>
                  <a:schemeClr val="tx1"/>
                </a:solidFill>
                <a:latin typeface="+mj-lt"/>
                <a:ea typeface="+mn-ea"/>
              </a:defRPr>
            </a:lvl2pPr>
            <a:lvl3pPr marL="1097280" indent="-274320" algn="l" rtl="0" eaLnBrk="0" fontAlgn="base" hangingPunct="0">
              <a:spcBef>
                <a:spcPct val="20000"/>
              </a:spcBef>
              <a:spcAft>
                <a:spcPct val="0"/>
              </a:spcAft>
              <a:buFont typeface="Courier New" panose="02070309020205020404" pitchFamily="49" charset="0"/>
              <a:buChar char="o"/>
              <a:defRPr sz="1800">
                <a:solidFill>
                  <a:schemeClr val="tx1"/>
                </a:solidFill>
                <a:latin typeface="+mj-lt"/>
                <a:ea typeface="+mn-ea"/>
              </a:defRPr>
            </a:lvl3pPr>
            <a:lvl4pPr marL="1371600" indent="-274320" algn="l" rtl="0" eaLnBrk="0" fontAlgn="base" hangingPunct="0">
              <a:spcBef>
                <a:spcPct val="20000"/>
              </a:spcBef>
              <a:spcAft>
                <a:spcPct val="0"/>
              </a:spcAft>
              <a:buChar char="–"/>
              <a:defRPr sz="1600">
                <a:solidFill>
                  <a:schemeClr val="tx1"/>
                </a:solidFill>
                <a:latin typeface="+mj-lt"/>
                <a:ea typeface="+mn-ea"/>
              </a:defRPr>
            </a:lvl4pPr>
            <a:lvl5pPr marL="1645920" indent="-274320" algn="l" rtl="0" eaLnBrk="0" fontAlgn="base" hangingPunct="0">
              <a:spcBef>
                <a:spcPct val="20000"/>
              </a:spcBef>
              <a:spcAft>
                <a:spcPct val="0"/>
              </a:spcAft>
              <a:buChar char="»"/>
              <a:defRPr sz="1600">
                <a:solidFill>
                  <a:schemeClr val="tx1"/>
                </a:solidFill>
                <a:latin typeface="+mj-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a:lstStyle>
          <a:p>
            <a:r>
              <a:rPr lang="en-US" altLang="en-US" dirty="0">
                <a:latin typeface="Arial Regular"/>
              </a:rPr>
              <a:t>Cumulative distribution function</a:t>
            </a:r>
          </a:p>
        </p:txBody>
      </p:sp>
      <p:graphicFrame>
        <p:nvGraphicFramePr>
          <p:cNvPr id="3" name="Object 2"/>
          <p:cNvGraphicFramePr>
            <a:graphicFrameLocks noChangeAspect="1"/>
          </p:cNvGraphicFramePr>
          <p:nvPr>
            <p:extLst>
              <p:ext uri="{D42A27DB-BD31-4B8C-83A1-F6EECF244321}">
                <p14:modId xmlns:p14="http://schemas.microsoft.com/office/powerpoint/2010/main" val="1490567433"/>
              </p:ext>
            </p:extLst>
          </p:nvPr>
        </p:nvGraphicFramePr>
        <p:xfrm>
          <a:off x="2657475" y="4632325"/>
          <a:ext cx="3975100" cy="673100"/>
        </p:xfrm>
        <a:graphic>
          <a:graphicData uri="http://schemas.openxmlformats.org/presentationml/2006/ole">
            <mc:AlternateContent xmlns:mc="http://schemas.openxmlformats.org/markup-compatibility/2006">
              <mc:Choice xmlns:v="urn:schemas-microsoft-com:vml" Requires="v">
                <p:oleObj spid="_x0000_s2269" name="Equation" r:id="rId5" imgW="3974760" imgH="672840" progId="Equation.DSMT4">
                  <p:embed/>
                </p:oleObj>
              </mc:Choice>
              <mc:Fallback>
                <p:oleObj name="Equation" r:id="rId5" imgW="3974760" imgH="67284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57475" y="4632325"/>
                        <a:ext cx="39751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92115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94673"/>
            <a:ext cx="8229600" cy="954107"/>
          </a:xfrm>
        </p:spPr>
        <p:txBody>
          <a:bodyPr/>
          <a:lstStyle/>
          <a:p>
            <a:r>
              <a:rPr lang="en-US" dirty="0"/>
              <a:t>For </a:t>
            </a:r>
            <a:r>
              <a:rPr lang="en-US" dirty="0" smtClean="0"/>
              <a:t>Continuous </a:t>
            </a:r>
            <a:r>
              <a:rPr lang="en-US" dirty="0"/>
              <a:t>R</a:t>
            </a:r>
            <a:r>
              <a:rPr lang="en-US" dirty="0" smtClean="0"/>
              <a:t>andom </a:t>
            </a:r>
            <a:r>
              <a:rPr lang="en-US" dirty="0"/>
              <a:t>V</a:t>
            </a:r>
            <a:r>
              <a:rPr lang="en-US" dirty="0" smtClean="0"/>
              <a:t>ariables… </a:t>
            </a:r>
            <a:br>
              <a:rPr lang="en-US" dirty="0" smtClean="0"/>
            </a:br>
            <a:r>
              <a:rPr lang="en-US" sz="2800" dirty="0" smtClean="0"/>
              <a:t>(1 of 2)</a:t>
            </a:r>
            <a:endParaRPr lang="en-US" sz="2800" dirty="0"/>
          </a:p>
        </p:txBody>
      </p:sp>
      <p:graphicFrame>
        <p:nvGraphicFramePr>
          <p:cNvPr id="2" name="Object 1"/>
          <p:cNvGraphicFramePr>
            <a:graphicFrameLocks noChangeAspect="1"/>
          </p:cNvGraphicFramePr>
          <p:nvPr>
            <p:extLst>
              <p:ext uri="{D42A27DB-BD31-4B8C-83A1-F6EECF244321}">
                <p14:modId xmlns:p14="http://schemas.microsoft.com/office/powerpoint/2010/main" val="4117035273"/>
              </p:ext>
            </p:extLst>
          </p:nvPr>
        </p:nvGraphicFramePr>
        <p:xfrm>
          <a:off x="1187450" y="1943100"/>
          <a:ext cx="4940300" cy="431800"/>
        </p:xfrm>
        <a:graphic>
          <a:graphicData uri="http://schemas.openxmlformats.org/presentationml/2006/ole">
            <mc:AlternateContent xmlns:mc="http://schemas.openxmlformats.org/markup-compatibility/2006">
              <mc:Choice xmlns:v="urn:schemas-microsoft-com:vml" Requires="v">
                <p:oleObj spid="_x0000_s3398" name="Equation" r:id="rId3" imgW="4940280" imgH="431640" progId="Equation.DSMT4">
                  <p:embed/>
                </p:oleObj>
              </mc:Choice>
              <mc:Fallback>
                <p:oleObj name="Equation" r:id="rId3" imgW="4940280" imgH="43164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450" y="1943100"/>
                        <a:ext cx="49403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1303464941"/>
              </p:ext>
            </p:extLst>
          </p:nvPr>
        </p:nvGraphicFramePr>
        <p:xfrm>
          <a:off x="2593975" y="2847975"/>
          <a:ext cx="3568700" cy="444500"/>
        </p:xfrm>
        <a:graphic>
          <a:graphicData uri="http://schemas.openxmlformats.org/presentationml/2006/ole">
            <mc:AlternateContent xmlns:mc="http://schemas.openxmlformats.org/markup-compatibility/2006">
              <mc:Choice xmlns:v="urn:schemas-microsoft-com:vml" Requires="v">
                <p:oleObj spid="_x0000_s3399" name="Equation" r:id="rId5" imgW="3568680" imgH="444240" progId="Equation.DSMT4">
                  <p:embed/>
                </p:oleObj>
              </mc:Choice>
              <mc:Fallback>
                <p:oleObj name="Equation" r:id="rId5" imgW="3568680" imgH="44424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93975" y="2847975"/>
                        <a:ext cx="35687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Content Placeholder 4"/>
          <p:cNvSpPr>
            <a:spLocks noGrp="1"/>
          </p:cNvSpPr>
          <p:nvPr>
            <p:ph sz="half" idx="2"/>
          </p:nvPr>
        </p:nvSpPr>
        <p:spPr>
          <a:xfrm>
            <a:off x="457200" y="4876800"/>
            <a:ext cx="8229600" cy="369332"/>
          </a:xfrm>
        </p:spPr>
        <p:txBody>
          <a:bodyPr/>
          <a:lstStyle/>
          <a:p>
            <a:r>
              <a:rPr lang="en-US" dirty="0"/>
              <a:t>The probability that X takes on any particular value is 0.</a:t>
            </a:r>
          </a:p>
        </p:txBody>
      </p:sp>
      <p:graphicFrame>
        <p:nvGraphicFramePr>
          <p:cNvPr id="4" name="Object 3"/>
          <p:cNvGraphicFramePr>
            <a:graphicFrameLocks noChangeAspect="1"/>
          </p:cNvGraphicFramePr>
          <p:nvPr>
            <p:extLst>
              <p:ext uri="{D42A27DB-BD31-4B8C-83A1-F6EECF244321}">
                <p14:modId xmlns:p14="http://schemas.microsoft.com/office/powerpoint/2010/main" val="4005877483"/>
              </p:ext>
            </p:extLst>
          </p:nvPr>
        </p:nvGraphicFramePr>
        <p:xfrm>
          <a:off x="3767138" y="3932238"/>
          <a:ext cx="1892300" cy="444500"/>
        </p:xfrm>
        <a:graphic>
          <a:graphicData uri="http://schemas.openxmlformats.org/presentationml/2006/ole">
            <mc:AlternateContent xmlns:mc="http://schemas.openxmlformats.org/markup-compatibility/2006">
              <mc:Choice xmlns:v="urn:schemas-microsoft-com:vml" Requires="v">
                <p:oleObj spid="_x0000_s3400" name="Equation" r:id="rId7" imgW="1892160" imgH="444240" progId="Equation.DSMT4">
                  <p:embed/>
                </p:oleObj>
              </mc:Choice>
              <mc:Fallback>
                <p:oleObj name="Equation" r:id="rId7" imgW="1892160" imgH="444240" progId="Equation.DSMT4">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67138" y="3932238"/>
                        <a:ext cx="18923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19750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317146"/>
            <a:ext cx="8229600" cy="954107"/>
          </a:xfrm>
        </p:spPr>
        <p:txBody>
          <a:bodyPr lIns="0" tIns="0" rIns="0" bIns="0">
            <a:spAutoFit/>
          </a:bodyPr>
          <a:lstStyle/>
          <a:p>
            <a:r>
              <a:rPr lang="en-US" sz="3400" dirty="0"/>
              <a:t>For </a:t>
            </a:r>
            <a:r>
              <a:rPr lang="en-US" sz="3400" dirty="0" smtClean="0"/>
              <a:t>Continuous </a:t>
            </a:r>
            <a:r>
              <a:rPr lang="en-US" sz="3400" dirty="0"/>
              <a:t>R</a:t>
            </a:r>
            <a:r>
              <a:rPr lang="en-US" sz="3400" dirty="0" smtClean="0"/>
              <a:t>andom </a:t>
            </a:r>
            <a:r>
              <a:rPr lang="en-US" sz="3400" dirty="0"/>
              <a:t>V</a:t>
            </a:r>
            <a:r>
              <a:rPr lang="en-US" sz="3400" dirty="0" smtClean="0"/>
              <a:t>ariables… </a:t>
            </a:r>
            <a:br>
              <a:rPr lang="en-US" sz="3400" dirty="0" smtClean="0"/>
            </a:br>
            <a:r>
              <a:rPr lang="en-US" sz="2800" dirty="0" smtClean="0"/>
              <a:t>(2 </a:t>
            </a:r>
            <a:r>
              <a:rPr lang="en-US" sz="2800" dirty="0"/>
              <a:t>of 2)</a:t>
            </a:r>
            <a:endParaRPr lang="en-US" sz="2800" b="0" dirty="0"/>
          </a:p>
        </p:txBody>
      </p:sp>
      <p:sp>
        <p:nvSpPr>
          <p:cNvPr id="6" name="Content Placeholder 5"/>
          <p:cNvSpPr>
            <a:spLocks noGrp="1"/>
          </p:cNvSpPr>
          <p:nvPr>
            <p:ph idx="1"/>
          </p:nvPr>
        </p:nvSpPr>
        <p:spPr>
          <a:xfrm>
            <a:off x="457200" y="1658923"/>
            <a:ext cx="8229600" cy="398477"/>
          </a:xfrm>
        </p:spPr>
        <p:txBody>
          <a:bodyPr/>
          <a:lstStyle/>
          <a:p>
            <a:pPr marL="0" indent="0">
              <a:spcBef>
                <a:spcPts val="0"/>
              </a:spcBef>
              <a:buClr>
                <a:schemeClr val="lt1"/>
              </a:buClr>
              <a:buSzPct val="25000"/>
              <a:buNone/>
            </a:pPr>
            <a:r>
              <a:rPr lang="en-US" dirty="0">
                <a:ea typeface="ＭＳ Ｐゴシック" charset="0"/>
                <a:cs typeface="Times New Roman" charset="0"/>
              </a:rPr>
              <a:t>The cumulative distribution function (CDF) is</a:t>
            </a:r>
          </a:p>
        </p:txBody>
      </p:sp>
      <p:graphicFrame>
        <p:nvGraphicFramePr>
          <p:cNvPr id="3" name="Object 2"/>
          <p:cNvGraphicFramePr>
            <a:graphicFrameLocks noChangeAspect="1"/>
          </p:cNvGraphicFramePr>
          <p:nvPr>
            <p:extLst>
              <p:ext uri="{D42A27DB-BD31-4B8C-83A1-F6EECF244321}">
                <p14:modId xmlns:p14="http://schemas.microsoft.com/office/powerpoint/2010/main" val="2294518291"/>
              </p:ext>
            </p:extLst>
          </p:nvPr>
        </p:nvGraphicFramePr>
        <p:xfrm>
          <a:off x="2455863" y="2374900"/>
          <a:ext cx="4140200" cy="444500"/>
        </p:xfrm>
        <a:graphic>
          <a:graphicData uri="http://schemas.openxmlformats.org/presentationml/2006/ole">
            <mc:AlternateContent xmlns:mc="http://schemas.openxmlformats.org/markup-compatibility/2006">
              <mc:Choice xmlns:v="urn:schemas-microsoft-com:vml" Requires="v">
                <p:oleObj spid="_x0000_s4308" name="Equation" r:id="rId4" imgW="4140000" imgH="444240" progId="Equation.DSMT4">
                  <p:embed/>
                </p:oleObj>
              </mc:Choice>
              <mc:Fallback>
                <p:oleObj name="Equation" r:id="rId4" imgW="4140000" imgH="44424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55863" y="2374900"/>
                        <a:ext cx="41402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Content Placeholder 5"/>
          <p:cNvSpPr txBox="1">
            <a:spLocks/>
          </p:cNvSpPr>
          <p:nvPr/>
        </p:nvSpPr>
        <p:spPr>
          <a:xfrm>
            <a:off x="457200" y="3352800"/>
            <a:ext cx="8229600" cy="398477"/>
          </a:xfrm>
          <a:prstGeom prst="rect">
            <a:avLst/>
          </a:prstGeom>
        </p:spPr>
        <p:txBody>
          <a:bodyPr vert="horz" lIns="0" tIns="0" rIns="0" bIns="0" rtlCol="0">
            <a:noAutofit/>
          </a:bodyPr>
          <a:lstStyle>
            <a:lvl1pPr marL="256032" indent="-256032" algn="l" defTabSz="914400" rtl="0" eaLnBrk="1" latinLnBrk="0" hangingPunct="1">
              <a:spcBef>
                <a:spcPts val="1500"/>
              </a:spcBef>
              <a:buClr>
                <a:srgbClr val="007FA3"/>
              </a:buClr>
              <a:buSzPct val="100000"/>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marL="0" indent="0" fontAlgn="auto">
              <a:spcBef>
                <a:spcPts val="0"/>
              </a:spcBef>
              <a:spcAft>
                <a:spcPts val="0"/>
              </a:spcAft>
              <a:buClr>
                <a:schemeClr val="lt1"/>
              </a:buClr>
              <a:buSzPct val="25000"/>
              <a:buNone/>
            </a:pPr>
            <a:r>
              <a:rPr lang="en-US" dirty="0">
                <a:ea typeface="ＭＳ Ｐゴシック" charset="0"/>
                <a:cs typeface="Times New Roman" charset="0"/>
              </a:rPr>
              <a:t>which leads to</a:t>
            </a:r>
          </a:p>
        </p:txBody>
      </p:sp>
      <p:graphicFrame>
        <p:nvGraphicFramePr>
          <p:cNvPr id="5" name="Object 4"/>
          <p:cNvGraphicFramePr>
            <a:graphicFrameLocks noChangeAspect="1"/>
          </p:cNvGraphicFramePr>
          <p:nvPr>
            <p:extLst>
              <p:ext uri="{D42A27DB-BD31-4B8C-83A1-F6EECF244321}">
                <p14:modId xmlns:p14="http://schemas.microsoft.com/office/powerpoint/2010/main" val="1287920286"/>
              </p:ext>
            </p:extLst>
          </p:nvPr>
        </p:nvGraphicFramePr>
        <p:xfrm>
          <a:off x="1335088" y="4216400"/>
          <a:ext cx="6451600" cy="444500"/>
        </p:xfrm>
        <a:graphic>
          <a:graphicData uri="http://schemas.openxmlformats.org/presentationml/2006/ole">
            <mc:AlternateContent xmlns:mc="http://schemas.openxmlformats.org/markup-compatibility/2006">
              <mc:Choice xmlns:v="urn:schemas-microsoft-com:vml" Requires="v">
                <p:oleObj spid="_x0000_s4309" name="Equation" r:id="rId6" imgW="6451560" imgH="444240" progId="Equation.DSMT4">
                  <p:embed/>
                </p:oleObj>
              </mc:Choice>
              <mc:Fallback>
                <p:oleObj name="Equation" r:id="rId6" imgW="6451560" imgH="444240" progId="Equation.DSMT4">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35088" y="4216400"/>
                        <a:ext cx="64516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08031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919"/>
            <a:ext cx="8305800" cy="2092881"/>
          </a:xfrm>
        </p:spPr>
        <p:txBody>
          <a:bodyPr/>
          <a:lstStyle/>
          <a:p>
            <a:r>
              <a:rPr lang="en-US" sz="3400" dirty="0"/>
              <a:t>The </a:t>
            </a:r>
            <a:r>
              <a:rPr lang="en-US" sz="3400" dirty="0" smtClean="0"/>
              <a:t>Expected </a:t>
            </a:r>
            <a:r>
              <a:rPr lang="en-US" sz="3400" dirty="0"/>
              <a:t>V</a:t>
            </a:r>
            <a:r>
              <a:rPr lang="en-US" sz="3400" dirty="0" smtClean="0"/>
              <a:t>alue (Mean</a:t>
            </a:r>
            <a:r>
              <a:rPr lang="en-US" sz="3400" dirty="0"/>
              <a:t>, </a:t>
            </a:r>
            <a:r>
              <a:rPr lang="en-US" sz="3400" dirty="0" smtClean="0"/>
              <a:t>Central Moment</a:t>
            </a:r>
            <a:r>
              <a:rPr lang="en-US" sz="3400" dirty="0"/>
              <a:t>), E(X), and </a:t>
            </a:r>
            <a:r>
              <a:rPr lang="en-US" sz="3400" dirty="0"/>
              <a:t>V</a:t>
            </a:r>
            <a:r>
              <a:rPr lang="en-US" sz="3400" dirty="0" smtClean="0"/>
              <a:t>ariance (Measure </a:t>
            </a:r>
            <a:r>
              <a:rPr lang="en-US" sz="3400" dirty="0"/>
              <a:t>of </a:t>
            </a:r>
            <a:r>
              <a:rPr lang="en-US" sz="3400" dirty="0" smtClean="0"/>
              <a:t>Dispersion</a:t>
            </a:r>
            <a:r>
              <a:rPr lang="en-US" sz="3400" dirty="0"/>
              <a:t>), V(X), of a </a:t>
            </a:r>
            <a:r>
              <a:rPr lang="en-US" sz="3400" dirty="0" smtClean="0"/>
              <a:t>Random Variable </a:t>
            </a:r>
            <a:r>
              <a:rPr lang="en-US" sz="3400" dirty="0"/>
              <a:t>X, are</a:t>
            </a:r>
          </a:p>
        </p:txBody>
      </p:sp>
      <p:graphicFrame>
        <p:nvGraphicFramePr>
          <p:cNvPr id="4" name="Object 3"/>
          <p:cNvGraphicFramePr>
            <a:graphicFrameLocks noChangeAspect="1"/>
          </p:cNvGraphicFramePr>
          <p:nvPr>
            <p:extLst>
              <p:ext uri="{D42A27DB-BD31-4B8C-83A1-F6EECF244321}">
                <p14:modId xmlns:p14="http://schemas.microsoft.com/office/powerpoint/2010/main" val="4219640553"/>
              </p:ext>
            </p:extLst>
          </p:nvPr>
        </p:nvGraphicFramePr>
        <p:xfrm>
          <a:off x="1365250" y="2895600"/>
          <a:ext cx="5448300" cy="1041400"/>
        </p:xfrm>
        <a:graphic>
          <a:graphicData uri="http://schemas.openxmlformats.org/presentationml/2006/ole">
            <mc:AlternateContent xmlns:mc="http://schemas.openxmlformats.org/markup-compatibility/2006">
              <mc:Choice xmlns:v="urn:schemas-microsoft-com:vml" Requires="v">
                <p:oleObj spid="_x0000_s5330" name="Equation" r:id="rId3" imgW="5448240" imgH="1041120" progId="Equation.DSMT4">
                  <p:embed/>
                </p:oleObj>
              </mc:Choice>
              <mc:Fallback>
                <p:oleObj name="Equation" r:id="rId3" imgW="5448240" imgH="104112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65250" y="2895600"/>
                        <a:ext cx="5448300"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476247906"/>
              </p:ext>
            </p:extLst>
          </p:nvPr>
        </p:nvGraphicFramePr>
        <p:xfrm>
          <a:off x="831850" y="4337050"/>
          <a:ext cx="7086600" cy="1219200"/>
        </p:xfrm>
        <a:graphic>
          <a:graphicData uri="http://schemas.openxmlformats.org/presentationml/2006/ole">
            <mc:AlternateContent xmlns:mc="http://schemas.openxmlformats.org/markup-compatibility/2006">
              <mc:Choice xmlns:v="urn:schemas-microsoft-com:vml" Requires="v">
                <p:oleObj spid="_x0000_s5331" name="Equation" r:id="rId5" imgW="7086600" imgH="1218960" progId="Equation.DSMT4">
                  <p:embed/>
                </p:oleObj>
              </mc:Choice>
              <mc:Fallback>
                <p:oleObj name="Equation" r:id="rId5" imgW="7086600" imgH="121896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1850" y="4337050"/>
                        <a:ext cx="70866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38674964"/>
      </p:ext>
    </p:extLst>
  </p:cSld>
  <p:clrMapOvr>
    <a:masterClrMapping/>
  </p:clrMapOvr>
</p:sld>
</file>

<file path=ppt/theme/theme1.xml><?xml version="1.0" encoding="utf-8"?>
<a:theme xmlns:a="http://schemas.openxmlformats.org/drawingml/2006/main" name="2_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1359</TotalTime>
  <Words>2437</Words>
  <Application>Microsoft Office PowerPoint</Application>
  <PresentationFormat>On-screen Show (4:3)</PresentationFormat>
  <Paragraphs>244</Paragraphs>
  <Slides>45</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47" baseType="lpstr">
      <vt:lpstr>2_508 Lecture</vt:lpstr>
      <vt:lpstr>Equation</vt:lpstr>
      <vt:lpstr>Engineering Economy</vt:lpstr>
      <vt:lpstr>Objective</vt:lpstr>
      <vt:lpstr>Decision Making is Fraught with Risk and Uncertainty</vt:lpstr>
      <vt:lpstr>Four Major Sources of Uncertainty are Present in Engineering Economy Studies</vt:lpstr>
      <vt:lpstr>Factors Such as Revenues, Costs, Salvage Values, etc., Can Often be Considered Random Variables.</vt:lpstr>
      <vt:lpstr>Some Other Properties of Discrete Random Variables.</vt:lpstr>
      <vt:lpstr>For Continuous Random Variables…  (1 of 2)</vt:lpstr>
      <vt:lpstr>For Continuous Random Variables…  (2 of 2)</vt:lpstr>
      <vt:lpstr>The Expected Value (Mean, Central Moment), E(X), and Variance (Measure of Dispersion), V(X), of a Random Variable X, are</vt:lpstr>
      <vt:lpstr>Some Properties of the Mean and Variance</vt:lpstr>
      <vt:lpstr>Acme Manufacturing</vt:lpstr>
      <vt:lpstr>What are the Expected Value and Variance of Acme’s Revenue? (1 of 2)</vt:lpstr>
      <vt:lpstr>What are the Expected Value and Variance of Acme’s Revenue? (2 of 2)</vt:lpstr>
      <vt:lpstr>Pause and Solve</vt:lpstr>
      <vt:lpstr>Probability Tree Diagrams can Display Prospective Cash Flows, and Their Respective Probabilities that Occur in Each Time Period</vt:lpstr>
      <vt:lpstr>Continuous Random Variables Present Special Challenges, and Special Opportunities.</vt:lpstr>
      <vt:lpstr>Apply These Concepts to Cash Flows Over Time to Fine the Expected PW, and SD of PW, for the Expected Values and Standard Deviations in the Table Below. (Use i=8%.)</vt:lpstr>
      <vt:lpstr>For the Expected PW.</vt:lpstr>
      <vt:lpstr>For V(PW) and SD(PW)</vt:lpstr>
      <vt:lpstr>With Our Estimates of Cash Flow Variables, and Using the Normal Distribution, we Can Find the Probability of Events About the Random Variable Occurring. For Instance, in the Previous Example, what is the Probability that the PW of the Cash Flows is Positive? Recall</vt:lpstr>
      <vt:lpstr>The Standard Normal (Mean=0 and Standard Deviation=1) Variable, Z, is Defined as</vt:lpstr>
      <vt:lpstr>The Probability is Found by Looking Up a Value in the Standard Normal table (Appendix E)</vt:lpstr>
      <vt:lpstr>Another Way to Handle Uncertainty is to Use Monte Carlo Simulation</vt:lpstr>
      <vt:lpstr>Remember Acme Manufacturing and the New CNC Machine. The Revenues and Associated Probabilities are Given Below, and Also Now the Expenses Have Been Given Probabilities.</vt:lpstr>
      <vt:lpstr>RAND() Function in Excel</vt:lpstr>
      <vt:lpstr>Monte Carlo Simulation is Very Flexible</vt:lpstr>
      <vt:lpstr>Decision Trees Can be Helpful in examining Sequential Decision Problems with Outcomes that Vary Over Time.</vt:lpstr>
      <vt:lpstr>Revisiting Acme Manufacturing and their CNC Machine Decision.</vt:lpstr>
      <vt:lpstr>Acme’s Decision Tree.</vt:lpstr>
      <vt:lpstr>Analyze Decision Trees From the Last Decision, Backward to the First.</vt:lpstr>
      <vt:lpstr>Acme Should Keep their Current Machine for One More Year.</vt:lpstr>
      <vt:lpstr>Adding Probabilities to Decision Trees.</vt:lpstr>
      <vt:lpstr>Mitselfik (1 of 2)</vt:lpstr>
      <vt:lpstr>Mitselfik (2 of 2)</vt:lpstr>
      <vt:lpstr>Mitselfik Should Purchase the Software; the Expected PW of the Investment is $68,992.</vt:lpstr>
      <vt:lpstr>How Much Would we Pay to have Perfect Information About the Future?</vt:lpstr>
      <vt:lpstr>Mitselfik Could Make the Right Decision with Perfect Information.</vt:lpstr>
      <vt:lpstr>How Much Should Mitselfik Pay for Perfect Information?</vt:lpstr>
      <vt:lpstr>Decision Trees Can be Used to Assist in Analyzing Real Options.</vt:lpstr>
      <vt:lpstr>A Good Example of Postponable Investment is a Plant Addition.</vt:lpstr>
      <vt:lpstr>This Does Not Look Attractive for Mitselfik (1 of 2)</vt:lpstr>
      <vt:lpstr>This Does Not Look Attractive for Mitselfik (2 of 2)</vt:lpstr>
      <vt:lpstr>Mitselfik’s Decision Tree</vt:lpstr>
      <vt:lpstr>Mitselfik Should Strongly Consider Investing Since the Option to Add Capacity Can Provide a Positive Return.</vt:lpstr>
      <vt:lpstr>Copyright</vt:lpstr>
    </vt:vector>
  </TitlesOfParts>
  <Company>Integra Software Services Pvt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Engineering Economy, Seventeenth Edition</dc:title>
  <dc:subject>Economy</dc:subject>
  <dc:creator>William G. Sullivan, Elin M. Wicks and C. Patrick Koelling</dc:creator>
  <cp:keywords>Economy</cp:keywords>
  <cp:lastModifiedBy>Ravindra Venkateswarlu , Integra-PDY, IN</cp:lastModifiedBy>
  <cp:revision>258</cp:revision>
  <dcterms:created xsi:type="dcterms:W3CDTF">2008-06-16T21:06:20Z</dcterms:created>
  <dcterms:modified xsi:type="dcterms:W3CDTF">2018-06-13T18:57:37Z</dcterms:modified>
</cp:coreProperties>
</file>