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20"/>
  </p:notesMasterIdLst>
  <p:handoutMasterIdLst>
    <p:handoutMasterId r:id="rId21"/>
  </p:handoutMasterIdLst>
  <p:sldIdLst>
    <p:sldId id="321" r:id="rId2"/>
    <p:sldId id="271" r:id="rId3"/>
    <p:sldId id="338" r:id="rId4"/>
    <p:sldId id="398" r:id="rId5"/>
    <p:sldId id="399" r:id="rId6"/>
    <p:sldId id="316" r:id="rId7"/>
    <p:sldId id="356" r:id="rId8"/>
    <p:sldId id="400" r:id="rId9"/>
    <p:sldId id="401" r:id="rId10"/>
    <p:sldId id="326" r:id="rId11"/>
    <p:sldId id="402" r:id="rId12"/>
    <p:sldId id="403" r:id="rId13"/>
    <p:sldId id="404" r:id="rId14"/>
    <p:sldId id="405" r:id="rId15"/>
    <p:sldId id="406" r:id="rId16"/>
    <p:sldId id="357" r:id="rId17"/>
    <p:sldId id="407" r:id="rId18"/>
    <p:sldId id="298" r:id="rId1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4" autoAdjust="0"/>
    <p:restoredTop sz="86358" autoAdjust="0"/>
  </p:normalViewPr>
  <p:slideViewPr>
    <p:cSldViewPr snapToGrid="0" snapToObjects="1">
      <p:cViewPr varScale="1">
        <p:scale>
          <a:sx n="113" d="100"/>
          <a:sy n="113" d="100"/>
        </p:scale>
        <p:origin x="-1500" y="-108"/>
      </p:cViewPr>
      <p:guideLst>
        <p:guide orient="horz" pos="2160"/>
        <p:guide orient="horz" pos="3895"/>
        <p:guide orient="horz" pos="752"/>
        <p:guide orient="horz" pos="390"/>
        <p:guide orient="horz" pos="1231"/>
        <p:guide orient="horz" pos="4146"/>
        <p:guide orient="horz" pos="1707"/>
        <p:guide orient="horz" pos="1491"/>
        <p:guide pos="2880"/>
        <p:guide pos="289"/>
        <p:guide pos="5461"/>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6/29/2018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6/29/2018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xmlns=""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584200"/>
            <a:ext cx="8229600" cy="728450"/>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xmlns="" id="{211BB07C-705F-4113-A2C5-779D6EA64D97}"/>
              </a:ext>
            </a:extLst>
          </p:cNvPr>
          <p:cNvSpPr>
            <a:spLocks noGrp="1"/>
          </p:cNvSpPr>
          <p:nvPr>
            <p:ph sz="quarter" idx="13"/>
          </p:nvPr>
        </p:nvSpPr>
        <p:spPr>
          <a:xfrm>
            <a:off x="458788" y="1646524"/>
            <a:ext cx="8120062" cy="1782476"/>
          </a:xfrm>
        </p:spPr>
        <p:txBody>
          <a:bodyPr/>
          <a:lstStyle/>
          <a:p>
            <a:pPr lvl="0"/>
            <a:r>
              <a:rPr lang="en-US" dirty="0"/>
              <a:t>Edit Master text styles</a:t>
            </a:r>
          </a:p>
        </p:txBody>
      </p:sp>
      <p:sp>
        <p:nvSpPr>
          <p:cNvPr id="7" name="Content Placeholder 6">
            <a:extLst>
              <a:ext uri="{FF2B5EF4-FFF2-40B4-BE49-F238E27FC236}">
                <a16:creationId xmlns:a16="http://schemas.microsoft.com/office/drawing/2014/main" xmlns=""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584200"/>
            <a:ext cx="8229600" cy="728450"/>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xmlns="" id="{211BB07C-705F-4113-A2C5-779D6EA64D97}"/>
              </a:ext>
            </a:extLst>
          </p:cNvPr>
          <p:cNvSpPr>
            <a:spLocks noGrp="1"/>
          </p:cNvSpPr>
          <p:nvPr>
            <p:ph sz="quarter" idx="13"/>
          </p:nvPr>
        </p:nvSpPr>
        <p:spPr>
          <a:xfrm>
            <a:off x="458788" y="1646524"/>
            <a:ext cx="8120062" cy="1331568"/>
          </a:xfrm>
        </p:spPr>
        <p:txBody>
          <a:bodyPr/>
          <a:lstStyle/>
          <a:p>
            <a:pPr lvl="0"/>
            <a:r>
              <a:rPr lang="en-US" dirty="0"/>
              <a:t>Edit Master text styles</a:t>
            </a:r>
          </a:p>
        </p:txBody>
      </p:sp>
      <p:sp>
        <p:nvSpPr>
          <p:cNvPr id="7" name="Content Placeholder 6">
            <a:extLst>
              <a:ext uri="{FF2B5EF4-FFF2-40B4-BE49-F238E27FC236}">
                <a16:creationId xmlns:a16="http://schemas.microsoft.com/office/drawing/2014/main" xmlns="" id="{820D01C0-4FD2-4065-9EC3-96A308398288}"/>
              </a:ext>
            </a:extLst>
          </p:cNvPr>
          <p:cNvSpPr>
            <a:spLocks noGrp="1"/>
          </p:cNvSpPr>
          <p:nvPr>
            <p:ph sz="quarter" idx="14"/>
          </p:nvPr>
        </p:nvSpPr>
        <p:spPr>
          <a:xfrm>
            <a:off x="458788" y="3200401"/>
            <a:ext cx="8120062" cy="1505824"/>
          </a:xfrm>
        </p:spPr>
        <p:txBody>
          <a:bodyPr/>
          <a:lstStyle/>
          <a:p>
            <a:pPr lvl="0"/>
            <a:r>
              <a:rPr lang="en-US" dirty="0"/>
              <a:t>Edit Master text styles</a:t>
            </a:r>
          </a:p>
        </p:txBody>
      </p:sp>
      <p:sp>
        <p:nvSpPr>
          <p:cNvPr id="8" name="Content Placeholder 6">
            <a:extLst>
              <a:ext uri="{FF2B5EF4-FFF2-40B4-BE49-F238E27FC236}">
                <a16:creationId xmlns:a16="http://schemas.microsoft.com/office/drawing/2014/main" xmlns="" id="{820D01C0-4FD2-4065-9EC3-96A308398288}"/>
              </a:ext>
            </a:extLst>
          </p:cNvPr>
          <p:cNvSpPr>
            <a:spLocks noGrp="1"/>
          </p:cNvSpPr>
          <p:nvPr>
            <p:ph sz="quarter" idx="15"/>
          </p:nvPr>
        </p:nvSpPr>
        <p:spPr>
          <a:xfrm>
            <a:off x="458788" y="4907560"/>
            <a:ext cx="8120062" cy="1186430"/>
          </a:xfrm>
        </p:spPr>
        <p:txBody>
          <a:bodyPr/>
          <a:lstStyle/>
          <a:p>
            <a:pPr lvl="0"/>
            <a:r>
              <a:rPr lang="en-US" dirty="0"/>
              <a:t>Edit Master text styles</a:t>
            </a:r>
          </a:p>
        </p:txBody>
      </p:sp>
    </p:spTree>
    <p:extLst>
      <p:ext uri="{BB962C8B-B14F-4D97-AF65-F5344CB8AC3E}">
        <p14:creationId xmlns:p14="http://schemas.microsoft.com/office/powerpoint/2010/main" val="1367228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a16="http://schemas.microsoft.com/office/drawing/2014/main" xmlns=""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a16="http://schemas.microsoft.com/office/drawing/2014/main" xmlns=""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a16="http://schemas.microsoft.com/office/drawing/2014/main" xmlns=""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a16="http://schemas.microsoft.com/office/drawing/2014/main" xmlns=""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a16="http://schemas.microsoft.com/office/drawing/2014/main" xmlns=""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a16="http://schemas.microsoft.com/office/drawing/2014/main" xmlns=""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a16="http://schemas.microsoft.com/office/drawing/2014/main" xmlns=""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40920467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506002"/>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endParaRPr lang="en-US" dirty="0"/>
          </a:p>
        </p:txBody>
      </p:sp>
      <p:sp>
        <p:nvSpPr>
          <p:cNvPr id="7" name="Content Placeholder 2"/>
          <p:cNvSpPr>
            <a:spLocks noGrp="1"/>
          </p:cNvSpPr>
          <p:nvPr>
            <p:ph idx="13"/>
          </p:nvPr>
        </p:nvSpPr>
        <p:spPr>
          <a:xfrm>
            <a:off x="459729" y="2373813"/>
            <a:ext cx="8229600" cy="1055188"/>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5" name="Content Placeholder 4"/>
          <p:cNvSpPr>
            <a:spLocks noGrp="1"/>
          </p:cNvSpPr>
          <p:nvPr>
            <p:ph sz="quarter" idx="14"/>
          </p:nvPr>
        </p:nvSpPr>
        <p:spPr>
          <a:xfrm>
            <a:off x="457200" y="3873500"/>
            <a:ext cx="8337550" cy="1736725"/>
          </a:xfrm>
        </p:spPr>
        <p:txBody>
          <a:bodyPr/>
          <a:lstStyle/>
          <a:p>
            <a:pPr lvl="0"/>
            <a:r>
              <a:rPr lang="en-US" dirty="0" smtClean="0"/>
              <a:t>Click to edit Master text styles</a:t>
            </a:r>
          </a:p>
          <a:p>
            <a:pPr lvl="1"/>
            <a:r>
              <a:rPr lang="en-US" dirty="0" smtClean="0"/>
              <a:t>Second level</a:t>
            </a:r>
          </a:p>
          <a:p>
            <a:pPr lvl="2"/>
            <a:r>
              <a:rPr lang="en-US" dirty="0" smtClean="0"/>
              <a:t>Third </a:t>
            </a:r>
            <a:r>
              <a:rPr lang="en-US" dirty="0" err="1" smtClean="0"/>
              <a:t>leve</a:t>
            </a:r>
            <a:endParaRPr lang="en-IN" dirty="0"/>
          </a:p>
        </p:txBody>
      </p:sp>
    </p:spTree>
    <p:extLst>
      <p:ext uri="{BB962C8B-B14F-4D97-AF65-F5344CB8AC3E}">
        <p14:creationId xmlns:p14="http://schemas.microsoft.com/office/powerpoint/2010/main" val="26821623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6/29/2018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79" r:id="rId6"/>
    <p:sldLayoutId id="2147483680" r:id="rId7"/>
    <p:sldLayoutId id="2147483682" r:id="rId8"/>
    <p:sldLayoutId id="2147483695" r:id="rId9"/>
    <p:sldLayoutId id="2147483686" r:id="rId10"/>
    <p:sldLayoutId id="2147483689" r:id="rId11"/>
    <p:sldLayoutId id="2147483649" r:id="rId12"/>
    <p:sldLayoutId id="2147483650" r:id="rId13"/>
    <p:sldLayoutId id="2147483694" r:id="rId14"/>
    <p:sldLayoutId id="2147483671" r:id="rId15"/>
    <p:sldLayoutId id="2147483673" r:id="rId16"/>
    <p:sldLayoutId id="2147483693" r:id="rId17"/>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notesSlide" Target="../notesSlides/notesSlide10.xml"/><Relationship Id="rId7" Type="http://schemas.openxmlformats.org/officeDocument/2006/relationships/oleObject" Target="../embeddings/oleObject9.bin"/><Relationship Id="rId2" Type="http://schemas.openxmlformats.org/officeDocument/2006/relationships/slideLayout" Target="../slideLayouts/slideLayout8.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8.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image" Target="../media/image5.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7.xml"/><Relationship Id="rId7" Type="http://schemas.openxmlformats.org/officeDocument/2006/relationships/image" Target="../media/image7.wmf"/><Relationship Id="rId2" Type="http://schemas.openxmlformats.org/officeDocument/2006/relationships/slideLayout" Target="../slideLayouts/slideLayout9.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 Id="rId9" Type="http://schemas.openxmlformats.org/officeDocument/2006/relationships/image" Target="../media/image8.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92912"/>
            <a:ext cx="8613775"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50554"/>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487815"/>
            <a:ext cx="3657600" cy="492443"/>
          </a:xfrm>
        </p:spPr>
        <p:txBody>
          <a:bodyPr vert="horz" lIns="0" tIns="0" rIns="0" bIns="0" rtlCol="0" anchor="b">
            <a:spAutoFit/>
          </a:bodyPr>
          <a:lstStyle/>
          <a:p>
            <a:r>
              <a:rPr lang="en-US" sz="3200" dirty="0">
                <a:latin typeface="+mj-lt"/>
                <a:ea typeface="+mj-ea"/>
                <a:cs typeface="Calibri" panose="020F0502020204030204" pitchFamily="34" charset="0"/>
              </a:rPr>
              <a:t>Chapter </a:t>
            </a:r>
            <a:r>
              <a:rPr lang="en-US" sz="3200" dirty="0" smtClean="0">
                <a:latin typeface="+mj-lt"/>
                <a:ea typeface="+mj-ea"/>
                <a:cs typeface="Calibri" panose="020F0502020204030204" pitchFamily="34" charset="0"/>
              </a:rPr>
              <a:t>11</a:t>
            </a:r>
            <a:endParaRPr lang="en-US" sz="3200" dirty="0">
              <a:latin typeface="+mj-lt"/>
              <a:ea typeface="+mj-ea"/>
              <a:cs typeface="Calibri" panose="020F0502020204030204" pitchFamily="34" charset="0"/>
            </a:endParaRPr>
          </a:p>
        </p:txBody>
      </p:sp>
      <p:sp>
        <p:nvSpPr>
          <p:cNvPr id="9" name="Content Placeholder 4"/>
          <p:cNvSpPr>
            <a:spLocks noGrp="1"/>
          </p:cNvSpPr>
          <p:nvPr>
            <p:ph type="body" sz="quarter" idx="15"/>
          </p:nvPr>
        </p:nvSpPr>
        <p:spPr>
          <a:xfrm>
            <a:off x="5037664" y="3149478"/>
            <a:ext cx="3657600" cy="615553"/>
          </a:xfrm>
        </p:spPr>
        <p:txBody>
          <a:bodyPr vert="horz" wrap="square" lIns="0" tIns="0" rIns="0" bIns="0" rtlCol="0" anchor="b">
            <a:spAutoFit/>
          </a:bodyPr>
          <a:lstStyle/>
          <a:p>
            <a:pPr>
              <a:spcBef>
                <a:spcPct val="0"/>
              </a:spcBef>
            </a:pPr>
            <a:r>
              <a:rPr lang="en-US" altLang="en-US" sz="2000" dirty="0">
                <a:latin typeface="+mj-lt"/>
                <a:cs typeface="Arial" panose="020B0604020202020204" pitchFamily="34" charset="0"/>
              </a:rPr>
              <a:t>Breakeven and Sensitivity Analysis</a:t>
            </a:r>
          </a:p>
        </p:txBody>
      </p:sp>
      <p:pic>
        <p:nvPicPr>
          <p:cNvPr id="10" name="Picture Placeholder 16" descr="Front Cover: Engineering Economy Seventeenth Edition by Sullivan, Wicks and Koelling."/>
          <p:cNvPicPr>
            <a:picLocks noChangeAspect="1"/>
          </p:cNvPicPr>
          <p:nvPr/>
        </p:nvPicPr>
        <p:blipFill rotWithShape="1">
          <a:blip r:embed="rId3">
            <a:alphaModFix/>
            <a:extLst>
              <a:ext uri="{28A0092B-C50C-407E-A947-70E740481C1C}">
                <a14:useLocalDpi xmlns:a14="http://schemas.microsoft.com/office/drawing/2010/main" val="0"/>
              </a:ext>
            </a:extLst>
          </a:blip>
          <a:srcRect t="7909"/>
          <a:stretch/>
        </p:blipFill>
        <p:spPr>
          <a:xfrm>
            <a:off x="619200" y="1602000"/>
            <a:ext cx="3736848" cy="4317091"/>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p:spPr>
      </p:pic>
      <p:sp>
        <p:nvSpPr>
          <p:cNvPr id="3" name="Content Placeholder 2"/>
          <p:cNvSpPr>
            <a:spLocks noGrp="1"/>
          </p:cNvSpPr>
          <p:nvPr>
            <p:ph sz="quarter" idx="18"/>
          </p:nvPr>
        </p:nvSpPr>
        <p:spPr>
          <a:xfrm>
            <a:off x="1725568" y="6427935"/>
            <a:ext cx="6934200" cy="328612"/>
          </a:xfrm>
        </p:spPr>
        <p:txBody>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031421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747096"/>
            <a:ext cx="8229600" cy="523220"/>
          </a:xfrm>
        </p:spPr>
        <p:txBody>
          <a:bodyPr lIns="0" tIns="0" rIns="0" bIns="0">
            <a:spAutoFit/>
          </a:bodyPr>
          <a:lstStyle/>
          <a:p>
            <a:r>
              <a:rPr lang="en-US" altLang="en-US" sz="3400" dirty="0"/>
              <a:t>Reconsidering Jim's </a:t>
            </a:r>
            <a:r>
              <a:rPr lang="en-US" altLang="en-US" sz="3400" dirty="0" smtClean="0"/>
              <a:t>Gas-Guzzler</a:t>
            </a:r>
            <a:endParaRPr lang="en-US" sz="3400" dirty="0"/>
          </a:p>
        </p:txBody>
      </p:sp>
      <p:sp>
        <p:nvSpPr>
          <p:cNvPr id="6" name="Content Placeholder 5"/>
          <p:cNvSpPr>
            <a:spLocks noGrp="1"/>
          </p:cNvSpPr>
          <p:nvPr>
            <p:ph idx="1"/>
          </p:nvPr>
        </p:nvSpPr>
        <p:spPr>
          <a:xfrm>
            <a:off x="457200" y="1690643"/>
            <a:ext cx="8229600" cy="1231106"/>
          </a:xfrm>
        </p:spPr>
        <p:txBody>
          <a:bodyPr vert="horz" lIns="0" tIns="0" rIns="0" bIns="0" rtlCol="0">
            <a:spAutoFit/>
          </a:bodyPr>
          <a:lstStyle/>
          <a:p>
            <a:pPr marL="0" indent="0">
              <a:spcBef>
                <a:spcPct val="0"/>
              </a:spcBef>
              <a:buFontTx/>
              <a:buNone/>
            </a:pPr>
            <a:r>
              <a:rPr lang="en-IN" altLang="en-US" sz="2000" dirty="0">
                <a:latin typeface="Arial" panose="020B0604020202020204" pitchFamily="34" charset="0"/>
                <a:cs typeface="Arial" panose="020B0604020202020204" pitchFamily="34" charset="0"/>
              </a:rPr>
              <a:t>Considering that Jim drives about 10,000 miles per year, our previous analysis would indicate that he should purchase the vehicle that gets better mileage</a:t>
            </a:r>
            <a:r>
              <a:rPr lang="en-IN" altLang="en-US" sz="2000" dirty="0" smtClean="0">
                <a:latin typeface="Arial" panose="020B0604020202020204" pitchFamily="34" charset="0"/>
                <a:cs typeface="Arial" panose="020B0604020202020204" pitchFamily="34" charset="0"/>
              </a:rPr>
              <a:t>. However</a:t>
            </a:r>
            <a:r>
              <a:rPr lang="en-IN" altLang="en-US" sz="2000" dirty="0">
                <a:latin typeface="Arial" panose="020B0604020202020204" pitchFamily="34" charset="0"/>
                <a:cs typeface="Arial" panose="020B0604020202020204" pitchFamily="34" charset="0"/>
              </a:rPr>
              <a:t>, what if gas prices drop by 10</a:t>
            </a:r>
            <a:r>
              <a:rPr lang="en-IN" altLang="en-US" sz="2000" dirty="0" smtClean="0">
                <a:latin typeface="Arial" panose="020B0604020202020204" pitchFamily="34" charset="0"/>
                <a:cs typeface="Arial" panose="020B0604020202020204" pitchFamily="34" charset="0"/>
              </a:rPr>
              <a:t>%? Should </a:t>
            </a:r>
            <a:r>
              <a:rPr lang="en-IN" altLang="en-US" sz="2000" dirty="0">
                <a:latin typeface="Arial" panose="020B0604020202020204" pitchFamily="34" charset="0"/>
                <a:cs typeface="Arial" panose="020B0604020202020204" pitchFamily="34" charset="0"/>
              </a:rPr>
              <a:t>Jim still sell his gas-guzzling minivan?</a:t>
            </a:r>
            <a:endParaRPr lang="en-US" altLang="en-US" sz="2000" dirty="0">
              <a:latin typeface="Arial" panose="020B0604020202020204" pitchFamily="34" charset="0"/>
              <a:cs typeface="Arial" panose="020B0604020202020204" pitchFamily="34"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524851151"/>
              </p:ext>
            </p:extLst>
          </p:nvPr>
        </p:nvGraphicFramePr>
        <p:xfrm>
          <a:off x="1438275" y="3125349"/>
          <a:ext cx="5410200" cy="812800"/>
        </p:xfrm>
        <a:graphic>
          <a:graphicData uri="http://schemas.openxmlformats.org/presentationml/2006/ole">
            <mc:AlternateContent xmlns:mc="http://schemas.openxmlformats.org/markup-compatibility/2006">
              <mc:Choice xmlns:v="urn:schemas-microsoft-com:vml" Requires="v">
                <p:oleObj spid="_x0000_s16930" name="Equation" r:id="rId4" imgW="5410080" imgH="812520" progId="Equation.DSMT4">
                  <p:embed/>
                </p:oleObj>
              </mc:Choice>
              <mc:Fallback>
                <p:oleObj name="Equation" r:id="rId4" imgW="5410080" imgH="81252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38275" y="3125349"/>
                        <a:ext cx="54102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37263049"/>
              </p:ext>
            </p:extLst>
          </p:nvPr>
        </p:nvGraphicFramePr>
        <p:xfrm>
          <a:off x="1438275" y="4174840"/>
          <a:ext cx="5410200" cy="812800"/>
        </p:xfrm>
        <a:graphic>
          <a:graphicData uri="http://schemas.openxmlformats.org/presentationml/2006/ole">
            <mc:AlternateContent xmlns:mc="http://schemas.openxmlformats.org/markup-compatibility/2006">
              <mc:Choice xmlns:v="urn:schemas-microsoft-com:vml" Requires="v">
                <p:oleObj spid="_x0000_s16931" name="Equation" r:id="rId6" imgW="5410080" imgH="812520" progId="Equation.DSMT4">
                  <p:embed/>
                </p:oleObj>
              </mc:Choice>
              <mc:Fallback>
                <p:oleObj name="Equation" r:id="rId6" imgW="5410080" imgH="81252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38275" y="4174840"/>
                        <a:ext cx="54102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92499991"/>
              </p:ext>
            </p:extLst>
          </p:nvPr>
        </p:nvGraphicFramePr>
        <p:xfrm>
          <a:off x="2716213" y="5205129"/>
          <a:ext cx="2857500" cy="342900"/>
        </p:xfrm>
        <a:graphic>
          <a:graphicData uri="http://schemas.openxmlformats.org/presentationml/2006/ole">
            <mc:AlternateContent xmlns:mc="http://schemas.openxmlformats.org/markup-compatibility/2006">
              <mc:Choice xmlns:v="urn:schemas-microsoft-com:vml" Requires="v">
                <p:oleObj spid="_x0000_s16932" name="Equation" r:id="rId7" imgW="2857320" imgH="342720" progId="Equation.DSMT4">
                  <p:embed/>
                </p:oleObj>
              </mc:Choice>
              <mc:Fallback>
                <p:oleObj name="Equation" r:id="rId7" imgW="2857320" imgH="342720" progId="Equation.DSMT4">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16213" y="5205129"/>
                        <a:ext cx="2857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idx="13"/>
          </p:nvPr>
        </p:nvSpPr>
        <p:spPr>
          <a:xfrm>
            <a:off x="457200" y="5770436"/>
            <a:ext cx="8229600" cy="307777"/>
          </a:xfrm>
        </p:spPr>
        <p:txBody>
          <a:bodyPr>
            <a:spAutoFit/>
          </a:bodyPr>
          <a:lstStyle/>
          <a:p>
            <a:pPr marL="0" indent="0">
              <a:spcBef>
                <a:spcPct val="50000"/>
              </a:spcBef>
              <a:buFontTx/>
              <a:buNone/>
            </a:pPr>
            <a:r>
              <a:rPr lang="en-IN" altLang="en-US" sz="2000" dirty="0">
                <a:latin typeface="Arial" panose="020B0604020202020204" pitchFamily="34" charset="0"/>
                <a:cs typeface="Arial" panose="020B0604020202020204" pitchFamily="34" charset="0"/>
              </a:rPr>
              <a:t>So, if gas prices drop by 10%, Jim should keep his minivan.</a:t>
            </a:r>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4755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753125"/>
            <a:ext cx="8212138" cy="523220"/>
          </a:xfrm>
        </p:spPr>
        <p:txBody>
          <a:bodyPr lIns="0" tIns="0" rIns="0" bIns="0">
            <a:spAutoFit/>
          </a:bodyPr>
          <a:lstStyle/>
          <a:p>
            <a:r>
              <a:rPr lang="en-US" altLang="en-US" sz="3400" dirty="0"/>
              <a:t>Pause and S</a:t>
            </a:r>
            <a:r>
              <a:rPr lang="en-US" altLang="en-US" sz="3400" dirty="0" smtClean="0"/>
              <a:t>olve </a:t>
            </a:r>
            <a:r>
              <a:rPr lang="en-US" altLang="en-US" sz="2800" dirty="0" smtClean="0"/>
              <a:t>(2 </a:t>
            </a:r>
            <a:r>
              <a:rPr lang="en-US" altLang="en-US" sz="2800" dirty="0"/>
              <a:t>of 2)</a:t>
            </a:r>
            <a:endParaRPr lang="en-US" sz="2800" b="0" dirty="0"/>
          </a:p>
        </p:txBody>
      </p:sp>
      <p:sp>
        <p:nvSpPr>
          <p:cNvPr id="6" name="Content Placeholder 5"/>
          <p:cNvSpPr>
            <a:spLocks noGrp="1"/>
          </p:cNvSpPr>
          <p:nvPr>
            <p:ph idx="1"/>
          </p:nvPr>
        </p:nvSpPr>
        <p:spPr>
          <a:xfrm>
            <a:off x="457200" y="1749313"/>
            <a:ext cx="8212138" cy="2600712"/>
          </a:xfrm>
        </p:spPr>
        <p:txBody>
          <a:bodyPr vert="horz" lIns="0" tIns="0" rIns="0" bIns="0" rtlCol="0">
            <a:spAutoFit/>
          </a:bodyPr>
          <a:lstStyle/>
          <a:p>
            <a:pPr marL="0" indent="0">
              <a:buNone/>
            </a:pPr>
            <a:r>
              <a:rPr lang="en-US" altLang="en-US" sz="1600" dirty="0"/>
              <a:t>Acme Delivery is considering a proposal for new package tracking technology.  The system has an estimated initial cost of $1.9 million and will require upgrades and maintenance of $140,000 each year.  Acme estimates that improved tracking will save approximately $680,000 per year, after system operating expenses.  Acme has a MARR of 15% per year, and the study period for this technology is 6 years, after which time Acme expects the entire system will need to be replaced.  The PW of this proposal is</a:t>
            </a:r>
          </a:p>
          <a:p>
            <a:pPr marL="0" indent="0">
              <a:buNone/>
            </a:pPr>
            <a:r>
              <a:rPr lang="en-US" altLang="en-US" sz="1600" dirty="0" smtClean="0"/>
              <a:t>PW(15</a:t>
            </a:r>
            <a:r>
              <a:rPr lang="en-US" altLang="en-US" sz="1600" dirty="0"/>
              <a:t>%) = -$1,900,000+($680,000 - $140,000)(P/A,15%,6) = PW(15%) = $143,630</a:t>
            </a:r>
          </a:p>
          <a:p>
            <a:pPr marL="0" indent="0">
              <a:buNone/>
            </a:pPr>
            <a:r>
              <a:rPr lang="en-US" altLang="en-US" sz="1600" dirty="0" smtClean="0"/>
              <a:t>Determine </a:t>
            </a:r>
            <a:r>
              <a:rPr lang="en-US" altLang="en-US" sz="1600" dirty="0"/>
              <a:t>how sensitive the decision to invest in the system is to the estimates of initial investment cost and annual savings</a:t>
            </a:r>
            <a:r>
              <a:rPr lang="en-US" altLang="en-US" sz="1600" dirty="0" smtClean="0"/>
              <a:t>.</a:t>
            </a:r>
            <a:endParaRPr lang="en-US" alt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207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137647"/>
            <a:ext cx="8212138" cy="1085801"/>
          </a:xfrm>
        </p:spPr>
        <p:txBody>
          <a:bodyPr lIns="0" tIns="0" rIns="0" bIns="0">
            <a:spAutoFit/>
          </a:bodyPr>
          <a:lstStyle/>
          <a:p>
            <a:r>
              <a:rPr lang="en-US" altLang="en-US" sz="3400" dirty="0"/>
              <a:t>Spreadsheets are V</a:t>
            </a:r>
            <a:r>
              <a:rPr lang="en-US" altLang="en-US" sz="3400" dirty="0" smtClean="0"/>
              <a:t>ery Useful </a:t>
            </a:r>
            <a:r>
              <a:rPr lang="en-US" altLang="en-US" sz="3400" dirty="0"/>
              <a:t>in P</a:t>
            </a:r>
            <a:r>
              <a:rPr lang="en-US" altLang="en-US" sz="3400" dirty="0" smtClean="0"/>
              <a:t>erforming Sensitivity </a:t>
            </a:r>
            <a:r>
              <a:rPr lang="en-US" altLang="en-US" sz="3400" dirty="0"/>
              <a:t>A</a:t>
            </a:r>
            <a:r>
              <a:rPr lang="en-US" altLang="en-US" sz="3400" dirty="0" smtClean="0"/>
              <a:t>nalysis </a:t>
            </a:r>
            <a:r>
              <a:rPr lang="en-US" altLang="en-US" sz="2800" dirty="0" smtClean="0"/>
              <a:t>(1 </a:t>
            </a:r>
            <a:r>
              <a:rPr lang="en-US" altLang="en-US" sz="2800" dirty="0"/>
              <a:t>of 2)</a:t>
            </a:r>
            <a:endParaRPr lang="en-US" sz="2800" b="0" dirty="0"/>
          </a:p>
        </p:txBody>
      </p:sp>
      <p:sp>
        <p:nvSpPr>
          <p:cNvPr id="6" name="Content Placeholder 5"/>
          <p:cNvSpPr>
            <a:spLocks noGrp="1"/>
          </p:cNvSpPr>
          <p:nvPr>
            <p:ph idx="1"/>
          </p:nvPr>
        </p:nvSpPr>
        <p:spPr>
          <a:xfrm>
            <a:off x="457200" y="1637434"/>
            <a:ext cx="8212138" cy="2793072"/>
          </a:xfrm>
        </p:spPr>
        <p:txBody>
          <a:bodyPr vert="horz" lIns="0" tIns="0" rIns="0" bIns="0" rtlCol="0">
            <a:spAutoFit/>
          </a:bodyPr>
          <a:lstStyle/>
          <a:p>
            <a:r>
              <a:rPr lang="en-US" altLang="en-US" dirty="0"/>
              <a:t>Formulas easily reflect changes in parameter values.</a:t>
            </a:r>
          </a:p>
          <a:p>
            <a:r>
              <a:rPr lang="en-US" altLang="en-US" dirty="0"/>
              <a:t>Tables and plots can provide quick answers and visual cues to the effect of changes.</a:t>
            </a:r>
          </a:p>
          <a:p>
            <a:r>
              <a:rPr lang="en-US" altLang="en-US" dirty="0"/>
              <a:t>A spider plot can be especially useful in sensitivity studies.</a:t>
            </a:r>
          </a:p>
          <a:p>
            <a:r>
              <a:rPr lang="en-US" altLang="en-US" dirty="0"/>
              <a:t>It can be useful to examine more than one alternative on a plot, or to examine sensitivity of incremental cash flows. </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1689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72693"/>
            <a:ext cx="8229600" cy="1046440"/>
          </a:xfrm>
        </p:spPr>
        <p:txBody>
          <a:bodyPr>
            <a:spAutoFit/>
          </a:bodyPr>
          <a:lstStyle/>
          <a:p>
            <a:r>
              <a:rPr lang="en-IN" altLang="en-US" sz="3400" dirty="0">
                <a:latin typeface="Arial" panose="020B0604020202020204" pitchFamily="34" charset="0"/>
                <a:cs typeface="Arial" panose="020B0604020202020204" pitchFamily="34" charset="0"/>
              </a:rPr>
              <a:t>Spreadsheets are V</a:t>
            </a:r>
            <a:r>
              <a:rPr lang="en-IN" altLang="en-US" sz="3400" dirty="0" smtClean="0">
                <a:latin typeface="Arial" panose="020B0604020202020204" pitchFamily="34" charset="0"/>
                <a:cs typeface="Arial" panose="020B0604020202020204" pitchFamily="34" charset="0"/>
              </a:rPr>
              <a:t>ery Useful </a:t>
            </a:r>
            <a:r>
              <a:rPr lang="en-IN" altLang="en-US" sz="3400" dirty="0">
                <a:latin typeface="Arial" panose="020B0604020202020204" pitchFamily="34" charset="0"/>
                <a:cs typeface="Arial" panose="020B0604020202020204" pitchFamily="34" charset="0"/>
              </a:rPr>
              <a:t>in P</a:t>
            </a:r>
            <a:r>
              <a:rPr lang="en-IN" altLang="en-US" sz="3400" dirty="0" smtClean="0">
                <a:latin typeface="Arial" panose="020B0604020202020204" pitchFamily="34" charset="0"/>
                <a:cs typeface="Arial" panose="020B0604020202020204" pitchFamily="34" charset="0"/>
              </a:rPr>
              <a:t>erforming </a:t>
            </a:r>
            <a:r>
              <a:rPr lang="en-IN" altLang="en-US" sz="3400" dirty="0">
                <a:latin typeface="Arial" panose="020B0604020202020204" pitchFamily="34" charset="0"/>
                <a:cs typeface="Arial" panose="020B0604020202020204" pitchFamily="34" charset="0"/>
              </a:rPr>
              <a:t>S</a:t>
            </a:r>
            <a:r>
              <a:rPr lang="en-IN" altLang="en-US" sz="3400" dirty="0" smtClean="0">
                <a:latin typeface="Arial" panose="020B0604020202020204" pitchFamily="34" charset="0"/>
                <a:cs typeface="Arial" panose="020B0604020202020204" pitchFamily="34" charset="0"/>
              </a:rPr>
              <a:t>ensitivity </a:t>
            </a:r>
            <a:r>
              <a:rPr lang="en-IN" altLang="en-US" sz="3400" dirty="0">
                <a:latin typeface="Arial" panose="020B0604020202020204" pitchFamily="34" charset="0"/>
                <a:cs typeface="Arial" panose="020B0604020202020204" pitchFamily="34" charset="0"/>
              </a:rPr>
              <a:t>A</a:t>
            </a:r>
            <a:r>
              <a:rPr lang="en-IN" altLang="en-US" sz="3400" dirty="0" smtClean="0">
                <a:latin typeface="Arial" panose="020B0604020202020204" pitchFamily="34" charset="0"/>
                <a:cs typeface="Arial" panose="020B0604020202020204" pitchFamily="34" charset="0"/>
              </a:rPr>
              <a:t>nalysis </a:t>
            </a:r>
            <a:r>
              <a:rPr lang="en-US" altLang="en-US" sz="2800" dirty="0" smtClean="0"/>
              <a:t>(2 </a:t>
            </a:r>
            <a:r>
              <a:rPr lang="en-US" altLang="en-US" sz="2800" dirty="0"/>
              <a:t>of 2)</a:t>
            </a:r>
            <a:endParaRPr lang="en-IN" sz="2800" dirty="0"/>
          </a:p>
        </p:txBody>
      </p:sp>
      <p:sp>
        <p:nvSpPr>
          <p:cNvPr id="3" name="Content Placeholder 2"/>
          <p:cNvSpPr>
            <a:spLocks noGrp="1"/>
          </p:cNvSpPr>
          <p:nvPr>
            <p:ph sz="quarter" idx="13"/>
          </p:nvPr>
        </p:nvSpPr>
        <p:spPr>
          <a:xfrm>
            <a:off x="457200" y="1637003"/>
            <a:ext cx="8229600" cy="752907"/>
          </a:xfrm>
        </p:spPr>
        <p:txBody>
          <a:bodyPr>
            <a:spAutoFit/>
          </a:bodyPr>
          <a:lstStyle/>
          <a:p>
            <a:pPr marL="0" indent="0">
              <a:buNone/>
            </a:pPr>
            <a:r>
              <a:rPr lang="en-IN" dirty="0"/>
              <a:t>[Note that the steeper the curve, the more sensitive is the PW to the factor.]</a:t>
            </a:r>
          </a:p>
        </p:txBody>
      </p:sp>
      <p:pic>
        <p:nvPicPr>
          <p:cNvPr id="2" name="Picture 1" descr="Capital investment. The line falls from (negative 20, 257,236), through (0, 37,236), to (20, negative 182,764). Annual savings. The line rises from (negative 20, negative 341,843), through (0, 37,236), to (20, 416,315). Annual expenses. The line falls from (negative 20, 188,868), through (0, 37,236), to (20, negative 114,395). M A R R. The line falls from (negative 20, 97,813), through (0, 37,236), to (20, negative 18,5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4156" y="2446991"/>
            <a:ext cx="3803511" cy="3284299"/>
          </a:xfrm>
          <a:prstGeom prst="rect">
            <a:avLst/>
          </a:prstGeom>
        </p:spPr>
      </p:pic>
    </p:spTree>
    <p:extLst>
      <p:ext uri="{BB962C8B-B14F-4D97-AF65-F5344CB8AC3E}">
        <p14:creationId xmlns:p14="http://schemas.microsoft.com/office/powerpoint/2010/main" val="1692384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137647"/>
            <a:ext cx="8212138" cy="1085801"/>
          </a:xfrm>
        </p:spPr>
        <p:txBody>
          <a:bodyPr lIns="0" tIns="0" rIns="0" bIns="0">
            <a:spAutoFit/>
          </a:bodyPr>
          <a:lstStyle/>
          <a:p>
            <a:r>
              <a:rPr lang="en-IN" altLang="en-US" sz="3400" dirty="0"/>
              <a:t>Changing the </a:t>
            </a:r>
            <a:r>
              <a:rPr lang="en-IN" altLang="en-US" sz="3400" dirty="0" smtClean="0"/>
              <a:t>Value </a:t>
            </a:r>
            <a:r>
              <a:rPr lang="en-IN" altLang="en-US" sz="3400" dirty="0"/>
              <a:t>of </a:t>
            </a:r>
            <a:r>
              <a:rPr lang="en-IN" altLang="en-US" sz="3400" dirty="0" smtClean="0"/>
              <a:t>More </a:t>
            </a:r>
            <a:r>
              <a:rPr lang="en-IN" altLang="en-US" sz="3400" dirty="0"/>
              <a:t>T</a:t>
            </a:r>
            <a:r>
              <a:rPr lang="en-IN" altLang="en-US" sz="3400" dirty="0" smtClean="0"/>
              <a:t>han </a:t>
            </a:r>
            <a:r>
              <a:rPr lang="en-IN" altLang="en-US" sz="3400" dirty="0"/>
              <a:t>O</a:t>
            </a:r>
            <a:r>
              <a:rPr lang="en-IN" altLang="en-US" sz="3400" dirty="0" smtClean="0"/>
              <a:t>ne </a:t>
            </a:r>
            <a:r>
              <a:rPr lang="en-IN" altLang="en-US" sz="3400" dirty="0"/>
              <a:t>F</a:t>
            </a:r>
            <a:r>
              <a:rPr lang="en-IN" altLang="en-US" sz="3400" dirty="0" smtClean="0"/>
              <a:t>actor </a:t>
            </a:r>
            <a:r>
              <a:rPr lang="en-IN" altLang="en-US" sz="3400" dirty="0"/>
              <a:t>at a </a:t>
            </a:r>
            <a:r>
              <a:rPr lang="en-IN" altLang="en-US" sz="3400" dirty="0" smtClean="0"/>
              <a:t>Time</a:t>
            </a:r>
            <a:endParaRPr lang="en-US" sz="3400" b="0" dirty="0"/>
          </a:p>
        </p:txBody>
      </p:sp>
      <p:sp>
        <p:nvSpPr>
          <p:cNvPr id="6" name="Content Placeholder 5"/>
          <p:cNvSpPr>
            <a:spLocks noGrp="1"/>
          </p:cNvSpPr>
          <p:nvPr>
            <p:ph idx="1"/>
          </p:nvPr>
        </p:nvSpPr>
        <p:spPr>
          <a:xfrm>
            <a:off x="457200" y="1637434"/>
            <a:ext cx="8212138" cy="3028084"/>
          </a:xfrm>
        </p:spPr>
        <p:txBody>
          <a:bodyPr vert="horz" lIns="0" tIns="0" rIns="0" bIns="0" rtlCol="0">
            <a:spAutoFit/>
          </a:bodyPr>
          <a:lstStyle/>
          <a:p>
            <a:r>
              <a:rPr lang="en-US" altLang="en-US" dirty="0"/>
              <a:t>To this point we have only looked at changes in one factor at a time.</a:t>
            </a:r>
          </a:p>
          <a:p>
            <a:r>
              <a:rPr lang="en-US" altLang="en-US" dirty="0"/>
              <a:t>In reality, each factor considered can change, so it is useful to look at the effect of simultaneous changes in factors of interest.</a:t>
            </a:r>
          </a:p>
          <a:p>
            <a:r>
              <a:rPr lang="en-US" altLang="en-US" dirty="0"/>
              <a:t>One way to accomplish this is to use the Optimistic-Most Likely-Pessimistic (O-ML-P) technique</a:t>
            </a:r>
            <a:r>
              <a:rPr lang="en-US" altLang="en-US" dirty="0" smtClean="0"/>
              <a:t>.</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4561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741792"/>
            <a:ext cx="8212138" cy="523220"/>
          </a:xfrm>
        </p:spPr>
        <p:txBody>
          <a:bodyPr lIns="0" tIns="0" rIns="0" bIns="0">
            <a:spAutoFit/>
          </a:bodyPr>
          <a:lstStyle/>
          <a:p>
            <a:r>
              <a:rPr lang="en-US" altLang="en-US" sz="3400" dirty="0"/>
              <a:t>Optimistic-Most Likely-Pessimistic</a:t>
            </a:r>
            <a:endParaRPr lang="en-US" sz="3400" b="0" dirty="0"/>
          </a:p>
        </p:txBody>
      </p:sp>
      <p:sp>
        <p:nvSpPr>
          <p:cNvPr id="6" name="Content Placeholder 5"/>
          <p:cNvSpPr>
            <a:spLocks noGrp="1"/>
          </p:cNvSpPr>
          <p:nvPr>
            <p:ph idx="1"/>
          </p:nvPr>
        </p:nvSpPr>
        <p:spPr>
          <a:xfrm>
            <a:off x="457200" y="1637433"/>
            <a:ext cx="8212138" cy="4545879"/>
          </a:xfrm>
        </p:spPr>
        <p:txBody>
          <a:bodyPr vert="horz" lIns="0" tIns="0" rIns="0" bIns="0" rtlCol="0">
            <a:spAutoFit/>
          </a:bodyPr>
          <a:lstStyle/>
          <a:p>
            <a:r>
              <a:rPr lang="en-US" altLang="en-US" dirty="0"/>
              <a:t>Establish optimistic (the most favorable), most likely, and pessimistic (the least favorable) estimates for each factor.</a:t>
            </a:r>
          </a:p>
          <a:p>
            <a:r>
              <a:rPr lang="en-US" altLang="en-US" dirty="0"/>
              <a:t>The optimistic condition, which should occur about 1 time out of twenty, is when all factors are at their optimistic levels.  Similarly for pessimistic condition.</a:t>
            </a:r>
          </a:p>
          <a:p>
            <a:r>
              <a:rPr lang="en-US" altLang="en-US" dirty="0"/>
              <a:t>The most likely condition should occur roughly 18 times out of 20.</a:t>
            </a:r>
          </a:p>
          <a:p>
            <a:r>
              <a:rPr lang="en-US" altLang="en-US" dirty="0"/>
              <a:t>Perform EW calculations under each condition for insight into the sensitivity of the solution.</a:t>
            </a:r>
          </a:p>
          <a:p>
            <a:r>
              <a:rPr lang="en-US" altLang="en-US" dirty="0"/>
              <a:t>The results can be seen on a spider plot for further insight. </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4561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207817"/>
            <a:ext cx="8229600" cy="979371"/>
          </a:xfrm>
        </p:spPr>
        <p:txBody>
          <a:bodyPr lIns="0" tIns="0" rIns="0" bIns="0">
            <a:spAutoFit/>
          </a:bodyPr>
          <a:lstStyle/>
          <a:p>
            <a:r>
              <a:rPr lang="en-US" altLang="en-US" sz="3200" dirty="0"/>
              <a:t>Consider </a:t>
            </a:r>
            <a:r>
              <a:rPr lang="en-US" altLang="en-US" sz="3200" dirty="0" smtClean="0"/>
              <a:t>Investment </a:t>
            </a:r>
            <a:r>
              <a:rPr lang="en-US" altLang="en-US" sz="3200" dirty="0"/>
              <a:t>in a </a:t>
            </a:r>
            <a:r>
              <a:rPr lang="en-US" altLang="en-US" sz="3200" dirty="0" smtClean="0"/>
              <a:t>New </a:t>
            </a:r>
            <a:r>
              <a:rPr lang="en-US" altLang="en-US" sz="3200" dirty="0"/>
              <a:t>C</a:t>
            </a:r>
            <a:r>
              <a:rPr lang="en-US" altLang="en-US" sz="3200" dirty="0" smtClean="0"/>
              <a:t>rane</a:t>
            </a:r>
            <a:r>
              <a:rPr lang="en-US" altLang="en-US" sz="3200" dirty="0"/>
              <a:t>.  Assume a MARR of 8%.</a:t>
            </a:r>
            <a:endParaRPr lang="en-US" sz="2800" dirty="0"/>
          </a:p>
        </p:txBody>
      </p:sp>
      <p:graphicFrame>
        <p:nvGraphicFramePr>
          <p:cNvPr id="7" name="Shape 303"/>
          <p:cNvGraphicFramePr/>
          <p:nvPr>
            <p:extLst>
              <p:ext uri="{D42A27DB-BD31-4B8C-83A1-F6EECF244321}">
                <p14:modId xmlns:p14="http://schemas.microsoft.com/office/powerpoint/2010/main" val="1609023734"/>
              </p:ext>
            </p:extLst>
          </p:nvPr>
        </p:nvGraphicFramePr>
        <p:xfrm>
          <a:off x="990593" y="1642397"/>
          <a:ext cx="7162796" cy="3844003"/>
        </p:xfrm>
        <a:graphic>
          <a:graphicData uri="http://schemas.openxmlformats.org/drawingml/2006/table">
            <a:tbl>
              <a:tblPr firstRow="1">
                <a:noFill/>
              </a:tblPr>
              <a:tblGrid>
                <a:gridCol w="2266660">
                  <a:extLst>
                    <a:ext uri="{9D8B030D-6E8A-4147-A177-3AD203B41FA5}">
                      <a16:colId xmlns:a16="http://schemas.microsoft.com/office/drawing/2014/main" xmlns="" val="20000"/>
                    </a:ext>
                  </a:extLst>
                </a:gridCol>
                <a:gridCol w="1567191">
                  <a:extLst>
                    <a:ext uri="{9D8B030D-6E8A-4147-A177-3AD203B41FA5}">
                      <a16:colId xmlns:a16="http://schemas.microsoft.com/office/drawing/2014/main" xmlns="" val="20001"/>
                    </a:ext>
                  </a:extLst>
                </a:gridCol>
                <a:gridCol w="1737538">
                  <a:extLst>
                    <a:ext uri="{9D8B030D-6E8A-4147-A177-3AD203B41FA5}">
                      <a16:colId xmlns:a16="http://schemas.microsoft.com/office/drawing/2014/main" xmlns="" val="20002"/>
                    </a:ext>
                  </a:extLst>
                </a:gridCol>
                <a:gridCol w="1591407">
                  <a:extLst>
                    <a:ext uri="{9D8B030D-6E8A-4147-A177-3AD203B41FA5}">
                      <a16:colId xmlns:a16="http://schemas.microsoft.com/office/drawing/2014/main" xmlns="" val="20003"/>
                    </a:ext>
                  </a:extLst>
                </a:gridCol>
              </a:tblGrid>
              <a:tr h="508028">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                                     Estimation Condition</a:t>
                      </a:r>
                    </a:p>
                  </a:txBody>
                  <a:tcPr marL="81867" marR="81867" marT="40934" marB="40934" anchor="b">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nchor="b">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nchor="b">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nchor="b">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r>
              <a:tr h="6306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nchor="b">
                    <a:lnL w="12700" cmpd="sng">
                      <a:noFill/>
                      <a:prstDash val="soli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Optimistic (O)</a:t>
                      </a:r>
                    </a:p>
                  </a:txBody>
                  <a:tcPr marL="81867" marR="81867" marT="40934" marB="40934" anchor="b">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Most Likely (M)</a:t>
                      </a:r>
                    </a:p>
                  </a:txBody>
                  <a:tcPr marL="81867" marR="81867" marT="40934" marB="40934" anchor="b">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Pessimistic (P)</a:t>
                      </a:r>
                    </a:p>
                  </a:txBody>
                  <a:tcPr marL="81867" marR="81867" marT="40934" marB="40934" anchor="b">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539669">
                <a:tc>
                  <a:txBody>
                    <a:bodyPr/>
                    <a:lstStyle/>
                    <a:p>
                      <a:pPr algn="l"/>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Investment, I</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$240,000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$270,000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$340,000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541412">
                <a:tc>
                  <a:txBody>
                    <a:bodyPr/>
                    <a:lstStyle/>
                    <a:p>
                      <a:pPr algn="l"/>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Useful life, N</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10 </a:t>
                      </a:r>
                      <a:r>
                        <a:rPr kumimoji="0" lang="en-US" sz="1600" b="0" i="0" u="none" strike="noStrike" cap="none" normalizeH="0" baseline="0" dirty="0" err="1" smtClean="0">
                          <a:ln>
                            <a:noFill/>
                          </a:ln>
                          <a:solidFill>
                            <a:schemeClr val="tx1"/>
                          </a:solidFill>
                          <a:effectLst/>
                          <a:latin typeface="Arial Regular"/>
                          <a:ea typeface="ＭＳ Ｐゴシック" pitchFamily="19" charset="-128"/>
                          <a:cs typeface="Times New Roman" pitchFamily="19" charset="0"/>
                        </a:rPr>
                        <a:t>yr</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8 </a:t>
                      </a:r>
                      <a:r>
                        <a:rPr kumimoji="0" lang="en-US" sz="1600" b="0" i="0" u="none" strike="noStrike" cap="none" normalizeH="0" baseline="0" dirty="0" err="1" smtClean="0">
                          <a:ln>
                            <a:noFill/>
                          </a:ln>
                          <a:solidFill>
                            <a:schemeClr val="tx1"/>
                          </a:solidFill>
                          <a:effectLst/>
                          <a:latin typeface="Arial Regular"/>
                          <a:ea typeface="ＭＳ Ｐゴシック" pitchFamily="19" charset="-128"/>
                          <a:cs typeface="Times New Roman" pitchFamily="19" charset="0"/>
                        </a:rPr>
                        <a:t>yr</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5 </a:t>
                      </a:r>
                      <a:r>
                        <a:rPr kumimoji="0" lang="en-US" sz="1600" b="0" i="0" u="none" strike="noStrike" cap="none" normalizeH="0" baseline="0" dirty="0" err="1" smtClean="0">
                          <a:ln>
                            <a:noFill/>
                          </a:ln>
                          <a:solidFill>
                            <a:schemeClr val="tx1"/>
                          </a:solidFill>
                          <a:effectLst/>
                          <a:latin typeface="Arial Regular"/>
                          <a:ea typeface="ＭＳ Ｐゴシック" pitchFamily="19" charset="-128"/>
                          <a:cs typeface="Times New Roman" pitchFamily="19" charset="0"/>
                        </a:rPr>
                        <a:t>yr</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541412">
                <a:tc>
                  <a:txBody>
                    <a:bodyPr/>
                    <a:lstStyle/>
                    <a:p>
                      <a:pPr algn="l"/>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Market value, MV</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$20,000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$15,000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$8,000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541412">
                <a:tc>
                  <a:txBody>
                    <a:bodyPr/>
                    <a:lstStyle/>
                    <a:p>
                      <a:pPr algn="l"/>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Annual revenues, R</a:t>
                      </a:r>
                      <a:endParaRPr lang="en-IN" sz="1600" dirty="0"/>
                    </a:p>
                  </a:txBody>
                  <a:tcPr marL="81867" marR="81867" marT="40934" marB="40934">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$100,000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$80,000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$50,000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541412">
                <a:tc>
                  <a:txBody>
                    <a:bodyPr/>
                    <a:lstStyle/>
                    <a:p>
                      <a:pPr algn="l"/>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Annual expenses, E</a:t>
                      </a:r>
                      <a:endParaRPr lang="en-IN" sz="1600" dirty="0"/>
                    </a:p>
                  </a:txBody>
                  <a:tcPr marL="81867" marR="81867" marT="40934" marB="40934">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$10,000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$15,000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$20,000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924006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207818"/>
            <a:ext cx="8229600" cy="1467747"/>
          </a:xfrm>
        </p:spPr>
        <p:txBody>
          <a:bodyPr lIns="0" tIns="0" rIns="0" bIns="0">
            <a:spAutoFit/>
          </a:bodyPr>
          <a:lstStyle/>
          <a:p>
            <a:r>
              <a:rPr lang="en-IN" altLang="en-US" sz="3200" dirty="0"/>
              <a:t>Considering O-ML-P for I and R </a:t>
            </a:r>
            <a:r>
              <a:rPr lang="en-IN" altLang="en-US" sz="3200" dirty="0" smtClean="0"/>
              <a:t>(Fix </a:t>
            </a:r>
            <a:r>
              <a:rPr lang="en-IN" altLang="en-US" sz="3200" dirty="0"/>
              <a:t>E, MV, and </a:t>
            </a:r>
            <a:r>
              <a:rPr lang="en-IN" altLang="en-US" sz="3200" dirty="0" smtClean="0"/>
              <a:t>Life </a:t>
            </a:r>
            <a:r>
              <a:rPr lang="en-IN" altLang="en-US" sz="3200" dirty="0"/>
              <a:t>at </a:t>
            </a:r>
            <a:r>
              <a:rPr lang="en-IN" altLang="en-US" sz="3200" dirty="0" smtClean="0"/>
              <a:t>Their </a:t>
            </a:r>
            <a:r>
              <a:rPr lang="en-IN" altLang="en-US" sz="3200" dirty="0"/>
              <a:t>ML </a:t>
            </a:r>
            <a:r>
              <a:rPr lang="en-IN" altLang="en-US" sz="3200" dirty="0" smtClean="0"/>
              <a:t>Levels</a:t>
            </a:r>
            <a:r>
              <a:rPr lang="en-IN" altLang="en-US" sz="3200" dirty="0"/>
              <a:t>).  Value in </a:t>
            </a:r>
            <a:r>
              <a:rPr lang="en-IN" altLang="en-US" sz="3200" dirty="0" smtClean="0"/>
              <a:t>Each Cell </a:t>
            </a:r>
            <a:r>
              <a:rPr lang="en-IN" altLang="en-US" sz="3200" dirty="0"/>
              <a:t>is the PW for the </a:t>
            </a:r>
            <a:r>
              <a:rPr lang="en-IN" altLang="en-US" sz="3200" dirty="0" smtClean="0"/>
              <a:t>Project</a:t>
            </a:r>
            <a:endParaRPr lang="en-US" sz="2800" dirty="0"/>
          </a:p>
        </p:txBody>
      </p:sp>
      <p:graphicFrame>
        <p:nvGraphicFramePr>
          <p:cNvPr id="8" name="Shape 303"/>
          <p:cNvGraphicFramePr/>
          <p:nvPr>
            <p:extLst>
              <p:ext uri="{D42A27DB-BD31-4B8C-83A1-F6EECF244321}">
                <p14:modId xmlns:p14="http://schemas.microsoft.com/office/powerpoint/2010/main" val="2699325541"/>
              </p:ext>
            </p:extLst>
          </p:nvPr>
        </p:nvGraphicFramePr>
        <p:xfrm>
          <a:off x="1261538" y="2087682"/>
          <a:ext cx="6718680" cy="2382875"/>
        </p:xfrm>
        <a:graphic>
          <a:graphicData uri="http://schemas.openxmlformats.org/drawingml/2006/table">
            <a:tbl>
              <a:tblPr firstRow="1">
                <a:noFill/>
              </a:tblPr>
              <a:tblGrid>
                <a:gridCol w="2073944">
                  <a:extLst>
                    <a:ext uri="{9D8B030D-6E8A-4147-A177-3AD203B41FA5}">
                      <a16:colId xmlns:a16="http://schemas.microsoft.com/office/drawing/2014/main" xmlns="" val="20000"/>
                    </a:ext>
                  </a:extLst>
                </a:gridCol>
                <a:gridCol w="1558636">
                  <a:extLst>
                    <a:ext uri="{9D8B030D-6E8A-4147-A177-3AD203B41FA5}">
                      <a16:colId xmlns:a16="http://schemas.microsoft.com/office/drawing/2014/main" xmlns="" val="20001"/>
                    </a:ext>
                  </a:extLst>
                </a:gridCol>
                <a:gridCol w="1569027">
                  <a:extLst>
                    <a:ext uri="{9D8B030D-6E8A-4147-A177-3AD203B41FA5}">
                      <a16:colId xmlns:a16="http://schemas.microsoft.com/office/drawing/2014/main" xmlns="" val="20002"/>
                    </a:ext>
                  </a:extLst>
                </a:gridCol>
                <a:gridCol w="1517073">
                  <a:extLst>
                    <a:ext uri="{9D8B030D-6E8A-4147-A177-3AD203B41FA5}">
                      <a16:colId xmlns:a16="http://schemas.microsoft.com/office/drawing/2014/main" xmlns="" val="20003"/>
                    </a:ext>
                  </a:extLst>
                </a:gridCol>
              </a:tblGrid>
              <a:tr h="458800">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                                     Investment, I</a:t>
                      </a:r>
                    </a:p>
                  </a:txBody>
                  <a:tcPr marL="81867" marR="81867" marT="40934" marB="40934" anchor="b">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nchor="b">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nchor="b">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nchor="b">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r>
              <a:tr h="458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Revenues, R</a:t>
                      </a:r>
                    </a:p>
                  </a:txBody>
                  <a:tcPr marL="81867" marR="81867" marT="40934" marB="40934" anchor="b">
                    <a:lnL w="12700" cmpd="sng">
                      <a:noFill/>
                      <a:prstDash val="soli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Optimistic (O)</a:t>
                      </a:r>
                    </a:p>
                  </a:txBody>
                  <a:tcPr marL="81867" marR="81867" marT="40934" marB="40934" anchor="b">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Most Likely (M)</a:t>
                      </a:r>
                    </a:p>
                  </a:txBody>
                  <a:tcPr marL="81867" marR="81867" marT="40934" marB="40934" anchor="b">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Pessimistic (P)</a:t>
                      </a:r>
                    </a:p>
                  </a:txBody>
                  <a:tcPr marL="81867" marR="81867" marT="40934" marB="40934" anchor="b">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a:txBody>
                    <a:bodyPr/>
                    <a:lstStyle/>
                    <a:p>
                      <a:pPr algn="l"/>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Optimistic, (O)</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$256,568</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$226,568</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$156,568</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88950">
                <a:tc>
                  <a:txBody>
                    <a:bodyPr/>
                    <a:lstStyle/>
                    <a:p>
                      <a:pPr algn="l"/>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Most Likely, (M)</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$141,636</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$111,636</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$41,636</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88950">
                <a:tc>
                  <a:txBody>
                    <a:bodyPr/>
                    <a:lstStyle/>
                    <a:p>
                      <a:pPr algn="l"/>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Pessimistic, (P)</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-$30,764</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-$60,764</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-$130,764</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bl>
          </a:graphicData>
        </a:graphic>
      </p:graphicFrame>
      <p:sp>
        <p:nvSpPr>
          <p:cNvPr id="3" name="Content Placeholder 2"/>
          <p:cNvSpPr>
            <a:spLocks noGrp="1"/>
          </p:cNvSpPr>
          <p:nvPr>
            <p:ph idx="13"/>
          </p:nvPr>
        </p:nvSpPr>
        <p:spPr>
          <a:xfrm>
            <a:off x="457200" y="5018859"/>
            <a:ext cx="8212138" cy="1107996"/>
          </a:xfrm>
        </p:spPr>
        <p:txBody>
          <a:bodyPr>
            <a:spAutoFit/>
          </a:bodyPr>
          <a:lstStyle/>
          <a:p>
            <a:pPr marL="0" indent="0">
              <a:spcBef>
                <a:spcPct val="50000"/>
              </a:spcBef>
              <a:buFontTx/>
              <a:buNone/>
            </a:pPr>
            <a:r>
              <a:rPr lang="en-IN" altLang="en-US" dirty="0">
                <a:latin typeface="Arial" panose="020B0604020202020204" pitchFamily="34" charset="0"/>
                <a:cs typeface="Arial" panose="020B0604020202020204" pitchFamily="34" charset="0"/>
              </a:rPr>
              <a:t>This suggests that perhaps some additional effort should be place on getting refined estimates of revenues.  Of course, the complete study needs to consider the other factors.</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3343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643468"/>
            <a:ext cx="8229600"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3"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753125"/>
            <a:ext cx="8212138" cy="523220"/>
          </a:xfrm>
        </p:spPr>
        <p:txBody>
          <a:bodyPr lIns="0" tIns="0" rIns="0" bIns="0">
            <a:spAutoFit/>
          </a:bodyPr>
          <a:lstStyle/>
          <a:p>
            <a:r>
              <a:rPr lang="en-IN" altLang="en-US" sz="3400" dirty="0">
                <a:cs typeface="Arial" panose="020B0604020202020204" pitchFamily="34" charset="0"/>
              </a:rPr>
              <a:t>O</a:t>
            </a:r>
            <a:r>
              <a:rPr lang="en-IN" altLang="en-US" sz="3400" dirty="0" smtClean="0">
                <a:cs typeface="Arial" panose="020B0604020202020204" pitchFamily="34" charset="0"/>
              </a:rPr>
              <a:t>bjective</a:t>
            </a:r>
            <a:endParaRPr lang="en-US" sz="3400" b="0" dirty="0"/>
          </a:p>
        </p:txBody>
      </p:sp>
      <p:sp>
        <p:nvSpPr>
          <p:cNvPr id="6" name="Content Placeholder 5"/>
          <p:cNvSpPr>
            <a:spLocks noGrp="1"/>
          </p:cNvSpPr>
          <p:nvPr>
            <p:ph idx="1"/>
          </p:nvPr>
        </p:nvSpPr>
        <p:spPr>
          <a:xfrm>
            <a:off x="457200" y="1641989"/>
            <a:ext cx="8229600" cy="1107996"/>
          </a:xfrm>
        </p:spPr>
        <p:txBody>
          <a:bodyPr>
            <a:spAutoFit/>
          </a:bodyPr>
          <a:lstStyle/>
          <a:p>
            <a:pPr marL="0" indent="0">
              <a:spcBef>
                <a:spcPct val="50000"/>
              </a:spcBef>
              <a:buFontTx/>
              <a:buNone/>
            </a:pPr>
            <a:r>
              <a:rPr lang="en-IN" altLang="en-US" dirty="0">
                <a:latin typeface="Arial" panose="020B0604020202020204" pitchFamily="34" charset="0"/>
                <a:cs typeface="Arial" panose="020B0604020202020204" pitchFamily="34" charset="0"/>
              </a:rPr>
              <a:t>The objective of Chapter 11 is to illustrate breakeven and sensitivity methods for investigating variability in outcomes of engineering </a:t>
            </a:r>
            <a:r>
              <a:rPr lang="en-IN" altLang="en-US" dirty="0" smtClean="0">
                <a:latin typeface="Arial" panose="020B0604020202020204" pitchFamily="34" charset="0"/>
                <a:cs typeface="Arial" panose="020B0604020202020204" pitchFamily="34" charset="0"/>
              </a:rPr>
              <a:t>projects.</a:t>
            </a:r>
            <a:endParaRPr lang="en-US" altLang="en-US" sz="1100"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173237"/>
            <a:ext cx="8212138" cy="1569660"/>
          </a:xfrm>
        </p:spPr>
        <p:txBody>
          <a:bodyPr lIns="0" tIns="0" rIns="0" bIns="0">
            <a:spAutoFit/>
          </a:bodyPr>
          <a:lstStyle/>
          <a:p>
            <a:r>
              <a:rPr lang="en-US" altLang="en-US" sz="3400" dirty="0" smtClean="0"/>
              <a:t>To </a:t>
            </a:r>
            <a:r>
              <a:rPr lang="en-US" altLang="en-US" sz="3400" dirty="0"/>
              <a:t>this </a:t>
            </a:r>
            <a:r>
              <a:rPr lang="en-US" altLang="en-US" sz="3400" dirty="0" smtClean="0"/>
              <a:t>Point </a:t>
            </a:r>
            <a:r>
              <a:rPr lang="en-US" altLang="en-US" sz="3400" dirty="0"/>
              <a:t>we have </a:t>
            </a:r>
            <a:r>
              <a:rPr lang="en-US" altLang="en-US" sz="3400" dirty="0" smtClean="0"/>
              <a:t>Assumed </a:t>
            </a:r>
            <a:r>
              <a:rPr lang="en-US" altLang="en-US" sz="3400" dirty="0"/>
              <a:t>a H</a:t>
            </a:r>
            <a:r>
              <a:rPr lang="en-US" altLang="en-US" sz="3400" dirty="0" smtClean="0"/>
              <a:t>igh Degree </a:t>
            </a:r>
            <a:r>
              <a:rPr lang="en-US" altLang="en-US" sz="3400" dirty="0"/>
              <a:t>of </a:t>
            </a:r>
            <a:r>
              <a:rPr lang="en-US" altLang="en-US" sz="3400" dirty="0" smtClean="0"/>
              <a:t>Confidence </a:t>
            </a:r>
            <a:r>
              <a:rPr lang="en-US" altLang="en-US" sz="3400" dirty="0"/>
              <a:t>in </a:t>
            </a:r>
            <a:r>
              <a:rPr lang="en-US" altLang="en-US" sz="3400" dirty="0" smtClean="0"/>
              <a:t>Estimated </a:t>
            </a:r>
            <a:r>
              <a:rPr lang="en-US" altLang="en-US" sz="3400" dirty="0"/>
              <a:t>V</a:t>
            </a:r>
            <a:r>
              <a:rPr lang="en-US" altLang="en-US" sz="3400" dirty="0" smtClean="0"/>
              <a:t>alues </a:t>
            </a:r>
            <a:r>
              <a:rPr lang="en-US" altLang="en-US" sz="2800" dirty="0" smtClean="0"/>
              <a:t>(1 of 2)</a:t>
            </a:r>
            <a:endParaRPr lang="en-US" sz="2800" b="0" dirty="0"/>
          </a:p>
        </p:txBody>
      </p:sp>
      <p:sp>
        <p:nvSpPr>
          <p:cNvPr id="6" name="Content Placeholder 5"/>
          <p:cNvSpPr>
            <a:spLocks noGrp="1"/>
          </p:cNvSpPr>
          <p:nvPr>
            <p:ph idx="1"/>
          </p:nvPr>
        </p:nvSpPr>
        <p:spPr>
          <a:xfrm>
            <a:off x="457200" y="2101293"/>
            <a:ext cx="8229600" cy="3146116"/>
          </a:xfrm>
        </p:spPr>
        <p:txBody>
          <a:bodyPr>
            <a:spAutoFit/>
          </a:bodyPr>
          <a:lstStyle/>
          <a:p>
            <a:pPr>
              <a:lnSpc>
                <a:spcPct val="90000"/>
              </a:lnSpc>
            </a:pPr>
            <a:r>
              <a:rPr lang="en-IN" altLang="en-US" dirty="0">
                <a:latin typeface="Arial" panose="020B0604020202020204" pitchFamily="34" charset="0"/>
                <a:cs typeface="Arial" panose="020B0604020202020204" pitchFamily="34" charset="0"/>
              </a:rPr>
              <a:t>The degree of confidence is sometimes called assumed certainty, and decisions made on the basis of this kind of analysis are called decisions under certainty.</a:t>
            </a:r>
          </a:p>
          <a:p>
            <a:pPr>
              <a:lnSpc>
                <a:spcPct val="90000"/>
              </a:lnSpc>
            </a:pPr>
            <a:r>
              <a:rPr lang="en-IN" altLang="en-US" dirty="0">
                <a:latin typeface="Arial" panose="020B0604020202020204" pitchFamily="34" charset="0"/>
                <a:cs typeface="Arial" panose="020B0604020202020204" pitchFamily="34" charset="0"/>
              </a:rPr>
              <a:t>In virtually all situations, ultimate economic results are unknown.</a:t>
            </a:r>
          </a:p>
          <a:p>
            <a:pPr>
              <a:lnSpc>
                <a:spcPct val="90000"/>
              </a:lnSpc>
            </a:pPr>
            <a:r>
              <a:rPr lang="en-IN" altLang="en-US" dirty="0">
                <a:latin typeface="Arial" panose="020B0604020202020204" pitchFamily="34" charset="0"/>
                <a:cs typeface="Arial" panose="020B0604020202020204" pitchFamily="34" charset="0"/>
              </a:rPr>
              <a:t>Breakeven and sensitivity analysis are used to help understand how our decision might be affected if our original estimates are incorrect.</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437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168253"/>
            <a:ext cx="8229600" cy="1569660"/>
          </a:xfrm>
        </p:spPr>
        <p:txBody>
          <a:bodyPr lIns="0" tIns="0" rIns="0" bIns="0">
            <a:spAutoFit/>
          </a:bodyPr>
          <a:lstStyle/>
          <a:p>
            <a:r>
              <a:rPr lang="en-US" altLang="en-US" sz="3400" dirty="0"/>
              <a:t>To this </a:t>
            </a:r>
            <a:r>
              <a:rPr lang="en-US" altLang="en-US" sz="3400" dirty="0" smtClean="0"/>
              <a:t>Point </a:t>
            </a:r>
            <a:r>
              <a:rPr lang="en-US" altLang="en-US" sz="3400" dirty="0"/>
              <a:t>we have </a:t>
            </a:r>
            <a:r>
              <a:rPr lang="en-US" altLang="en-US" sz="3400" dirty="0" smtClean="0"/>
              <a:t>Assumed </a:t>
            </a:r>
            <a:r>
              <a:rPr lang="en-US" altLang="en-US" sz="3400" dirty="0"/>
              <a:t>a </a:t>
            </a:r>
            <a:r>
              <a:rPr lang="en-US" altLang="en-US" sz="3400" dirty="0" smtClean="0"/>
              <a:t>High Degree </a:t>
            </a:r>
            <a:r>
              <a:rPr lang="en-US" altLang="en-US" sz="3400" dirty="0"/>
              <a:t>of </a:t>
            </a:r>
            <a:r>
              <a:rPr lang="en-US" altLang="en-US" sz="3400" dirty="0" smtClean="0"/>
              <a:t>Confidence </a:t>
            </a:r>
            <a:r>
              <a:rPr lang="en-US" altLang="en-US" sz="3400" dirty="0"/>
              <a:t>in </a:t>
            </a:r>
            <a:r>
              <a:rPr lang="en-US" altLang="en-US" sz="3400" dirty="0" smtClean="0"/>
              <a:t>Estimated </a:t>
            </a:r>
            <a:r>
              <a:rPr lang="en-US" altLang="en-US" sz="3400" dirty="0"/>
              <a:t>V</a:t>
            </a:r>
            <a:r>
              <a:rPr lang="en-US" altLang="en-US" sz="3400" dirty="0" smtClean="0"/>
              <a:t>alues </a:t>
            </a:r>
            <a:r>
              <a:rPr lang="en-US" altLang="en-US" sz="2800" dirty="0" smtClean="0"/>
              <a:t>(2 </a:t>
            </a:r>
            <a:r>
              <a:rPr lang="en-US" altLang="en-US" sz="2800" dirty="0"/>
              <a:t>of 2)</a:t>
            </a:r>
            <a:endParaRPr lang="en-US" sz="2800" dirty="0"/>
          </a:p>
        </p:txBody>
      </p:sp>
      <p:sp>
        <p:nvSpPr>
          <p:cNvPr id="6" name="Content Placeholder 5"/>
          <p:cNvSpPr>
            <a:spLocks noGrp="1"/>
          </p:cNvSpPr>
          <p:nvPr>
            <p:ph idx="1"/>
          </p:nvPr>
        </p:nvSpPr>
        <p:spPr>
          <a:xfrm>
            <a:off x="457200" y="2158237"/>
            <a:ext cx="8229600" cy="492443"/>
          </a:xfrm>
        </p:spPr>
        <p:txBody>
          <a:bodyPr vert="horz" lIns="0" tIns="0" rIns="0" bIns="0" rtlCol="0">
            <a:spAutoFit/>
          </a:bodyPr>
          <a:lstStyle/>
          <a:p>
            <a:pPr marL="0" indent="0">
              <a:spcBef>
                <a:spcPct val="0"/>
              </a:spcBef>
              <a:buFontTx/>
              <a:buNone/>
            </a:pPr>
            <a:r>
              <a:rPr lang="en-US" altLang="en-US" sz="1600" dirty="0"/>
              <a:t>The breakeven point is the value of a key factor at which we are indifferent between two alternatives (one may be </a:t>
            </a:r>
            <a:r>
              <a:rPr lang="ja-JP" altLang="en-US" sz="1600" dirty="0"/>
              <a:t>“</a:t>
            </a:r>
            <a:r>
              <a:rPr lang="en-US" altLang="ja-JP" sz="1600" dirty="0"/>
              <a:t>do nothing</a:t>
            </a:r>
            <a:r>
              <a:rPr lang="ja-JP" altLang="en-US" sz="1600" dirty="0"/>
              <a:t>”</a:t>
            </a:r>
            <a:r>
              <a:rPr lang="en-US" altLang="ja-JP" sz="1600" dirty="0"/>
              <a:t>). </a:t>
            </a:r>
            <a:endParaRPr lang="en-US" altLang="en-US" sz="1600" dirty="0">
              <a:latin typeface="Arial" panose="020B0604020202020204" pitchFamily="34" charset="0"/>
              <a:cs typeface="Arial" panose="020B0604020202020204" pitchFamily="34"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2775687392"/>
              </p:ext>
            </p:extLst>
          </p:nvPr>
        </p:nvGraphicFramePr>
        <p:xfrm>
          <a:off x="2352675" y="2880588"/>
          <a:ext cx="3848100" cy="431800"/>
        </p:xfrm>
        <a:graphic>
          <a:graphicData uri="http://schemas.openxmlformats.org/presentationml/2006/ole">
            <mc:AlternateContent xmlns:mc="http://schemas.openxmlformats.org/markup-compatibility/2006">
              <mc:Choice xmlns:v="urn:schemas-microsoft-com:vml" Requires="v">
                <p:oleObj spid="_x0000_s43298" name="Equation" r:id="rId4" imgW="3848040" imgH="431640" progId="Equation.DSMT4">
                  <p:embed/>
                </p:oleObj>
              </mc:Choice>
              <mc:Fallback>
                <p:oleObj name="Equation" r:id="rId4" imgW="3848040" imgH="43164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52675" y="2880588"/>
                        <a:ext cx="38481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604973248"/>
              </p:ext>
            </p:extLst>
          </p:nvPr>
        </p:nvGraphicFramePr>
        <p:xfrm>
          <a:off x="1620838" y="3573020"/>
          <a:ext cx="6161087" cy="1331913"/>
        </p:xfrm>
        <a:graphic>
          <a:graphicData uri="http://schemas.openxmlformats.org/presentationml/2006/ole">
            <mc:AlternateContent xmlns:mc="http://schemas.openxmlformats.org/markup-compatibility/2006">
              <mc:Choice xmlns:v="urn:schemas-microsoft-com:vml" Requires="v">
                <p:oleObj spid="_x0000_s43299" name="Equation" r:id="rId6" imgW="4114800" imgH="888840" progId="Equation.DSMT4">
                  <p:embed/>
                </p:oleObj>
              </mc:Choice>
              <mc:Fallback>
                <p:oleObj name="Equation" r:id="rId6" imgW="4114800" imgH="888840" progId="Equation.DSMT4">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20838" y="3573020"/>
                        <a:ext cx="6161087" cy="133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idx="13"/>
          </p:nvPr>
        </p:nvSpPr>
        <p:spPr>
          <a:xfrm>
            <a:off x="458788" y="5164467"/>
            <a:ext cx="8229600" cy="246221"/>
          </a:xfrm>
        </p:spPr>
        <p:txBody>
          <a:bodyPr>
            <a:spAutoFit/>
          </a:bodyPr>
          <a:lstStyle/>
          <a:p>
            <a:pPr marL="0" indent="0">
              <a:spcBef>
                <a:spcPct val="50000"/>
              </a:spcBef>
              <a:buFontTx/>
              <a:buNone/>
            </a:pPr>
            <a:r>
              <a:rPr lang="en-US" altLang="en-US" sz="1600" dirty="0">
                <a:latin typeface="Arial Regular"/>
              </a:rPr>
              <a:t>The breakeven point is the value of y </a:t>
            </a:r>
            <a:r>
              <a:rPr lang="en-US" altLang="en-US" sz="1600" dirty="0" smtClean="0">
                <a:latin typeface="Arial Regular"/>
              </a:rPr>
              <a:t>where</a:t>
            </a:r>
            <a:endParaRPr lang="en-US" altLang="en-US" sz="1600" dirty="0">
              <a:latin typeface="Arial" panose="020B0604020202020204" pitchFamily="34" charset="0"/>
              <a:cs typeface="Arial" panose="020B0604020202020204" pitchFamily="34"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036882"/>
              </p:ext>
            </p:extLst>
          </p:nvPr>
        </p:nvGraphicFramePr>
        <p:xfrm>
          <a:off x="2445328" y="5657562"/>
          <a:ext cx="3657600" cy="431800"/>
        </p:xfrm>
        <a:graphic>
          <a:graphicData uri="http://schemas.openxmlformats.org/presentationml/2006/ole">
            <mc:AlternateContent xmlns:mc="http://schemas.openxmlformats.org/markup-compatibility/2006">
              <mc:Choice xmlns:v="urn:schemas-microsoft-com:vml" Requires="v">
                <p:oleObj spid="_x0000_s43300" name="Equation" r:id="rId8" imgW="3657600" imgH="431640" progId="Equation.DSMT4">
                  <p:embed/>
                </p:oleObj>
              </mc:Choice>
              <mc:Fallback>
                <p:oleObj name="Equation" r:id="rId8" imgW="3657600" imgH="43164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45328" y="5657562"/>
                        <a:ext cx="3657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97174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137647"/>
            <a:ext cx="8212138" cy="1085801"/>
          </a:xfrm>
        </p:spPr>
        <p:txBody>
          <a:bodyPr lIns="0" tIns="0" rIns="0" bIns="0">
            <a:spAutoFit/>
          </a:bodyPr>
          <a:lstStyle/>
          <a:p>
            <a:r>
              <a:rPr lang="en-US" altLang="en-US" sz="3400" dirty="0" smtClean="0"/>
              <a:t>Common </a:t>
            </a:r>
            <a:r>
              <a:rPr lang="en-US" altLang="en-US" sz="3400" dirty="0"/>
              <a:t>F</a:t>
            </a:r>
            <a:r>
              <a:rPr lang="en-US" altLang="en-US" sz="3400" dirty="0" smtClean="0"/>
              <a:t>actors </a:t>
            </a:r>
            <a:r>
              <a:rPr lang="en-US" altLang="en-US" sz="3400" dirty="0"/>
              <a:t>to </a:t>
            </a:r>
            <a:r>
              <a:rPr lang="en-US" altLang="en-US" sz="3400" dirty="0" smtClean="0"/>
              <a:t>Consider </a:t>
            </a:r>
            <a:r>
              <a:rPr lang="en-US" altLang="en-US" sz="3400" dirty="0"/>
              <a:t>for </a:t>
            </a:r>
            <a:r>
              <a:rPr lang="en-US" altLang="en-US" sz="3400" dirty="0" smtClean="0"/>
              <a:t>Breakeven </a:t>
            </a:r>
            <a:r>
              <a:rPr lang="en-US" altLang="en-US" sz="3400" dirty="0"/>
              <a:t>A</a:t>
            </a:r>
            <a:r>
              <a:rPr lang="en-US" altLang="en-US" sz="3400" dirty="0" smtClean="0"/>
              <a:t>nalysis</a:t>
            </a:r>
            <a:endParaRPr lang="en-US" sz="3400" b="0" dirty="0"/>
          </a:p>
        </p:txBody>
      </p:sp>
      <p:sp>
        <p:nvSpPr>
          <p:cNvPr id="6" name="Content Placeholder 5"/>
          <p:cNvSpPr>
            <a:spLocks noGrp="1"/>
          </p:cNvSpPr>
          <p:nvPr>
            <p:ph idx="1"/>
          </p:nvPr>
        </p:nvSpPr>
        <p:spPr>
          <a:xfrm>
            <a:off x="457200" y="1637434"/>
            <a:ext cx="8212138" cy="2616101"/>
          </a:xfrm>
        </p:spPr>
        <p:txBody>
          <a:bodyPr vert="horz" lIns="0" tIns="0" rIns="0" bIns="0" rtlCol="0">
            <a:spAutoFit/>
          </a:bodyPr>
          <a:lstStyle/>
          <a:p>
            <a:r>
              <a:rPr lang="en-US" altLang="en-US" dirty="0"/>
              <a:t>annual revenue and expenses</a:t>
            </a:r>
          </a:p>
          <a:p>
            <a:r>
              <a:rPr lang="en-US" altLang="en-US" dirty="0"/>
              <a:t>rate of return</a:t>
            </a:r>
          </a:p>
          <a:p>
            <a:r>
              <a:rPr lang="en-US" altLang="en-US" dirty="0"/>
              <a:t>market (or salvage) value</a:t>
            </a:r>
          </a:p>
          <a:p>
            <a:r>
              <a:rPr lang="en-US" altLang="en-US" dirty="0"/>
              <a:t>equipment life</a:t>
            </a:r>
          </a:p>
          <a:p>
            <a:r>
              <a:rPr lang="en-US" altLang="en-US" dirty="0"/>
              <a:t>capacity </a:t>
            </a:r>
            <a:r>
              <a:rPr lang="en-US" altLang="en-US" dirty="0" smtClean="0"/>
              <a:t>utilization</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4434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753125"/>
            <a:ext cx="8212138" cy="523220"/>
          </a:xfrm>
        </p:spPr>
        <p:txBody>
          <a:bodyPr lIns="0" tIns="0" rIns="0" bIns="0">
            <a:spAutoFit/>
          </a:bodyPr>
          <a:lstStyle/>
          <a:p>
            <a:r>
              <a:rPr lang="en-US" altLang="en-US" sz="3400" dirty="0" smtClean="0"/>
              <a:t>Should </a:t>
            </a:r>
            <a:r>
              <a:rPr lang="en-US" altLang="en-US" sz="3400" dirty="0"/>
              <a:t>Jim </a:t>
            </a:r>
            <a:r>
              <a:rPr lang="en-US" altLang="en-US" sz="3400" dirty="0" smtClean="0"/>
              <a:t>Sell </a:t>
            </a:r>
            <a:r>
              <a:rPr lang="en-US" altLang="en-US" sz="3400" dirty="0"/>
              <a:t>his </a:t>
            </a:r>
            <a:r>
              <a:rPr lang="en-US" altLang="en-US" sz="3400" dirty="0" smtClean="0"/>
              <a:t>Gas-Guzzler</a:t>
            </a:r>
            <a:r>
              <a:rPr lang="en-US" altLang="en-US" sz="3400" dirty="0"/>
              <a:t>?</a:t>
            </a:r>
            <a:endParaRPr lang="en-US" sz="3400" b="0" dirty="0"/>
          </a:p>
        </p:txBody>
      </p:sp>
      <p:sp>
        <p:nvSpPr>
          <p:cNvPr id="6" name="Content Placeholder 5"/>
          <p:cNvSpPr>
            <a:spLocks noGrp="1"/>
          </p:cNvSpPr>
          <p:nvPr>
            <p:ph idx="1"/>
          </p:nvPr>
        </p:nvSpPr>
        <p:spPr>
          <a:xfrm>
            <a:off x="457200" y="1645403"/>
            <a:ext cx="8212138" cy="3664351"/>
          </a:xfrm>
        </p:spPr>
        <p:txBody>
          <a:bodyPr vert="horz" lIns="0" tIns="0" rIns="0" bIns="0" rtlCol="0">
            <a:spAutoFit/>
          </a:bodyPr>
          <a:lstStyle/>
          <a:p>
            <a:pPr marL="0" indent="0">
              <a:buNone/>
            </a:pPr>
            <a:r>
              <a:rPr lang="en-US" altLang="en-US" dirty="0"/>
              <a:t>Jim's 1998 minivan is quite functional, but it only averages 20 miles per gallon (mpg).  He has found a somewhat newer vehicle (roughly the same functionality) that averages 26 mpg. He can sell his current minivan for $2800 and purchase the newer vehicle for $4,000.  Assume a cost of gasoline $4.00 per gallon  How many miles per year must Jim drive if he wants to recover his investment in three years?  Assume an interest rate of 6%, zero salvage value for either vehicle after three years, and identical maintenance cost.</a:t>
            </a:r>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334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758259"/>
            <a:ext cx="8229600" cy="523220"/>
          </a:xfrm>
        </p:spPr>
        <p:txBody>
          <a:bodyPr lIns="0" tIns="0" rIns="0" bIns="0">
            <a:spAutoFit/>
          </a:bodyPr>
          <a:lstStyle/>
          <a:p>
            <a:r>
              <a:rPr lang="en-US" altLang="en-US" sz="3400" dirty="0" smtClean="0"/>
              <a:t>Gas-Guzzler Solution</a:t>
            </a:r>
            <a:endParaRPr lang="en-US" sz="3400" dirty="0"/>
          </a:p>
        </p:txBody>
      </p:sp>
      <p:sp>
        <p:nvSpPr>
          <p:cNvPr id="6" name="Content Placeholder 5"/>
          <p:cNvSpPr>
            <a:spLocks noGrp="1"/>
          </p:cNvSpPr>
          <p:nvPr>
            <p:ph idx="1"/>
          </p:nvPr>
        </p:nvSpPr>
        <p:spPr>
          <a:xfrm>
            <a:off x="457200" y="1641765"/>
            <a:ext cx="8229600" cy="369332"/>
          </a:xfrm>
        </p:spPr>
        <p:txBody>
          <a:bodyPr vert="horz" lIns="0" tIns="0" rIns="0" bIns="0" rtlCol="0">
            <a:spAutoFit/>
          </a:bodyPr>
          <a:lstStyle/>
          <a:p>
            <a:pPr marL="0" indent="0">
              <a:buNone/>
            </a:pPr>
            <a:r>
              <a:rPr lang="en-US" altLang="en-US" dirty="0">
                <a:cs typeface="Arial" panose="020B0604020202020204" pitchFamily="34" charset="0"/>
              </a:rPr>
              <a:t>Current minivan</a:t>
            </a:r>
          </a:p>
        </p:txBody>
      </p:sp>
      <p:graphicFrame>
        <p:nvGraphicFramePr>
          <p:cNvPr id="7" name="Object 6"/>
          <p:cNvGraphicFramePr>
            <a:graphicFrameLocks noChangeAspect="1"/>
          </p:cNvGraphicFramePr>
          <p:nvPr>
            <p:extLst>
              <p:ext uri="{D42A27DB-BD31-4B8C-83A1-F6EECF244321}">
                <p14:modId xmlns:p14="http://schemas.microsoft.com/office/powerpoint/2010/main" val="2199903709"/>
              </p:ext>
            </p:extLst>
          </p:nvPr>
        </p:nvGraphicFramePr>
        <p:xfrm>
          <a:off x="1514475" y="2273013"/>
          <a:ext cx="5207000" cy="812800"/>
        </p:xfrm>
        <a:graphic>
          <a:graphicData uri="http://schemas.openxmlformats.org/presentationml/2006/ole">
            <mc:AlternateContent xmlns:mc="http://schemas.openxmlformats.org/markup-compatibility/2006">
              <mc:Choice xmlns:v="urn:schemas-microsoft-com:vml" Requires="v">
                <p:oleObj spid="_x0000_s15931" name="Equation" r:id="rId4" imgW="5206680" imgH="812520" progId="Equation.DSMT4">
                  <p:embed/>
                </p:oleObj>
              </mc:Choice>
              <mc:Fallback>
                <p:oleObj name="Equation" r:id="rId4" imgW="5206680" imgH="81252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4475" y="2273013"/>
                        <a:ext cx="52070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idx="13"/>
          </p:nvPr>
        </p:nvSpPr>
        <p:spPr>
          <a:xfrm>
            <a:off x="458788" y="3291222"/>
            <a:ext cx="8229600" cy="366377"/>
          </a:xfrm>
        </p:spPr>
        <p:txBody>
          <a:bodyPr>
            <a:spAutoFit/>
          </a:bodyPr>
          <a:lstStyle/>
          <a:p>
            <a:pPr marL="0" indent="0">
              <a:buNone/>
            </a:pPr>
            <a:r>
              <a:rPr lang="en-IN" dirty="0"/>
              <a:t>New vehicle</a:t>
            </a:r>
          </a:p>
        </p:txBody>
      </p:sp>
      <p:graphicFrame>
        <p:nvGraphicFramePr>
          <p:cNvPr id="8" name="Object 7"/>
          <p:cNvGraphicFramePr>
            <a:graphicFrameLocks noChangeAspect="1"/>
          </p:cNvGraphicFramePr>
          <p:nvPr>
            <p:extLst>
              <p:ext uri="{D42A27DB-BD31-4B8C-83A1-F6EECF244321}">
                <p14:modId xmlns:p14="http://schemas.microsoft.com/office/powerpoint/2010/main" val="2994060332"/>
              </p:ext>
            </p:extLst>
          </p:nvPr>
        </p:nvGraphicFramePr>
        <p:xfrm>
          <a:off x="1514475" y="3911889"/>
          <a:ext cx="5410200" cy="812800"/>
        </p:xfrm>
        <a:graphic>
          <a:graphicData uri="http://schemas.openxmlformats.org/presentationml/2006/ole">
            <mc:AlternateContent xmlns:mc="http://schemas.openxmlformats.org/markup-compatibility/2006">
              <mc:Choice xmlns:v="urn:schemas-microsoft-com:vml" Requires="v">
                <p:oleObj spid="_x0000_s15932" name="Equation" r:id="rId6" imgW="5410080" imgH="812520" progId="Equation.DSMT4">
                  <p:embed/>
                </p:oleObj>
              </mc:Choice>
              <mc:Fallback>
                <p:oleObj name="Equation" r:id="rId6" imgW="5410080" imgH="81252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14475" y="3911889"/>
                        <a:ext cx="54102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Content Placeholder 4"/>
          <p:cNvSpPr>
            <a:spLocks noGrp="1"/>
          </p:cNvSpPr>
          <p:nvPr>
            <p:ph sz="quarter" idx="14"/>
          </p:nvPr>
        </p:nvSpPr>
        <p:spPr>
          <a:xfrm>
            <a:off x="442769" y="4922266"/>
            <a:ext cx="8337550" cy="369332"/>
          </a:xfrm>
        </p:spPr>
        <p:txBody>
          <a:bodyPr>
            <a:spAutoFit/>
          </a:bodyPr>
          <a:lstStyle/>
          <a:p>
            <a:pPr marL="0" indent="0">
              <a:buNone/>
            </a:pPr>
            <a:r>
              <a:rPr lang="en-US" altLang="en-US" dirty="0">
                <a:latin typeface="Arial Regular"/>
              </a:rPr>
              <a:t>Equating these, and solving for x, we find</a:t>
            </a:r>
            <a:endParaRPr lang="en-IN" dirty="0"/>
          </a:p>
        </p:txBody>
      </p:sp>
      <p:graphicFrame>
        <p:nvGraphicFramePr>
          <p:cNvPr id="9" name="Object 8"/>
          <p:cNvGraphicFramePr>
            <a:graphicFrameLocks noChangeAspect="1"/>
          </p:cNvGraphicFramePr>
          <p:nvPr>
            <p:extLst>
              <p:ext uri="{D42A27DB-BD31-4B8C-83A1-F6EECF244321}">
                <p14:modId xmlns:p14="http://schemas.microsoft.com/office/powerpoint/2010/main" val="2546906230"/>
              </p:ext>
            </p:extLst>
          </p:nvPr>
        </p:nvGraphicFramePr>
        <p:xfrm>
          <a:off x="2868613" y="5525944"/>
          <a:ext cx="2882900" cy="342900"/>
        </p:xfrm>
        <a:graphic>
          <a:graphicData uri="http://schemas.openxmlformats.org/presentationml/2006/ole">
            <mc:AlternateContent xmlns:mc="http://schemas.openxmlformats.org/markup-compatibility/2006">
              <mc:Choice xmlns:v="urn:schemas-microsoft-com:vml" Requires="v">
                <p:oleObj spid="_x0000_s15933" name="Equation" r:id="rId8" imgW="2882880" imgH="342720" progId="Equation.DSMT4">
                  <p:embed/>
                </p:oleObj>
              </mc:Choice>
              <mc:Fallback>
                <p:oleObj name="Equation" r:id="rId8" imgW="2882880" imgH="34272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68613" y="5525944"/>
                        <a:ext cx="28829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05476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753125"/>
            <a:ext cx="8212138" cy="523220"/>
          </a:xfrm>
        </p:spPr>
        <p:txBody>
          <a:bodyPr lIns="0" tIns="0" rIns="0" bIns="0">
            <a:spAutoFit/>
          </a:bodyPr>
          <a:lstStyle/>
          <a:p>
            <a:r>
              <a:rPr lang="en-US" altLang="en-US" sz="3400" dirty="0"/>
              <a:t>Pause and S</a:t>
            </a:r>
            <a:r>
              <a:rPr lang="en-US" altLang="en-US" sz="3400" dirty="0" smtClean="0"/>
              <a:t>olve </a:t>
            </a:r>
            <a:r>
              <a:rPr lang="en-US" altLang="en-US" sz="2800" dirty="0" smtClean="0"/>
              <a:t>(1 </a:t>
            </a:r>
            <a:r>
              <a:rPr lang="en-US" altLang="en-US" sz="2800" dirty="0"/>
              <a:t>of 2)</a:t>
            </a:r>
            <a:endParaRPr lang="en-US" sz="2800" b="0" dirty="0"/>
          </a:p>
        </p:txBody>
      </p:sp>
      <p:sp>
        <p:nvSpPr>
          <p:cNvPr id="6" name="Content Placeholder 5"/>
          <p:cNvSpPr>
            <a:spLocks noGrp="1"/>
          </p:cNvSpPr>
          <p:nvPr>
            <p:ph idx="1"/>
          </p:nvPr>
        </p:nvSpPr>
        <p:spPr>
          <a:xfrm>
            <a:off x="457200" y="1645403"/>
            <a:ext cx="8212138" cy="4443670"/>
          </a:xfrm>
        </p:spPr>
        <p:txBody>
          <a:bodyPr vert="horz" lIns="0" tIns="0" rIns="0" bIns="0" rtlCol="0">
            <a:spAutoFit/>
          </a:bodyPr>
          <a:lstStyle/>
          <a:p>
            <a:pPr marL="0" indent="0">
              <a:buNone/>
            </a:pPr>
            <a:r>
              <a:rPr lang="en-IN" altLang="en-US" dirty="0"/>
              <a:t>The “one time good deal” Cash-For-Clunkers program offered by the federal government proved a temporary boon for car dealers.  In addition to this program, dealers were eager to add their own incentives.  Bill </a:t>
            </a:r>
            <a:r>
              <a:rPr lang="en-IN" altLang="en-US" dirty="0" err="1"/>
              <a:t>Mitselfik</a:t>
            </a:r>
            <a:r>
              <a:rPr lang="en-IN" altLang="en-US" dirty="0"/>
              <a:t> was considering two different deals he could make for his new car.  He can finance the purchase price, $25,000, entirely through the dealer at a 1.9% APR (compounded monthly) for 5 years, with payments monthly.  Alternatively, the dealer will give Bill a cash rebate and provide financing at 9% APR (compounded monthly) for 5 years, with monthly payments.  What is the value of the rebate for which Bill would be indifferent between the two financing options?</a:t>
            </a:r>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9883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166256"/>
            <a:ext cx="8212138" cy="1992282"/>
          </a:xfrm>
        </p:spPr>
        <p:txBody>
          <a:bodyPr lIns="0" tIns="0" rIns="0" bIns="0">
            <a:spAutoFit/>
          </a:bodyPr>
          <a:lstStyle/>
          <a:p>
            <a:r>
              <a:rPr lang="en-US" altLang="en-US" sz="3200" dirty="0"/>
              <a:t>We </a:t>
            </a:r>
            <a:r>
              <a:rPr lang="en-US" altLang="en-US" sz="3200" dirty="0" smtClean="0"/>
              <a:t>Use </a:t>
            </a:r>
            <a:r>
              <a:rPr lang="en-US" altLang="en-US" sz="3200" dirty="0"/>
              <a:t>S</a:t>
            </a:r>
            <a:r>
              <a:rPr lang="en-US" altLang="en-US" sz="3200" dirty="0" smtClean="0"/>
              <a:t>ensitivity </a:t>
            </a:r>
            <a:r>
              <a:rPr lang="en-US" altLang="en-US" sz="3200" dirty="0"/>
              <a:t>A</a:t>
            </a:r>
            <a:r>
              <a:rPr lang="en-US" altLang="en-US" sz="3200" dirty="0" smtClean="0"/>
              <a:t>nalysis </a:t>
            </a:r>
            <a:r>
              <a:rPr lang="en-US" altLang="en-US" sz="3200" dirty="0"/>
              <a:t>to </a:t>
            </a:r>
            <a:r>
              <a:rPr lang="en-US" altLang="en-US" sz="3200" dirty="0" smtClean="0"/>
              <a:t>See </a:t>
            </a:r>
            <a:r>
              <a:rPr lang="en-US" altLang="en-US" sz="3200" dirty="0"/>
              <a:t>W</a:t>
            </a:r>
            <a:r>
              <a:rPr lang="en-US" altLang="en-US" sz="3200" dirty="0" smtClean="0"/>
              <a:t>hat Happens </a:t>
            </a:r>
            <a:r>
              <a:rPr lang="en-US" altLang="en-US" sz="3200" dirty="0"/>
              <a:t>to P</a:t>
            </a:r>
            <a:r>
              <a:rPr lang="en-US" altLang="en-US" sz="3200" dirty="0" smtClean="0"/>
              <a:t>roject Profitability </a:t>
            </a:r>
            <a:r>
              <a:rPr lang="en-US" altLang="en-US" sz="3200" dirty="0"/>
              <a:t>W</a:t>
            </a:r>
            <a:r>
              <a:rPr lang="en-US" altLang="en-US" sz="3200" dirty="0" smtClean="0"/>
              <a:t>hen </a:t>
            </a:r>
            <a:r>
              <a:rPr lang="en-US" altLang="en-US" sz="3200" dirty="0"/>
              <a:t>the </a:t>
            </a:r>
            <a:r>
              <a:rPr lang="en-US" altLang="en-US" sz="3200" dirty="0" smtClean="0"/>
              <a:t>Estimated </a:t>
            </a:r>
            <a:r>
              <a:rPr lang="en-US" altLang="en-US" sz="3200" dirty="0"/>
              <a:t>V</a:t>
            </a:r>
            <a:r>
              <a:rPr lang="en-US" altLang="en-US" sz="3200" dirty="0" smtClean="0"/>
              <a:t>alue </a:t>
            </a:r>
            <a:r>
              <a:rPr lang="en-US" altLang="en-US" sz="3200" dirty="0"/>
              <a:t>of </a:t>
            </a:r>
            <a:r>
              <a:rPr lang="en-US" altLang="en-US" sz="3200" dirty="0" smtClean="0"/>
              <a:t>Study </a:t>
            </a:r>
            <a:r>
              <a:rPr lang="en-US" altLang="en-US" sz="3200" dirty="0"/>
              <a:t>F</a:t>
            </a:r>
            <a:r>
              <a:rPr lang="en-US" altLang="en-US" sz="3200" dirty="0" smtClean="0"/>
              <a:t>actors </a:t>
            </a:r>
            <a:r>
              <a:rPr lang="en-US" altLang="en-US" sz="3200" dirty="0"/>
              <a:t>are </a:t>
            </a:r>
            <a:r>
              <a:rPr lang="en-US" altLang="en-US" sz="3200" dirty="0" smtClean="0"/>
              <a:t>Changed</a:t>
            </a:r>
            <a:endParaRPr lang="en-US" sz="3200" b="0" dirty="0"/>
          </a:p>
        </p:txBody>
      </p:sp>
      <p:sp>
        <p:nvSpPr>
          <p:cNvPr id="6" name="Content Placeholder 5"/>
          <p:cNvSpPr>
            <a:spLocks noGrp="1"/>
          </p:cNvSpPr>
          <p:nvPr>
            <p:ph idx="1"/>
          </p:nvPr>
        </p:nvSpPr>
        <p:spPr>
          <a:xfrm>
            <a:off x="458788" y="2442029"/>
            <a:ext cx="8229600" cy="2046714"/>
          </a:xfrm>
        </p:spPr>
        <p:txBody>
          <a:bodyPr>
            <a:spAutoFit/>
          </a:bodyPr>
          <a:lstStyle/>
          <a:p>
            <a:pPr>
              <a:lnSpc>
                <a:spcPct val="90000"/>
              </a:lnSpc>
            </a:pPr>
            <a:r>
              <a:rPr lang="en-IN" altLang="en-US" dirty="0">
                <a:latin typeface="Arial" panose="020B0604020202020204" pitchFamily="34" charset="0"/>
                <a:cs typeface="Arial" panose="020B0604020202020204" pitchFamily="34" charset="0"/>
              </a:rPr>
              <a:t>What if expenses are 10% higher than expected—is the project profitable?</a:t>
            </a:r>
          </a:p>
          <a:p>
            <a:pPr>
              <a:lnSpc>
                <a:spcPct val="90000"/>
              </a:lnSpc>
            </a:pPr>
            <a:r>
              <a:rPr lang="en-IN" altLang="en-US" dirty="0">
                <a:latin typeface="Arial" panose="020B0604020202020204" pitchFamily="34" charset="0"/>
                <a:cs typeface="Arial" panose="020B0604020202020204" pitchFamily="34" charset="0"/>
              </a:rPr>
              <a:t>What if sales revenue is 15% lower than expected?</a:t>
            </a:r>
          </a:p>
          <a:p>
            <a:pPr>
              <a:lnSpc>
                <a:spcPct val="90000"/>
              </a:lnSpc>
            </a:pPr>
            <a:r>
              <a:rPr lang="en-IN" altLang="en-US" dirty="0">
                <a:latin typeface="Arial" panose="020B0604020202020204" pitchFamily="34" charset="0"/>
                <a:cs typeface="Arial" panose="020B0604020202020204" pitchFamily="34" charset="0"/>
              </a:rPr>
              <a:t>What change in either expenses or revenues will cause the project to be unprofitable (decision reversal)?</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5808142"/>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35386</TotalTime>
  <Words>1379</Words>
  <Application>Microsoft Office PowerPoint</Application>
  <PresentationFormat>On-screen Show (4:3)</PresentationFormat>
  <Paragraphs>134</Paragraphs>
  <Slides>18</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2_508 Lecture</vt:lpstr>
      <vt:lpstr>Equation</vt:lpstr>
      <vt:lpstr>Engineering Economy</vt:lpstr>
      <vt:lpstr>Objective</vt:lpstr>
      <vt:lpstr>To this Point we have Assumed a High Degree of Confidence in Estimated Values (1 of 2)</vt:lpstr>
      <vt:lpstr>To this Point we have Assumed a High Degree of Confidence in Estimated Values (2 of 2)</vt:lpstr>
      <vt:lpstr>Common Factors to Consider for Breakeven Analysis</vt:lpstr>
      <vt:lpstr>Should Jim Sell his Gas-Guzzler?</vt:lpstr>
      <vt:lpstr>Gas-Guzzler Solution</vt:lpstr>
      <vt:lpstr>Pause and Solve (1 of 2)</vt:lpstr>
      <vt:lpstr>We Use Sensitivity Analysis to See What Happens to Project Profitability When the Estimated Value of Study Factors are Changed</vt:lpstr>
      <vt:lpstr>Reconsidering Jim's Gas-Guzzler</vt:lpstr>
      <vt:lpstr>Pause and Solve (2 of 2)</vt:lpstr>
      <vt:lpstr>Spreadsheets are Very Useful in Performing Sensitivity Analysis (1 of 2)</vt:lpstr>
      <vt:lpstr>Spreadsheets are Very Useful in Performing Sensitivity Analysis (2 of 2)</vt:lpstr>
      <vt:lpstr>Changing the Value of More Than One Factor at a Time</vt:lpstr>
      <vt:lpstr>Optimistic-Most Likely-Pessimistic</vt:lpstr>
      <vt:lpstr>Consider Investment in a New Crane.  Assume a MARR of 8%.</vt:lpstr>
      <vt:lpstr>Considering O-ML-P for I and R (Fix E, MV, and Life at Their ML Levels).  Value in Each Cell is the PW for the Project</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Sullivan;Elin M. Wicks and C. Patrick Koelling</dc:creator>
  <cp:keywords>Economy</cp:keywords>
  <cp:lastModifiedBy>Tamilmani Sandirasegaran</cp:lastModifiedBy>
  <cp:revision>685</cp:revision>
  <dcterms:modified xsi:type="dcterms:W3CDTF">2018-06-29T13:06:52Z</dcterms:modified>
</cp:coreProperties>
</file>