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27"/>
  </p:notesMasterIdLst>
  <p:handoutMasterIdLst>
    <p:handoutMasterId r:id="rId28"/>
  </p:handoutMasterIdLst>
  <p:sldIdLst>
    <p:sldId id="337" r:id="rId2"/>
    <p:sldId id="271" r:id="rId3"/>
    <p:sldId id="314" r:id="rId4"/>
    <p:sldId id="320" r:id="rId5"/>
    <p:sldId id="316" r:id="rId6"/>
    <p:sldId id="322" r:id="rId7"/>
    <p:sldId id="323" r:id="rId8"/>
    <p:sldId id="324" r:id="rId9"/>
    <p:sldId id="338" r:id="rId10"/>
    <p:sldId id="339" r:id="rId11"/>
    <p:sldId id="340" r:id="rId12"/>
    <p:sldId id="331" r:id="rId13"/>
    <p:sldId id="341" r:id="rId14"/>
    <p:sldId id="333" r:id="rId15"/>
    <p:sldId id="342" r:id="rId16"/>
    <p:sldId id="343" r:id="rId17"/>
    <p:sldId id="344" r:id="rId18"/>
    <p:sldId id="335" r:id="rId19"/>
    <p:sldId id="345" r:id="rId20"/>
    <p:sldId id="346" r:id="rId21"/>
    <p:sldId id="347" r:id="rId22"/>
    <p:sldId id="348" r:id="rId23"/>
    <p:sldId id="349" r:id="rId24"/>
    <p:sldId id="350" r:id="rId25"/>
    <p:sldId id="298" r:id="rId2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17" autoAdjust="0"/>
    <p:restoredTop sz="86358" autoAdjust="0"/>
  </p:normalViewPr>
  <p:slideViewPr>
    <p:cSldViewPr snapToGrid="0" snapToObjects="1">
      <p:cViewPr varScale="1">
        <p:scale>
          <a:sx n="113" d="100"/>
          <a:sy n="113" d="100"/>
        </p:scale>
        <p:origin x="-252" y="-108"/>
      </p:cViewPr>
      <p:guideLst>
        <p:guide orient="horz" pos="704"/>
        <p:guide orient="horz" pos="368"/>
        <p:guide orient="horz" pos="1492"/>
        <p:guide orient="horz" pos="4146"/>
        <p:guide orient="horz" pos="1231"/>
        <p:guide pos="2880"/>
        <p:guide pos="289"/>
        <p:guide pos="5461"/>
        <p:guide pos="3173"/>
        <p:guide pos="4325"/>
        <p:guide pos="503"/>
        <p:guide pos="2689"/>
      </p:guideLst>
    </p:cSldViewPr>
  </p:slideViewPr>
  <p:outlineViewPr>
    <p:cViewPr>
      <p:scale>
        <a:sx n="33" d="100"/>
        <a:sy n="33" d="100"/>
      </p:scale>
      <p:origin x="48" y="0"/>
    </p:cViewPr>
  </p:outlineViewPr>
  <p:notesTextViewPr>
    <p:cViewPr>
      <p:scale>
        <a:sx n="3" d="2"/>
        <a:sy n="3" d="2"/>
      </p:scale>
      <p:origin x="0" y="0"/>
    </p:cViewPr>
  </p:notesTextViewPr>
  <p:sorterViewPr>
    <p:cViewPr>
      <p:scale>
        <a:sx n="100" d="100"/>
        <a:sy n="100" d="100"/>
      </p:scale>
      <p:origin x="0" y="-3346"/>
    </p:cViewPr>
  </p:sorterViewPr>
  <p:notesViewPr>
    <p:cSldViewPr snapToGrid="0" snapToObjects="1">
      <p:cViewPr varScale="1">
        <p:scale>
          <a:sx n="85" d="100"/>
          <a:sy n="85" d="100"/>
        </p:scale>
        <p:origin x="-382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6/13/2018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11267" name="Notes Placeholder 2"/>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11268" name="Slide Number Placeholder 3"/>
          <p:cNvSpPr>
            <a:spLocks noGrp="1"/>
          </p:cNvSpPr>
          <p:nvPr>
            <p:ph type="sldNum" sz="quarter" idx="5"/>
          </p:nvPr>
        </p:nvSpPr>
        <p:spPr>
          <a:noFill/>
        </p:spPr>
        <p:txBody>
          <a:bodyPr/>
          <a:lstStyle>
            <a:lvl1pPr>
              <a:spcBef>
                <a:spcPct val="30000"/>
              </a:spcBef>
              <a:defRPr>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6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9A9C7459-49B2-42E3-86E5-AFCBCFCB4C30}" type="slidenum">
              <a:rPr lang="en-CA" altLang="en-US" smtClean="0">
                <a:latin typeface="Tahoma" panose="020B0604030504040204" pitchFamily="34" charset="0"/>
              </a:rPr>
              <a:pPr>
                <a:spcBef>
                  <a:spcPct val="0"/>
                </a:spcBef>
              </a:pPr>
              <a:t>1</a:t>
            </a:fld>
            <a:endParaRPr lang="en-CA" altLang="en-US" dirty="0">
              <a:latin typeface="Tahoma" panose="020B060403050404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10</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11</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20</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21</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US" dirty="0"/>
              <a:t>If this slide</a:t>
            </a:r>
            <a:r>
              <a:rPr lang="en-US" baseline="0" dirty="0"/>
              <a:t> was not included in the original PPT, it should be added.</a:t>
            </a: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25</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6/13/2018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313510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Insert Figure">
    <p:spTree>
      <p:nvGrpSpPr>
        <p:cNvPr id="1" name=""/>
        <p:cNvGrpSpPr/>
        <p:nvPr/>
      </p:nvGrpSpPr>
      <p:grpSpPr>
        <a:xfrm>
          <a:off x="0" y="0"/>
          <a:ext cx="0" cy="0"/>
          <a:chOff x="0" y="0"/>
          <a:chExt cx="0" cy="0"/>
        </a:xfrm>
      </p:grpSpPr>
      <p:sp>
        <p:nvSpPr>
          <p:cNvPr id="3" name="Media Placeholder 2"/>
          <p:cNvSpPr>
            <a:spLocks noGrp="1"/>
          </p:cNvSpPr>
          <p:nvPr>
            <p:ph type="media" sz="quarter" idx="10"/>
          </p:nvPr>
        </p:nvSpPr>
        <p:spPr>
          <a:xfrm>
            <a:off x="457200" y="1600200"/>
            <a:ext cx="8229600" cy="4419600"/>
          </a:xfrm>
        </p:spPr>
        <p:txBody>
          <a:bodyPr/>
          <a:lstStyle/>
          <a:p>
            <a:endParaRPr lang="en-IN" dirty="0"/>
          </a:p>
        </p:txBody>
      </p:sp>
      <p:sp>
        <p:nvSpPr>
          <p:cNvPr id="4" name="Title 6"/>
          <p:cNvSpPr>
            <a:spLocks noGrp="1"/>
          </p:cNvSpPr>
          <p:nvPr>
            <p:ph type="title"/>
          </p:nvPr>
        </p:nvSpPr>
        <p:spPr>
          <a:xfrm>
            <a:off x="457200" y="584200"/>
            <a:ext cx="8229600" cy="627784"/>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37500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584200"/>
            <a:ext cx="8229600" cy="636173"/>
          </a:xfrm>
        </p:spPr>
        <p:txBody>
          <a:bodyPr/>
          <a:lstStyle/>
          <a:p>
            <a:r>
              <a:rPr lang="en-US" dirty="0" smtClean="0"/>
              <a:t>Click to edit Master title style</a:t>
            </a:r>
            <a:endParaRPr lang="en-US" dirty="0"/>
          </a:p>
        </p:txBody>
      </p:sp>
      <p:sp>
        <p:nvSpPr>
          <p:cNvPr id="3" name="Footer Placeholder 2"/>
          <p:cNvSpPr>
            <a:spLocks noGrp="1"/>
          </p:cNvSpPr>
          <p:nvPr>
            <p:ph type="ftr" sz="quarter" idx="10"/>
          </p:nvPr>
        </p:nvSpPr>
        <p:spPr/>
        <p:txBody>
          <a:bodyPr/>
          <a:lstStyle/>
          <a:p>
            <a:endParaRPr lang="en-US" dirty="0">
              <a:solidFill>
                <a:prstClr val="black"/>
              </a:solidFill>
            </a:endParaRPr>
          </a:p>
        </p:txBody>
      </p:sp>
      <p:sp>
        <p:nvSpPr>
          <p:cNvPr id="4" name="Date Placeholder 3"/>
          <p:cNvSpPr>
            <a:spLocks noGrp="1"/>
          </p:cNvSpPr>
          <p:nvPr>
            <p:ph type="dt" sz="half" idx="11"/>
          </p:nvPr>
        </p:nvSpPr>
        <p:spPr/>
        <p:txBody>
          <a:bodyPr/>
          <a:lstStyle/>
          <a:p>
            <a:fld id="{A9DF6EFB-3F44-496C-A842-1E0B3D3B975A}" type="datetimeFigureOut">
              <a:rPr lang="en-US" smtClean="0">
                <a:solidFill>
                  <a:prstClr val="white"/>
                </a:solidFill>
              </a:rPr>
              <a:pPr/>
              <a:t>6/13/2018</a:t>
            </a:fld>
            <a:endParaRPr lang="en-US" dirty="0">
              <a:solidFill>
                <a:prstClr val="white"/>
              </a:solidFill>
            </a:endParaRPr>
          </a:p>
        </p:txBody>
      </p:sp>
      <p:sp>
        <p:nvSpPr>
          <p:cNvPr id="5" name="Slide Number Placeholder 4"/>
          <p:cNvSpPr>
            <a:spLocks noGrp="1"/>
          </p:cNvSpPr>
          <p:nvPr>
            <p:ph type="sldNum" sz="quarter" idx="12"/>
          </p:nvPr>
        </p:nvSpPr>
        <p:spPr/>
        <p:txBody>
          <a:bodyPr/>
          <a:lstStyle/>
          <a:p>
            <a:fld id="{200B2350-5261-4F5C-9DF5-EF0D264FC8D2}" type="slidenum">
              <a:rPr lang="en-US" smtClean="0">
                <a:solidFill>
                  <a:prstClr val="white"/>
                </a:solidFill>
              </a:rPr>
              <a:pPr/>
              <a:t>‹#›</a:t>
            </a:fld>
            <a:endParaRPr lang="en-US" dirty="0">
              <a:solidFill>
                <a:prstClr val="white"/>
              </a:solidFill>
            </a:endParaRPr>
          </a:p>
        </p:txBody>
      </p:sp>
      <p:sp>
        <p:nvSpPr>
          <p:cNvPr id="7" name="Picture Placeholder 6"/>
          <p:cNvSpPr>
            <a:spLocks noGrp="1"/>
          </p:cNvSpPr>
          <p:nvPr>
            <p:ph type="pic" sz="quarter" idx="13"/>
          </p:nvPr>
        </p:nvSpPr>
        <p:spPr>
          <a:xfrm>
            <a:off x="457200" y="1752600"/>
            <a:ext cx="8229600" cy="3505200"/>
          </a:xfrm>
        </p:spPr>
        <p:txBody>
          <a:bodyPr/>
          <a:lstStyle/>
          <a:p>
            <a:endParaRPr lang="en-US" dirty="0"/>
          </a:p>
        </p:txBody>
      </p:sp>
    </p:spTree>
    <p:extLst>
      <p:ext uri="{BB962C8B-B14F-4D97-AF65-F5344CB8AC3E}">
        <p14:creationId xmlns:p14="http://schemas.microsoft.com/office/powerpoint/2010/main" val="18217849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7" name="Shape 27"/>
          <p:cNvSpPr txBox="1">
            <a:spLocks noGrp="1"/>
          </p:cNvSpPr>
          <p:nvPr>
            <p:ph type="ftr" idx="11"/>
          </p:nvPr>
        </p:nvSpPr>
        <p:spPr>
          <a:xfrm>
            <a:off x="566738" y="6172200"/>
            <a:ext cx="8102600"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8" name="Shape 28"/>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9" name="Shape 29"/>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 xmlns:a16="http://schemas.microsoft.com/office/drawing/2014/main" id="{00F45AE3-EB76-41DE-97B2-CFE79B73D3C6}"/>
              </a:ext>
            </a:extLst>
          </p:cNvPr>
          <p:cNvSpPr>
            <a:spLocks noGrp="1"/>
          </p:cNvSpPr>
          <p:nvPr>
            <p:ph sz="quarter" idx="13"/>
          </p:nvPr>
        </p:nvSpPr>
        <p:spPr>
          <a:xfrm>
            <a:off x="458788" y="1441450"/>
            <a:ext cx="8102600" cy="45989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 xmlns:a16="http://schemas.microsoft.com/office/drawing/2014/main" id="{211BB07C-705F-4113-A2C5-779D6EA64D97}"/>
              </a:ext>
            </a:extLst>
          </p:cNvPr>
          <p:cNvSpPr>
            <a:spLocks noGrp="1"/>
          </p:cNvSpPr>
          <p:nvPr>
            <p:ph sz="quarter" idx="13"/>
          </p:nvPr>
        </p:nvSpPr>
        <p:spPr>
          <a:xfrm>
            <a:off x="458788" y="1556327"/>
            <a:ext cx="8120062" cy="2267528"/>
          </a:xfrm>
        </p:spPr>
        <p:txBody>
          <a:bodyPr/>
          <a:lstStyle/>
          <a:p>
            <a:pPr lvl="0"/>
            <a:r>
              <a:rPr lang="en-US" dirty="0"/>
              <a:t>Edit Master text styles</a:t>
            </a:r>
          </a:p>
        </p:txBody>
      </p:sp>
      <p:sp>
        <p:nvSpPr>
          <p:cNvPr id="7" name="Content Placeholder 6">
            <a:extLst>
              <a:ext uri="{FF2B5EF4-FFF2-40B4-BE49-F238E27FC236}">
                <a16:creationId xmlns="" xmlns:a16="http://schemas.microsoft.com/office/drawing/2014/main" id="{820D01C0-4FD2-4065-9EC3-96A308398288}"/>
              </a:ext>
            </a:extLst>
          </p:cNvPr>
          <p:cNvSpPr>
            <a:spLocks noGrp="1"/>
          </p:cNvSpPr>
          <p:nvPr>
            <p:ph sz="quarter" idx="14"/>
          </p:nvPr>
        </p:nvSpPr>
        <p:spPr>
          <a:xfrm>
            <a:off x="458788" y="3971925"/>
            <a:ext cx="8120062" cy="2105025"/>
          </a:xfrm>
        </p:spPr>
        <p:txBody>
          <a:bodyPr/>
          <a:lstStyle/>
          <a:p>
            <a:pPr lvl="0"/>
            <a:r>
              <a:rPr lang="en-US" dirty="0"/>
              <a:t>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Figure + Caption">
    <p:spTree>
      <p:nvGrpSpPr>
        <p:cNvPr id="1" name="Shape 53"/>
        <p:cNvGrpSpPr/>
        <p:nvPr/>
      </p:nvGrpSpPr>
      <p:grpSpPr>
        <a:xfrm>
          <a:off x="0" y="0"/>
          <a:ext cx="0" cy="0"/>
          <a:chOff x="0" y="0"/>
          <a:chExt cx="0" cy="0"/>
        </a:xfrm>
      </p:grpSpPr>
      <p:sp>
        <p:nvSpPr>
          <p:cNvPr id="54" name="Shape 54"/>
          <p:cNvSpPr txBox="1">
            <a:spLocks noGrp="1"/>
          </p:cNvSpPr>
          <p:nvPr>
            <p:ph type="title" hasCustomPrompt="1"/>
          </p:nvPr>
        </p:nvSpPr>
        <p:spPr>
          <a:xfrm>
            <a:off x="457200" y="228600"/>
            <a:ext cx="8229600" cy="106679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dirty="0"/>
              <a:t>Click to add figure number and title</a:t>
            </a:r>
            <a:endParaRPr dirty="0"/>
          </a:p>
        </p:txBody>
      </p:sp>
      <p:sp>
        <p:nvSpPr>
          <p:cNvPr id="55" name="Shape 55"/>
          <p:cNvSpPr txBox="1">
            <a:spLocks noGrp="1"/>
          </p:cNvSpPr>
          <p:nvPr>
            <p:ph type="body" idx="1" hasCustomPrompt="1"/>
          </p:nvPr>
        </p:nvSpPr>
        <p:spPr>
          <a:xfrm>
            <a:off x="458788" y="5050971"/>
            <a:ext cx="8120062" cy="1018367"/>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1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r>
              <a:rPr lang="en-US" dirty="0"/>
              <a:t>Click to add caption</a:t>
            </a:r>
            <a:endParaRPr dirty="0"/>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t>‹#›</a:t>
            </a:fld>
            <a:endParaRPr lang="en-US" sz="900" b="0" i="0" u="none" strike="noStrike" cap="none" dirty="0">
              <a:solidFill>
                <a:schemeClr val="dk1"/>
              </a:solidFill>
              <a:latin typeface="Arial"/>
              <a:ea typeface="Arial"/>
              <a:cs typeface="Arial"/>
              <a:sym typeface="Arial"/>
            </a:endParaRPr>
          </a:p>
        </p:txBody>
      </p:sp>
      <p:sp>
        <p:nvSpPr>
          <p:cNvPr id="3" name="Picture Placeholder 2">
            <a:extLst>
              <a:ext uri="{FF2B5EF4-FFF2-40B4-BE49-F238E27FC236}">
                <a16:creationId xmlns="" xmlns:a16="http://schemas.microsoft.com/office/drawing/2014/main" id="{AD3CB993-AC2C-41C5-BFB7-F2499EC1A14C}"/>
              </a:ext>
            </a:extLst>
          </p:cNvPr>
          <p:cNvSpPr>
            <a:spLocks noGrp="1"/>
          </p:cNvSpPr>
          <p:nvPr>
            <p:ph type="pic" sz="quarter" idx="13"/>
          </p:nvPr>
        </p:nvSpPr>
        <p:spPr>
          <a:xfrm>
            <a:off x="458788" y="1512888"/>
            <a:ext cx="8123237" cy="3417887"/>
          </a:xfrm>
        </p:spPr>
        <p:txBody>
          <a:bodyPr/>
          <a:lstStyle/>
          <a:p>
            <a:endParaRPr lang="en-US" dirty="0"/>
          </a:p>
        </p:txBody>
      </p:sp>
    </p:spTree>
    <p:extLst>
      <p:ext uri="{BB962C8B-B14F-4D97-AF65-F5344CB8AC3E}">
        <p14:creationId xmlns:p14="http://schemas.microsoft.com/office/powerpoint/2010/main" val="18850975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Figure + Caption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F033AD-BE5C-406D-991C-6AC56003E70C}"/>
              </a:ext>
            </a:extLst>
          </p:cNvPr>
          <p:cNvSpPr>
            <a:spLocks noGrp="1"/>
          </p:cNvSpPr>
          <p:nvPr>
            <p:ph type="title" hasCustomPrompt="1"/>
          </p:nvPr>
        </p:nvSpPr>
        <p:spPr/>
        <p:txBody>
          <a:bodyPr/>
          <a:lstStyle>
            <a:lvl1pPr>
              <a:defRPr sz="3600">
                <a:latin typeface="+mj-lt"/>
              </a:defRPr>
            </a:lvl1pPr>
          </a:lstStyle>
          <a:p>
            <a:r>
              <a:rPr lang="en-US" dirty="0"/>
              <a:t>Click to add figure number and title</a:t>
            </a:r>
          </a:p>
        </p:txBody>
      </p:sp>
      <p:sp>
        <p:nvSpPr>
          <p:cNvPr id="7" name="Content Placeholder 6">
            <a:extLst>
              <a:ext uri="{FF2B5EF4-FFF2-40B4-BE49-F238E27FC236}">
                <a16:creationId xmlns="" xmlns:a16="http://schemas.microsoft.com/office/drawing/2014/main" id="{9E6B7D3D-89C9-4133-8D8A-D779EB3D311D}"/>
              </a:ext>
            </a:extLst>
          </p:cNvPr>
          <p:cNvSpPr>
            <a:spLocks noGrp="1"/>
          </p:cNvSpPr>
          <p:nvPr>
            <p:ph sz="quarter" idx="13"/>
          </p:nvPr>
        </p:nvSpPr>
        <p:spPr>
          <a:xfrm>
            <a:off x="457200" y="1481138"/>
            <a:ext cx="4484688" cy="4408487"/>
          </a:xfrm>
        </p:spPr>
        <p:txBody>
          <a:bodyPr/>
          <a:lstStyle/>
          <a:p>
            <a:pPr lvl="0"/>
            <a:r>
              <a:rPr lang="en-US" dirty="0"/>
              <a:t>Edit Master text styles</a:t>
            </a:r>
          </a:p>
        </p:txBody>
      </p:sp>
      <p:sp>
        <p:nvSpPr>
          <p:cNvPr id="9" name="Picture Placeholder 8">
            <a:extLst>
              <a:ext uri="{FF2B5EF4-FFF2-40B4-BE49-F238E27FC236}">
                <a16:creationId xmlns="" xmlns:a16="http://schemas.microsoft.com/office/drawing/2014/main" id="{F95A3C12-C176-4C2E-9820-6A6035C43AF5}"/>
              </a:ext>
            </a:extLst>
          </p:cNvPr>
          <p:cNvSpPr>
            <a:spLocks noGrp="1"/>
          </p:cNvSpPr>
          <p:nvPr>
            <p:ph type="pic" sz="quarter" idx="14"/>
          </p:nvPr>
        </p:nvSpPr>
        <p:spPr>
          <a:xfrm>
            <a:off x="5192713" y="1481138"/>
            <a:ext cx="3476625" cy="3754437"/>
          </a:xfrm>
        </p:spPr>
        <p:txBody>
          <a:bodyPr/>
          <a:lstStyle/>
          <a:p>
            <a:endParaRPr lang="en-US" dirty="0"/>
          </a:p>
        </p:txBody>
      </p:sp>
      <p:sp>
        <p:nvSpPr>
          <p:cNvPr id="11" name="Text Placeholder 10">
            <a:extLst>
              <a:ext uri="{FF2B5EF4-FFF2-40B4-BE49-F238E27FC236}">
                <a16:creationId xmlns="" xmlns:a16="http://schemas.microsoft.com/office/drawing/2014/main" id="{F059F1CC-D06F-4B10-B166-6D6F2C786A37}"/>
              </a:ext>
            </a:extLst>
          </p:cNvPr>
          <p:cNvSpPr>
            <a:spLocks noGrp="1"/>
          </p:cNvSpPr>
          <p:nvPr>
            <p:ph type="body" sz="quarter" idx="15" hasCustomPrompt="1"/>
          </p:nvPr>
        </p:nvSpPr>
        <p:spPr>
          <a:xfrm>
            <a:off x="5192713" y="5399088"/>
            <a:ext cx="3476625" cy="490537"/>
          </a:xfrm>
        </p:spPr>
        <p:txBody>
          <a:bodyPr/>
          <a:lstStyle>
            <a:lvl1pPr marL="101600" indent="0">
              <a:buNone/>
              <a:defRPr sz="1200"/>
            </a:lvl1pPr>
          </a:lstStyle>
          <a:p>
            <a:pPr lvl="0"/>
            <a:r>
              <a:rPr lang="en-US" dirty="0"/>
              <a:t>Caption</a:t>
            </a:r>
          </a:p>
        </p:txBody>
      </p:sp>
      <p:sp>
        <p:nvSpPr>
          <p:cNvPr id="3" name="Date Placeholder 2">
            <a:extLst>
              <a:ext uri="{FF2B5EF4-FFF2-40B4-BE49-F238E27FC236}">
                <a16:creationId xmlns="" xmlns:a16="http://schemas.microsoft.com/office/drawing/2014/main" id="{A50D4E5D-00F7-4DC6-9BB0-713B8A0DA354}"/>
              </a:ext>
            </a:extLst>
          </p:cNvPr>
          <p:cNvSpPr>
            <a:spLocks noGrp="1"/>
          </p:cNvSpPr>
          <p:nvPr>
            <p:ph type="dt" idx="10"/>
          </p:nvPr>
        </p:nvSpPr>
        <p:spPr/>
        <p:txBody>
          <a:bodyPr/>
          <a:lstStyle/>
          <a:p>
            <a:endParaRPr lang="en-US" dirty="0"/>
          </a:p>
        </p:txBody>
      </p:sp>
      <p:sp>
        <p:nvSpPr>
          <p:cNvPr id="4" name="Slide Number Placeholder 3">
            <a:extLst>
              <a:ext uri="{FF2B5EF4-FFF2-40B4-BE49-F238E27FC236}">
                <a16:creationId xmlns="" xmlns:a16="http://schemas.microsoft.com/office/drawing/2014/main" id="{18AF4094-2296-458C-908A-D778D0DF5AFA}"/>
              </a:ext>
            </a:extLst>
          </p:cNvPr>
          <p:cNvSpPr>
            <a:spLocks noGrp="1"/>
          </p:cNvSpPr>
          <p:nvPr>
            <p:ph type="sldNum" idx="11"/>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5" name="Footer Placeholder 4">
            <a:extLst>
              <a:ext uri="{FF2B5EF4-FFF2-40B4-BE49-F238E27FC236}">
                <a16:creationId xmlns="" xmlns:a16="http://schemas.microsoft.com/office/drawing/2014/main" id="{A6FA6EBD-95B8-4957-AE05-FC01EF65059B}"/>
              </a:ext>
            </a:extLst>
          </p:cNvPr>
          <p:cNvSpPr>
            <a:spLocks noGrp="1"/>
          </p:cNvSpPr>
          <p:nvPr>
            <p:ph type="ftr" sz="quarter" idx="12"/>
          </p:nvPr>
        </p:nvSpPr>
        <p:spPr>
          <a:xfrm>
            <a:off x="458788" y="6172200"/>
            <a:ext cx="8210550" cy="235463"/>
          </a:xfrm>
        </p:spPr>
        <p:txBody>
          <a:bodyPr/>
          <a:lstStyle/>
          <a:p>
            <a:endParaRPr lang="en-US" dirty="0"/>
          </a:p>
        </p:txBody>
      </p:sp>
    </p:spTree>
    <p:extLst>
      <p:ext uri="{BB962C8B-B14F-4D97-AF65-F5344CB8AC3E}">
        <p14:creationId xmlns:p14="http://schemas.microsoft.com/office/powerpoint/2010/main" val="16604282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4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lvl1pPr>
              <a:defRPr sz="3600">
                <a:latin typeface="Times New Roman" panose="02020603050405020304" pitchFamily="18" charset="0"/>
                <a:ea typeface="Tahoma" panose="020B0604030504040204" pitchFamily="34" charset="0"/>
                <a:cs typeface="Times New Roman" panose="02020603050405020304" pitchFamily="18" charset="0"/>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3000">
                <a:solidFill>
                  <a:srgbClr val="007FA3"/>
                </a:solidFill>
                <a:latin typeface="Calibri" panose="020F0502020204030204" pitchFamily="34" charset="0"/>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atin typeface="Calibri" panose="020F0502020204030204" pitchFamily="34" charset="0"/>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400">
                <a:latin typeface="Calibri" panose="020F0502020204030204" pitchFamily="34" charset="0"/>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6"/>
          </p:nvPr>
        </p:nvSpPr>
        <p:spPr>
          <a:xfrm>
            <a:off x="762000" y="1981200"/>
            <a:ext cx="3657600" cy="3733800"/>
          </a:xfrm>
        </p:spPr>
        <p:txBody>
          <a:bodyPr/>
          <a:lstStyle/>
          <a:p>
            <a:endParaRPr lang="en-IN" dirty="0"/>
          </a:p>
        </p:txBody>
      </p:sp>
      <p:sp>
        <p:nvSpPr>
          <p:cNvPr id="4" name="Content Placeholder 3"/>
          <p:cNvSpPr>
            <a:spLocks noGrp="1"/>
          </p:cNvSpPr>
          <p:nvPr>
            <p:ph sz="quarter" idx="17"/>
          </p:nvPr>
        </p:nvSpPr>
        <p:spPr>
          <a:xfrm>
            <a:off x="762000" y="5791200"/>
            <a:ext cx="3886200" cy="585788"/>
          </a:xfrm>
        </p:spPr>
        <p:txBody>
          <a:bodyPr/>
          <a:lstStyle/>
          <a:p>
            <a:pPr lvl="0"/>
            <a:r>
              <a:rPr lang="en-US" dirty="0" smtClean="0"/>
              <a:t>Click to edit Master text styles</a:t>
            </a:r>
          </a:p>
        </p:txBody>
      </p:sp>
      <p:sp>
        <p:nvSpPr>
          <p:cNvPr id="5" name="Content Placeholder 4"/>
          <p:cNvSpPr>
            <a:spLocks noGrp="1"/>
          </p:cNvSpPr>
          <p:nvPr>
            <p:ph sz="quarter" idx="18"/>
          </p:nvPr>
        </p:nvSpPr>
        <p:spPr>
          <a:xfrm>
            <a:off x="1828800" y="6376988"/>
            <a:ext cx="6934200" cy="404812"/>
          </a:xfrm>
        </p:spPr>
        <p:txBody>
          <a:bodyPr/>
          <a:lstStyle>
            <a:lvl1pPr marL="0" indent="0">
              <a:buNone/>
              <a:defRPr/>
            </a:lvl1pPr>
          </a:lstStyle>
          <a:p>
            <a:pPr lvl="0"/>
            <a:endParaRPr lang="en-IN" dirty="0"/>
          </a:p>
        </p:txBody>
      </p:sp>
    </p:spTree>
    <p:extLst>
      <p:ext uri="{BB962C8B-B14F-4D97-AF65-F5344CB8AC3E}">
        <p14:creationId xmlns:p14="http://schemas.microsoft.com/office/powerpoint/2010/main" val="40920467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458788"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6/13/2018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459196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2" name="Footer Placeholder 2"/>
          <p:cNvSpPr>
            <a:spLocks noGrp="1"/>
          </p:cNvSpPr>
          <p:nvPr>
            <p:ph type="ftr" sz="quarter" idx="10"/>
          </p:nvPr>
        </p:nvSpPr>
        <p:spPr>
          <a:xfrm>
            <a:off x="458788"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6/13/2018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192652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6" name="Footer Placeholder 4"/>
          <p:cNvSpPr>
            <a:spLocks noGrp="1"/>
          </p:cNvSpPr>
          <p:nvPr>
            <p:ph type="ftr" sz="quarter" idx="11"/>
          </p:nvPr>
        </p:nvSpPr>
        <p:spPr>
          <a:xfrm>
            <a:off x="458788"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6/13/2018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40376738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58923"/>
            <a:ext cx="8229600" cy="4525963"/>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Tree>
    <p:extLst>
      <p:ext uri="{BB962C8B-B14F-4D97-AF65-F5344CB8AC3E}">
        <p14:creationId xmlns:p14="http://schemas.microsoft.com/office/powerpoint/2010/main" val="3955721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6/13/2018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Picture Placeholder 11"/>
          <p:cNvSpPr>
            <a:spLocks noGrp="1"/>
          </p:cNvSpPr>
          <p:nvPr>
            <p:ph type="pic" sz="quarter" idx="13"/>
          </p:nvPr>
        </p:nvSpPr>
        <p:spPr>
          <a:xfrm>
            <a:off x="457200" y="1981200"/>
            <a:ext cx="8077200" cy="3886200"/>
          </a:xfrm>
        </p:spPr>
        <p:txBody>
          <a:bodyPr/>
          <a:lstStyle/>
          <a:p>
            <a:endParaRPr lang="en-IN" dirty="0"/>
          </a:p>
        </p:txBody>
      </p:sp>
    </p:spTree>
    <p:extLst>
      <p:ext uri="{BB962C8B-B14F-4D97-AF65-F5344CB8AC3E}">
        <p14:creationId xmlns:p14="http://schemas.microsoft.com/office/powerpoint/2010/main" val="4057639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118872" indent="-118872">
              <a:buClr>
                <a:srgbClr val="007FA3"/>
              </a:buClr>
              <a:buSzPct val="25000"/>
              <a:defRPr sz="2400"/>
            </a:lvl1pPr>
            <a:lvl2pPr marL="569913" indent="-285750">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6/13/2018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7899452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6/13/2018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458624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1050721"/>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2863442"/>
            <a:ext cx="8229600" cy="970327"/>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6/13/2018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
        <p:nvSpPr>
          <p:cNvPr id="5" name="Content Placeholder 4"/>
          <p:cNvSpPr>
            <a:spLocks noGrp="1"/>
          </p:cNvSpPr>
          <p:nvPr>
            <p:ph sz="quarter" idx="14"/>
          </p:nvPr>
        </p:nvSpPr>
        <p:spPr>
          <a:xfrm>
            <a:off x="458788" y="5041900"/>
            <a:ext cx="8210550" cy="930275"/>
          </a:xfrm>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27088954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32911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6/13/2018</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2596452" y="6429345"/>
            <a:ext cx="6067338" cy="276999"/>
          </a:xfrm>
          <a:prstGeom prst="rect">
            <a:avLst/>
          </a:prstGeom>
        </p:spPr>
        <p:txBody>
          <a:bodyPr vert="horz" lIns="0" tIns="0" rIns="0" bIns="0" rtlCol="0">
            <a:noAutofit/>
          </a:bodyPr>
          <a:lstStyle>
            <a:lvl1pPr marL="0" indent="0" algn="r" defTabSz="914400" eaLnBrk="1" latinLnBrk="0" hangingPunct="1">
              <a:buClrTx/>
              <a:buFont typeface="Arial" panose="020B0604020202020204" pitchFamily="34" charset="0"/>
              <a:defRPr sz="1200" kern="1200">
                <a:solidFill>
                  <a:prstClr val="black"/>
                </a:solidFill>
                <a:latin typeface="Verdana" panose="020B0604030504040204" pitchFamily="34" charset="0"/>
                <a:ea typeface="Verdana" panose="020B0604030504040204" pitchFamily="34" charset="0"/>
                <a:cs typeface="Verdana" panose="020B0604030504040204" pitchFamily="34" charset="0"/>
              </a:defRPr>
            </a:lvl1pPr>
            <a:lvl2pPr marL="742950" indent="-28575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defTabSz="91440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lvl="0"/>
            <a:r>
              <a:rPr lang="en-IN" altLang="en-US" dirty="0" smtClean="0"/>
              <a:t>Copyright © 2019, 2016, 2013 Pearson Education, Inc. All Rights Reserved</a:t>
            </a:r>
          </a:p>
        </p:txBody>
      </p:sp>
    </p:spTree>
    <p:extLst>
      <p:ext uri="{BB962C8B-B14F-4D97-AF65-F5344CB8AC3E}">
        <p14:creationId xmlns:p14="http://schemas.microsoft.com/office/powerpoint/2010/main" val="244612090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92" r:id="rId5"/>
    <p:sldLayoutId id="2147483679" r:id="rId6"/>
    <p:sldLayoutId id="2147483680" r:id="rId7"/>
    <p:sldLayoutId id="2147483682" r:id="rId8"/>
    <p:sldLayoutId id="2147483694" r:id="rId9"/>
    <p:sldLayoutId id="2147483686" r:id="rId10"/>
    <p:sldLayoutId id="2147483689" r:id="rId11"/>
    <p:sldLayoutId id="2147483649" r:id="rId12"/>
    <p:sldLayoutId id="2147483650" r:id="rId13"/>
    <p:sldLayoutId id="2147483671" r:id="rId14"/>
    <p:sldLayoutId id="2147483673" r:id="rId15"/>
    <p:sldLayoutId id="2147483693" r:id="rId16"/>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lnSpc>
          <a:spcPct val="100000"/>
        </a:lnSpc>
        <a:spcBef>
          <a:spcPct val="0"/>
        </a:spcBef>
        <a:buNone/>
        <a:defRPr sz="3600" b="1" kern="1200">
          <a:solidFill>
            <a:srgbClr val="007FA3"/>
          </a:solidFill>
          <a:latin typeface="+mj-lt"/>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4.wmf"/><Relationship Id="rId2" Type="http://schemas.openxmlformats.org/officeDocument/2006/relationships/slideLayout" Target="../slideLayouts/slideLayout9.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6.wmf"/><Relationship Id="rId2" Type="http://schemas.openxmlformats.org/officeDocument/2006/relationships/slideLayout" Target="../slideLayouts/slideLayout8.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5.wmf"/><Relationship Id="rId4" Type="http://schemas.openxmlformats.org/officeDocument/2006/relationships/oleObject" Target="../embeddings/oleObject3.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8.xml"/><Relationship Id="rId1" Type="http://schemas.openxmlformats.org/officeDocument/2006/relationships/vmlDrawing" Target="../drawings/vmlDrawing3.vml"/><Relationship Id="rId5" Type="http://schemas.openxmlformats.org/officeDocument/2006/relationships/image" Target="../media/image7.wmf"/><Relationship Id="rId4" Type="http://schemas.openxmlformats.org/officeDocument/2006/relationships/oleObject" Target="../embeddings/oleObject5.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7" Type="http://schemas.openxmlformats.org/officeDocument/2006/relationships/image" Target="../media/image9.wmf"/><Relationship Id="rId2" Type="http://schemas.openxmlformats.org/officeDocument/2006/relationships/slideLayout" Target="../slideLayouts/slideLayout15.xml"/><Relationship Id="rId1" Type="http://schemas.openxmlformats.org/officeDocument/2006/relationships/vmlDrawing" Target="../drawings/vmlDrawing4.vml"/><Relationship Id="rId6" Type="http://schemas.openxmlformats.org/officeDocument/2006/relationships/oleObject" Target="../embeddings/oleObject7.bin"/><Relationship Id="rId5" Type="http://schemas.openxmlformats.org/officeDocument/2006/relationships/image" Target="../media/image8.wmf"/><Relationship Id="rId4" Type="http://schemas.openxmlformats.org/officeDocument/2006/relationships/oleObject" Target="../embeddings/oleObject6.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ngineering Economy"/>
          <p:cNvSpPr>
            <a:spLocks noGrp="1"/>
          </p:cNvSpPr>
          <p:nvPr>
            <p:ph type="title"/>
          </p:nvPr>
        </p:nvSpPr>
        <p:spPr>
          <a:xfrm>
            <a:off x="454021" y="175978"/>
            <a:ext cx="8613775" cy="553998"/>
          </a:xfrm>
        </p:spPr>
        <p:txBody>
          <a:bodyPr vert="horz" wrap="square" lIns="0" tIns="0" rIns="0" bIns="0" rtlCol="0" anchor="t">
            <a:spAutoFit/>
          </a:bodyPr>
          <a:lstStyle/>
          <a:p>
            <a:r>
              <a:rPr lang="en-US" dirty="0">
                <a:latin typeface="+mj-lt"/>
              </a:rPr>
              <a:t>Engineering Economy</a:t>
            </a:r>
            <a:endParaRPr lang="en-US" dirty="0">
              <a:latin typeface="+mj-lt"/>
              <a:ea typeface="ＭＳ Ｐゴシック" pitchFamily="-108" charset="-128"/>
              <a:cs typeface="ＭＳ Ｐゴシック" pitchFamily="-108" charset="-128"/>
            </a:endParaRPr>
          </a:p>
        </p:txBody>
      </p:sp>
      <p:sp>
        <p:nvSpPr>
          <p:cNvPr id="8" name="Text Placeholder 7"/>
          <p:cNvSpPr>
            <a:spLocks noGrp="1"/>
          </p:cNvSpPr>
          <p:nvPr>
            <p:ph type="body" sz="quarter" idx="13"/>
          </p:nvPr>
        </p:nvSpPr>
        <p:spPr>
          <a:xfrm>
            <a:off x="454475" y="742087"/>
            <a:ext cx="8156121" cy="307777"/>
          </a:xfrm>
        </p:spPr>
        <p:txBody>
          <a:bodyPr vert="horz" wrap="square" lIns="0" tIns="0" rIns="0" bIns="0" rtlCol="0">
            <a:spAutoFit/>
          </a:bodyPr>
          <a:lstStyle/>
          <a:p>
            <a:pPr>
              <a:spcBef>
                <a:spcPct val="0"/>
              </a:spcBef>
            </a:pPr>
            <a:r>
              <a:rPr lang="en-US" sz="2000" dirty="0">
                <a:latin typeface="+mn-lt"/>
                <a:ea typeface="ＭＳ Ｐゴシック" pitchFamily="-108" charset="-128"/>
                <a:cs typeface="ＭＳ Ｐゴシック" pitchFamily="-108" charset="-128"/>
              </a:rPr>
              <a:t>Seventeenth Edition</a:t>
            </a:r>
          </a:p>
        </p:txBody>
      </p:sp>
      <p:sp>
        <p:nvSpPr>
          <p:cNvPr id="4" name="Content Placeholder 3"/>
          <p:cNvSpPr>
            <a:spLocks noGrp="1"/>
          </p:cNvSpPr>
          <p:nvPr>
            <p:ph type="body" sz="quarter" idx="14"/>
          </p:nvPr>
        </p:nvSpPr>
        <p:spPr>
          <a:xfrm>
            <a:off x="5029200" y="2521683"/>
            <a:ext cx="3657600" cy="492443"/>
          </a:xfrm>
        </p:spPr>
        <p:txBody>
          <a:bodyPr vert="horz" lIns="0" tIns="0" rIns="0" bIns="0" rtlCol="0" anchor="b">
            <a:spAutoFit/>
          </a:bodyPr>
          <a:lstStyle/>
          <a:p>
            <a:r>
              <a:rPr lang="en-US" sz="3200" dirty="0">
                <a:latin typeface="+mn-lt"/>
                <a:ea typeface="+mj-ea"/>
                <a:cs typeface="Calibri" panose="020F0502020204030204" pitchFamily="34" charset="0"/>
              </a:rPr>
              <a:t>Chapter </a:t>
            </a:r>
            <a:r>
              <a:rPr lang="en-US" sz="3200" dirty="0" smtClean="0">
                <a:latin typeface="+mn-lt"/>
                <a:ea typeface="+mj-ea"/>
                <a:cs typeface="Calibri" panose="020F0502020204030204" pitchFamily="34" charset="0"/>
              </a:rPr>
              <a:t>10</a:t>
            </a:r>
            <a:endParaRPr lang="en-US" sz="3200" dirty="0">
              <a:latin typeface="+mn-lt"/>
              <a:ea typeface="+mj-ea"/>
              <a:cs typeface="Calibri" panose="020F0502020204030204" pitchFamily="34" charset="0"/>
            </a:endParaRPr>
          </a:p>
        </p:txBody>
      </p:sp>
      <p:sp>
        <p:nvSpPr>
          <p:cNvPr id="9" name="Content Placeholder 4"/>
          <p:cNvSpPr>
            <a:spLocks noGrp="1"/>
          </p:cNvSpPr>
          <p:nvPr>
            <p:ph type="body" sz="quarter" idx="15"/>
          </p:nvPr>
        </p:nvSpPr>
        <p:spPr>
          <a:xfrm>
            <a:off x="5029197" y="3192591"/>
            <a:ext cx="3657600" cy="615553"/>
          </a:xfrm>
        </p:spPr>
        <p:txBody>
          <a:bodyPr vert="horz" wrap="square" lIns="0" tIns="0" rIns="0" bIns="0" rtlCol="0" anchor="b">
            <a:spAutoFit/>
          </a:bodyPr>
          <a:lstStyle/>
          <a:p>
            <a:r>
              <a:rPr lang="en-US" sz="2000" dirty="0">
                <a:latin typeface="Arial" panose="020B0604020202020204" pitchFamily="34" charset="0"/>
                <a:cs typeface="Arial" panose="020B0604020202020204" pitchFamily="34" charset="0"/>
              </a:rPr>
              <a:t>Evaluating Projects with the Benefit-Cost Ratio Method</a:t>
            </a:r>
            <a:endParaRPr lang="en-IN" sz="2000" dirty="0">
              <a:latin typeface="Arial" panose="020B0604020202020204" pitchFamily="34" charset="0"/>
              <a:cs typeface="Arial" panose="020B0604020202020204" pitchFamily="34" charset="0"/>
            </a:endParaRPr>
          </a:p>
        </p:txBody>
      </p:sp>
      <p:pic>
        <p:nvPicPr>
          <p:cNvPr id="1026" name="Picture 2" descr="Front Cover: Engineering Economy Seventeenth Edition by Sullivan, Wicks and Koelling"/>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96664" y="1571494"/>
            <a:ext cx="3585111" cy="445848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quarter" idx="18"/>
          </p:nvPr>
        </p:nvSpPr>
        <p:spPr>
          <a:xfrm>
            <a:off x="1725568" y="6427935"/>
            <a:ext cx="6934200" cy="328612"/>
          </a:xfrm>
        </p:spPr>
        <p:txBody>
          <a:bodyPr/>
          <a:lstStyle/>
          <a:p>
            <a:pPr lvl="0" algn="r">
              <a:spcBef>
                <a:spcPts val="0"/>
              </a:spcBef>
              <a:buClrTx/>
              <a:defRPr/>
            </a:pP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Copyright © 2019, 2016, 2013 Pearson Education, Inc. All Rights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Reserved</a:t>
            </a:r>
            <a:endPar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2163938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58880"/>
            <a:ext cx="8229600" cy="1037839"/>
          </a:xfrm>
        </p:spPr>
        <p:txBody>
          <a:bodyPr vert="horz" lIns="0" tIns="0" rIns="0" bIns="0" rtlCol="0" anchor="b">
            <a:noAutofit/>
          </a:bodyPr>
          <a:lstStyle/>
          <a:p>
            <a:r>
              <a:rPr lang="en-US" altLang="en-US" sz="3400" dirty="0"/>
              <a:t>Selecting the </a:t>
            </a:r>
            <a:r>
              <a:rPr lang="en-US" altLang="en-US" sz="3400" dirty="0" smtClean="0"/>
              <a:t>Interest Rate </a:t>
            </a:r>
            <a:r>
              <a:rPr lang="en-US" altLang="en-US" sz="3400" dirty="0"/>
              <a:t>to </a:t>
            </a:r>
            <a:r>
              <a:rPr lang="en-US" altLang="en-US" sz="3400" dirty="0" smtClean="0"/>
              <a:t>Use </a:t>
            </a:r>
            <a:r>
              <a:rPr lang="en-US" altLang="en-US" sz="3400" dirty="0"/>
              <a:t>in </a:t>
            </a:r>
            <a:r>
              <a:rPr lang="en-US" altLang="en-US" sz="3400" dirty="0" smtClean="0"/>
              <a:t>Public Projects </a:t>
            </a:r>
            <a:r>
              <a:rPr lang="en-US" altLang="en-US" sz="3400" dirty="0"/>
              <a:t>is </a:t>
            </a:r>
            <a:r>
              <a:rPr lang="en-US" altLang="en-US" sz="3400" dirty="0" smtClean="0"/>
              <a:t>Challenging</a:t>
            </a:r>
            <a:r>
              <a:rPr lang="en-US" altLang="en-US" sz="3400" dirty="0"/>
              <a:t>.</a:t>
            </a:r>
            <a:endParaRPr lang="en-US" sz="3400" dirty="0">
              <a:ea typeface="ＭＳ Ｐゴシック" charset="0"/>
              <a:cs typeface="Times New Roman" charset="0"/>
            </a:endParaRPr>
          </a:p>
        </p:txBody>
      </p:sp>
      <p:sp>
        <p:nvSpPr>
          <p:cNvPr id="6" name="Content Placeholder 5"/>
          <p:cNvSpPr>
            <a:spLocks noGrp="1"/>
          </p:cNvSpPr>
          <p:nvPr>
            <p:ph idx="1"/>
          </p:nvPr>
        </p:nvSpPr>
        <p:spPr>
          <a:xfrm>
            <a:off x="457200" y="1662338"/>
            <a:ext cx="8229600" cy="3680129"/>
          </a:xfrm>
        </p:spPr>
        <p:txBody>
          <a:bodyPr vert="horz" lIns="0" tIns="0" rIns="0" bIns="0" rtlCol="0">
            <a:noAutofit/>
          </a:bodyPr>
          <a:lstStyle/>
          <a:p>
            <a:r>
              <a:rPr lang="en-US" altLang="en-US" dirty="0"/>
              <a:t>Main considerations are</a:t>
            </a:r>
          </a:p>
          <a:p>
            <a:pPr lvl="1"/>
            <a:r>
              <a:rPr lang="en-US" altLang="en-US" dirty="0"/>
              <a:t>the rate on borrowed capital,</a:t>
            </a:r>
          </a:p>
          <a:p>
            <a:pPr lvl="1"/>
            <a:r>
              <a:rPr lang="en-US" altLang="en-US" dirty="0"/>
              <a:t>the opportunity cost of capital to the governmental agency, and</a:t>
            </a:r>
          </a:p>
          <a:p>
            <a:pPr lvl="1"/>
            <a:r>
              <a:rPr lang="en-US" altLang="en-US" dirty="0"/>
              <a:t>the opportunity cost of capital to the taxpayers.</a:t>
            </a:r>
          </a:p>
          <a:p>
            <a:r>
              <a:rPr lang="en-US" altLang="en-US" dirty="0"/>
              <a:t>If money is borrowed specifically for a project, the interest rate on the borrowed capital is appropriate to use as the rate.</a:t>
            </a:r>
          </a:p>
        </p:txBody>
      </p:sp>
    </p:spTree>
    <p:extLst>
      <p:ext uri="{BB962C8B-B14F-4D97-AF65-F5344CB8AC3E}">
        <p14:creationId xmlns:p14="http://schemas.microsoft.com/office/powerpoint/2010/main" val="19790015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10352"/>
            <a:ext cx="8229600" cy="502454"/>
          </a:xfrm>
        </p:spPr>
        <p:txBody>
          <a:bodyPr lIns="0" tIns="0" rIns="0" bIns="0"/>
          <a:lstStyle/>
          <a:p>
            <a:r>
              <a:rPr lang="en-US" altLang="en-US" sz="3400" dirty="0"/>
              <a:t>More </a:t>
            </a:r>
            <a:r>
              <a:rPr lang="en-US" altLang="en-US" sz="3400" dirty="0" smtClean="0"/>
              <a:t>Interest Rate Considerations</a:t>
            </a:r>
            <a:r>
              <a:rPr lang="en-US" altLang="en-US" sz="3400" dirty="0"/>
              <a:t>…</a:t>
            </a:r>
            <a:endParaRPr lang="en-US" sz="3400" dirty="0"/>
          </a:p>
        </p:txBody>
      </p:sp>
      <p:sp>
        <p:nvSpPr>
          <p:cNvPr id="6" name="Content Placeholder 5"/>
          <p:cNvSpPr>
            <a:spLocks noGrp="1"/>
          </p:cNvSpPr>
          <p:nvPr>
            <p:ph idx="1"/>
          </p:nvPr>
        </p:nvSpPr>
        <p:spPr>
          <a:xfrm>
            <a:off x="457200" y="1662338"/>
            <a:ext cx="8229600" cy="3790195"/>
          </a:xfrm>
        </p:spPr>
        <p:txBody>
          <a:bodyPr vert="horz" lIns="0" tIns="0" rIns="0" bIns="0" rtlCol="0">
            <a:noAutofit/>
          </a:bodyPr>
          <a:lstStyle/>
          <a:p>
            <a:r>
              <a:rPr lang="en-US" altLang="en-US" dirty="0"/>
              <a:t>The 1997 Office of Management and Budget directive states that a 7% rate should be used, as an approximation of the return tax payers could earn from private investments.</a:t>
            </a:r>
          </a:p>
          <a:p>
            <a:r>
              <a:rPr lang="en-US" altLang="en-US" dirty="0"/>
              <a:t>Another idea is to use a market-determined risk-free rate, about 3-4% per year.</a:t>
            </a:r>
          </a:p>
          <a:p>
            <a:r>
              <a:rPr lang="en-US" altLang="en-US" dirty="0"/>
              <a:t>Bottom line: there is no simple formula, and it is an important policy decision at the discretion of the governmental agency</a:t>
            </a:r>
            <a:r>
              <a:rPr lang="en-US" altLang="en-US" sz="2600" dirty="0"/>
              <a:t>.</a:t>
            </a:r>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04891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90433"/>
            <a:ext cx="8229600" cy="523220"/>
          </a:xfrm>
        </p:spPr>
        <p:txBody>
          <a:bodyPr lIns="0" tIns="0" rIns="0" bIns="0">
            <a:spAutoFit/>
          </a:bodyPr>
          <a:lstStyle/>
          <a:p>
            <a:r>
              <a:rPr lang="en-US" altLang="en-US" sz="3400" dirty="0"/>
              <a:t>Applying the </a:t>
            </a:r>
            <a:r>
              <a:rPr lang="en-US" altLang="en-US" sz="3400" dirty="0" smtClean="0"/>
              <a:t>Benefit-Cost Ratio Method</a:t>
            </a:r>
            <a:endParaRPr lang="en-US" sz="3400" b="0" dirty="0"/>
          </a:p>
        </p:txBody>
      </p:sp>
      <p:sp>
        <p:nvSpPr>
          <p:cNvPr id="6" name="Content Placeholder 5"/>
          <p:cNvSpPr>
            <a:spLocks noGrp="1"/>
          </p:cNvSpPr>
          <p:nvPr>
            <p:ph idx="1"/>
          </p:nvPr>
        </p:nvSpPr>
        <p:spPr>
          <a:xfrm>
            <a:off x="457200" y="1662338"/>
            <a:ext cx="8229600" cy="3205995"/>
          </a:xfrm>
        </p:spPr>
        <p:txBody>
          <a:bodyPr vert="horz" lIns="0" tIns="0" rIns="0" bIns="0" rtlCol="0">
            <a:noAutofit/>
          </a:bodyPr>
          <a:lstStyle/>
          <a:p>
            <a:r>
              <a:rPr lang="en-US" altLang="en-US" dirty="0"/>
              <a:t>The consideration of the time value of money means this is really a ratio of discounted benefits to discounted costs.</a:t>
            </a:r>
          </a:p>
          <a:p>
            <a:r>
              <a:rPr lang="en-US" altLang="en-US" dirty="0"/>
              <a:t>Recommendations using the B-C ratio method will result in identical recommendations to those methods previously presented.</a:t>
            </a:r>
          </a:p>
          <a:p>
            <a:r>
              <a:rPr lang="en-US" altLang="en-US" dirty="0"/>
              <a:t>B-C ratio is the ratio of the equivalent worth of benefits to the equivalent worth of costs.</a:t>
            </a:r>
            <a:endParaRPr lang="en-US" dirty="0">
              <a:ea typeface="ＭＳ Ｐゴシック" charset="0"/>
              <a:cs typeface="Times New Roman" charset="0"/>
            </a:endParaRPr>
          </a:p>
        </p:txBody>
      </p:sp>
    </p:spTree>
    <p:extLst>
      <p:ext uri="{BB962C8B-B14F-4D97-AF65-F5344CB8AC3E}">
        <p14:creationId xmlns:p14="http://schemas.microsoft.com/office/powerpoint/2010/main" val="6251251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51813"/>
            <a:ext cx="8229600" cy="563078"/>
          </a:xfrm>
        </p:spPr>
        <p:txBody>
          <a:bodyPr lIns="0" tIns="0" rIns="0" bIns="0">
            <a:spAutoFit/>
          </a:bodyPr>
          <a:lstStyle/>
          <a:p>
            <a:r>
              <a:rPr lang="en-US" altLang="en-US" sz="3400" dirty="0"/>
              <a:t>Two B-C </a:t>
            </a:r>
            <a:r>
              <a:rPr lang="en-US" altLang="en-US" sz="3400" dirty="0" smtClean="0"/>
              <a:t>Ratios</a:t>
            </a:r>
            <a:endParaRPr lang="en-US" sz="3400" b="0" dirty="0"/>
          </a:p>
        </p:txBody>
      </p:sp>
      <p:sp>
        <p:nvSpPr>
          <p:cNvPr id="6" name="Content Placeholder 5"/>
          <p:cNvSpPr>
            <a:spLocks noGrp="1"/>
          </p:cNvSpPr>
          <p:nvPr>
            <p:ph idx="1"/>
          </p:nvPr>
        </p:nvSpPr>
        <p:spPr>
          <a:xfrm>
            <a:off x="457200" y="1619679"/>
            <a:ext cx="8229600" cy="368271"/>
          </a:xfrm>
        </p:spPr>
        <p:txBody>
          <a:bodyPr vert="horz" lIns="0" tIns="0" rIns="0" bIns="0" rtlCol="0">
            <a:noAutofit/>
          </a:bodyPr>
          <a:lstStyle/>
          <a:p>
            <a:pPr marL="0" indent="0">
              <a:buNone/>
            </a:pPr>
            <a:r>
              <a:rPr lang="en-US" altLang="en-US" dirty="0">
                <a:latin typeface="+mj-lt"/>
              </a:rPr>
              <a:t>Conventional B-C ratio with PW</a:t>
            </a:r>
          </a:p>
          <a:p>
            <a:pPr marL="0" indent="0">
              <a:buNone/>
            </a:pPr>
            <a:endParaRPr lang="en-US" sz="2600" dirty="0" smtClean="0">
              <a:latin typeface="+mj-lt"/>
              <a:ea typeface="ＭＳ Ｐゴシック" charset="0"/>
              <a:cs typeface="Times New Roman" charset="0"/>
            </a:endParaRPr>
          </a:p>
          <a:p>
            <a:pPr marL="0" indent="0">
              <a:buNone/>
            </a:pPr>
            <a:endParaRPr lang="en-US" sz="2600" dirty="0">
              <a:latin typeface="+mj-lt"/>
              <a:ea typeface="ＭＳ Ｐゴシック" charset="0"/>
              <a:cs typeface="Times New Roman" charset="0"/>
            </a:endParaRPr>
          </a:p>
          <a:p>
            <a:pPr marL="0" indent="0">
              <a:buNone/>
            </a:pPr>
            <a:endParaRPr lang="en-US" altLang="en-US" sz="2600" dirty="0" smtClean="0">
              <a:latin typeface="+mj-lt"/>
            </a:endParaRPr>
          </a:p>
          <a:p>
            <a:pPr marL="0" indent="0">
              <a:buNone/>
            </a:pPr>
            <a:endParaRPr lang="en-US" sz="2600" dirty="0" smtClean="0">
              <a:latin typeface="+mj-lt"/>
              <a:ea typeface="ＭＳ Ｐゴシック" charset="0"/>
              <a:cs typeface="Times New Roman" charset="0"/>
            </a:endParaRPr>
          </a:p>
          <a:p>
            <a:pPr marL="0" indent="0">
              <a:buNone/>
            </a:pPr>
            <a:endParaRPr lang="en-US" altLang="en-US" sz="2600" dirty="0" smtClean="0">
              <a:latin typeface="+mj-lt"/>
            </a:endParaRPr>
          </a:p>
          <a:p>
            <a:pPr marL="0" indent="0">
              <a:buNone/>
            </a:pPr>
            <a:endParaRPr lang="en-US" altLang="en-US" dirty="0">
              <a:latin typeface="+mj-lt"/>
            </a:endParaRPr>
          </a:p>
          <a:p>
            <a:pPr marL="0" indent="0">
              <a:buNone/>
            </a:pPr>
            <a:endParaRPr lang="en-US" sz="2600" dirty="0">
              <a:ea typeface="ＭＳ Ｐゴシック" charset="0"/>
              <a:cs typeface="Times New Roman" charset="0"/>
            </a:endParaRPr>
          </a:p>
        </p:txBody>
      </p:sp>
      <p:graphicFrame>
        <p:nvGraphicFramePr>
          <p:cNvPr id="3" name="Object 2" descr=" "/>
          <p:cNvGraphicFramePr>
            <a:graphicFrameLocks noChangeAspect="1"/>
          </p:cNvGraphicFramePr>
          <p:nvPr>
            <p:extLst>
              <p:ext uri="{D42A27DB-BD31-4B8C-83A1-F6EECF244321}">
                <p14:modId xmlns:p14="http://schemas.microsoft.com/office/powerpoint/2010/main" val="2591028201"/>
              </p:ext>
            </p:extLst>
          </p:nvPr>
        </p:nvGraphicFramePr>
        <p:xfrm>
          <a:off x="1745411" y="2163767"/>
          <a:ext cx="5132479" cy="1521901"/>
        </p:xfrm>
        <a:graphic>
          <a:graphicData uri="http://schemas.openxmlformats.org/presentationml/2006/ole">
            <mc:AlternateContent xmlns:mc="http://schemas.openxmlformats.org/markup-compatibility/2006">
              <mc:Choice xmlns:v="urn:schemas-microsoft-com:vml" Requires="v">
                <p:oleObj spid="_x0000_s8502" name="Equation" r:id="rId4" imgW="6210000" imgH="1841400" progId="Equation.DSMT4">
                  <p:embed/>
                </p:oleObj>
              </mc:Choice>
              <mc:Fallback>
                <p:oleObj name="Equation" r:id="rId4" imgW="6210000" imgH="184140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45411" y="2163767"/>
                        <a:ext cx="5132479" cy="1521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Content Placeholder 4"/>
          <p:cNvSpPr>
            <a:spLocks noGrp="1"/>
          </p:cNvSpPr>
          <p:nvPr>
            <p:ph idx="13"/>
          </p:nvPr>
        </p:nvSpPr>
        <p:spPr>
          <a:xfrm>
            <a:off x="457200" y="3889715"/>
            <a:ext cx="8229600" cy="374104"/>
          </a:xfrm>
        </p:spPr>
        <p:txBody>
          <a:bodyPr/>
          <a:lstStyle/>
          <a:p>
            <a:pPr marL="0" indent="0">
              <a:buNone/>
            </a:pPr>
            <a:r>
              <a:rPr lang="en-US" altLang="en-US" dirty="0"/>
              <a:t>Modified B-C ratio with </a:t>
            </a:r>
            <a:r>
              <a:rPr lang="en-US" altLang="en-US" dirty="0" smtClean="0"/>
              <a:t>PW</a:t>
            </a:r>
            <a:endParaRPr lang="en-US" altLang="en-US" dirty="0"/>
          </a:p>
        </p:txBody>
      </p:sp>
      <p:graphicFrame>
        <p:nvGraphicFramePr>
          <p:cNvPr id="4" name="Object 3" descr=" "/>
          <p:cNvGraphicFramePr>
            <a:graphicFrameLocks noChangeAspect="1"/>
          </p:cNvGraphicFramePr>
          <p:nvPr>
            <p:extLst>
              <p:ext uri="{D42A27DB-BD31-4B8C-83A1-F6EECF244321}">
                <p14:modId xmlns:p14="http://schemas.microsoft.com/office/powerpoint/2010/main" val="249391905"/>
              </p:ext>
            </p:extLst>
          </p:nvPr>
        </p:nvGraphicFramePr>
        <p:xfrm>
          <a:off x="2484451" y="4569738"/>
          <a:ext cx="3432149" cy="724215"/>
        </p:xfrm>
        <a:graphic>
          <a:graphicData uri="http://schemas.openxmlformats.org/presentationml/2006/ole">
            <mc:AlternateContent xmlns:mc="http://schemas.openxmlformats.org/markup-compatibility/2006">
              <mc:Choice xmlns:v="urn:schemas-microsoft-com:vml" Requires="v">
                <p:oleObj spid="_x0000_s8503" name="Equation" r:id="rId6" imgW="4152600" imgH="876240" progId="Equation.DSMT4">
                  <p:embed/>
                </p:oleObj>
              </mc:Choice>
              <mc:Fallback>
                <p:oleObj name="Equation" r:id="rId6" imgW="4152600" imgH="876240" progId="Equation.DSMT4">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84451" y="4569738"/>
                        <a:ext cx="3432149" cy="724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Content Placeholder 6"/>
          <p:cNvSpPr>
            <a:spLocks noGrp="1"/>
          </p:cNvSpPr>
          <p:nvPr>
            <p:ph sz="quarter" idx="14"/>
          </p:nvPr>
        </p:nvSpPr>
        <p:spPr>
          <a:xfrm>
            <a:off x="458788" y="5520575"/>
            <a:ext cx="8210550" cy="768823"/>
          </a:xfrm>
        </p:spPr>
        <p:txBody>
          <a:bodyPr/>
          <a:lstStyle/>
          <a:p>
            <a:pPr marL="0" indent="0">
              <a:buNone/>
            </a:pPr>
            <a:r>
              <a:rPr lang="en-US" altLang="en-US" dirty="0"/>
              <a:t>A project is acceptable when the B-C ratio is greater than or equal to one.</a:t>
            </a:r>
            <a:endParaRPr lang="en-IN" dirty="0"/>
          </a:p>
        </p:txBody>
      </p:sp>
    </p:spTree>
    <p:extLst>
      <p:ext uri="{BB962C8B-B14F-4D97-AF65-F5344CB8AC3E}">
        <p14:creationId xmlns:p14="http://schemas.microsoft.com/office/powerpoint/2010/main" val="40104981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51813"/>
            <a:ext cx="8229600" cy="563078"/>
          </a:xfrm>
        </p:spPr>
        <p:txBody>
          <a:bodyPr lIns="0" tIns="0" rIns="0" bIns="0"/>
          <a:lstStyle/>
          <a:p>
            <a:r>
              <a:rPr lang="en-US" altLang="en-US" sz="3400" dirty="0"/>
              <a:t>B-C ratios for </a:t>
            </a:r>
            <a:r>
              <a:rPr lang="en-US" altLang="en-US" sz="3400" dirty="0" smtClean="0"/>
              <a:t>Annual Worth</a:t>
            </a:r>
            <a:r>
              <a:rPr lang="en-US" altLang="en-US" sz="3400" dirty="0"/>
              <a:t>.</a:t>
            </a:r>
            <a:endParaRPr lang="en-US" sz="3400" b="0" dirty="0"/>
          </a:p>
        </p:txBody>
      </p:sp>
      <p:sp>
        <p:nvSpPr>
          <p:cNvPr id="6" name="Content Placeholder 5"/>
          <p:cNvSpPr>
            <a:spLocks noGrp="1"/>
          </p:cNvSpPr>
          <p:nvPr>
            <p:ph idx="1"/>
          </p:nvPr>
        </p:nvSpPr>
        <p:spPr>
          <a:xfrm>
            <a:off x="457200" y="1617135"/>
            <a:ext cx="8229600" cy="387340"/>
          </a:xfrm>
        </p:spPr>
        <p:txBody>
          <a:bodyPr vert="horz" lIns="0" tIns="0" rIns="0" bIns="0" rtlCol="0">
            <a:noAutofit/>
          </a:bodyPr>
          <a:lstStyle/>
          <a:p>
            <a:pPr marL="0" indent="0">
              <a:spcBef>
                <a:spcPct val="50000"/>
              </a:spcBef>
              <a:buNone/>
            </a:pPr>
            <a:r>
              <a:rPr lang="en-US" altLang="en-US" dirty="0" smtClean="0">
                <a:latin typeface="Arial Regular"/>
              </a:rPr>
              <a:t>Conventional </a:t>
            </a:r>
            <a:r>
              <a:rPr lang="en-US" altLang="en-US" dirty="0">
                <a:latin typeface="Arial Regular"/>
              </a:rPr>
              <a:t>B-C ratio with </a:t>
            </a:r>
            <a:r>
              <a:rPr lang="en-US" altLang="en-US" dirty="0" smtClean="0">
                <a:latin typeface="Arial Regular"/>
              </a:rPr>
              <a:t>AW</a:t>
            </a:r>
          </a:p>
        </p:txBody>
      </p:sp>
      <p:graphicFrame>
        <p:nvGraphicFramePr>
          <p:cNvPr id="4" name="Object 3" descr=" "/>
          <p:cNvGraphicFramePr>
            <a:graphicFrameLocks noChangeAspect="1"/>
          </p:cNvGraphicFramePr>
          <p:nvPr>
            <p:extLst>
              <p:ext uri="{D42A27DB-BD31-4B8C-83A1-F6EECF244321}">
                <p14:modId xmlns:p14="http://schemas.microsoft.com/office/powerpoint/2010/main" val="2722730780"/>
              </p:ext>
            </p:extLst>
          </p:nvPr>
        </p:nvGraphicFramePr>
        <p:xfrm>
          <a:off x="1093788" y="2266951"/>
          <a:ext cx="6172200" cy="1841500"/>
        </p:xfrm>
        <a:graphic>
          <a:graphicData uri="http://schemas.openxmlformats.org/presentationml/2006/ole">
            <mc:AlternateContent xmlns:mc="http://schemas.openxmlformats.org/markup-compatibility/2006">
              <mc:Choice xmlns:v="urn:schemas-microsoft-com:vml" Requires="v">
                <p:oleObj spid="_x0000_s6531" name="Equation" r:id="rId4" imgW="6172200" imgH="1841400" progId="Equation.DSMT4">
                  <p:embed/>
                </p:oleObj>
              </mc:Choice>
              <mc:Fallback>
                <p:oleObj name="Equation" r:id="rId4" imgW="6172200" imgH="184140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93788" y="2266951"/>
                        <a:ext cx="6172200" cy="184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Content Placeholder 2"/>
          <p:cNvSpPr>
            <a:spLocks noGrp="1"/>
          </p:cNvSpPr>
          <p:nvPr>
            <p:ph idx="13"/>
          </p:nvPr>
        </p:nvSpPr>
        <p:spPr>
          <a:xfrm>
            <a:off x="457200" y="4376299"/>
            <a:ext cx="8229600" cy="353792"/>
          </a:xfrm>
        </p:spPr>
        <p:txBody>
          <a:bodyPr/>
          <a:lstStyle/>
          <a:p>
            <a:pPr marL="0" indent="0">
              <a:buNone/>
            </a:pPr>
            <a:r>
              <a:rPr lang="en-US" altLang="en-US" dirty="0">
                <a:latin typeface="Arial Regular"/>
              </a:rPr>
              <a:t>Modified B-C ratio with PW</a:t>
            </a:r>
            <a:endParaRPr lang="en-IN" dirty="0"/>
          </a:p>
        </p:txBody>
      </p:sp>
      <p:graphicFrame>
        <p:nvGraphicFramePr>
          <p:cNvPr id="5" name="Object 4" descr=" "/>
          <p:cNvGraphicFramePr>
            <a:graphicFrameLocks noChangeAspect="1"/>
          </p:cNvGraphicFramePr>
          <p:nvPr>
            <p:extLst>
              <p:ext uri="{D42A27DB-BD31-4B8C-83A1-F6EECF244321}">
                <p14:modId xmlns:p14="http://schemas.microsoft.com/office/powerpoint/2010/main" val="2592576354"/>
              </p:ext>
            </p:extLst>
          </p:nvPr>
        </p:nvGraphicFramePr>
        <p:xfrm>
          <a:off x="2200275" y="5076327"/>
          <a:ext cx="4191000" cy="774700"/>
        </p:xfrm>
        <a:graphic>
          <a:graphicData uri="http://schemas.openxmlformats.org/presentationml/2006/ole">
            <mc:AlternateContent xmlns:mc="http://schemas.openxmlformats.org/markup-compatibility/2006">
              <mc:Choice xmlns:v="urn:schemas-microsoft-com:vml" Requires="v">
                <p:oleObj spid="_x0000_s6532" name="Equation" r:id="rId6" imgW="4190760" imgH="774360" progId="Equation.DSMT4">
                  <p:embed/>
                </p:oleObj>
              </mc:Choice>
              <mc:Fallback>
                <p:oleObj name="Equation" r:id="rId6" imgW="4190760" imgH="774360" progId="Equation.DSMT4">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00275" y="5076327"/>
                        <a:ext cx="419100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019194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91478"/>
            <a:ext cx="8229600" cy="523220"/>
          </a:xfrm>
        </p:spPr>
        <p:txBody>
          <a:bodyPr lIns="0" tIns="0" rIns="0" bIns="0">
            <a:spAutoFit/>
          </a:bodyPr>
          <a:lstStyle/>
          <a:p>
            <a:r>
              <a:rPr lang="en-US" altLang="en-US" sz="3400" dirty="0"/>
              <a:t>Pause and </a:t>
            </a:r>
            <a:r>
              <a:rPr lang="en-US" altLang="en-US" sz="3400" dirty="0" smtClean="0"/>
              <a:t>Solve </a:t>
            </a:r>
            <a:r>
              <a:rPr lang="en-US" altLang="en-US" sz="2800" dirty="0" smtClean="0"/>
              <a:t>(1 of 2)</a:t>
            </a:r>
            <a:endParaRPr lang="en-US" sz="2800" b="0" dirty="0"/>
          </a:p>
        </p:txBody>
      </p:sp>
      <p:sp>
        <p:nvSpPr>
          <p:cNvPr id="6" name="Content Placeholder 5"/>
          <p:cNvSpPr>
            <a:spLocks noGrp="1"/>
          </p:cNvSpPr>
          <p:nvPr>
            <p:ph idx="1"/>
          </p:nvPr>
        </p:nvSpPr>
        <p:spPr>
          <a:xfrm>
            <a:off x="457200" y="1600200"/>
            <a:ext cx="8229600" cy="1329267"/>
          </a:xfrm>
        </p:spPr>
        <p:txBody>
          <a:bodyPr vert="horz" lIns="0" tIns="0" rIns="0" bIns="0" rtlCol="0">
            <a:noAutofit/>
          </a:bodyPr>
          <a:lstStyle/>
          <a:p>
            <a:pPr marL="0" indent="0">
              <a:buNone/>
            </a:pPr>
            <a:r>
              <a:rPr lang="en-US" altLang="en-US" sz="1600" dirty="0"/>
              <a:t>Stillwater has initiated discussions on attracting rail service.  A depot would need to be constructed, which would require $500,000 in land and $5.2 million in construction costs. </a:t>
            </a:r>
            <a:r>
              <a:rPr lang="en-US" altLang="en-US" sz="1600" dirty="0" smtClean="0"/>
              <a:t> </a:t>
            </a:r>
            <a:r>
              <a:rPr lang="en-US" altLang="en-US" sz="1600" dirty="0"/>
              <a:t>Annual </a:t>
            </a:r>
            <a:r>
              <a:rPr lang="en-US" altLang="en-US" sz="1600" dirty="0" smtClean="0"/>
              <a:t>operating </a:t>
            </a:r>
            <a:r>
              <a:rPr lang="en-US" altLang="en-US" sz="1600" dirty="0"/>
              <a:t>and maintenance costs for the facility would be $150,000, and personnel costs would be an additional $120,000.  Other assorted costs would be born by the railroad and federal authorities.  Annual benefits of the rail service are estimated as listed below</a:t>
            </a:r>
            <a:r>
              <a:rPr lang="en-US" altLang="en-US" sz="1600" dirty="0" smtClean="0"/>
              <a:t>.</a:t>
            </a:r>
          </a:p>
        </p:txBody>
      </p:sp>
      <p:graphicFrame>
        <p:nvGraphicFramePr>
          <p:cNvPr id="4" name="Shape 303"/>
          <p:cNvGraphicFramePr/>
          <p:nvPr>
            <p:extLst>
              <p:ext uri="{D42A27DB-BD31-4B8C-83A1-F6EECF244321}">
                <p14:modId xmlns:p14="http://schemas.microsoft.com/office/powerpoint/2010/main" val="4179518304"/>
              </p:ext>
            </p:extLst>
          </p:nvPr>
        </p:nvGraphicFramePr>
        <p:xfrm>
          <a:off x="1330358" y="3289661"/>
          <a:ext cx="6789175" cy="1515982"/>
        </p:xfrm>
        <a:graphic>
          <a:graphicData uri="http://schemas.openxmlformats.org/drawingml/2006/table">
            <a:tbl>
              <a:tblPr firstRow="1">
                <a:noFill/>
              </a:tblPr>
              <a:tblGrid>
                <a:gridCol w="2666852">
                  <a:extLst>
                    <a:ext uri="{9D8B030D-6E8A-4147-A177-3AD203B41FA5}">
                      <a16:colId xmlns:a16="http://schemas.microsoft.com/office/drawing/2014/main" xmlns="" val="20001"/>
                    </a:ext>
                  </a:extLst>
                </a:gridCol>
                <a:gridCol w="4122323"/>
              </a:tblGrid>
              <a:tr h="0">
                <a:tc>
                  <a:txBody>
                    <a:bodyPr/>
                    <a:lstStyle/>
                    <a:p>
                      <a:pPr marL="0" marR="0" lvl="0" indent="0" algn="l" defTabSz="457200" rtl="0" eaLnBrk="1" latinLnBrk="0" hangingPunct="1">
                        <a:lnSpc>
                          <a:spcPct val="100000"/>
                        </a:lnSpc>
                        <a:spcBef>
                          <a:spcPts val="0"/>
                        </a:spcBef>
                        <a:spcAft>
                          <a:spcPts val="0"/>
                        </a:spcAft>
                        <a:buClr>
                          <a:srgbClr val="3C1581"/>
                        </a:buClr>
                        <a:buSzPct val="25000"/>
                        <a:buFont typeface="Arial"/>
                        <a:buNone/>
                      </a:pPr>
                      <a:endParaRPr lang="en-US" sz="1600" b="1" u="none" strike="noStrike" kern="1200" cap="none" dirty="0">
                        <a:solidFill>
                          <a:schemeClr val="bg1"/>
                        </a:solidFill>
                        <a:latin typeface="Arial (Body)"/>
                        <a:ea typeface="+mn-ea"/>
                        <a:cs typeface="+mn-cs"/>
                      </a:endParaRPr>
                    </a:p>
                  </a:txBody>
                  <a:tcPr marL="48216" marR="48216" marT="24108" marB="24108">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bg1"/>
                        </a:solidFill>
                      </a:endParaRPr>
                    </a:p>
                  </a:txBody>
                  <a:tcPr marL="48216" marR="48216" marT="24108" marB="24108">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297180">
                <a:tc>
                  <a:txBody>
                    <a:bodyPr/>
                    <a:lstStyle/>
                    <a:p>
                      <a:pPr algn="ctr"/>
                      <a:r>
                        <a:rPr lang="en-US" sz="1600" dirty="0" smtClean="0"/>
                        <a:t>$1,300,000</a:t>
                      </a:r>
                      <a:endParaRPr lang="en-US" sz="1600" dirty="0"/>
                    </a:p>
                  </a:txBody>
                  <a:tcPr marL="48216" marR="48216" marT="24108" marB="24108">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Railroad annual payments</a:t>
                      </a:r>
                    </a:p>
                  </a:txBody>
                  <a:tcPr marL="48216" marR="48216" marT="24108" marB="24108">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342634">
                <a:tc>
                  <a:txBody>
                    <a:bodyPr/>
                    <a:lstStyle/>
                    <a:p>
                      <a:pPr algn="ctr"/>
                      <a:r>
                        <a:rPr lang="en-US" sz="1600" dirty="0" smtClean="0"/>
                        <a:t>$ 200,000</a:t>
                      </a:r>
                      <a:endParaRPr lang="en-US" sz="1600" dirty="0"/>
                    </a:p>
                  </a:txBody>
                  <a:tcPr marL="48216" marR="48216" marT="24108" marB="24108">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Rail tax charged to passengers</a:t>
                      </a:r>
                    </a:p>
                  </a:txBody>
                  <a:tcPr marL="48216" marR="48216" marT="24108" marB="24108">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3"/>
                  </a:ext>
                </a:extLst>
              </a:tr>
              <a:tr h="280532">
                <a:tc>
                  <a:txBody>
                    <a:bodyPr/>
                    <a:lstStyle/>
                    <a:p>
                      <a:pPr algn="ctr"/>
                      <a:r>
                        <a:rPr lang="en-US" sz="1600" dirty="0" smtClean="0"/>
                        <a:t>$</a:t>
                      </a:r>
                      <a:r>
                        <a:rPr lang="en-US" sz="1600" baseline="0" dirty="0" smtClean="0"/>
                        <a:t> </a:t>
                      </a:r>
                      <a:r>
                        <a:rPr lang="en-US" sz="1600" dirty="0" smtClean="0"/>
                        <a:t>180,000</a:t>
                      </a:r>
                      <a:endParaRPr lang="en-US" sz="1600" dirty="0"/>
                    </a:p>
                  </a:txBody>
                  <a:tcPr marL="48216" marR="48216" marT="24108" marB="24108">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Convenience benefits to local residents</a:t>
                      </a:r>
                    </a:p>
                  </a:txBody>
                  <a:tcPr marL="48216" marR="48216" marT="24108" marB="24108">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28053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a:t>
                      </a:r>
                      <a:r>
                        <a:rPr lang="en-US" sz="1600" baseline="0" dirty="0" smtClean="0"/>
                        <a:t> </a:t>
                      </a:r>
                      <a:r>
                        <a:rPr lang="en-US" sz="1600" dirty="0" smtClean="0"/>
                        <a:t>120,000</a:t>
                      </a:r>
                    </a:p>
                  </a:txBody>
                  <a:tcPr marL="48216" marR="48216" marT="24108" marB="24108">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Additional tourism dollars for Stillwater</a:t>
                      </a:r>
                    </a:p>
                  </a:txBody>
                  <a:tcPr marL="48216" marR="48216" marT="24108" marB="24108">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bl>
          </a:graphicData>
        </a:graphic>
      </p:graphicFrame>
      <p:sp>
        <p:nvSpPr>
          <p:cNvPr id="3" name="Content Placeholder 2"/>
          <p:cNvSpPr>
            <a:spLocks noGrp="1"/>
          </p:cNvSpPr>
          <p:nvPr>
            <p:ph idx="13"/>
          </p:nvPr>
        </p:nvSpPr>
        <p:spPr>
          <a:xfrm>
            <a:off x="457200" y="5234039"/>
            <a:ext cx="8229600" cy="517987"/>
          </a:xfrm>
        </p:spPr>
        <p:txBody>
          <a:bodyPr/>
          <a:lstStyle/>
          <a:p>
            <a:pPr marL="0" indent="0">
              <a:buNone/>
            </a:pPr>
            <a:r>
              <a:rPr lang="en-IN" sz="1600" dirty="0"/>
              <a:t>Apply the </a:t>
            </a:r>
            <a:r>
              <a:rPr lang="en-IN" sz="1600" dirty="0">
                <a:latin typeface="Times New Roman" panose="02020603050405020304" pitchFamily="18" charset="0"/>
                <a:cs typeface="Times New Roman" panose="02020603050405020304" pitchFamily="18" charset="0"/>
              </a:rPr>
              <a:t>B-C</a:t>
            </a:r>
            <a:r>
              <a:rPr lang="en-IN" sz="1600" dirty="0"/>
              <a:t> ratio method, with a MARR of 8% per year and 20 year study period, to determine if the rail service should be established.</a:t>
            </a:r>
          </a:p>
          <a:p>
            <a:pPr marL="0" indent="0">
              <a:buNone/>
            </a:pPr>
            <a:endParaRPr lang="en-IN" sz="1600" dirty="0"/>
          </a:p>
        </p:txBody>
      </p:sp>
    </p:spTree>
    <p:extLst>
      <p:ext uri="{BB962C8B-B14F-4D97-AF65-F5344CB8AC3E}">
        <p14:creationId xmlns:p14="http://schemas.microsoft.com/office/powerpoint/2010/main" val="9082701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05301"/>
            <a:ext cx="8229600" cy="1097280"/>
          </a:xfrm>
        </p:spPr>
        <p:txBody>
          <a:bodyPr lIns="0" tIns="0" rIns="0" bIns="0">
            <a:spAutoFit/>
          </a:bodyPr>
          <a:lstStyle/>
          <a:p>
            <a:r>
              <a:rPr lang="en-US" altLang="en-US" sz="3400" dirty="0"/>
              <a:t>Solution</a:t>
            </a:r>
            <a:endParaRPr lang="en-US" sz="3400" b="0" dirty="0"/>
          </a:p>
        </p:txBody>
      </p:sp>
      <p:sp>
        <p:nvSpPr>
          <p:cNvPr id="4" name="Content Placeholder 3"/>
          <p:cNvSpPr>
            <a:spLocks noGrp="1"/>
          </p:cNvSpPr>
          <p:nvPr>
            <p:ph idx="1"/>
          </p:nvPr>
        </p:nvSpPr>
        <p:spPr>
          <a:xfrm>
            <a:off x="457200" y="1532465"/>
            <a:ext cx="8229600" cy="1549400"/>
          </a:xfrm>
        </p:spPr>
        <p:txBody>
          <a:bodyPr/>
          <a:lstStyle/>
          <a:p>
            <a:pPr marL="0" indent="0">
              <a:buNone/>
            </a:pPr>
            <a:r>
              <a:rPr lang="en-US" altLang="en-US" dirty="0">
                <a:latin typeface="Arial Regular"/>
              </a:rPr>
              <a:t>Annual benefits: $1,800,000</a:t>
            </a:r>
          </a:p>
          <a:p>
            <a:pPr marL="0" indent="0">
              <a:buNone/>
            </a:pPr>
            <a:r>
              <a:rPr lang="en-US" altLang="en-US" dirty="0">
                <a:latin typeface="Arial Regular"/>
              </a:rPr>
              <a:t>Annual O&amp;M costs: $270,000</a:t>
            </a:r>
          </a:p>
          <a:p>
            <a:pPr marL="0" indent="0">
              <a:buNone/>
            </a:pPr>
            <a:r>
              <a:rPr lang="en-US" altLang="en-US" dirty="0">
                <a:latin typeface="Arial Regular"/>
              </a:rPr>
              <a:t>Capital Recovery: $5,700,000 (A/P, 8%,20) = $580,830</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19170710"/>
              </p:ext>
            </p:extLst>
          </p:nvPr>
        </p:nvGraphicFramePr>
        <p:xfrm>
          <a:off x="1603375" y="3294080"/>
          <a:ext cx="5054600" cy="800100"/>
        </p:xfrm>
        <a:graphic>
          <a:graphicData uri="http://schemas.openxmlformats.org/presentationml/2006/ole">
            <mc:AlternateContent xmlns:mc="http://schemas.openxmlformats.org/markup-compatibility/2006">
              <mc:Choice xmlns:v="urn:schemas-microsoft-com:vml" Requires="v">
                <p:oleObj spid="_x0000_s10379" name="Equation" r:id="rId4" imgW="5054400" imgH="799920" progId="Equation.DSMT4">
                  <p:embed/>
                </p:oleObj>
              </mc:Choice>
              <mc:Fallback>
                <p:oleObj name="Equation" r:id="rId4" imgW="5054400" imgH="79992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3375" y="3294080"/>
                        <a:ext cx="50546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Content Placeholder 2"/>
          <p:cNvSpPr>
            <a:spLocks noGrp="1"/>
          </p:cNvSpPr>
          <p:nvPr>
            <p:ph idx="13"/>
          </p:nvPr>
        </p:nvSpPr>
        <p:spPr>
          <a:xfrm>
            <a:off x="457200" y="4292603"/>
            <a:ext cx="8229600" cy="804334"/>
          </a:xfrm>
        </p:spPr>
        <p:txBody>
          <a:bodyPr/>
          <a:lstStyle/>
          <a:p>
            <a:pPr marL="0" indent="0">
              <a:buNone/>
            </a:pPr>
            <a:r>
              <a:rPr lang="en-US" altLang="en-US" dirty="0">
                <a:latin typeface="Arial Regular"/>
              </a:rPr>
              <a:t>Since this value is 2.12, this is a good project for Stillwater to consider</a:t>
            </a:r>
            <a:r>
              <a:rPr lang="en-US" altLang="en-US" dirty="0" smtClean="0">
                <a:latin typeface="Arial Regular"/>
              </a:rPr>
              <a:t>.</a:t>
            </a:r>
            <a:endParaRPr lang="en-US" altLang="en-US" dirty="0">
              <a:latin typeface="Arial Regular"/>
            </a:endParaRPr>
          </a:p>
        </p:txBody>
      </p:sp>
    </p:spTree>
    <p:extLst>
      <p:ext uri="{BB962C8B-B14F-4D97-AF65-F5344CB8AC3E}">
        <p14:creationId xmlns:p14="http://schemas.microsoft.com/office/powerpoint/2010/main" val="16460216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94733"/>
            <a:ext cx="8212138" cy="1521913"/>
          </a:xfrm>
        </p:spPr>
        <p:txBody>
          <a:bodyPr lIns="0" tIns="0" rIns="0" bIns="0"/>
          <a:lstStyle/>
          <a:p>
            <a:r>
              <a:rPr lang="en-US" altLang="en-US" sz="3400" dirty="0"/>
              <a:t>Disbenefits (D) can be </a:t>
            </a:r>
            <a:r>
              <a:rPr lang="en-US" altLang="en-US" sz="3400" dirty="0" smtClean="0"/>
              <a:t>Included </a:t>
            </a:r>
            <a:r>
              <a:rPr lang="en-US" altLang="en-US" sz="3400" dirty="0"/>
              <a:t>in the B-C </a:t>
            </a:r>
            <a:r>
              <a:rPr lang="en-US" altLang="en-US" sz="3400" dirty="0" smtClean="0"/>
              <a:t>Ratio </a:t>
            </a:r>
            <a:r>
              <a:rPr lang="en-US" altLang="en-US" sz="3400" dirty="0"/>
              <a:t>in </a:t>
            </a:r>
            <a:r>
              <a:rPr lang="en-US" altLang="en-US" sz="3400" dirty="0" smtClean="0"/>
              <a:t>Either </a:t>
            </a:r>
            <a:r>
              <a:rPr lang="en-US" altLang="en-US" sz="3400" dirty="0"/>
              <a:t>the </a:t>
            </a:r>
            <a:r>
              <a:rPr lang="en-US" altLang="en-US" sz="3400" dirty="0" smtClean="0"/>
              <a:t>Numerator </a:t>
            </a:r>
            <a:r>
              <a:rPr lang="en-US" altLang="en-US" sz="3400" dirty="0"/>
              <a:t>or </a:t>
            </a:r>
            <a:r>
              <a:rPr lang="en-US" altLang="en-US" sz="3400" dirty="0" smtClean="0"/>
              <a:t>Denominator</a:t>
            </a:r>
            <a:r>
              <a:rPr lang="en-US" altLang="en-US" sz="3400" dirty="0"/>
              <a:t>, as </a:t>
            </a:r>
            <a:r>
              <a:rPr lang="en-US" altLang="en-US" sz="3400" dirty="0" smtClean="0"/>
              <a:t>Shown </a:t>
            </a:r>
            <a:r>
              <a:rPr lang="en-US" altLang="en-US" sz="3400" dirty="0"/>
              <a:t>with AW </a:t>
            </a:r>
            <a:r>
              <a:rPr lang="en-US" altLang="en-US" sz="3400" dirty="0" smtClean="0"/>
              <a:t>Below</a:t>
            </a:r>
            <a:r>
              <a:rPr lang="en-US" altLang="en-US" sz="3400" dirty="0"/>
              <a:t>.</a:t>
            </a:r>
            <a:endParaRPr lang="en-US" sz="3400" b="0" dirty="0"/>
          </a:p>
        </p:txBody>
      </p:sp>
      <p:graphicFrame>
        <p:nvGraphicFramePr>
          <p:cNvPr id="3" name="Object 2"/>
          <p:cNvGraphicFramePr>
            <a:graphicFrameLocks noChangeAspect="1"/>
          </p:cNvGraphicFramePr>
          <p:nvPr>
            <p:extLst>
              <p:ext uri="{D42A27DB-BD31-4B8C-83A1-F6EECF244321}">
                <p14:modId xmlns:p14="http://schemas.microsoft.com/office/powerpoint/2010/main" val="3009314367"/>
              </p:ext>
            </p:extLst>
          </p:nvPr>
        </p:nvGraphicFramePr>
        <p:xfrm>
          <a:off x="1889606" y="2060150"/>
          <a:ext cx="4941455" cy="1674091"/>
        </p:xfrm>
        <a:graphic>
          <a:graphicData uri="http://schemas.openxmlformats.org/presentationml/2006/ole">
            <mc:AlternateContent xmlns:mc="http://schemas.openxmlformats.org/markup-compatibility/2006">
              <mc:Choice xmlns:v="urn:schemas-microsoft-com:vml" Requires="v">
                <p:oleObj spid="_x0000_s11536" name="Equation" r:id="rId4" imgW="5435280" imgH="1841400" progId="Equation.DSMT4">
                  <p:embed/>
                </p:oleObj>
              </mc:Choice>
              <mc:Fallback>
                <p:oleObj name="Equation" r:id="rId4" imgW="5435280" imgH="184140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89606" y="2060150"/>
                        <a:ext cx="4941455" cy="1674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Content Placeholder 5"/>
          <p:cNvSpPr>
            <a:spLocks noGrp="1"/>
          </p:cNvSpPr>
          <p:nvPr>
            <p:ph sz="quarter" idx="13"/>
          </p:nvPr>
        </p:nvSpPr>
        <p:spPr>
          <a:xfrm>
            <a:off x="1287659" y="3843867"/>
            <a:ext cx="413474" cy="423333"/>
          </a:xfrm>
        </p:spPr>
        <p:txBody>
          <a:bodyPr vert="horz" lIns="0" tIns="0" rIns="0" bIns="0" rtlCol="0">
            <a:noAutofit/>
          </a:bodyPr>
          <a:lstStyle/>
          <a:p>
            <a:pPr marL="0" indent="0">
              <a:buNone/>
            </a:pPr>
            <a:r>
              <a:rPr lang="en-US" dirty="0" smtClean="0">
                <a:ea typeface="ＭＳ Ｐゴシック" charset="0"/>
                <a:cs typeface="ＭＳ Ｐゴシック" charset="0"/>
              </a:rPr>
              <a:t>or</a:t>
            </a:r>
            <a:endParaRPr lang="en-US" dirty="0">
              <a:ea typeface="ＭＳ Ｐゴシック" charset="0"/>
              <a:cs typeface="ＭＳ Ｐゴシック"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519561783"/>
              </p:ext>
            </p:extLst>
          </p:nvPr>
        </p:nvGraphicFramePr>
        <p:xfrm>
          <a:off x="1839005" y="4327623"/>
          <a:ext cx="4606636" cy="1674091"/>
        </p:xfrm>
        <a:graphic>
          <a:graphicData uri="http://schemas.openxmlformats.org/presentationml/2006/ole">
            <mc:AlternateContent xmlns:mc="http://schemas.openxmlformats.org/markup-compatibility/2006">
              <mc:Choice xmlns:v="urn:schemas-microsoft-com:vml" Requires="v">
                <p:oleObj spid="_x0000_s11537" name="Equation" r:id="rId6" imgW="5067000" imgH="1841400" progId="Equation.DSMT4">
                  <p:embed/>
                </p:oleObj>
              </mc:Choice>
              <mc:Fallback>
                <p:oleObj name="Equation" r:id="rId6" imgW="5067000" imgH="1841400" progId="Equation.DSMT4">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39005" y="4327623"/>
                        <a:ext cx="4606636" cy="1674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775781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10352"/>
            <a:ext cx="8229600" cy="502454"/>
          </a:xfrm>
        </p:spPr>
        <p:txBody>
          <a:bodyPr lIns="0" tIns="0" rIns="0" bIns="0"/>
          <a:lstStyle/>
          <a:p>
            <a:r>
              <a:rPr lang="en-US" altLang="en-US" sz="3400" dirty="0"/>
              <a:t>Added </a:t>
            </a:r>
            <a:r>
              <a:rPr lang="en-US" altLang="en-US" sz="3400" dirty="0" smtClean="0"/>
              <a:t>Benefits </a:t>
            </a:r>
            <a:r>
              <a:rPr lang="en-US" altLang="en-US" sz="3400" dirty="0"/>
              <a:t>vs. </a:t>
            </a:r>
            <a:r>
              <a:rPr lang="en-US" altLang="en-US" sz="3400" dirty="0" smtClean="0"/>
              <a:t>Reduced Cost</a:t>
            </a:r>
            <a:endParaRPr lang="en-US" sz="3400" dirty="0"/>
          </a:p>
        </p:txBody>
      </p:sp>
      <p:sp>
        <p:nvSpPr>
          <p:cNvPr id="6" name="Content Placeholder 5"/>
          <p:cNvSpPr>
            <a:spLocks noGrp="1"/>
          </p:cNvSpPr>
          <p:nvPr>
            <p:ph idx="1"/>
          </p:nvPr>
        </p:nvSpPr>
        <p:spPr>
          <a:xfrm>
            <a:off x="457200" y="1662338"/>
            <a:ext cx="8229600" cy="2481037"/>
          </a:xfrm>
        </p:spPr>
        <p:txBody>
          <a:bodyPr vert="horz" lIns="0" tIns="0" rIns="0" bIns="0" rtlCol="0">
            <a:noAutofit/>
          </a:bodyPr>
          <a:lstStyle/>
          <a:p>
            <a:r>
              <a:rPr lang="en-US" altLang="en-US" dirty="0"/>
              <a:t>As with the different types of ratios, the question arises if classifying certain cash flows as either added benefits or reduced costs.</a:t>
            </a:r>
          </a:p>
          <a:p>
            <a:r>
              <a:rPr lang="en-US" altLang="en-US" dirty="0"/>
              <a:t>As before, while the numerical value of the ratio may change, there is no impact on project acceptability regardless of how the cash flows are handled.</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15794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10352"/>
            <a:ext cx="8229600" cy="502454"/>
          </a:xfrm>
        </p:spPr>
        <p:txBody>
          <a:bodyPr lIns="0" tIns="0" rIns="0" bIns="0"/>
          <a:lstStyle/>
          <a:p>
            <a:r>
              <a:rPr lang="en-US" altLang="en-US" sz="3400" dirty="0"/>
              <a:t>Selecting </a:t>
            </a:r>
            <a:r>
              <a:rPr lang="en-US" altLang="en-US" sz="3400" dirty="0" smtClean="0"/>
              <a:t>Projects</a:t>
            </a:r>
            <a:endParaRPr lang="en-US" sz="3400" dirty="0"/>
          </a:p>
        </p:txBody>
      </p:sp>
      <p:sp>
        <p:nvSpPr>
          <p:cNvPr id="6" name="Content Placeholder 5"/>
          <p:cNvSpPr>
            <a:spLocks noGrp="1"/>
          </p:cNvSpPr>
          <p:nvPr>
            <p:ph idx="1"/>
          </p:nvPr>
        </p:nvSpPr>
        <p:spPr>
          <a:xfrm>
            <a:off x="457200" y="1662338"/>
            <a:ext cx="8229600" cy="2481037"/>
          </a:xfrm>
        </p:spPr>
        <p:txBody>
          <a:bodyPr vert="horz" lIns="0" tIns="0" rIns="0" bIns="0" rtlCol="0">
            <a:noAutofit/>
          </a:bodyPr>
          <a:lstStyle/>
          <a:p>
            <a:r>
              <a:rPr lang="en-US" altLang="en-US" dirty="0"/>
              <a:t>If projects are independent, all projects that have a B-C great than or equal to one may be selected.</a:t>
            </a:r>
          </a:p>
          <a:p>
            <a:r>
              <a:rPr lang="en-US" altLang="en-US" dirty="0"/>
              <a:t>For projects that are mutually exclusive, a B-C greater than one is required, but selecting the project that maximizes the B-C ratio does not guarantee that the best project is selected.</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12721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4" name="Title 3"/>
          <p:cNvSpPr>
            <a:spLocks noGrp="1"/>
          </p:cNvSpPr>
          <p:nvPr>
            <p:ph type="title"/>
          </p:nvPr>
        </p:nvSpPr>
        <p:spPr/>
        <p:txBody>
          <a:bodyPr/>
          <a:lstStyle/>
          <a:p>
            <a:r>
              <a:rPr lang="en-US" altLang="en-US" sz="3400" dirty="0" smtClean="0"/>
              <a:t>Objective</a:t>
            </a:r>
            <a:endParaRPr lang="en-IN" sz="3400" dirty="0"/>
          </a:p>
        </p:txBody>
      </p:sp>
      <p:sp>
        <p:nvSpPr>
          <p:cNvPr id="6" name="Content Placeholder 5"/>
          <p:cNvSpPr>
            <a:spLocks noGrp="1"/>
          </p:cNvSpPr>
          <p:nvPr>
            <p:ph idx="1"/>
          </p:nvPr>
        </p:nvSpPr>
        <p:spPr/>
        <p:txBody>
          <a:bodyPr/>
          <a:lstStyle/>
          <a:p>
            <a:pPr marL="0" indent="0">
              <a:spcBef>
                <a:spcPts val="0"/>
              </a:spcBef>
              <a:buClr>
                <a:schemeClr val="lt1"/>
              </a:buClr>
              <a:buSzPct val="25000"/>
              <a:buNone/>
            </a:pPr>
            <a:r>
              <a:rPr lang="en-US" altLang="en-US" dirty="0"/>
              <a:t>The objective of Chapter 10 is to demonstrate the use of the benefit-cost ratio for the evaluation of public projects.</a:t>
            </a:r>
            <a:endParaRPr lang="en-US" dirty="0">
              <a:ea typeface="Verdana" panose="020B0604030504040204" pitchFamily="34" charset="0"/>
              <a:cs typeface="Verdana" panose="020B060403050404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58880"/>
            <a:ext cx="8229600" cy="1037839"/>
          </a:xfrm>
        </p:spPr>
        <p:txBody>
          <a:bodyPr vert="horz" lIns="0" tIns="0" rIns="0" bIns="0" rtlCol="0" anchor="b">
            <a:noAutofit/>
          </a:bodyPr>
          <a:lstStyle/>
          <a:p>
            <a:r>
              <a:rPr lang="en-US" altLang="en-US" sz="3400" dirty="0"/>
              <a:t>Incremental B-C </a:t>
            </a:r>
            <a:r>
              <a:rPr lang="en-US" altLang="en-US" sz="3400" dirty="0" smtClean="0"/>
              <a:t>Analysis </a:t>
            </a:r>
            <a:r>
              <a:rPr lang="en-US" altLang="en-US" sz="3400" dirty="0"/>
              <a:t>for </a:t>
            </a:r>
            <a:r>
              <a:rPr lang="en-US" altLang="en-US" sz="3400" dirty="0" smtClean="0"/>
              <a:t>Mutually Exclusive Projects</a:t>
            </a:r>
            <a:r>
              <a:rPr lang="en-US" altLang="en-US" sz="3400" dirty="0"/>
              <a:t>.</a:t>
            </a:r>
            <a:endParaRPr lang="en-US" sz="3400" dirty="0">
              <a:ea typeface="ＭＳ Ｐゴシック" charset="0"/>
              <a:cs typeface="Times New Roman" charset="0"/>
            </a:endParaRPr>
          </a:p>
        </p:txBody>
      </p:sp>
      <p:sp>
        <p:nvSpPr>
          <p:cNvPr id="6" name="Content Placeholder 5"/>
          <p:cNvSpPr>
            <a:spLocks noGrp="1"/>
          </p:cNvSpPr>
          <p:nvPr>
            <p:ph idx="1"/>
          </p:nvPr>
        </p:nvSpPr>
        <p:spPr>
          <a:xfrm>
            <a:off x="457200" y="1662338"/>
            <a:ext cx="8229600" cy="3536195"/>
          </a:xfrm>
        </p:spPr>
        <p:txBody>
          <a:bodyPr vert="horz" lIns="0" tIns="0" rIns="0" bIns="0" rtlCol="0">
            <a:noAutofit/>
          </a:bodyPr>
          <a:lstStyle/>
          <a:p>
            <a:r>
              <a:rPr lang="en-US" altLang="en-US" dirty="0"/>
              <a:t>Incremental analysis must be used in the case of </a:t>
            </a:r>
            <a:r>
              <a:rPr lang="en-US" altLang="en-US" dirty="0">
                <a:latin typeface="Times New Roman" panose="02020603050405020304" pitchFamily="18" charset="0"/>
                <a:cs typeface="Times New Roman" panose="02020603050405020304" pitchFamily="18" charset="0"/>
              </a:rPr>
              <a:t>B-C</a:t>
            </a:r>
            <a:r>
              <a:rPr lang="en-US" altLang="en-US" dirty="0"/>
              <a:t> and mutually exclusive projects.</a:t>
            </a:r>
          </a:p>
          <a:p>
            <a:r>
              <a:rPr lang="en-US" altLang="en-US" dirty="0"/>
              <a:t>Rank alternatives in order of increasing total equivalent worth of costs.</a:t>
            </a:r>
          </a:p>
          <a:p>
            <a:r>
              <a:rPr lang="en-US" altLang="en-US" dirty="0"/>
              <a:t>With </a:t>
            </a:r>
            <a:r>
              <a:rPr lang="ja-JP" altLang="en-US" dirty="0"/>
              <a:t>“</a:t>
            </a:r>
            <a:r>
              <a:rPr lang="en-US" altLang="ja-JP" dirty="0"/>
              <a:t>do nothing</a:t>
            </a:r>
            <a:r>
              <a:rPr lang="ja-JP" altLang="en-US" dirty="0"/>
              <a:t>”</a:t>
            </a:r>
            <a:r>
              <a:rPr lang="en-US" altLang="ja-JP" dirty="0"/>
              <a:t> as a baseline, begin with the lowest equivalent cost alternative and determine the incremental B-C ratio </a:t>
            </a:r>
            <a:r>
              <a:rPr lang="en-US" altLang="ja-JP" dirty="0" smtClean="0">
                <a:latin typeface="Times New Roman" panose="02020603050405020304" pitchFamily="18" charset="0"/>
                <a:cs typeface="Times New Roman" panose="02020603050405020304" pitchFamily="18" charset="0"/>
              </a:rPr>
              <a:t>(</a:t>
            </a:r>
            <a:r>
              <a:rPr lang="en-US" altLang="ja-JP" i="1" dirty="0" smtClean="0">
                <a:latin typeface="Times New Roman" panose="02020603050405020304" pitchFamily="18" charset="0"/>
                <a:cs typeface="Times New Roman" panose="02020603050405020304" pitchFamily="18" charset="0"/>
                <a:sym typeface="Symbol" pitchFamily="2" charset="2"/>
              </a:rPr>
              <a:t></a:t>
            </a:r>
            <a:r>
              <a:rPr lang="en-US" altLang="ja-JP" dirty="0" smtClean="0">
                <a:latin typeface="Times New Roman" panose="02020603050405020304" pitchFamily="18" charset="0"/>
                <a:cs typeface="Times New Roman" panose="02020603050405020304" pitchFamily="18" charset="0"/>
              </a:rPr>
              <a:t>B</a:t>
            </a:r>
            <a:r>
              <a:rPr lang="en-US" altLang="ja-JP" dirty="0">
                <a:latin typeface="Times New Roman" panose="02020603050405020304" pitchFamily="18" charset="0"/>
                <a:cs typeface="Times New Roman" panose="02020603050405020304" pitchFamily="18" charset="0"/>
              </a:rPr>
              <a:t>/</a:t>
            </a:r>
            <a:r>
              <a:rPr lang="en-US" altLang="ja-JP" i="1" dirty="0">
                <a:latin typeface="Times New Roman" panose="02020603050405020304" pitchFamily="18" charset="0"/>
                <a:cs typeface="Times New Roman" panose="02020603050405020304" pitchFamily="18" charset="0"/>
                <a:sym typeface="Symbol" pitchFamily="2" charset="2"/>
              </a:rPr>
              <a:t></a:t>
            </a:r>
            <a:r>
              <a:rPr lang="en-US" altLang="ja-JP" dirty="0">
                <a:latin typeface="Times New Roman" panose="02020603050405020304" pitchFamily="18" charset="0"/>
                <a:cs typeface="Times New Roman" panose="02020603050405020304" pitchFamily="18" charset="0"/>
              </a:rPr>
              <a:t>C)</a:t>
            </a:r>
            <a:r>
              <a:rPr lang="en-US" altLang="ja-JP" dirty="0"/>
              <a:t>, selecting the alternative with the higher equivalent cost if the ratio is greater than one.</a:t>
            </a:r>
            <a:endParaRPr lang="en-US" altLang="en-US" dirty="0"/>
          </a:p>
        </p:txBody>
      </p:sp>
    </p:spTree>
    <p:extLst>
      <p:ext uri="{BB962C8B-B14F-4D97-AF65-F5344CB8AC3E}">
        <p14:creationId xmlns:p14="http://schemas.microsoft.com/office/powerpoint/2010/main" val="2841481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7730"/>
            <a:ext cx="8212138" cy="1962196"/>
          </a:xfrm>
        </p:spPr>
        <p:txBody>
          <a:bodyPr lIns="0" tIns="0" rIns="0" bIns="0"/>
          <a:lstStyle/>
          <a:p>
            <a:r>
              <a:rPr lang="en-US" altLang="en-US" sz="3000" dirty="0"/>
              <a:t>Which, if </a:t>
            </a:r>
            <a:r>
              <a:rPr lang="en-US" altLang="en-US" sz="3000" dirty="0" smtClean="0"/>
              <a:t>Any</a:t>
            </a:r>
            <a:r>
              <a:rPr lang="en-US" altLang="en-US" sz="3000" dirty="0"/>
              <a:t>, of the MEA </a:t>
            </a:r>
            <a:r>
              <a:rPr lang="en-US" altLang="en-US" sz="3000" dirty="0" smtClean="0"/>
              <a:t>Projects Below Should </a:t>
            </a:r>
            <a:r>
              <a:rPr lang="en-US" altLang="en-US" sz="3000" dirty="0"/>
              <a:t>be </a:t>
            </a:r>
            <a:r>
              <a:rPr lang="en-US" altLang="en-US" sz="3000" dirty="0" smtClean="0"/>
              <a:t>Selected </a:t>
            </a:r>
            <a:r>
              <a:rPr lang="en-US" altLang="en-US" sz="3000" dirty="0"/>
              <a:t>U</a:t>
            </a:r>
            <a:r>
              <a:rPr lang="en-US" altLang="en-US" sz="3000" dirty="0" smtClean="0"/>
              <a:t>sing </a:t>
            </a:r>
            <a:r>
              <a:rPr lang="en-US" altLang="en-US" sz="3000" dirty="0">
                <a:latin typeface="Times New Roman" panose="02020603050405020304" pitchFamily="18" charset="0"/>
              </a:rPr>
              <a:t>B-C</a:t>
            </a:r>
            <a:r>
              <a:rPr lang="en-US" altLang="en-US" sz="3000" dirty="0"/>
              <a:t> A</a:t>
            </a:r>
            <a:r>
              <a:rPr lang="en-US" altLang="en-US" sz="3000" dirty="0" smtClean="0"/>
              <a:t>nalysis</a:t>
            </a:r>
            <a:r>
              <a:rPr lang="en-US" altLang="en-US" sz="3000" dirty="0"/>
              <a:t>?  Assume a 20 year </a:t>
            </a:r>
            <a:r>
              <a:rPr lang="en-US" altLang="en-US" sz="3000" dirty="0" smtClean="0"/>
              <a:t>Study Period </a:t>
            </a:r>
            <a:r>
              <a:rPr lang="en-US" altLang="en-US" sz="3000" dirty="0"/>
              <a:t>and MARR=10%.</a:t>
            </a:r>
            <a:endParaRPr lang="en-US" sz="3000" b="0" dirty="0"/>
          </a:p>
        </p:txBody>
      </p:sp>
      <p:graphicFrame>
        <p:nvGraphicFramePr>
          <p:cNvPr id="7" name="Shape 303"/>
          <p:cNvGraphicFramePr/>
          <p:nvPr>
            <p:extLst>
              <p:ext uri="{D42A27DB-BD31-4B8C-83A1-F6EECF244321}">
                <p14:modId xmlns:p14="http://schemas.microsoft.com/office/powerpoint/2010/main" val="1370500689"/>
              </p:ext>
            </p:extLst>
          </p:nvPr>
        </p:nvGraphicFramePr>
        <p:xfrm>
          <a:off x="1330343" y="2299187"/>
          <a:ext cx="6306608" cy="3276021"/>
        </p:xfrm>
        <a:graphic>
          <a:graphicData uri="http://schemas.openxmlformats.org/drawingml/2006/table">
            <a:tbl>
              <a:tblPr firstRow="1">
                <a:noFill/>
              </a:tblPr>
              <a:tblGrid>
                <a:gridCol w="1673707">
                  <a:extLst>
                    <a:ext uri="{9D8B030D-6E8A-4147-A177-3AD203B41FA5}">
                      <a16:colId xmlns:a16="http://schemas.microsoft.com/office/drawing/2014/main" xmlns="" val="20001"/>
                    </a:ext>
                  </a:extLst>
                </a:gridCol>
                <a:gridCol w="1407534"/>
                <a:gridCol w="1640819">
                  <a:extLst>
                    <a:ext uri="{9D8B030D-6E8A-4147-A177-3AD203B41FA5}">
                      <a16:colId xmlns:a16="http://schemas.microsoft.com/office/drawing/2014/main" xmlns="" val="20002"/>
                    </a:ext>
                  </a:extLst>
                </a:gridCol>
                <a:gridCol w="1584548">
                  <a:extLst>
                    <a:ext uri="{9D8B030D-6E8A-4147-A177-3AD203B41FA5}">
                      <a16:colId xmlns:a16="http://schemas.microsoft.com/office/drawing/2014/main" xmlns="" val="20003"/>
                    </a:ext>
                  </a:extLst>
                </a:gridCol>
              </a:tblGrid>
              <a:tr h="265251">
                <a:tc>
                  <a:txBody>
                    <a:bodyPr/>
                    <a:lstStyle/>
                    <a:p>
                      <a:pPr marL="0" marR="0" lvl="0" indent="0" algn="l" defTabSz="457200" rtl="0" eaLnBrk="1" latinLnBrk="0" hangingPunct="1">
                        <a:lnSpc>
                          <a:spcPct val="100000"/>
                        </a:lnSpc>
                        <a:spcBef>
                          <a:spcPts val="0"/>
                        </a:spcBef>
                        <a:spcAft>
                          <a:spcPts val="0"/>
                        </a:spcAft>
                        <a:buClr>
                          <a:srgbClr val="3C1581"/>
                        </a:buClr>
                        <a:buSzPct val="25000"/>
                        <a:buFont typeface="Arial"/>
                        <a:buNone/>
                      </a:pPr>
                      <a:endParaRPr lang="en-US" sz="1400" b="1" u="none" strike="noStrike" kern="1200" cap="none" dirty="0">
                        <a:solidFill>
                          <a:schemeClr val="bg1"/>
                        </a:solidFill>
                        <a:latin typeface="Arial (Body)"/>
                        <a:ea typeface="+mn-ea"/>
                        <a:cs typeface="+mn-cs"/>
                      </a:endParaRPr>
                    </a:p>
                  </a:txBody>
                  <a:tcPr marL="48216" marR="48216" marT="24108" marB="24108">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dirty="0" smtClean="0">
                          <a:solidFill>
                            <a:schemeClr val="bg1"/>
                          </a:solidFill>
                        </a:rPr>
                        <a:t>A</a:t>
                      </a:r>
                    </a:p>
                  </a:txBody>
                  <a:tcPr marL="48216" marR="48216" marT="24108" marB="24108">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dirty="0" smtClean="0">
                          <a:solidFill>
                            <a:schemeClr val="bg1"/>
                          </a:solidFill>
                        </a:rPr>
                        <a:t>B</a:t>
                      </a:r>
                    </a:p>
                  </a:txBody>
                  <a:tcPr marL="48216" marR="48216" marT="24108" marB="24108">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dirty="0" smtClean="0">
                          <a:solidFill>
                            <a:schemeClr val="bg1"/>
                          </a:solidFill>
                        </a:rPr>
                        <a:t>C</a:t>
                      </a:r>
                    </a:p>
                  </a:txBody>
                  <a:tcPr marL="48216" marR="48216" marT="24108" marB="24108">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4112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Investment</a:t>
                      </a:r>
                    </a:p>
                  </a:txBody>
                  <a:tcPr marL="48216" marR="48216" marT="24108" marB="24108">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$125,000</a:t>
                      </a:r>
                      <a:endParaRPr lang="en-US" sz="1400" dirty="0" smtClean="0"/>
                    </a:p>
                  </a:txBody>
                  <a:tcPr marL="48216" marR="48216" marT="24108" marB="24108">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$160,000</a:t>
                      </a:r>
                      <a:endParaRPr lang="en-US" sz="1400" dirty="0" smtClean="0"/>
                    </a:p>
                  </a:txBody>
                  <a:tcPr marL="48216" marR="48216" marT="24108" marB="24108">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$180,000</a:t>
                      </a:r>
                      <a:endParaRPr lang="en-US" sz="1400" dirty="0" smtClean="0"/>
                    </a:p>
                  </a:txBody>
                  <a:tcPr marL="48216" marR="48216" marT="24108" marB="24108">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4007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Annual O&amp;M</a:t>
                      </a:r>
                      <a:endParaRPr lang="en-US" sz="1400" dirty="0" smtClean="0"/>
                    </a:p>
                  </a:txBody>
                  <a:tcPr marL="48216" marR="48216" marT="24108" marB="24108">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10,000</a:t>
                      </a:r>
                    </a:p>
                  </a:txBody>
                  <a:tcPr marL="48216" marR="48216" marT="24108" marB="24108">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10,000</a:t>
                      </a:r>
                    </a:p>
                  </a:txBody>
                  <a:tcPr marL="48216" marR="48216" marT="24108" marB="24108">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9,500</a:t>
                      </a:r>
                    </a:p>
                  </a:txBody>
                  <a:tcPr marL="48216" marR="48216" marT="24108" marB="24108">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3"/>
                  </a:ext>
                </a:extLst>
              </a:tr>
              <a:tr h="3917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MV (20 yrs.)</a:t>
                      </a:r>
                      <a:endParaRPr lang="en-US" sz="1400" dirty="0" smtClean="0"/>
                    </a:p>
                  </a:txBody>
                  <a:tcPr marL="48216" marR="48216" marT="24108" marB="24108">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40,000</a:t>
                      </a:r>
                    </a:p>
                  </a:txBody>
                  <a:tcPr marL="48216" marR="48216" marT="24108" marB="24108">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50,000</a:t>
                      </a:r>
                    </a:p>
                  </a:txBody>
                  <a:tcPr marL="48216" marR="48216" marT="24108" marB="24108">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50,000</a:t>
                      </a:r>
                    </a:p>
                  </a:txBody>
                  <a:tcPr marL="48216" marR="48216" marT="24108" marB="24108">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3601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Benefit/yr.</a:t>
                      </a:r>
                      <a:endParaRPr lang="en-US" sz="1400" dirty="0" smtClean="0"/>
                    </a:p>
                  </a:txBody>
                  <a:tcPr marL="48216" marR="48216" marT="24108" marB="24108">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35,000</a:t>
                      </a:r>
                    </a:p>
                  </a:txBody>
                  <a:tcPr marL="48216" marR="48216" marT="24108" marB="24108">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42,000</a:t>
                      </a:r>
                    </a:p>
                  </a:txBody>
                  <a:tcPr marL="48216" marR="48216" marT="24108" marB="24108">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44,000</a:t>
                      </a:r>
                    </a:p>
                  </a:txBody>
                  <a:tcPr marL="48216" marR="48216" marT="24108" marB="24108">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4822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PW(10%)-costs</a:t>
                      </a:r>
                      <a:endParaRPr lang="en-US" sz="1400" dirty="0" smtClean="0"/>
                    </a:p>
                  </a:txBody>
                  <a:tcPr marL="48216" marR="48216" marT="24108" marB="24108">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204,190</a:t>
                      </a:r>
                    </a:p>
                  </a:txBody>
                  <a:tcPr marL="48216" marR="48216" marT="24108" marB="24108">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237,703</a:t>
                      </a:r>
                    </a:p>
                  </a:txBody>
                  <a:tcPr marL="48216" marR="48216" marT="24108" marB="24108">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253,447</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endParaRPr>
                    </a:p>
                  </a:txBody>
                  <a:tcPr marL="48216" marR="48216" marT="24108" marB="24108">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4822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PW(10%)-benefits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L="48216" marR="48216" marT="24108" marB="24108">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297,975</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endParaRPr>
                    </a:p>
                  </a:txBody>
                  <a:tcPr marL="48216" marR="48216" marT="24108" marB="24108">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357,570</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endParaRPr>
                    </a:p>
                  </a:txBody>
                  <a:tcPr marL="48216" marR="48216" marT="24108" marB="24108">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374,597</a:t>
                      </a:r>
                    </a:p>
                  </a:txBody>
                  <a:tcPr marL="48216" marR="48216" marT="24108" marB="24108">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4822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B-C ratio</a:t>
                      </a:r>
                    </a:p>
                  </a:txBody>
                  <a:tcPr marL="48216" marR="48216" marT="24108" marB="24108">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1.46</a:t>
                      </a:r>
                    </a:p>
                  </a:txBody>
                  <a:tcPr marL="48216" marR="48216" marT="24108" marB="24108">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1.50</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endParaRPr>
                    </a:p>
                  </a:txBody>
                  <a:tcPr marL="48216" marR="48216" marT="24108" marB="24108">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1.47</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endParaRPr>
                    </a:p>
                  </a:txBody>
                  <a:tcPr marL="48216" marR="48216" marT="24108" marB="24108">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r>
            </a:tbl>
          </a:graphicData>
        </a:graphic>
      </p:graphicFrame>
      <p:sp>
        <p:nvSpPr>
          <p:cNvPr id="6" name="Content Placeholder 5"/>
          <p:cNvSpPr>
            <a:spLocks noGrp="1"/>
          </p:cNvSpPr>
          <p:nvPr>
            <p:ph sz="quarter" idx="13"/>
          </p:nvPr>
        </p:nvSpPr>
        <p:spPr>
          <a:xfrm>
            <a:off x="457200" y="5765809"/>
            <a:ext cx="8212138" cy="389501"/>
          </a:xfrm>
        </p:spPr>
        <p:txBody>
          <a:bodyPr vert="horz" lIns="0" tIns="0" rIns="0" bIns="0" rtlCol="0">
            <a:noAutofit/>
          </a:bodyPr>
          <a:lstStyle/>
          <a:p>
            <a:pPr marL="0" indent="0">
              <a:buNone/>
            </a:pPr>
            <a:r>
              <a:rPr lang="en-US" altLang="en-US" dirty="0">
                <a:latin typeface="Arial Regular"/>
              </a:rPr>
              <a:t>Each alternative is attractive</a:t>
            </a:r>
            <a:r>
              <a:rPr lang="en-US" altLang="en-US" dirty="0" smtClean="0">
                <a:latin typeface="Arial Regular"/>
              </a:rPr>
              <a:t>.</a:t>
            </a:r>
            <a:endParaRPr lang="en-US" altLang="en-US" dirty="0">
              <a:latin typeface="Arial Regular"/>
            </a:endParaRPr>
          </a:p>
        </p:txBody>
      </p:sp>
    </p:spTree>
    <p:extLst>
      <p:ext uri="{BB962C8B-B14F-4D97-AF65-F5344CB8AC3E}">
        <p14:creationId xmlns:p14="http://schemas.microsoft.com/office/powerpoint/2010/main" val="16124455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10352"/>
            <a:ext cx="8229600" cy="502454"/>
          </a:xfrm>
        </p:spPr>
        <p:txBody>
          <a:bodyPr lIns="0" tIns="0" rIns="0" bIns="0"/>
          <a:lstStyle/>
          <a:p>
            <a:r>
              <a:rPr lang="en-US" altLang="en-US" sz="3400" dirty="0" smtClean="0"/>
              <a:t>Incremental Analysis</a:t>
            </a:r>
            <a:endParaRPr lang="en-US" sz="3400" dirty="0"/>
          </a:p>
        </p:txBody>
      </p:sp>
      <p:graphicFrame>
        <p:nvGraphicFramePr>
          <p:cNvPr id="7" name="Shape 303"/>
          <p:cNvGraphicFramePr/>
          <p:nvPr>
            <p:extLst>
              <p:ext uri="{D42A27DB-BD31-4B8C-83A1-F6EECF244321}">
                <p14:modId xmlns:p14="http://schemas.microsoft.com/office/powerpoint/2010/main" val="592910658"/>
              </p:ext>
            </p:extLst>
          </p:nvPr>
        </p:nvGraphicFramePr>
        <p:xfrm>
          <a:off x="2379132" y="2021434"/>
          <a:ext cx="5012268" cy="3009761"/>
        </p:xfrm>
        <a:graphic>
          <a:graphicData uri="http://schemas.openxmlformats.org/drawingml/2006/table">
            <a:tbl>
              <a:tblPr firstRow="1">
                <a:noFill/>
              </a:tblPr>
              <a:tblGrid>
                <a:gridCol w="2243668">
                  <a:extLst>
                    <a:ext uri="{9D8B030D-6E8A-4147-A177-3AD203B41FA5}">
                      <a16:colId xmlns:a16="http://schemas.microsoft.com/office/drawing/2014/main" xmlns="" val="20001"/>
                    </a:ext>
                  </a:extLst>
                </a:gridCol>
                <a:gridCol w="1312333"/>
                <a:gridCol w="1456267">
                  <a:extLst>
                    <a:ext uri="{9D8B030D-6E8A-4147-A177-3AD203B41FA5}">
                      <a16:colId xmlns:a16="http://schemas.microsoft.com/office/drawing/2014/main" xmlns="" val="20002"/>
                    </a:ext>
                  </a:extLst>
                </a:gridCol>
              </a:tblGrid>
              <a:tr h="382619">
                <a:tc>
                  <a:txBody>
                    <a:bodyPr/>
                    <a:lstStyle/>
                    <a:p>
                      <a:pPr marL="0" marR="0" lvl="0" indent="0" algn="ctr" defTabSz="457200" rtl="0" eaLnBrk="1" latinLnBrk="0" hangingPunct="1">
                        <a:lnSpc>
                          <a:spcPct val="100000"/>
                        </a:lnSpc>
                        <a:spcBef>
                          <a:spcPts val="0"/>
                        </a:spcBef>
                        <a:spcAft>
                          <a:spcPts val="0"/>
                        </a:spcAft>
                        <a:buClr>
                          <a:srgbClr val="3C1581"/>
                        </a:buClr>
                        <a:buSzPct val="25000"/>
                        <a:buFont typeface="Arial"/>
                        <a:buNone/>
                      </a:pPr>
                      <a:endParaRPr lang="en-US" sz="1600" b="1" u="none" strike="noStrike" kern="1200" cap="none" dirty="0" smtClean="0">
                        <a:solidFill>
                          <a:schemeClr val="bg1"/>
                        </a:solidFill>
                        <a:latin typeface="+mj-lt"/>
                        <a:ea typeface="+mn-ea"/>
                        <a:cs typeface="+mn-cs"/>
                      </a:endParaRPr>
                    </a:p>
                  </a:txBody>
                  <a:tcPr marL="55083" marR="55083" marT="27543" marB="27543">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u="none" dirty="0" smtClean="0">
                          <a:solidFill>
                            <a:schemeClr val="bg1"/>
                          </a:solidFill>
                          <a:latin typeface="Times New Roman"/>
                          <a:cs typeface="Times New Roman"/>
                        </a:rPr>
                        <a:t>Δ</a:t>
                      </a:r>
                      <a:r>
                        <a:rPr lang="en-US" sz="1600" u="none" dirty="0" smtClean="0">
                          <a:solidFill>
                            <a:schemeClr val="bg1"/>
                          </a:solidFill>
                          <a:latin typeface="+mj-lt"/>
                        </a:rPr>
                        <a:t>(B-A)</a:t>
                      </a:r>
                    </a:p>
                  </a:txBody>
                  <a:tcPr marL="55083" marR="55083" marT="27543" marB="27543">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u="none" dirty="0" smtClean="0">
                          <a:solidFill>
                            <a:schemeClr val="bg1"/>
                          </a:solidFill>
                          <a:latin typeface="Times New Roman"/>
                          <a:cs typeface="Times New Roman"/>
                        </a:rPr>
                        <a:t>Δ</a:t>
                      </a:r>
                      <a:r>
                        <a:rPr lang="en-US" sz="1600" u="none" dirty="0" smtClean="0">
                          <a:solidFill>
                            <a:schemeClr val="bg1"/>
                          </a:solidFill>
                          <a:latin typeface="+mj-lt"/>
                        </a:rPr>
                        <a:t>(C-B)</a:t>
                      </a:r>
                    </a:p>
                  </a:txBody>
                  <a:tcPr marL="55083" marR="55083" marT="27543" marB="27543">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2771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mj-lt"/>
                          <a:ea typeface="ＭＳ Ｐゴシック" pitchFamily="19" charset="-128"/>
                          <a:cs typeface="Times New Roman" pitchFamily="19" charset="0"/>
                        </a:rPr>
                        <a:t>Investment</a:t>
                      </a:r>
                    </a:p>
                  </a:txBody>
                  <a:tcPr marL="55083" marR="55083" marT="27543" marB="27543">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mj-lt"/>
                          <a:ea typeface="ＭＳ Ｐゴシック" pitchFamily="19" charset="-128"/>
                          <a:cs typeface="Times New Roman" pitchFamily="19" charset="0"/>
                        </a:rPr>
                        <a:t>$35,000</a:t>
                      </a:r>
                      <a:endParaRPr kumimoji="0" lang="en-US" sz="1600" b="0" i="0" u="none" strike="noStrike" cap="none" normalizeH="0" baseline="0" dirty="0">
                        <a:ln>
                          <a:noFill/>
                        </a:ln>
                        <a:solidFill>
                          <a:schemeClr val="tx1"/>
                        </a:solidFill>
                        <a:effectLst/>
                        <a:latin typeface="+mj-lt"/>
                        <a:ea typeface="ＭＳ Ｐゴシック" pitchFamily="19" charset="-128"/>
                        <a:cs typeface="Times New Roman" pitchFamily="19" charset="0"/>
                      </a:endParaRPr>
                    </a:p>
                  </a:txBody>
                  <a:tcPr marL="55083" marR="55083" marT="27543" marB="27543">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mj-lt"/>
                          <a:ea typeface="ＭＳ Ｐゴシック" pitchFamily="19" charset="-128"/>
                          <a:cs typeface="Times New Roman" pitchFamily="19" charset="0"/>
                        </a:rPr>
                        <a:t>$20,000</a:t>
                      </a:r>
                      <a:endParaRPr kumimoji="0" lang="en-US" sz="1600" b="0" i="0" u="none" strike="noStrike" cap="none" normalizeH="0" baseline="0" dirty="0">
                        <a:ln>
                          <a:noFill/>
                        </a:ln>
                        <a:solidFill>
                          <a:schemeClr val="tx1"/>
                        </a:solidFill>
                        <a:effectLst/>
                        <a:latin typeface="+mj-lt"/>
                        <a:ea typeface="ＭＳ Ｐゴシック" pitchFamily="19" charset="-128"/>
                        <a:cs typeface="Times New Roman" pitchFamily="19" charset="0"/>
                      </a:endParaRPr>
                    </a:p>
                  </a:txBody>
                  <a:tcPr marL="55083" marR="55083" marT="27543" marB="27543">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27711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mj-lt"/>
                          <a:ea typeface="ＭＳ Ｐゴシック" pitchFamily="19" charset="-128"/>
                          <a:cs typeface="Times New Roman" pitchFamily="19" charset="0"/>
                        </a:rPr>
                        <a:t>Annual O&amp;M</a:t>
                      </a:r>
                      <a:endParaRPr lang="en-US" sz="1600" dirty="0" smtClean="0">
                        <a:latin typeface="+mj-lt"/>
                      </a:endParaRPr>
                    </a:p>
                  </a:txBody>
                  <a:tcPr marL="55083" marR="55083" marT="27543" marB="27543">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mj-lt"/>
                          <a:ea typeface="ＭＳ Ｐゴシック" pitchFamily="19" charset="-128"/>
                          <a:cs typeface="Times New Roman" pitchFamily="19" charset="0"/>
                        </a:rPr>
                        <a:t>           0</a:t>
                      </a:r>
                    </a:p>
                  </a:txBody>
                  <a:tcPr marL="55083" marR="55083" marT="27543" marB="27543">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mj-lt"/>
                          <a:ea typeface="ＭＳ Ｐゴシック" pitchFamily="19" charset="-128"/>
                          <a:cs typeface="Times New Roman" pitchFamily="19" charset="0"/>
                        </a:rPr>
                        <a:t>     -500</a:t>
                      </a:r>
                    </a:p>
                  </a:txBody>
                  <a:tcPr marL="55083" marR="55083" marT="27543" marB="27543">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3"/>
                  </a:ext>
                </a:extLst>
              </a:tr>
              <a:tr h="27711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mj-lt"/>
                          <a:ea typeface="ＭＳ Ｐゴシック" pitchFamily="19" charset="-128"/>
                          <a:cs typeface="Times New Roman" pitchFamily="19" charset="0"/>
                        </a:rPr>
                        <a:t>MV (20 yrs.)</a:t>
                      </a:r>
                      <a:endParaRPr lang="en-US" sz="1600" dirty="0" smtClean="0">
                        <a:latin typeface="+mj-lt"/>
                      </a:endParaRPr>
                    </a:p>
                  </a:txBody>
                  <a:tcPr marL="55083" marR="55083" marT="27543" marB="27543">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mj-lt"/>
                          <a:ea typeface="ＭＳ Ｐゴシック" pitchFamily="19" charset="-128"/>
                          <a:cs typeface="Times New Roman" pitchFamily="19" charset="0"/>
                        </a:rPr>
                        <a:t>  10,000</a:t>
                      </a:r>
                    </a:p>
                  </a:txBody>
                  <a:tcPr marL="55083" marR="55083" marT="27543" marB="27543">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mj-lt"/>
                          <a:ea typeface="ＭＳ Ｐゴシック" pitchFamily="19" charset="-128"/>
                          <a:cs typeface="Times New Roman" pitchFamily="19" charset="0"/>
                        </a:rPr>
                        <a:t>          0</a:t>
                      </a:r>
                    </a:p>
                  </a:txBody>
                  <a:tcPr marL="55083" marR="55083" marT="27543" marB="27543">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27711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mj-lt"/>
                          <a:ea typeface="ＭＳ Ｐゴシック" pitchFamily="19" charset="-128"/>
                          <a:cs typeface="Times New Roman" pitchFamily="19" charset="0"/>
                        </a:rPr>
                        <a:t>Benefit/yr.</a:t>
                      </a:r>
                      <a:endParaRPr lang="en-US" sz="1600" dirty="0" smtClean="0">
                        <a:latin typeface="+mj-lt"/>
                      </a:endParaRPr>
                    </a:p>
                  </a:txBody>
                  <a:tcPr marL="55083" marR="55083" marT="27543" marB="27543">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mj-lt"/>
                          <a:ea typeface="ＭＳ Ｐゴシック" pitchFamily="19" charset="-128"/>
                          <a:cs typeface="Times New Roman" pitchFamily="19" charset="0"/>
                        </a:rPr>
                        <a:t>    7,000</a:t>
                      </a:r>
                    </a:p>
                  </a:txBody>
                  <a:tcPr marL="55083" marR="55083" marT="27543" marB="27543">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mj-lt"/>
                          <a:ea typeface="ＭＳ Ｐゴシック" pitchFamily="19" charset="-128"/>
                          <a:cs typeface="Times New Roman" pitchFamily="19" charset="0"/>
                        </a:rPr>
                        <a:t>   2,000</a:t>
                      </a:r>
                    </a:p>
                  </a:txBody>
                  <a:tcPr marL="55083" marR="55083" marT="27543" marB="27543">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29955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mj-lt"/>
                          <a:ea typeface="ＭＳ Ｐゴシック" pitchFamily="19" charset="-128"/>
                          <a:cs typeface="Times New Roman" pitchFamily="19" charset="0"/>
                        </a:rPr>
                        <a:t>PW(10%)-costs</a:t>
                      </a:r>
                      <a:endParaRPr lang="en-US" sz="1600" dirty="0" smtClean="0">
                        <a:latin typeface="+mj-lt"/>
                      </a:endParaRPr>
                    </a:p>
                  </a:txBody>
                  <a:tcPr marL="55083" marR="55083" marT="27543" marB="27543">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mj-lt"/>
                          <a:ea typeface="ＭＳ Ｐゴシック" pitchFamily="19" charset="-128"/>
                          <a:cs typeface="Times New Roman" pitchFamily="19" charset="0"/>
                        </a:rPr>
                        <a:t>  33,514</a:t>
                      </a:r>
                    </a:p>
                  </a:txBody>
                  <a:tcPr marL="55083" marR="55083" marT="27543" marB="27543">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mj-lt"/>
                          <a:ea typeface="ＭＳ Ｐゴシック" pitchFamily="19" charset="-128"/>
                          <a:cs typeface="Times New Roman" pitchFamily="19" charset="0"/>
                        </a:rPr>
                        <a:t> 15,743</a:t>
                      </a:r>
                    </a:p>
                  </a:txBody>
                  <a:tcPr marL="55083" marR="55083" marT="27543" marB="27543">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32731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mj-lt"/>
                          <a:ea typeface="ＭＳ Ｐゴシック" pitchFamily="19" charset="-128"/>
                          <a:cs typeface="Times New Roman" pitchFamily="19" charset="0"/>
                        </a:rPr>
                        <a:t>PW(10%)-benefits</a:t>
                      </a:r>
                    </a:p>
                  </a:txBody>
                  <a:tcPr marL="55083" marR="55083" marT="27543" marB="27543">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mj-lt"/>
                          <a:ea typeface="ＭＳ Ｐゴシック" pitchFamily="19" charset="-128"/>
                          <a:cs typeface="Times New Roman" pitchFamily="19" charset="0"/>
                        </a:rPr>
                        <a:t>  59,595</a:t>
                      </a:r>
                    </a:p>
                  </a:txBody>
                  <a:tcPr marL="55083" marR="55083" marT="27543" marB="27543">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mj-lt"/>
                          <a:ea typeface="ＭＳ Ｐゴシック" pitchFamily="19" charset="-128"/>
                          <a:cs typeface="Times New Roman" pitchFamily="19" charset="0"/>
                        </a:rPr>
                        <a:t> 17,027</a:t>
                      </a:r>
                    </a:p>
                  </a:txBody>
                  <a:tcPr marL="55083" marR="55083" marT="27543" marB="27543">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27711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mj-lt"/>
                          <a:ea typeface="ＭＳ Ｐゴシック" pitchFamily="19" charset="-128"/>
                          <a:cs typeface="Times New Roman" pitchFamily="19" charset="0"/>
                        </a:rPr>
                        <a:t>B-C ratio</a:t>
                      </a:r>
                      <a:endParaRPr lang="en-US" sz="1600" dirty="0" smtClean="0">
                        <a:latin typeface="+mj-lt"/>
                      </a:endParaRPr>
                    </a:p>
                  </a:txBody>
                  <a:tcPr marL="55083" marR="55083" marT="27543" marB="27543">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mj-lt"/>
                          <a:ea typeface="ＭＳ Ｐゴシック" pitchFamily="19" charset="-128"/>
                          <a:cs typeface="Times New Roman" pitchFamily="19" charset="0"/>
                        </a:rPr>
                        <a:t>      1.78</a:t>
                      </a:r>
                    </a:p>
                  </a:txBody>
                  <a:tcPr marL="55083" marR="55083" marT="27543" marB="27543">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mj-lt"/>
                          <a:ea typeface="ＭＳ Ｐゴシック" pitchFamily="19" charset="-128"/>
                          <a:cs typeface="Times New Roman" pitchFamily="19" charset="0"/>
                        </a:rPr>
                        <a:t>    1.08</a:t>
                      </a:r>
                    </a:p>
                  </a:txBody>
                  <a:tcPr marL="55083" marR="55083" marT="27543" marB="27543">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5056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Conclusion</a:t>
                      </a:r>
                      <a:endParaRPr kumimoji="0" lang="en-US" sz="1600" b="0" i="0" u="none" strike="noStrike" cap="none" normalizeH="0" baseline="0" dirty="0" smtClean="0">
                        <a:ln>
                          <a:noFill/>
                        </a:ln>
                        <a:solidFill>
                          <a:schemeClr val="tx1"/>
                        </a:solidFill>
                        <a:effectLst/>
                        <a:latin typeface="+mj-lt"/>
                        <a:ea typeface="ＭＳ Ｐゴシック" pitchFamily="19" charset="-128"/>
                        <a:cs typeface="Times New Roman" pitchFamily="19" charset="0"/>
                      </a:endParaRPr>
                    </a:p>
                  </a:txBody>
                  <a:tcPr marL="55083" marR="55083" marT="27543" marB="27543">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mj-lt"/>
                          <a:ea typeface="ＭＳ Ｐゴシック" pitchFamily="19" charset="-128"/>
                          <a:cs typeface="Times New Roman" pitchFamily="19" charset="0"/>
                        </a:rPr>
                        <a:t>B is better</a:t>
                      </a:r>
                    </a:p>
                  </a:txBody>
                  <a:tcPr marL="55083" marR="55083" marT="27543" marB="27543">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mj-lt"/>
                          <a:ea typeface="ＭＳ Ｐゴシック" pitchFamily="19" charset="-128"/>
                          <a:cs typeface="Times New Roman" pitchFamily="19" charset="0"/>
                        </a:rPr>
                        <a:t>C is better</a:t>
                      </a:r>
                    </a:p>
                  </a:txBody>
                  <a:tcPr marL="55083" marR="55083" marT="27543" marB="27543">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r>
            </a:tbl>
          </a:graphicData>
        </a:graphic>
      </p:graphicFrame>
      <p:sp>
        <p:nvSpPr>
          <p:cNvPr id="6" name="Content Placeholder 5"/>
          <p:cNvSpPr>
            <a:spLocks noGrp="1"/>
          </p:cNvSpPr>
          <p:nvPr>
            <p:ph idx="1"/>
          </p:nvPr>
        </p:nvSpPr>
        <p:spPr>
          <a:xfrm>
            <a:off x="457200" y="5630328"/>
            <a:ext cx="8229600" cy="409046"/>
          </a:xfrm>
        </p:spPr>
        <p:txBody>
          <a:bodyPr vert="horz" lIns="0" tIns="0" rIns="0" bIns="0" rtlCol="0">
            <a:noAutofit/>
          </a:bodyPr>
          <a:lstStyle/>
          <a:p>
            <a:pPr marL="0" indent="0">
              <a:buNone/>
            </a:pPr>
            <a:r>
              <a:rPr lang="en-US" altLang="en-US" dirty="0">
                <a:latin typeface="Arial Regular"/>
              </a:rPr>
              <a:t>Choose alternative C</a:t>
            </a:r>
            <a:r>
              <a:rPr lang="en-US" altLang="en-US" dirty="0" smtClean="0">
                <a:latin typeface="Arial Regular"/>
              </a:rPr>
              <a:t>.</a:t>
            </a:r>
            <a:endParaRPr lang="en-US" altLang="en-US" dirty="0">
              <a:latin typeface="Arial Regular"/>
            </a:endParaRPr>
          </a:p>
        </p:txBody>
      </p:sp>
    </p:spTree>
    <p:extLst>
      <p:ext uri="{BB962C8B-B14F-4D97-AF65-F5344CB8AC3E}">
        <p14:creationId xmlns:p14="http://schemas.microsoft.com/office/powerpoint/2010/main" val="23163246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10352"/>
            <a:ext cx="8229600" cy="502454"/>
          </a:xfrm>
        </p:spPr>
        <p:txBody>
          <a:bodyPr lIns="0" tIns="0" rIns="0" bIns="0"/>
          <a:lstStyle/>
          <a:p>
            <a:r>
              <a:rPr lang="en-US" altLang="en-US" sz="3400" dirty="0"/>
              <a:t>Pause and </a:t>
            </a:r>
            <a:r>
              <a:rPr lang="en-US" altLang="en-US" sz="3400" dirty="0" smtClean="0"/>
              <a:t>Solve </a:t>
            </a:r>
            <a:r>
              <a:rPr lang="en-US" altLang="en-US" sz="2800" dirty="0" smtClean="0"/>
              <a:t>(2 </a:t>
            </a:r>
            <a:r>
              <a:rPr lang="en-US" altLang="en-US" sz="2800" dirty="0"/>
              <a:t>of 2)</a:t>
            </a:r>
            <a:endParaRPr lang="en-US" sz="2800" dirty="0"/>
          </a:p>
        </p:txBody>
      </p:sp>
      <p:sp>
        <p:nvSpPr>
          <p:cNvPr id="6" name="Content Placeholder 5"/>
          <p:cNvSpPr>
            <a:spLocks noGrp="1"/>
          </p:cNvSpPr>
          <p:nvPr>
            <p:ph idx="1"/>
          </p:nvPr>
        </p:nvSpPr>
        <p:spPr>
          <a:xfrm>
            <a:off x="457200" y="1581150"/>
            <a:ext cx="8229600" cy="1847850"/>
          </a:xfrm>
        </p:spPr>
        <p:txBody>
          <a:bodyPr vert="horz" lIns="0" tIns="0" rIns="0" bIns="0" rtlCol="0">
            <a:noAutofit/>
          </a:bodyPr>
          <a:lstStyle/>
          <a:p>
            <a:pPr marL="0" indent="0">
              <a:buNone/>
            </a:pPr>
            <a:r>
              <a:rPr lang="en-US" altLang="en-US" dirty="0" smtClean="0"/>
              <a:t>Tempe is considering four mutually exclusive public-works projects.  Their costs and benefits are presented in the table below.  Each project has a useful life of 50 years and the MARR is 12% per year.  Which of the projects, if any, should be selected?</a:t>
            </a:r>
            <a:endParaRPr lang="en-US" altLang="en-US" dirty="0"/>
          </a:p>
        </p:txBody>
      </p:sp>
      <p:graphicFrame>
        <p:nvGraphicFramePr>
          <p:cNvPr id="7" name="Shape 303"/>
          <p:cNvGraphicFramePr/>
          <p:nvPr>
            <p:extLst>
              <p:ext uri="{D42A27DB-BD31-4B8C-83A1-F6EECF244321}">
                <p14:modId xmlns:p14="http://schemas.microsoft.com/office/powerpoint/2010/main" val="1325124490"/>
              </p:ext>
            </p:extLst>
          </p:nvPr>
        </p:nvGraphicFramePr>
        <p:xfrm>
          <a:off x="622301" y="3683009"/>
          <a:ext cx="7793566" cy="2377580"/>
        </p:xfrm>
        <a:graphic>
          <a:graphicData uri="http://schemas.openxmlformats.org/drawingml/2006/table">
            <a:tbl>
              <a:tblPr firstRow="1">
                <a:noFill/>
              </a:tblPr>
              <a:tblGrid>
                <a:gridCol w="1782232">
                  <a:extLst>
                    <a:ext uri="{9D8B030D-6E8A-4147-A177-3AD203B41FA5}">
                      <a16:colId xmlns:a16="http://schemas.microsoft.com/office/drawing/2014/main" xmlns="" val="20001"/>
                    </a:ext>
                  </a:extLst>
                </a:gridCol>
                <a:gridCol w="1532467"/>
                <a:gridCol w="1456267"/>
                <a:gridCol w="1498600">
                  <a:extLst>
                    <a:ext uri="{9D8B030D-6E8A-4147-A177-3AD203B41FA5}">
                      <a16:colId xmlns:a16="http://schemas.microsoft.com/office/drawing/2014/main" xmlns="" val="20002"/>
                    </a:ext>
                  </a:extLst>
                </a:gridCol>
                <a:gridCol w="1524000"/>
              </a:tblGrid>
              <a:tr h="222271">
                <a:tc>
                  <a:txBody>
                    <a:bodyPr/>
                    <a:lstStyle/>
                    <a:p>
                      <a:endParaRPr lang="en-US" sz="1800" b="0" i="0" dirty="0">
                        <a:latin typeface="Arial Regular"/>
                        <a:cs typeface="Times New Roman" pitchFamily="18" charset="0"/>
                      </a:endParaRPr>
                    </a:p>
                  </a:txBody>
                  <a:tcPr marL="91448" marR="91448" marT="45734" marB="457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a:txBody>
                    <a:bodyPr/>
                    <a:lstStyle/>
                    <a:p>
                      <a:pPr algn="ctr"/>
                      <a:r>
                        <a:rPr lang="en-US" sz="1800" b="0" i="0" dirty="0">
                          <a:solidFill>
                            <a:schemeClr val="bg1"/>
                          </a:solidFill>
                          <a:latin typeface="Arial Regular"/>
                          <a:cs typeface="Times New Roman" pitchFamily="18" charset="0"/>
                        </a:rPr>
                        <a:t>A</a:t>
                      </a:r>
                    </a:p>
                  </a:txBody>
                  <a:tcPr marL="91448" marR="91448" marT="45734" marB="45734">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a:txBody>
                    <a:bodyPr/>
                    <a:lstStyle/>
                    <a:p>
                      <a:pPr algn="ctr"/>
                      <a:r>
                        <a:rPr lang="en-US" sz="1800" b="0" i="0" dirty="0">
                          <a:solidFill>
                            <a:schemeClr val="bg1"/>
                          </a:solidFill>
                          <a:latin typeface="Arial Regular"/>
                          <a:cs typeface="Times New Roman" pitchFamily="18" charset="0"/>
                        </a:rPr>
                        <a:t>B</a:t>
                      </a:r>
                    </a:p>
                  </a:txBody>
                  <a:tcPr marL="91448" marR="91448" marT="45734" marB="45734">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a:txBody>
                    <a:bodyPr/>
                    <a:lstStyle/>
                    <a:p>
                      <a:pPr algn="ctr"/>
                      <a:r>
                        <a:rPr lang="en-US" sz="1800" b="0" i="0" dirty="0">
                          <a:solidFill>
                            <a:schemeClr val="bg1"/>
                          </a:solidFill>
                          <a:latin typeface="Arial Regular"/>
                          <a:cs typeface="Times New Roman" pitchFamily="18" charset="0"/>
                        </a:rPr>
                        <a:t>C</a:t>
                      </a:r>
                    </a:p>
                  </a:txBody>
                  <a:tcPr marL="91448" marR="91448" marT="45734" marB="45734">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a:txBody>
                    <a:bodyPr/>
                    <a:lstStyle/>
                    <a:p>
                      <a:pPr algn="ctr"/>
                      <a:r>
                        <a:rPr lang="en-US" sz="1800" b="0" i="0" dirty="0">
                          <a:solidFill>
                            <a:schemeClr val="bg1"/>
                          </a:solidFill>
                          <a:latin typeface="Arial Regular"/>
                          <a:cs typeface="Times New Roman" pitchFamily="18" charset="0"/>
                        </a:rPr>
                        <a:t>D</a:t>
                      </a:r>
                    </a:p>
                  </a:txBody>
                  <a:tcPr marL="91448" marR="91448" marT="45734" marB="45734">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576798">
                <a:tc>
                  <a:txBody>
                    <a:bodyPr/>
                    <a:lstStyle/>
                    <a:p>
                      <a:r>
                        <a:rPr lang="en-US" sz="1800" b="0" i="0" dirty="0">
                          <a:latin typeface="Arial Regular"/>
                          <a:cs typeface="Times New Roman" pitchFamily="18" charset="0"/>
                        </a:rPr>
                        <a:t>Capital investment</a:t>
                      </a:r>
                    </a:p>
                  </a:txBody>
                  <a:tcPr marL="91448" marR="91448" marT="45734" marB="457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algn="r"/>
                      <a:r>
                        <a:rPr lang="en-US" sz="1800" b="0" i="0" dirty="0">
                          <a:latin typeface="Arial Regular"/>
                          <a:cs typeface="Times New Roman" pitchFamily="18" charset="0"/>
                        </a:rPr>
                        <a:t>$23,000,000</a:t>
                      </a:r>
                    </a:p>
                  </a:txBody>
                  <a:tcPr marL="91448" marR="91448" marT="45734" marB="45734" anchor="ctr">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algn="r"/>
                      <a:r>
                        <a:rPr lang="en-US" sz="1800" b="0" i="0" dirty="0">
                          <a:latin typeface="Arial Regular"/>
                          <a:cs typeface="Times New Roman" pitchFamily="18" charset="0"/>
                        </a:rPr>
                        <a:t>$18,000,000</a:t>
                      </a:r>
                    </a:p>
                  </a:txBody>
                  <a:tcPr marL="91448" marR="91448" marT="45734" marB="45734" anchor="ctr">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algn="r"/>
                      <a:r>
                        <a:rPr lang="en-US" sz="1800" b="0" i="0" dirty="0">
                          <a:latin typeface="Arial Regular"/>
                          <a:cs typeface="Times New Roman" pitchFamily="18" charset="0"/>
                        </a:rPr>
                        <a:t>$31,000,000</a:t>
                      </a:r>
                    </a:p>
                  </a:txBody>
                  <a:tcPr marL="91448" marR="91448" marT="45734" marB="45734" anchor="ctr">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algn="r"/>
                      <a:r>
                        <a:rPr lang="en-US" sz="1800" b="0" i="0" dirty="0">
                          <a:latin typeface="Arial Regular"/>
                          <a:cs typeface="Times New Roman" pitchFamily="18" charset="0"/>
                        </a:rPr>
                        <a:t>$26,000,000</a:t>
                      </a:r>
                    </a:p>
                  </a:txBody>
                  <a:tcPr marL="91448" marR="91448" marT="45734" marB="45734" anchor="ctr">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500828">
                <a:tc>
                  <a:txBody>
                    <a:bodyPr/>
                    <a:lstStyle/>
                    <a:p>
                      <a:r>
                        <a:rPr lang="en-US" sz="1800" b="0" i="0" dirty="0">
                          <a:latin typeface="Arial Regular"/>
                          <a:cs typeface="Times New Roman" pitchFamily="18" charset="0"/>
                        </a:rPr>
                        <a:t>Annual op. and </a:t>
                      </a:r>
                      <a:r>
                        <a:rPr lang="en-US" sz="1800" b="0" i="0" dirty="0" err="1">
                          <a:latin typeface="Arial Regular"/>
                          <a:cs typeface="Times New Roman" pitchFamily="18" charset="0"/>
                        </a:rPr>
                        <a:t>maint</a:t>
                      </a:r>
                      <a:r>
                        <a:rPr lang="en-US" sz="1800" b="0" i="0" dirty="0">
                          <a:latin typeface="Arial Regular"/>
                          <a:cs typeface="Times New Roman" pitchFamily="18" charset="0"/>
                        </a:rPr>
                        <a:t>. cost</a:t>
                      </a:r>
                    </a:p>
                  </a:txBody>
                  <a:tcPr marL="91448" marR="91448" marT="45734" marB="45734">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algn="r"/>
                      <a:r>
                        <a:rPr lang="en-US" sz="1800" b="0" i="0" dirty="0">
                          <a:latin typeface="Arial Regular"/>
                          <a:cs typeface="Times New Roman" pitchFamily="18" charset="0"/>
                        </a:rPr>
                        <a:t>1,800,000</a:t>
                      </a:r>
                    </a:p>
                  </a:txBody>
                  <a:tcPr marL="91448" marR="91448" marT="45734" marB="45734" anchor="ctr">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algn="r"/>
                      <a:r>
                        <a:rPr lang="en-US" sz="1800" b="0" i="0" dirty="0">
                          <a:latin typeface="Arial Regular"/>
                          <a:cs typeface="Times New Roman" pitchFamily="18" charset="0"/>
                        </a:rPr>
                        <a:t>1,200,000</a:t>
                      </a:r>
                    </a:p>
                  </a:txBody>
                  <a:tcPr marL="91448" marR="91448" marT="45734" marB="45734" anchor="ctr">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algn="r"/>
                      <a:r>
                        <a:rPr lang="en-US" sz="1800" b="0" i="0" dirty="0">
                          <a:latin typeface="Arial Regular"/>
                          <a:cs typeface="Times New Roman" pitchFamily="18" charset="0"/>
                        </a:rPr>
                        <a:t>2,100,000</a:t>
                      </a:r>
                    </a:p>
                  </a:txBody>
                  <a:tcPr marL="91448" marR="91448" marT="45734" marB="45734" anchor="ctr">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algn="r"/>
                      <a:r>
                        <a:rPr lang="en-US" sz="1800" b="0" i="0" dirty="0">
                          <a:latin typeface="Arial Regular"/>
                          <a:cs typeface="Times New Roman" pitchFamily="18" charset="0"/>
                        </a:rPr>
                        <a:t>2,000,000</a:t>
                      </a:r>
                    </a:p>
                  </a:txBody>
                  <a:tcPr marL="91448" marR="91448" marT="45734" marB="45734" anchor="ctr">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3"/>
                  </a:ext>
                </a:extLst>
              </a:tr>
              <a:tr h="272918">
                <a:tc>
                  <a:txBody>
                    <a:bodyPr/>
                    <a:lstStyle/>
                    <a:p>
                      <a:r>
                        <a:rPr lang="en-US" sz="1800" b="0" i="0" dirty="0">
                          <a:latin typeface="Arial Regular"/>
                          <a:cs typeface="Times New Roman" pitchFamily="18" charset="0"/>
                        </a:rPr>
                        <a:t>Market value</a:t>
                      </a:r>
                    </a:p>
                  </a:txBody>
                  <a:tcPr marL="91448" marR="91448" marT="45734" marB="45734">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algn="r"/>
                      <a:r>
                        <a:rPr lang="en-US" sz="1800" b="0" i="0" dirty="0">
                          <a:latin typeface="Arial Regular"/>
                          <a:cs typeface="Times New Roman" pitchFamily="18" charset="0"/>
                        </a:rPr>
                        <a:t>2,400,000</a:t>
                      </a:r>
                    </a:p>
                  </a:txBody>
                  <a:tcPr marL="91448" marR="91448" marT="45734" marB="45734" anchor="ctr">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algn="r"/>
                      <a:r>
                        <a:rPr lang="en-US" sz="1800" b="0" i="0" dirty="0">
                          <a:latin typeface="Arial Regular"/>
                          <a:cs typeface="Times New Roman" pitchFamily="18" charset="0"/>
                        </a:rPr>
                        <a:t>2,200,000</a:t>
                      </a:r>
                    </a:p>
                  </a:txBody>
                  <a:tcPr marL="91448" marR="91448" marT="45734" marB="45734" anchor="ctr">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algn="r"/>
                      <a:r>
                        <a:rPr lang="en-US" sz="1800" b="0" i="0" dirty="0">
                          <a:latin typeface="Arial Regular"/>
                          <a:cs typeface="Times New Roman" pitchFamily="18" charset="0"/>
                        </a:rPr>
                        <a:t>4,000,000</a:t>
                      </a:r>
                    </a:p>
                  </a:txBody>
                  <a:tcPr marL="91448" marR="91448" marT="45734" marB="45734" anchor="ctr">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algn="r"/>
                      <a:r>
                        <a:rPr lang="en-US" sz="1800" b="0" i="0" dirty="0">
                          <a:latin typeface="Arial Regular"/>
                          <a:cs typeface="Times New Roman" pitchFamily="18" charset="0"/>
                        </a:rPr>
                        <a:t>3,100,000</a:t>
                      </a:r>
                    </a:p>
                  </a:txBody>
                  <a:tcPr marL="91448" marR="91448" marT="45734" marB="45734" anchor="ctr">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272918">
                <a:tc>
                  <a:txBody>
                    <a:bodyPr/>
                    <a:lstStyle/>
                    <a:p>
                      <a:r>
                        <a:rPr lang="en-US" sz="1800" b="0" i="0" dirty="0">
                          <a:latin typeface="Arial Regular"/>
                          <a:cs typeface="Times New Roman" pitchFamily="18" charset="0"/>
                        </a:rPr>
                        <a:t>Annual benefit</a:t>
                      </a:r>
                    </a:p>
                  </a:txBody>
                  <a:tcPr marL="91448" marR="91448" marT="45734" marB="45734">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algn="r"/>
                      <a:r>
                        <a:rPr lang="en-US" sz="1800" b="0" i="0" dirty="0">
                          <a:latin typeface="Arial Regular"/>
                          <a:cs typeface="Times New Roman" pitchFamily="18" charset="0"/>
                        </a:rPr>
                        <a:t>5,000,000</a:t>
                      </a:r>
                    </a:p>
                  </a:txBody>
                  <a:tcPr marL="91448" marR="91448" marT="45734" marB="45734" anchor="ctr">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algn="r"/>
                      <a:r>
                        <a:rPr lang="en-US" sz="1800" b="0" i="0" dirty="0">
                          <a:latin typeface="Arial Regular"/>
                          <a:cs typeface="Times New Roman" pitchFamily="18" charset="0"/>
                        </a:rPr>
                        <a:t>4,500,000</a:t>
                      </a:r>
                    </a:p>
                  </a:txBody>
                  <a:tcPr marL="91448" marR="91448" marT="45734" marB="45734" anchor="ctr">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algn="r"/>
                      <a:r>
                        <a:rPr lang="en-US" sz="1800" b="0" i="0" dirty="0">
                          <a:latin typeface="Arial Regular"/>
                          <a:cs typeface="Times New Roman" pitchFamily="18" charset="0"/>
                        </a:rPr>
                        <a:t>6,500,000</a:t>
                      </a:r>
                    </a:p>
                  </a:txBody>
                  <a:tcPr marL="91448" marR="91448" marT="45734" marB="45734" anchor="ctr">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algn="r"/>
                      <a:r>
                        <a:rPr lang="en-US" sz="1800" b="0" i="0" dirty="0">
                          <a:latin typeface="Arial Regular"/>
                          <a:cs typeface="Times New Roman" pitchFamily="18" charset="0"/>
                        </a:rPr>
                        <a:t>5,800,000</a:t>
                      </a:r>
                    </a:p>
                  </a:txBody>
                  <a:tcPr marL="91448" marR="91448" marT="45734" marB="45734" anchor="ctr">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bl>
          </a:graphicData>
        </a:graphic>
      </p:graphicFrame>
    </p:spTree>
    <p:extLst>
      <p:ext uri="{BB962C8B-B14F-4D97-AF65-F5344CB8AC3E}">
        <p14:creationId xmlns:p14="http://schemas.microsoft.com/office/powerpoint/2010/main" val="1937540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10352"/>
            <a:ext cx="8229600" cy="502454"/>
          </a:xfrm>
        </p:spPr>
        <p:txBody>
          <a:bodyPr lIns="0" tIns="0" rIns="0" bIns="0"/>
          <a:lstStyle/>
          <a:p>
            <a:r>
              <a:rPr lang="en-US" altLang="en-US" sz="3400" dirty="0" smtClean="0"/>
              <a:t>Some Criticisms of B-C Analysis.</a:t>
            </a:r>
            <a:endParaRPr lang="en-US" sz="3400" dirty="0"/>
          </a:p>
        </p:txBody>
      </p:sp>
      <p:sp>
        <p:nvSpPr>
          <p:cNvPr id="6" name="Content Placeholder 5"/>
          <p:cNvSpPr>
            <a:spLocks noGrp="1"/>
          </p:cNvSpPr>
          <p:nvPr>
            <p:ph idx="1"/>
          </p:nvPr>
        </p:nvSpPr>
        <p:spPr>
          <a:xfrm>
            <a:off x="457200" y="1662339"/>
            <a:ext cx="8229600" cy="3265262"/>
          </a:xfrm>
        </p:spPr>
        <p:txBody>
          <a:bodyPr vert="horz" lIns="0" tIns="0" rIns="0" bIns="0" rtlCol="0">
            <a:noAutofit/>
          </a:bodyPr>
          <a:lstStyle/>
          <a:p>
            <a:r>
              <a:rPr lang="en-US" altLang="en-US" dirty="0"/>
              <a:t>B-C is often used as an </a:t>
            </a:r>
            <a:r>
              <a:rPr lang="ja-JP" altLang="en-US" dirty="0"/>
              <a:t>“</a:t>
            </a:r>
            <a:r>
              <a:rPr lang="en-US" altLang="ja-JP" dirty="0"/>
              <a:t>after-the-fact</a:t>
            </a:r>
            <a:r>
              <a:rPr lang="ja-JP" altLang="en-US" dirty="0"/>
              <a:t>”</a:t>
            </a:r>
            <a:r>
              <a:rPr lang="en-US" altLang="ja-JP" dirty="0"/>
              <a:t> justification tool.</a:t>
            </a:r>
          </a:p>
          <a:p>
            <a:r>
              <a:rPr lang="en-US" altLang="en-US" dirty="0"/>
              <a:t>Distributional inequities (one group benefits, another pays the cost) may not be accounted for.</a:t>
            </a:r>
          </a:p>
          <a:p>
            <a:r>
              <a:rPr lang="en-US" altLang="en-US" dirty="0"/>
              <a:t>Qualitative information is often ignored.</a:t>
            </a:r>
          </a:p>
          <a:p>
            <a:r>
              <a:rPr lang="en-US" altLang="en-US" dirty="0"/>
              <a:t>Bottom line: these are largely reflective of the inherent difficulties in evaluating public projects rather than the B-C method itself.</a:t>
            </a:r>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80164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 xmlns:a16="http://schemas.microsoft.com/office/drawing/2014/main" id="{E47FF819-0D5D-491A-BF8F-B42813E7390C}"/>
              </a:ext>
            </a:extLst>
          </p:cNvPr>
          <p:cNvSpPr>
            <a:spLocks noGrp="1"/>
          </p:cNvSpPr>
          <p:nvPr>
            <p:ph type="title"/>
          </p:nvPr>
        </p:nvSpPr>
        <p:spPr>
          <a:xfrm>
            <a:off x="457200" y="575732"/>
            <a:ext cx="8212138" cy="635315"/>
          </a:xfrm>
        </p:spPr>
        <p:txBody>
          <a:bodyPr/>
          <a:lstStyle/>
          <a:p>
            <a:r>
              <a:rPr lang="en-US" sz="3400" dirty="0">
                <a:latin typeface="+mj-lt"/>
              </a:rPr>
              <a:t>Copyright</a:t>
            </a:r>
          </a:p>
        </p:txBody>
      </p:sp>
      <p:pic>
        <p:nvPicPr>
          <p:cNvPr id="11" name="Picture 10"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319" y="2119235"/>
            <a:ext cx="8130427" cy="261953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48309"/>
            <a:ext cx="8212138" cy="1046440"/>
          </a:xfrm>
        </p:spPr>
        <p:txBody>
          <a:bodyPr lIns="0" tIns="0" rIns="0" bIns="0">
            <a:spAutoFit/>
          </a:bodyPr>
          <a:lstStyle/>
          <a:p>
            <a:r>
              <a:rPr lang="en-US" altLang="en-US" sz="3400" dirty="0"/>
              <a:t>Public </a:t>
            </a:r>
            <a:r>
              <a:rPr lang="en-US" altLang="en-US" sz="3400" dirty="0" smtClean="0"/>
              <a:t>Projects </a:t>
            </a:r>
            <a:r>
              <a:rPr lang="en-US" altLang="en-US" sz="3400" dirty="0"/>
              <a:t>are </a:t>
            </a:r>
            <a:r>
              <a:rPr lang="en-US" altLang="en-US" sz="3400" dirty="0" smtClean="0"/>
              <a:t>Unique </a:t>
            </a:r>
            <a:r>
              <a:rPr lang="en-US" altLang="en-US" sz="3400" dirty="0"/>
              <a:t>in </a:t>
            </a:r>
            <a:r>
              <a:rPr lang="en-US" altLang="en-US" sz="3400" dirty="0" smtClean="0"/>
              <a:t>Many Ways</a:t>
            </a:r>
            <a:r>
              <a:rPr lang="en-US" altLang="en-US" sz="3400" dirty="0"/>
              <a:t>.</a:t>
            </a:r>
            <a:endParaRPr lang="en-US" sz="3400" b="0" dirty="0"/>
          </a:p>
        </p:txBody>
      </p:sp>
      <p:sp>
        <p:nvSpPr>
          <p:cNvPr id="6" name="Content Placeholder 5"/>
          <p:cNvSpPr>
            <a:spLocks noGrp="1"/>
          </p:cNvSpPr>
          <p:nvPr>
            <p:ph idx="1"/>
          </p:nvPr>
        </p:nvSpPr>
        <p:spPr>
          <a:xfrm>
            <a:off x="457200" y="1658924"/>
            <a:ext cx="8229600" cy="4411676"/>
          </a:xfrm>
        </p:spPr>
        <p:txBody>
          <a:bodyPr/>
          <a:lstStyle/>
          <a:p>
            <a:r>
              <a:rPr lang="en-US" altLang="en-US" dirty="0"/>
              <a:t>Frequently much larger than private ventures</a:t>
            </a:r>
          </a:p>
          <a:p>
            <a:r>
              <a:rPr lang="en-US" altLang="en-US" dirty="0"/>
              <a:t>They may have multiple, varied purposes that sometimes conflict</a:t>
            </a:r>
          </a:p>
          <a:p>
            <a:r>
              <a:rPr lang="en-US" altLang="en-US" dirty="0"/>
              <a:t>Often very long project lives</a:t>
            </a:r>
          </a:p>
          <a:p>
            <a:r>
              <a:rPr lang="en-US" altLang="en-US" dirty="0"/>
              <a:t>Capital source is ultimately tax payers</a:t>
            </a:r>
          </a:p>
          <a:p>
            <a:r>
              <a:rPr lang="en-US" altLang="en-US" dirty="0"/>
              <a:t>Decisions made are often politically influenced</a:t>
            </a:r>
          </a:p>
          <a:p>
            <a:r>
              <a:rPr lang="en-US" altLang="en-US" dirty="0"/>
              <a:t>Benefits are often nonmonetary and are difficult to measure</a:t>
            </a:r>
          </a:p>
          <a:p>
            <a:r>
              <a:rPr lang="en-US" altLang="en-US" dirty="0"/>
              <a:t>more...</a:t>
            </a:r>
            <a:endParaRPr lang="en-US" dirty="0">
              <a:ea typeface="ＭＳ Ｐゴシック" charset="0"/>
              <a:cs typeface="Times New Roman" charset="0"/>
            </a:endParaRPr>
          </a:p>
        </p:txBody>
      </p:sp>
    </p:spTree>
    <p:extLst>
      <p:ext uri="{BB962C8B-B14F-4D97-AF65-F5344CB8AC3E}">
        <p14:creationId xmlns:p14="http://schemas.microsoft.com/office/powerpoint/2010/main" val="26250646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237068"/>
            <a:ext cx="8229600" cy="966148"/>
          </a:xfrm>
        </p:spPr>
        <p:txBody>
          <a:bodyPr lIns="0" tIns="0" rIns="0" bIns="0"/>
          <a:lstStyle/>
          <a:p>
            <a:r>
              <a:rPr lang="en-US" altLang="en-US" sz="3400" dirty="0"/>
              <a:t>These </a:t>
            </a:r>
            <a:r>
              <a:rPr lang="en-US" altLang="en-US" sz="3400" dirty="0" smtClean="0"/>
              <a:t>Elements Make Engineering Economy Studies More Challenging</a:t>
            </a:r>
            <a:r>
              <a:rPr lang="en-US" altLang="en-US" sz="3400" dirty="0"/>
              <a:t>.</a:t>
            </a:r>
            <a:endParaRPr lang="en-US" sz="3400" b="0" dirty="0"/>
          </a:p>
        </p:txBody>
      </p:sp>
      <p:sp>
        <p:nvSpPr>
          <p:cNvPr id="6" name="Content Placeholder 5"/>
          <p:cNvSpPr>
            <a:spLocks noGrp="1"/>
          </p:cNvSpPr>
          <p:nvPr>
            <p:ph idx="1"/>
          </p:nvPr>
        </p:nvSpPr>
        <p:spPr>
          <a:xfrm>
            <a:off x="458788" y="1658924"/>
            <a:ext cx="8229600" cy="2345810"/>
          </a:xfrm>
        </p:spPr>
        <p:txBody>
          <a:bodyPr/>
          <a:lstStyle/>
          <a:p>
            <a:r>
              <a:rPr lang="en-US" altLang="en-US" dirty="0"/>
              <a:t>The Flood Control Act of 1936 requires that benefits must exceed costs to justify federally funded projects, this is a criterion now used in most public projects.</a:t>
            </a:r>
          </a:p>
          <a:p>
            <a:r>
              <a:rPr lang="en-US" altLang="en-US" dirty="0"/>
              <a:t>There can be difficulty defining benefits, and even in establishing costs.</a:t>
            </a:r>
            <a:endParaRPr lang="en-US" dirty="0">
              <a:ea typeface="ＭＳ Ｐゴシック" charset="0"/>
              <a:cs typeface="Times New Roman" charset="0"/>
            </a:endParaRPr>
          </a:p>
        </p:txBody>
      </p:sp>
    </p:spTree>
    <p:extLst>
      <p:ext uri="{BB962C8B-B14F-4D97-AF65-F5344CB8AC3E}">
        <p14:creationId xmlns:p14="http://schemas.microsoft.com/office/powerpoint/2010/main" val="4262885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60144"/>
            <a:ext cx="8229600" cy="1561503"/>
          </a:xfrm>
        </p:spPr>
        <p:txBody>
          <a:bodyPr lIns="0" tIns="0" rIns="0" bIns="0"/>
          <a:lstStyle/>
          <a:p>
            <a:r>
              <a:rPr lang="en-US" altLang="en-US" sz="3400" dirty="0"/>
              <a:t>For </a:t>
            </a:r>
            <a:r>
              <a:rPr lang="en-US" altLang="en-US" sz="3400" dirty="0" smtClean="0"/>
              <a:t>Any Project</a:t>
            </a:r>
            <a:r>
              <a:rPr lang="en-US" altLang="en-US" sz="3400" dirty="0"/>
              <a:t>, the </a:t>
            </a:r>
            <a:r>
              <a:rPr lang="en-US" altLang="en-US" sz="3400" dirty="0" smtClean="0"/>
              <a:t>Proper Perspective </a:t>
            </a:r>
            <a:r>
              <a:rPr lang="en-US" altLang="en-US" sz="3400" dirty="0"/>
              <a:t>is to </a:t>
            </a:r>
            <a:r>
              <a:rPr lang="en-US" altLang="en-US" sz="3400" dirty="0" smtClean="0"/>
              <a:t>Consider </a:t>
            </a:r>
            <a:r>
              <a:rPr lang="en-US" altLang="en-US" sz="3400" dirty="0"/>
              <a:t>the </a:t>
            </a:r>
            <a:r>
              <a:rPr lang="en-US" altLang="en-US" sz="3400" dirty="0" smtClean="0"/>
              <a:t>Net Benefits </a:t>
            </a:r>
            <a:r>
              <a:rPr lang="en-US" altLang="en-US" sz="3400" dirty="0"/>
              <a:t>to the </a:t>
            </a:r>
            <a:r>
              <a:rPr lang="en-US" altLang="en-US" sz="3400" dirty="0" smtClean="0"/>
              <a:t>Owners </a:t>
            </a:r>
            <a:r>
              <a:rPr lang="en-US" altLang="en-US" sz="3400" dirty="0"/>
              <a:t>of the </a:t>
            </a:r>
            <a:r>
              <a:rPr lang="en-US" altLang="en-US" sz="3400" dirty="0" smtClean="0"/>
              <a:t>Enterprise</a:t>
            </a:r>
            <a:r>
              <a:rPr lang="en-US" altLang="en-US" sz="3400" dirty="0"/>
              <a:t>.</a:t>
            </a:r>
            <a:endParaRPr lang="en-US" sz="3400" b="0" dirty="0"/>
          </a:p>
        </p:txBody>
      </p:sp>
      <p:sp>
        <p:nvSpPr>
          <p:cNvPr id="6" name="Content Placeholder 5"/>
          <p:cNvSpPr>
            <a:spLocks noGrp="1"/>
          </p:cNvSpPr>
          <p:nvPr>
            <p:ph idx="1"/>
          </p:nvPr>
        </p:nvSpPr>
        <p:spPr>
          <a:xfrm>
            <a:off x="457200" y="2068754"/>
            <a:ext cx="8229600" cy="3747856"/>
          </a:xfrm>
        </p:spPr>
        <p:txBody>
          <a:bodyPr vert="horz" lIns="0" tIns="0" rIns="0" bIns="0" rtlCol="0">
            <a:noAutofit/>
          </a:bodyPr>
          <a:lstStyle/>
          <a:p>
            <a:r>
              <a:rPr lang="en-US" altLang="en-US" dirty="0"/>
              <a:t>For government projects, the owners are ultimately the taxpayers.</a:t>
            </a:r>
          </a:p>
          <a:p>
            <a:r>
              <a:rPr lang="en-US" altLang="en-US" dirty="0"/>
              <a:t>Benefits are favorable consequences of the project to the public (owners).</a:t>
            </a:r>
          </a:p>
          <a:p>
            <a:r>
              <a:rPr lang="en-US" altLang="en-US" dirty="0"/>
              <a:t>Costs represent monetary disbursements required of the government.</a:t>
            </a:r>
          </a:p>
          <a:p>
            <a:r>
              <a:rPr lang="en-US" altLang="en-US" dirty="0"/>
              <a:t>Disbenefits represent negative consequences of a project to the public (owners).</a:t>
            </a:r>
          </a:p>
        </p:txBody>
      </p:sp>
    </p:spTree>
    <p:extLst>
      <p:ext uri="{BB962C8B-B14F-4D97-AF65-F5344CB8AC3E}">
        <p14:creationId xmlns:p14="http://schemas.microsoft.com/office/powerpoint/2010/main" val="23533341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77800"/>
            <a:ext cx="8229600" cy="1033882"/>
          </a:xfrm>
        </p:spPr>
        <p:txBody>
          <a:bodyPr lIns="0" tIns="0" rIns="0" bIns="0"/>
          <a:lstStyle/>
          <a:p>
            <a:r>
              <a:rPr lang="en-US" altLang="en-US" sz="3400" dirty="0" smtClean="0"/>
              <a:t>Self-Liquidating Projects </a:t>
            </a:r>
            <a:r>
              <a:rPr lang="en-US" altLang="en-US" sz="3400" dirty="0"/>
              <a:t>are </a:t>
            </a:r>
            <a:r>
              <a:rPr lang="en-US" altLang="en-US" sz="3400" dirty="0" smtClean="0"/>
              <a:t>Expected </a:t>
            </a:r>
            <a:r>
              <a:rPr lang="en-US" altLang="en-US" sz="3400" dirty="0"/>
              <a:t>to </a:t>
            </a:r>
            <a:r>
              <a:rPr lang="en-US" altLang="en-US" sz="3400" dirty="0" smtClean="0"/>
              <a:t>Repay Their Costs</a:t>
            </a:r>
            <a:r>
              <a:rPr lang="en-US" altLang="en-US" sz="3400" dirty="0"/>
              <a:t>.</a:t>
            </a:r>
            <a:endParaRPr lang="en-US" sz="3400" b="0" dirty="0"/>
          </a:p>
        </p:txBody>
      </p:sp>
      <p:sp>
        <p:nvSpPr>
          <p:cNvPr id="6" name="Content Placeholder 5"/>
          <p:cNvSpPr>
            <a:spLocks noGrp="1"/>
          </p:cNvSpPr>
          <p:nvPr>
            <p:ph idx="1"/>
          </p:nvPr>
        </p:nvSpPr>
        <p:spPr>
          <a:xfrm>
            <a:off x="457200" y="1662337"/>
            <a:ext cx="8229600" cy="3168000"/>
          </a:xfrm>
        </p:spPr>
        <p:txBody>
          <a:bodyPr vert="horz" lIns="0" tIns="0" rIns="0" bIns="0" rtlCol="0">
            <a:noAutofit/>
          </a:bodyPr>
          <a:lstStyle/>
          <a:p>
            <a:r>
              <a:rPr lang="en-US" altLang="en-US" dirty="0"/>
              <a:t>These projects generally provide utility services (power, water, toll roads, etc.).</a:t>
            </a:r>
          </a:p>
          <a:p>
            <a:r>
              <a:rPr lang="en-US" altLang="en-US" dirty="0"/>
              <a:t>They earn direct revenue that offset their costs, but they are not expected to earn profits or pay taxes.</a:t>
            </a:r>
          </a:p>
          <a:p>
            <a:r>
              <a:rPr lang="en-US" altLang="en-US" dirty="0"/>
              <a:t>In some cases in-lieu payments are made to governments in place of taxes and fees that would have been paid had it been under private ownership</a:t>
            </a:r>
            <a:r>
              <a:rPr lang="en-US" altLang="en-US" dirty="0" smtClean="0"/>
              <a:t>.</a:t>
            </a:r>
            <a:endParaRPr lang="en-US" altLang="en-US" dirty="0"/>
          </a:p>
        </p:txBody>
      </p:sp>
    </p:spTree>
    <p:extLst>
      <p:ext uri="{BB962C8B-B14F-4D97-AF65-F5344CB8AC3E}">
        <p14:creationId xmlns:p14="http://schemas.microsoft.com/office/powerpoint/2010/main" val="3899451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94733"/>
            <a:ext cx="8212138" cy="1521913"/>
          </a:xfrm>
        </p:spPr>
        <p:txBody>
          <a:bodyPr lIns="0" tIns="0" rIns="0" bIns="0"/>
          <a:lstStyle/>
          <a:p>
            <a:r>
              <a:rPr lang="en-US" altLang="en-US" sz="3400" dirty="0"/>
              <a:t>Cost </a:t>
            </a:r>
            <a:r>
              <a:rPr lang="en-US" altLang="en-US" sz="3400" dirty="0" smtClean="0"/>
              <a:t>Allocations </a:t>
            </a:r>
            <a:r>
              <a:rPr lang="en-US" altLang="en-US" sz="3400" dirty="0"/>
              <a:t>in </a:t>
            </a:r>
            <a:r>
              <a:rPr lang="en-US" altLang="en-US" sz="3400" dirty="0" smtClean="0"/>
              <a:t>Multiple-Purpose</a:t>
            </a:r>
            <a:r>
              <a:rPr lang="en-US" altLang="en-US" sz="3400" dirty="0"/>
              <a:t>, </a:t>
            </a:r>
            <a:r>
              <a:rPr lang="en-US" altLang="en-US" sz="3400" dirty="0" smtClean="0"/>
              <a:t>Public-Sector Projects Tend </a:t>
            </a:r>
            <a:r>
              <a:rPr lang="en-US" altLang="en-US" sz="3400" dirty="0"/>
              <a:t>to be arbitrary.</a:t>
            </a:r>
            <a:endParaRPr lang="en-US" sz="3400" b="0" dirty="0"/>
          </a:p>
        </p:txBody>
      </p:sp>
      <p:sp>
        <p:nvSpPr>
          <p:cNvPr id="6" name="Content Placeholder 5"/>
          <p:cNvSpPr>
            <a:spLocks noGrp="1"/>
          </p:cNvSpPr>
          <p:nvPr>
            <p:ph sz="quarter" idx="13"/>
          </p:nvPr>
        </p:nvSpPr>
        <p:spPr>
          <a:xfrm>
            <a:off x="457200" y="2065362"/>
            <a:ext cx="8212138" cy="3404122"/>
          </a:xfrm>
        </p:spPr>
        <p:txBody>
          <a:bodyPr vert="horz" lIns="0" tIns="0" rIns="0" bIns="0" rtlCol="0">
            <a:noAutofit/>
          </a:bodyPr>
          <a:lstStyle/>
          <a:p>
            <a:r>
              <a:rPr lang="en-US" altLang="en-US" dirty="0"/>
              <a:t>Some projects naturally have multiple purposes—e.g., construction of a dam.</a:t>
            </a:r>
          </a:p>
          <a:p>
            <a:r>
              <a:rPr lang="en-US" altLang="en-US" dirty="0"/>
              <a:t>Some of the costs incurred cannot properly be assigned to only one purpose.</a:t>
            </a:r>
          </a:p>
          <a:p>
            <a:r>
              <a:rPr lang="en-US" altLang="en-US" dirty="0"/>
              <a:t>Purposes may be in conflict.</a:t>
            </a:r>
          </a:p>
          <a:p>
            <a:r>
              <a:rPr lang="en-US" altLang="en-US" dirty="0"/>
              <a:t>Often support for a public project, and its many purposes, is politically sensitive.</a:t>
            </a:r>
            <a:endParaRPr lang="en-US" dirty="0">
              <a:ea typeface="ＭＳ Ｐゴシック" charset="0"/>
              <a:cs typeface="ＭＳ Ｐゴシック" charset="0"/>
            </a:endParaRPr>
          </a:p>
        </p:txBody>
      </p:sp>
    </p:spTree>
    <p:extLst>
      <p:ext uri="{BB962C8B-B14F-4D97-AF65-F5344CB8AC3E}">
        <p14:creationId xmlns:p14="http://schemas.microsoft.com/office/powerpoint/2010/main" val="21630965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p:cNvSpPr>
            <a:spLocks noGrp="1"/>
          </p:cNvSpPr>
          <p:nvPr>
            <p:ph type="title"/>
          </p:nvPr>
        </p:nvSpPr>
        <p:spPr>
          <a:xfrm>
            <a:off x="457200" y="197253"/>
            <a:ext cx="7975600" cy="1419548"/>
          </a:xfrm>
        </p:spPr>
        <p:txBody>
          <a:bodyPr/>
          <a:lstStyle/>
          <a:p>
            <a:r>
              <a:rPr lang="en-IN" sz="3400" dirty="0"/>
              <a:t>Difficulties Inherent in Engineering Economy Studies in the Public Sector </a:t>
            </a:r>
            <a:r>
              <a:rPr lang="en-IN" sz="2800" dirty="0"/>
              <a:t>(1 of 2)</a:t>
            </a:r>
          </a:p>
        </p:txBody>
      </p:sp>
      <p:sp>
        <p:nvSpPr>
          <p:cNvPr id="6" name="Content Placeholder 5"/>
          <p:cNvSpPr>
            <a:spLocks noGrp="1"/>
          </p:cNvSpPr>
          <p:nvPr>
            <p:ph idx="1"/>
          </p:nvPr>
        </p:nvSpPr>
        <p:spPr>
          <a:xfrm>
            <a:off x="457200" y="2068606"/>
            <a:ext cx="8229600" cy="3740465"/>
          </a:xfrm>
        </p:spPr>
        <p:txBody>
          <a:bodyPr vert="horz" lIns="0" tIns="0" rIns="0" bIns="0" rtlCol="0">
            <a:noAutofit/>
          </a:bodyPr>
          <a:lstStyle/>
          <a:p>
            <a:r>
              <a:rPr lang="en-US" altLang="en-US" dirty="0"/>
              <a:t>Profit standard not used to measure effectiveness</a:t>
            </a:r>
          </a:p>
          <a:p>
            <a:r>
              <a:rPr lang="en-US" altLang="en-US" dirty="0"/>
              <a:t>Monetary effect of many benefits is difficult to quantify</a:t>
            </a:r>
          </a:p>
          <a:p>
            <a:r>
              <a:rPr lang="en-US" altLang="en-US" dirty="0"/>
              <a:t>May be little or no connection between the project and the public (owners).</a:t>
            </a:r>
          </a:p>
          <a:p>
            <a:r>
              <a:rPr lang="en-US" altLang="en-US" dirty="0"/>
              <a:t>Often strong political influence whenever public funds are used, with little consideration to long-term consequences.</a:t>
            </a:r>
            <a:endParaRPr lang="en-US" dirty="0">
              <a:ea typeface="ＭＳ Ｐゴシック" charset="0"/>
              <a:cs typeface="ＭＳ Ｐゴシック" charset="0"/>
            </a:endParaRPr>
          </a:p>
        </p:txBody>
      </p:sp>
    </p:spTree>
    <p:extLst>
      <p:ext uri="{BB962C8B-B14F-4D97-AF65-F5344CB8AC3E}">
        <p14:creationId xmlns:p14="http://schemas.microsoft.com/office/powerpoint/2010/main" val="32127719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41375"/>
            <a:ext cx="7933267" cy="1472790"/>
          </a:xfrm>
        </p:spPr>
        <p:txBody>
          <a:bodyPr vert="horz" lIns="0" tIns="0" rIns="0" bIns="0" rtlCol="0" anchor="b">
            <a:noAutofit/>
          </a:bodyPr>
          <a:lstStyle/>
          <a:p>
            <a:r>
              <a:rPr lang="en-US" altLang="en-US" sz="3400" dirty="0"/>
              <a:t>Difficulties </a:t>
            </a:r>
            <a:r>
              <a:rPr lang="en-US" altLang="en-US" sz="3400" dirty="0" smtClean="0"/>
              <a:t>Inherent </a:t>
            </a:r>
            <a:r>
              <a:rPr lang="en-US" altLang="en-US" sz="3400" dirty="0"/>
              <a:t>in </a:t>
            </a:r>
            <a:r>
              <a:rPr lang="en-US" altLang="en-US" sz="3400" dirty="0" smtClean="0"/>
              <a:t>Engineering Economy Studies </a:t>
            </a:r>
            <a:r>
              <a:rPr lang="en-US" altLang="en-US" sz="3400" dirty="0"/>
              <a:t>in the </a:t>
            </a:r>
            <a:r>
              <a:rPr lang="en-US" altLang="en-US" sz="3400" dirty="0" smtClean="0"/>
              <a:t>Public Sector </a:t>
            </a:r>
            <a:r>
              <a:rPr lang="en-US" altLang="en-US" sz="2800" dirty="0" smtClean="0"/>
              <a:t>(2 of 2)</a:t>
            </a:r>
            <a:endParaRPr lang="en-US" sz="2800" dirty="0">
              <a:ea typeface="ＭＳ Ｐゴシック" charset="0"/>
              <a:cs typeface="Times New Roman" charset="0"/>
            </a:endParaRPr>
          </a:p>
        </p:txBody>
      </p:sp>
      <p:sp>
        <p:nvSpPr>
          <p:cNvPr id="6" name="Content Placeholder 5"/>
          <p:cNvSpPr>
            <a:spLocks noGrp="1"/>
          </p:cNvSpPr>
          <p:nvPr>
            <p:ph idx="1"/>
          </p:nvPr>
        </p:nvSpPr>
        <p:spPr>
          <a:xfrm>
            <a:off x="457200" y="2068754"/>
            <a:ext cx="8229600" cy="2613329"/>
          </a:xfrm>
        </p:spPr>
        <p:txBody>
          <a:bodyPr vert="horz" lIns="0" tIns="0" rIns="0" bIns="0" rtlCol="0">
            <a:noAutofit/>
          </a:bodyPr>
          <a:lstStyle/>
          <a:p>
            <a:r>
              <a:rPr lang="en-US" altLang="en-US" dirty="0"/>
              <a:t>Public projects are more subject to legal restrictions than private projects</a:t>
            </a:r>
          </a:p>
          <a:p>
            <a:r>
              <a:rPr lang="en-US" altLang="en-US" dirty="0"/>
              <a:t>The ability of governmental bodies to obtain capital is more restricted than that of private enterprise</a:t>
            </a:r>
          </a:p>
          <a:p>
            <a:r>
              <a:rPr lang="en-US" altLang="en-US" dirty="0"/>
              <a:t>The appropriate interest rate for discounting benefits and costs is often controversially and politically sensitive.</a:t>
            </a:r>
          </a:p>
        </p:txBody>
      </p:sp>
    </p:spTree>
    <p:extLst>
      <p:ext uri="{BB962C8B-B14F-4D97-AF65-F5344CB8AC3E}">
        <p14:creationId xmlns:p14="http://schemas.microsoft.com/office/powerpoint/2010/main" val="3703537625"/>
      </p:ext>
    </p:extLst>
  </p:cSld>
  <p:clrMapOvr>
    <a:masterClrMapping/>
  </p:clrMapOvr>
  <p:timing>
    <p:tnLst>
      <p:par>
        <p:cTn id="1" dur="indefinite" restart="never" nodeType="tmRoot"/>
      </p:par>
    </p:tnLst>
  </p:timing>
</p:sld>
</file>

<file path=ppt/theme/theme1.xml><?xml version="1.0" encoding="utf-8"?>
<a:theme xmlns:a="http://schemas.openxmlformats.org/drawingml/2006/main" name="2_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34943</TotalTime>
  <Words>1702</Words>
  <Application>Microsoft Office PowerPoint</Application>
  <PresentationFormat>On-screen Show (4:3)</PresentationFormat>
  <Paragraphs>237</Paragraphs>
  <Slides>25</Slides>
  <Notes>25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2_508 Lecture</vt:lpstr>
      <vt:lpstr>Equation</vt:lpstr>
      <vt:lpstr>Engineering Economy</vt:lpstr>
      <vt:lpstr>Objective</vt:lpstr>
      <vt:lpstr>Public Projects are Unique in Many Ways.</vt:lpstr>
      <vt:lpstr>These Elements Make Engineering Economy Studies More Challenging.</vt:lpstr>
      <vt:lpstr>For Any Project, the Proper Perspective is to Consider the Net Benefits to the Owners of the Enterprise.</vt:lpstr>
      <vt:lpstr>Self-Liquidating Projects are Expected to Repay Their Costs.</vt:lpstr>
      <vt:lpstr>Cost Allocations in Multiple-Purpose, Public-Sector Projects Tend to be arbitrary.</vt:lpstr>
      <vt:lpstr>Difficulties Inherent in Engineering Economy Studies in the Public Sector (1 of 2)</vt:lpstr>
      <vt:lpstr>Difficulties Inherent in Engineering Economy Studies in the Public Sector (2 of 2)</vt:lpstr>
      <vt:lpstr>Selecting the Interest Rate to Use in Public Projects is Challenging.</vt:lpstr>
      <vt:lpstr>More Interest Rate Considerations…</vt:lpstr>
      <vt:lpstr>Applying the Benefit-Cost Ratio Method</vt:lpstr>
      <vt:lpstr>Two B-C Ratios</vt:lpstr>
      <vt:lpstr>B-C ratios for Annual Worth.</vt:lpstr>
      <vt:lpstr>Pause and Solve (1 of 2)</vt:lpstr>
      <vt:lpstr>Solution</vt:lpstr>
      <vt:lpstr>Disbenefits (D) can be Included in the B-C Ratio in Either the Numerator or Denominator, as Shown with AW Below.</vt:lpstr>
      <vt:lpstr>Added Benefits vs. Reduced Cost</vt:lpstr>
      <vt:lpstr>Selecting Projects</vt:lpstr>
      <vt:lpstr>Incremental B-C Analysis for Mutually Exclusive Projects.</vt:lpstr>
      <vt:lpstr>Which, if Any, of the MEA Projects Below Should be Selected Using B-C Analysis?  Assume a 20 year Study Period and MARR=10%.</vt:lpstr>
      <vt:lpstr>Incremental Analysis</vt:lpstr>
      <vt:lpstr>Pause and Solve (2 of 2)</vt:lpstr>
      <vt:lpstr>Some Criticisms of B-C Analysis.</vt:lpstr>
      <vt:lpstr>Copyright</vt:lpstr>
    </vt:vector>
  </TitlesOfParts>
  <Company>Integra Software Services Pvt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Engineering Economy, Seventeenth Edition   </dc:title>
  <dc:subject>Economy</dc:subject>
  <dc:creator>William G. Sullivan, Elin M. Wicks and C. Patrick Koelling</dc:creator>
  <cp:keywords>Economy</cp:keywords>
  <cp:lastModifiedBy>Revanth Rangaramanujam, Integra-PDY, IN</cp:lastModifiedBy>
  <cp:revision>527</cp:revision>
  <dcterms:modified xsi:type="dcterms:W3CDTF">2018-06-13T16:20:39Z</dcterms:modified>
</cp:coreProperties>
</file>