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11"/>
  </p:notesMasterIdLst>
  <p:handoutMasterIdLst>
    <p:handoutMasterId r:id="rId12"/>
  </p:handoutMasterIdLst>
  <p:sldIdLst>
    <p:sldId id="323" r:id="rId2"/>
    <p:sldId id="271" r:id="rId3"/>
    <p:sldId id="314" r:id="rId4"/>
    <p:sldId id="320" r:id="rId5"/>
    <p:sldId id="316" r:id="rId6"/>
    <p:sldId id="317" r:id="rId7"/>
    <p:sldId id="318" r:id="rId8"/>
    <p:sldId id="319" r:id="rId9"/>
    <p:sldId id="298" r:id="rId1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42" autoAdjust="0"/>
    <p:restoredTop sz="86358" autoAdjust="0"/>
  </p:normalViewPr>
  <p:slideViewPr>
    <p:cSldViewPr snapToGrid="0" snapToObjects="1">
      <p:cViewPr varScale="1">
        <p:scale>
          <a:sx n="113" d="100"/>
          <a:sy n="113" d="100"/>
        </p:scale>
        <p:origin x="-1668" y="-108"/>
      </p:cViewPr>
      <p:guideLst>
        <p:guide orient="horz" pos="2160"/>
        <p:guide orient="horz" pos="3895"/>
        <p:guide orient="horz" pos="704"/>
        <p:guide orient="horz" pos="368"/>
        <p:guide orient="horz" pos="1003"/>
        <p:guide orient="horz" pos="4012"/>
        <p:guide orient="horz" pos="1643"/>
        <p:guide orient="horz" pos="2059"/>
        <p:guide orient="horz" pos="3733"/>
        <p:guide pos="2880"/>
        <p:guide pos="289"/>
        <p:guide pos="5461"/>
        <p:guide pos="3029"/>
        <p:guide pos="507"/>
        <p:guide pos="2683"/>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6/13/2018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a:t>If this slide</a:t>
            </a:r>
            <a:r>
              <a:rPr lang="en-US" baseline="0" dirty="0"/>
              <a:t> was not included in the original PPT, it should be added.</a:t>
            </a: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6/13/2018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584200"/>
            <a:ext cx="8229600" cy="636173"/>
          </a:xfrm>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6/13/2018</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sp>
        <p:nvSpPr>
          <p:cNvPr id="7" name="Picture Placeholder 6"/>
          <p:cNvSpPr>
            <a:spLocks noGrp="1"/>
          </p:cNvSpPr>
          <p:nvPr>
            <p:ph type="pic" sz="quarter" idx="13"/>
          </p:nvPr>
        </p:nvSpPr>
        <p:spPr>
          <a:xfrm>
            <a:off x="457200" y="1752600"/>
            <a:ext cx="8229600" cy="3505200"/>
          </a:xfrm>
        </p:spPr>
        <p:txBody>
          <a:bodyPr/>
          <a:lstStyle/>
          <a:p>
            <a:endParaRPr lang="en-US" dirty="0"/>
          </a:p>
        </p:txBody>
      </p:sp>
    </p:spTree>
    <p:extLst>
      <p:ext uri="{BB962C8B-B14F-4D97-AF65-F5344CB8AC3E}">
        <p14:creationId xmlns:p14="http://schemas.microsoft.com/office/powerpoint/2010/main" val="1821784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7" name="Shape 27"/>
          <p:cNvSpPr txBox="1">
            <a:spLocks noGrp="1"/>
          </p:cNvSpPr>
          <p:nvPr>
            <p:ph type="ftr" idx="11"/>
          </p:nvPr>
        </p:nvSpPr>
        <p:spPr>
          <a:xfrm>
            <a:off x="566738" y="6172200"/>
            <a:ext cx="8102600"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8" name="Shape 28"/>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9" name="Shape 29"/>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00F45AE3-EB76-41DE-97B2-CFE79B73D3C6}"/>
              </a:ext>
            </a:extLst>
          </p:cNvPr>
          <p:cNvSpPr>
            <a:spLocks noGrp="1"/>
          </p:cNvSpPr>
          <p:nvPr>
            <p:ph sz="quarter" idx="13"/>
          </p:nvPr>
        </p:nvSpPr>
        <p:spPr>
          <a:xfrm>
            <a:off x="458788" y="1441450"/>
            <a:ext cx="8102600" cy="4598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211BB07C-705F-4113-A2C5-779D6EA64D97}"/>
              </a:ext>
            </a:extLst>
          </p:cNvPr>
          <p:cNvSpPr>
            <a:spLocks noGrp="1"/>
          </p:cNvSpPr>
          <p:nvPr>
            <p:ph sz="quarter" idx="13"/>
          </p:nvPr>
        </p:nvSpPr>
        <p:spPr>
          <a:xfrm>
            <a:off x="458788" y="1556327"/>
            <a:ext cx="8120062" cy="2267528"/>
          </a:xfrm>
        </p:spPr>
        <p:txBody>
          <a:bodyPr/>
          <a:lstStyle/>
          <a:p>
            <a:pPr lvl="0"/>
            <a:r>
              <a:rPr lang="en-US" dirty="0"/>
              <a:t>Edit Master text styles</a:t>
            </a:r>
          </a:p>
        </p:txBody>
      </p:sp>
      <p:sp>
        <p:nvSpPr>
          <p:cNvPr id="7" name="Content Placeholder 6">
            <a:extLst>
              <a:ext uri="{FF2B5EF4-FFF2-40B4-BE49-F238E27FC236}">
                <a16:creationId xmlns="" xmlns:a16="http://schemas.microsoft.com/office/drawing/2014/main" id="{820D01C0-4FD2-4065-9EC3-96A308398288}"/>
              </a:ext>
            </a:extLst>
          </p:cNvPr>
          <p:cNvSpPr>
            <a:spLocks noGrp="1"/>
          </p:cNvSpPr>
          <p:nvPr>
            <p:ph sz="quarter" idx="14"/>
          </p:nvPr>
        </p:nvSpPr>
        <p:spPr>
          <a:xfrm>
            <a:off x="458788" y="3971925"/>
            <a:ext cx="8120062" cy="2105025"/>
          </a:xfrm>
        </p:spPr>
        <p:txBody>
          <a:bodyPr/>
          <a:lstStyle/>
          <a:p>
            <a:pPr lvl="0"/>
            <a:r>
              <a:rPr lang="en-US" dirty="0"/>
              <a:t>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Figure + Caption">
    <p:spTree>
      <p:nvGrpSpPr>
        <p:cNvPr id="1" name="Shape 53"/>
        <p:cNvGrpSpPr/>
        <p:nvPr/>
      </p:nvGrpSpPr>
      <p:grpSpPr>
        <a:xfrm>
          <a:off x="0" y="0"/>
          <a:ext cx="0" cy="0"/>
          <a:chOff x="0" y="0"/>
          <a:chExt cx="0" cy="0"/>
        </a:xfrm>
      </p:grpSpPr>
      <p:sp>
        <p:nvSpPr>
          <p:cNvPr id="54" name="Shape 54"/>
          <p:cNvSpPr txBox="1">
            <a:spLocks noGrp="1"/>
          </p:cNvSpPr>
          <p:nvPr>
            <p:ph type="title" hasCustomPrompt="1"/>
          </p:nvPr>
        </p:nvSpPr>
        <p:spPr>
          <a:xfrm>
            <a:off x="457200" y="228600"/>
            <a:ext cx="8229600" cy="106679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dirty="0"/>
              <a:t>Click to add figure number and title</a:t>
            </a:r>
            <a:endParaRPr dirty="0"/>
          </a:p>
        </p:txBody>
      </p:sp>
      <p:sp>
        <p:nvSpPr>
          <p:cNvPr id="55" name="Shape 55"/>
          <p:cNvSpPr txBox="1">
            <a:spLocks noGrp="1"/>
          </p:cNvSpPr>
          <p:nvPr>
            <p:ph type="body" idx="1" hasCustomPrompt="1"/>
          </p:nvPr>
        </p:nvSpPr>
        <p:spPr>
          <a:xfrm>
            <a:off x="458788" y="5050971"/>
            <a:ext cx="8120062" cy="1018367"/>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1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r>
              <a:rPr lang="en-US" dirty="0"/>
              <a:t>Click to add caption</a:t>
            </a:r>
            <a:endParaRPr dirty="0"/>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
        <p:nvSpPr>
          <p:cNvPr id="3" name="Picture Placeholder 2">
            <a:extLst>
              <a:ext uri="{FF2B5EF4-FFF2-40B4-BE49-F238E27FC236}">
                <a16:creationId xmlns="" xmlns:a16="http://schemas.microsoft.com/office/drawing/2014/main" id="{AD3CB993-AC2C-41C5-BFB7-F2499EC1A14C}"/>
              </a:ext>
            </a:extLst>
          </p:cNvPr>
          <p:cNvSpPr>
            <a:spLocks noGrp="1"/>
          </p:cNvSpPr>
          <p:nvPr>
            <p:ph type="pic" sz="quarter" idx="13"/>
          </p:nvPr>
        </p:nvSpPr>
        <p:spPr>
          <a:xfrm>
            <a:off x="458788" y="1512888"/>
            <a:ext cx="8123237" cy="3417887"/>
          </a:xfrm>
        </p:spPr>
        <p:txBody>
          <a:bodyPr/>
          <a:lstStyle/>
          <a:p>
            <a:endParaRPr lang="en-US" dirty="0"/>
          </a:p>
        </p:txBody>
      </p:sp>
    </p:spTree>
    <p:extLst>
      <p:ext uri="{BB962C8B-B14F-4D97-AF65-F5344CB8AC3E}">
        <p14:creationId xmlns:p14="http://schemas.microsoft.com/office/powerpoint/2010/main" val="18850975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p>
            <a:pPr lvl="0"/>
            <a:r>
              <a:rPr lang="en-US" dirty="0"/>
              <a:t>Edit Master text styles</a:t>
            </a:r>
          </a:p>
        </p:txBody>
      </p:sp>
      <p:sp>
        <p:nvSpPr>
          <p:cNvPr id="9" name="Picture Placeholder 8">
            <a:extLst>
              <a:ext uri="{FF2B5EF4-FFF2-40B4-BE49-F238E27FC236}">
                <a16:creationId xmlns=""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p>
            <a:endParaRPr lang="en-US" dirty="0"/>
          </a:p>
        </p:txBody>
      </p:sp>
      <p:sp>
        <p:nvSpPr>
          <p:cNvPr id="11" name="Text Placeholder 10">
            <a:extLst>
              <a:ext uri="{FF2B5EF4-FFF2-40B4-BE49-F238E27FC236}">
                <a16:creationId xmlns=""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 xmlns:a16="http://schemas.microsoft.com/office/drawing/2014/main"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 xmlns:a16="http://schemas.microsoft.com/office/drawing/2014/main"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33220075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6/13/2018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6/13/2018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458788"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6/13/2018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4037673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6/13/2018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118872" indent="-118872">
              <a:buClr>
                <a:srgbClr val="007FA3"/>
              </a:buClr>
              <a:buSzPct val="25000"/>
              <a:defRPr sz="2400"/>
            </a:lvl1pPr>
            <a:lvl2pPr marL="569913" indent="-285750">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6/13/2018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7899452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6/13/2018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6/13/2018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2019, 2016, 2013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92" r:id="rId5"/>
    <p:sldLayoutId id="2147483679" r:id="rId6"/>
    <p:sldLayoutId id="2147483680" r:id="rId7"/>
    <p:sldLayoutId id="2147483682" r:id="rId8"/>
    <p:sldLayoutId id="2147483686" r:id="rId9"/>
    <p:sldLayoutId id="2147483689" r:id="rId10"/>
    <p:sldLayoutId id="2147483649" r:id="rId11"/>
    <p:sldLayoutId id="2147483650" r:id="rId12"/>
    <p:sldLayoutId id="2147483671" r:id="rId13"/>
    <p:sldLayoutId id="2147483673" r:id="rId14"/>
    <p:sldLayoutId id="2147483693" r:id="rId15"/>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75978"/>
            <a:ext cx="8613775" cy="553998"/>
          </a:xfrm>
        </p:spPr>
        <p:txBody>
          <a:bodyPr vert="horz" wrap="square" lIns="0" tIns="0" rIns="0" bIns="0" rtlCol="0" anchor="t">
            <a:spAutoFit/>
          </a:bodyPr>
          <a:lstStyle/>
          <a:p>
            <a:r>
              <a:rPr lang="en-US" dirty="0">
                <a:latin typeface="+mj-lt"/>
              </a:rPr>
              <a:t>Engineering Economy</a:t>
            </a:r>
            <a:endParaRPr lang="en-US" dirty="0">
              <a:latin typeface="+mj-lt"/>
              <a:ea typeface="ＭＳ Ｐゴシック" pitchFamily="-108" charset="-128"/>
              <a:cs typeface="ＭＳ Ｐゴシック" pitchFamily="-108" charset="-128"/>
            </a:endParaRPr>
          </a:p>
        </p:txBody>
      </p:sp>
      <p:sp>
        <p:nvSpPr>
          <p:cNvPr id="8" name="Text Placeholder 7"/>
          <p:cNvSpPr>
            <a:spLocks noGrp="1"/>
          </p:cNvSpPr>
          <p:nvPr>
            <p:ph type="body" sz="quarter" idx="13"/>
          </p:nvPr>
        </p:nvSpPr>
        <p:spPr>
          <a:xfrm>
            <a:off x="454475" y="742087"/>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Seventeenth Edition</a:t>
            </a:r>
          </a:p>
        </p:txBody>
      </p:sp>
      <p:sp>
        <p:nvSpPr>
          <p:cNvPr id="4" name="Content Placeholder 3"/>
          <p:cNvSpPr>
            <a:spLocks noGrp="1"/>
          </p:cNvSpPr>
          <p:nvPr>
            <p:ph type="body" sz="quarter" idx="14"/>
          </p:nvPr>
        </p:nvSpPr>
        <p:spPr>
          <a:xfrm>
            <a:off x="5029200" y="2521683"/>
            <a:ext cx="3657600" cy="492443"/>
          </a:xfrm>
        </p:spPr>
        <p:txBody>
          <a:bodyPr vert="horz" lIns="0" tIns="0" rIns="0" bIns="0" rtlCol="0" anchor="b">
            <a:spAutoFit/>
          </a:bodyPr>
          <a:lstStyle/>
          <a:p>
            <a:r>
              <a:rPr lang="en-US" sz="3200" dirty="0">
                <a:latin typeface="+mn-lt"/>
                <a:ea typeface="+mj-ea"/>
                <a:cs typeface="Calibri" panose="020F0502020204030204" pitchFamily="34" charset="0"/>
              </a:rPr>
              <a:t>Chapter </a:t>
            </a:r>
            <a:r>
              <a:rPr lang="en-US" sz="3200" dirty="0" smtClean="0">
                <a:latin typeface="+mn-lt"/>
                <a:ea typeface="+mj-ea"/>
                <a:cs typeface="Calibri" panose="020F0502020204030204" pitchFamily="34" charset="0"/>
              </a:rPr>
              <a:t>01</a:t>
            </a:r>
            <a:endParaRPr lang="en-US" sz="3200" dirty="0">
              <a:latin typeface="+mn-lt"/>
              <a:ea typeface="+mj-ea"/>
              <a:cs typeface="Calibri" panose="020F0502020204030204" pitchFamily="34" charset="0"/>
            </a:endParaRPr>
          </a:p>
        </p:txBody>
      </p:sp>
      <p:sp>
        <p:nvSpPr>
          <p:cNvPr id="9" name="Content Placeholder 4"/>
          <p:cNvSpPr>
            <a:spLocks noGrp="1"/>
          </p:cNvSpPr>
          <p:nvPr>
            <p:ph type="body" sz="quarter" idx="15"/>
          </p:nvPr>
        </p:nvSpPr>
        <p:spPr>
          <a:xfrm>
            <a:off x="5037664" y="3192591"/>
            <a:ext cx="3657600" cy="615553"/>
          </a:xfrm>
        </p:spPr>
        <p:txBody>
          <a:bodyPr vert="horz" wrap="square" lIns="0" tIns="0" rIns="0" bIns="0" rtlCol="0" anchor="b">
            <a:spAutoFit/>
          </a:bodyPr>
          <a:lstStyle/>
          <a:p>
            <a:r>
              <a:rPr lang="en-IN" sz="2000" dirty="0">
                <a:latin typeface="+mn-lt"/>
              </a:rPr>
              <a:t>Introduction to Engineering Economy</a:t>
            </a:r>
          </a:p>
        </p:txBody>
      </p:sp>
      <p:pic>
        <p:nvPicPr>
          <p:cNvPr id="1026" name="Picture 2" descr="Front Cover: Engineering Economy Seventeenth Edition by Sullivan, Wicks and Koelli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96664" y="1579961"/>
            <a:ext cx="3585111" cy="445848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184666"/>
          </a:xfrm>
        </p:spPr>
        <p:txBody>
          <a:bodyPr>
            <a:spAutoFit/>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460077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3"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558799"/>
            <a:ext cx="8229600" cy="644416"/>
          </a:xfrm>
        </p:spPr>
        <p:txBody>
          <a:bodyPr lIns="0" tIns="0" rIns="0" bIns="0"/>
          <a:lstStyle/>
          <a:p>
            <a:r>
              <a:rPr lang="en-US" altLang="en-US" sz="3400" dirty="0" smtClean="0">
                <a:cs typeface="Arial" panose="020B0604020202020204" pitchFamily="34" charset="0"/>
              </a:rPr>
              <a:t>Objective</a:t>
            </a:r>
            <a:endParaRPr lang="en-US" sz="3400" b="0" dirty="0"/>
          </a:p>
        </p:txBody>
      </p:sp>
      <p:sp>
        <p:nvSpPr>
          <p:cNvPr id="6" name="Content Placeholder 5"/>
          <p:cNvSpPr>
            <a:spLocks noGrp="1"/>
          </p:cNvSpPr>
          <p:nvPr>
            <p:ph idx="1"/>
          </p:nvPr>
        </p:nvSpPr>
        <p:spPr>
          <a:xfrm>
            <a:off x="457200" y="1658924"/>
            <a:ext cx="8229600" cy="1477328"/>
          </a:xfrm>
        </p:spPr>
        <p:txBody>
          <a:bodyPr>
            <a:spAutoFit/>
          </a:bodyPr>
          <a:lstStyle/>
          <a:p>
            <a:pPr marL="0" indent="0">
              <a:spcBef>
                <a:spcPts val="0"/>
              </a:spcBef>
              <a:buClr>
                <a:schemeClr val="lt1"/>
              </a:buClr>
              <a:buSzPct val="25000"/>
              <a:buNone/>
            </a:pPr>
            <a:r>
              <a:rPr lang="en-US" dirty="0">
                <a:ea typeface="Verdana" panose="020B0604030504040204" pitchFamily="34" charset="0"/>
                <a:cs typeface="Verdana" panose="020B0604030504040204" pitchFamily="34" charset="0"/>
              </a:rPr>
              <a:t>The purpose of this book is to develop and illustrate the principles and methodology required to answer the basic economic question of any design: Do its benefits exceed its costs?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88763"/>
            <a:ext cx="8229600" cy="523220"/>
          </a:xfrm>
        </p:spPr>
        <p:txBody>
          <a:bodyPr lIns="0" tIns="0" rIns="0" bIns="0">
            <a:spAutoFit/>
          </a:bodyPr>
          <a:lstStyle/>
          <a:p>
            <a:r>
              <a:rPr lang="en-US" sz="3400" dirty="0">
                <a:ea typeface="ＭＳ Ｐゴシック" charset="0"/>
                <a:cs typeface="Times New Roman" charset="0"/>
              </a:rPr>
              <a:t>Engineering </a:t>
            </a:r>
            <a:r>
              <a:rPr lang="en-US" sz="3400" dirty="0" smtClean="0">
                <a:ea typeface="ＭＳ Ｐゴシック" charset="0"/>
                <a:cs typeface="Times New Roman" charset="0"/>
              </a:rPr>
              <a:t>Economy</a:t>
            </a:r>
            <a:r>
              <a:rPr lang="en-US" sz="3400" dirty="0">
                <a:ea typeface="ＭＳ Ｐゴシック" charset="0"/>
                <a:cs typeface="Times New Roman" charset="0"/>
              </a:rPr>
              <a:t>…</a:t>
            </a:r>
            <a:endParaRPr lang="en-US" sz="3400" b="0" dirty="0"/>
          </a:p>
        </p:txBody>
      </p:sp>
      <p:sp>
        <p:nvSpPr>
          <p:cNvPr id="6" name="Content Placeholder 5"/>
          <p:cNvSpPr>
            <a:spLocks noGrp="1"/>
          </p:cNvSpPr>
          <p:nvPr>
            <p:ph idx="1"/>
          </p:nvPr>
        </p:nvSpPr>
        <p:spPr>
          <a:xfrm>
            <a:off x="457200" y="1658924"/>
            <a:ext cx="8212138" cy="738664"/>
          </a:xfrm>
        </p:spPr>
        <p:txBody>
          <a:bodyPr>
            <a:spAutoFit/>
          </a:bodyPr>
          <a:lstStyle/>
          <a:p>
            <a:pPr marL="0" lvl="0" indent="0">
              <a:spcBef>
                <a:spcPts val="0"/>
              </a:spcBef>
              <a:buClr>
                <a:schemeClr val="lt1"/>
              </a:buClr>
              <a:buSzPct val="25000"/>
              <a:buNone/>
            </a:pPr>
            <a:r>
              <a:rPr lang="en-IN" dirty="0">
                <a:ea typeface="Verdana" panose="020B0604030504040204" pitchFamily="34" charset="0"/>
                <a:cs typeface="Verdana" panose="020B0604030504040204" pitchFamily="34" charset="0"/>
              </a:rPr>
              <a:t>involves the systematic evaluation of the economic merits of proposed solutions to engineering problems.</a:t>
            </a:r>
          </a:p>
        </p:txBody>
      </p:sp>
    </p:spTree>
    <p:extLst>
      <p:ext uri="{BB962C8B-B14F-4D97-AF65-F5344CB8AC3E}">
        <p14:creationId xmlns:p14="http://schemas.microsoft.com/office/powerpoint/2010/main" val="262506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19754"/>
            <a:ext cx="8212138" cy="1066527"/>
          </a:xfrm>
        </p:spPr>
        <p:txBody>
          <a:bodyPr lIns="0" tIns="0" rIns="0" bIns="0">
            <a:spAutoFit/>
          </a:bodyPr>
          <a:lstStyle/>
          <a:p>
            <a:r>
              <a:rPr lang="en-US" sz="3400" dirty="0">
                <a:ea typeface="ＭＳ Ｐゴシック" charset="0"/>
                <a:cs typeface="Times New Roman" charset="0"/>
              </a:rPr>
              <a:t>Solutions to Engineering Problems Must</a:t>
            </a:r>
          </a:p>
        </p:txBody>
      </p:sp>
      <p:sp>
        <p:nvSpPr>
          <p:cNvPr id="6" name="Content Placeholder 5"/>
          <p:cNvSpPr>
            <a:spLocks noGrp="1"/>
          </p:cNvSpPr>
          <p:nvPr>
            <p:ph idx="1"/>
          </p:nvPr>
        </p:nvSpPr>
        <p:spPr>
          <a:xfrm>
            <a:off x="457200" y="1658923"/>
            <a:ext cx="8229600" cy="2571473"/>
          </a:xfrm>
        </p:spPr>
        <p:txBody>
          <a:bodyPr>
            <a:spAutoFit/>
          </a:bodyPr>
          <a:lstStyle/>
          <a:p>
            <a:pPr>
              <a:lnSpc>
                <a:spcPct val="90000"/>
              </a:lnSpc>
            </a:pPr>
            <a:r>
              <a:rPr lang="en-US" dirty="0">
                <a:ea typeface="ＭＳ Ｐゴシック" charset="0"/>
                <a:cs typeface="Times New Roman" charset="0"/>
              </a:rPr>
              <a:t>promote the well-being and survival of an organization,</a:t>
            </a:r>
          </a:p>
          <a:p>
            <a:pPr>
              <a:lnSpc>
                <a:spcPct val="90000"/>
              </a:lnSpc>
            </a:pPr>
            <a:r>
              <a:rPr lang="en-US" dirty="0">
                <a:ea typeface="ＭＳ Ｐゴシック" charset="0"/>
                <a:cs typeface="Times New Roman" charset="0"/>
              </a:rPr>
              <a:t>embody creative and innovative technology and ideas,</a:t>
            </a:r>
          </a:p>
          <a:p>
            <a:pPr>
              <a:lnSpc>
                <a:spcPct val="90000"/>
              </a:lnSpc>
            </a:pPr>
            <a:r>
              <a:rPr lang="en-US" dirty="0">
                <a:ea typeface="ＭＳ Ｐゴシック" charset="0"/>
                <a:cs typeface="Times New Roman" charset="0"/>
              </a:rPr>
              <a:t>permit identification and scrutiny of their estimated outcomes, and</a:t>
            </a:r>
          </a:p>
          <a:p>
            <a:pPr>
              <a:lnSpc>
                <a:spcPct val="90000"/>
              </a:lnSpc>
            </a:pPr>
            <a:r>
              <a:rPr lang="en-US" dirty="0">
                <a:ea typeface="ＭＳ Ｐゴシック" charset="0"/>
                <a:cs typeface="Times New Roman" charset="0"/>
              </a:rPr>
              <a:t>translate profitability to the </a:t>
            </a:r>
            <a:r>
              <a:rPr lang="en-US" dirty="0" smtClean="0">
                <a:ea typeface="ＭＳ Ｐゴシック" charset="0"/>
                <a:cs typeface="Times New Roman" charset="0"/>
              </a:rPr>
              <a:t>“bottom line</a:t>
            </a:r>
            <a:r>
              <a:rPr lang="en-US" dirty="0">
                <a:ea typeface="ＭＳ Ｐゴシック" charset="0"/>
                <a:cs typeface="Times New Roman" charset="0"/>
              </a:rPr>
              <a:t>”</a:t>
            </a:r>
            <a:r>
              <a:rPr lang="en-US" dirty="0" smtClean="0">
                <a:ea typeface="ＭＳ Ｐゴシック" charset="0"/>
                <a:cs typeface="Times New Roman" charset="0"/>
              </a:rPr>
              <a:t> </a:t>
            </a:r>
            <a:r>
              <a:rPr lang="en-US" dirty="0">
                <a:ea typeface="ＭＳ Ｐゴシック" charset="0"/>
                <a:cs typeface="Times New Roman" charset="0"/>
              </a:rPr>
              <a:t>through a valid and acceptable measure of merit.</a:t>
            </a:r>
          </a:p>
        </p:txBody>
      </p:sp>
    </p:spTree>
    <p:extLst>
      <p:ext uri="{BB962C8B-B14F-4D97-AF65-F5344CB8AC3E}">
        <p14:creationId xmlns:p14="http://schemas.microsoft.com/office/powerpoint/2010/main" val="4262885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0253"/>
            <a:ext cx="8229600" cy="1046440"/>
          </a:xfrm>
        </p:spPr>
        <p:txBody>
          <a:bodyPr lIns="0" tIns="0" rIns="0" bIns="0">
            <a:spAutoFit/>
          </a:bodyPr>
          <a:lstStyle/>
          <a:p>
            <a:r>
              <a:rPr lang="en-US" sz="3400" dirty="0">
                <a:ea typeface="ＭＳ Ｐゴシック" charset="0"/>
                <a:cs typeface="Times New Roman" charset="0"/>
              </a:rPr>
              <a:t>Engineering Economic Analysis Can Play a Role in Many Types of Situations</a:t>
            </a:r>
          </a:p>
        </p:txBody>
      </p:sp>
      <p:sp>
        <p:nvSpPr>
          <p:cNvPr id="6" name="Content Placeholder 5"/>
          <p:cNvSpPr>
            <a:spLocks noGrp="1"/>
          </p:cNvSpPr>
          <p:nvPr>
            <p:ph idx="1"/>
          </p:nvPr>
        </p:nvSpPr>
        <p:spPr>
          <a:xfrm>
            <a:off x="457200" y="1899414"/>
            <a:ext cx="8229600" cy="3290650"/>
          </a:xfrm>
        </p:spPr>
        <p:txBody>
          <a:bodyPr vert="horz" lIns="0" tIns="0" rIns="0" bIns="0" rtlCol="0">
            <a:spAutoFit/>
          </a:bodyPr>
          <a:lstStyle/>
          <a:p>
            <a:pPr marL="274320" indent="-274320">
              <a:lnSpc>
                <a:spcPct val="90000"/>
              </a:lnSpc>
            </a:pPr>
            <a:r>
              <a:rPr lang="en-US" dirty="0"/>
              <a:t>Choosing the best design for a high-efficiency gas furnace.</a:t>
            </a:r>
          </a:p>
          <a:p>
            <a:pPr marL="274320" indent="-274320">
              <a:lnSpc>
                <a:spcPct val="90000"/>
              </a:lnSpc>
            </a:pPr>
            <a:r>
              <a:rPr lang="en-US" dirty="0"/>
              <a:t>Selecting the most suitable robot for a welding operation on an automotive assembly line.</a:t>
            </a:r>
          </a:p>
          <a:p>
            <a:pPr marL="274320" indent="-274320">
              <a:lnSpc>
                <a:spcPct val="90000"/>
              </a:lnSpc>
            </a:pPr>
            <a:r>
              <a:rPr lang="en-US" dirty="0"/>
              <a:t>Making a recommendation about whether jet airplanes for an overnight delivery service should be purchased or leased.</a:t>
            </a:r>
          </a:p>
          <a:p>
            <a:pPr marL="274320" indent="-274320">
              <a:lnSpc>
                <a:spcPct val="90000"/>
              </a:lnSpc>
            </a:pPr>
            <a:r>
              <a:rPr lang="en-US" dirty="0"/>
              <a:t>Determining the optimal staffing plan for a computer help desk.</a:t>
            </a:r>
          </a:p>
        </p:txBody>
      </p:sp>
    </p:spTree>
    <p:extLst>
      <p:ext uri="{BB962C8B-B14F-4D97-AF65-F5344CB8AC3E}">
        <p14:creationId xmlns:p14="http://schemas.microsoft.com/office/powerpoint/2010/main" val="2353334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28221"/>
            <a:ext cx="8229600" cy="1066527"/>
          </a:xfrm>
        </p:spPr>
        <p:txBody>
          <a:bodyPr vert="horz" lIns="0" tIns="0" rIns="0" bIns="0" rtlCol="0" anchor="b">
            <a:spAutoFit/>
          </a:bodyPr>
          <a:lstStyle/>
          <a:p>
            <a:r>
              <a:rPr lang="en-US" sz="3400" dirty="0">
                <a:ea typeface="ＭＳ Ｐゴシック" charset="0"/>
                <a:cs typeface="Times New Roman" charset="0"/>
              </a:rPr>
              <a:t>There are Seven Fundamental Principles of Engineering Economy</a:t>
            </a:r>
          </a:p>
        </p:txBody>
      </p:sp>
      <p:sp>
        <p:nvSpPr>
          <p:cNvPr id="6" name="Content Placeholder 5"/>
          <p:cNvSpPr>
            <a:spLocks noGrp="1"/>
          </p:cNvSpPr>
          <p:nvPr>
            <p:ph idx="1"/>
          </p:nvPr>
        </p:nvSpPr>
        <p:spPr>
          <a:xfrm>
            <a:off x="457200" y="1658923"/>
            <a:ext cx="8229600" cy="3480953"/>
          </a:xfrm>
        </p:spPr>
        <p:txBody>
          <a:bodyPr>
            <a:spAutoFit/>
          </a:bodyPr>
          <a:lstStyle/>
          <a:p>
            <a:pPr marL="274320" indent="-274320">
              <a:lnSpc>
                <a:spcPct val="90000"/>
              </a:lnSpc>
            </a:pPr>
            <a:r>
              <a:rPr lang="en-IN" dirty="0"/>
              <a:t>Develop the alternatives</a:t>
            </a:r>
          </a:p>
          <a:p>
            <a:pPr marL="274320" indent="-274320">
              <a:lnSpc>
                <a:spcPct val="90000"/>
              </a:lnSpc>
            </a:pPr>
            <a:r>
              <a:rPr lang="en-IN" dirty="0"/>
              <a:t>Focus on the differences</a:t>
            </a:r>
          </a:p>
          <a:p>
            <a:pPr marL="274320" indent="-274320">
              <a:lnSpc>
                <a:spcPct val="90000"/>
              </a:lnSpc>
            </a:pPr>
            <a:r>
              <a:rPr lang="en-IN" dirty="0"/>
              <a:t>Use a consistent viewpoint</a:t>
            </a:r>
          </a:p>
          <a:p>
            <a:pPr marL="274320" indent="-274320">
              <a:lnSpc>
                <a:spcPct val="90000"/>
              </a:lnSpc>
            </a:pPr>
            <a:r>
              <a:rPr lang="en-IN" dirty="0"/>
              <a:t>Use a common unit of measure</a:t>
            </a:r>
          </a:p>
          <a:p>
            <a:pPr marL="274320" indent="-274320">
              <a:lnSpc>
                <a:spcPct val="90000"/>
              </a:lnSpc>
            </a:pPr>
            <a:r>
              <a:rPr lang="en-IN" dirty="0"/>
              <a:t>Consider all relevant criteria</a:t>
            </a:r>
          </a:p>
          <a:p>
            <a:pPr marL="274320" indent="-274320">
              <a:lnSpc>
                <a:spcPct val="90000"/>
              </a:lnSpc>
            </a:pPr>
            <a:r>
              <a:rPr lang="en-IN" dirty="0"/>
              <a:t>Make uncertainty explicit</a:t>
            </a:r>
          </a:p>
          <a:p>
            <a:pPr marL="274320" indent="-274320">
              <a:lnSpc>
                <a:spcPct val="90000"/>
              </a:lnSpc>
            </a:pPr>
            <a:r>
              <a:rPr lang="en-IN" dirty="0"/>
              <a:t>Revisit your decisions</a:t>
            </a:r>
          </a:p>
        </p:txBody>
      </p:sp>
    </p:spTree>
    <p:extLst>
      <p:ext uri="{BB962C8B-B14F-4D97-AF65-F5344CB8AC3E}">
        <p14:creationId xmlns:p14="http://schemas.microsoft.com/office/powerpoint/2010/main" val="3155560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0631"/>
            <a:ext cx="8229600" cy="1046440"/>
          </a:xfrm>
        </p:spPr>
        <p:txBody>
          <a:bodyPr vert="horz" lIns="0" tIns="0" rIns="0" bIns="0" rtlCol="0" anchor="b">
            <a:spAutoFit/>
          </a:bodyPr>
          <a:lstStyle/>
          <a:p>
            <a:r>
              <a:rPr lang="en-US" sz="3400" dirty="0">
                <a:ea typeface="ＭＳ Ｐゴシック" charset="0"/>
                <a:cs typeface="Times New Roman" charset="0"/>
              </a:rPr>
              <a:t>Engineering Economic Analysis Procedure</a:t>
            </a:r>
          </a:p>
        </p:txBody>
      </p:sp>
      <p:sp>
        <p:nvSpPr>
          <p:cNvPr id="6" name="Content Placeholder 5"/>
          <p:cNvSpPr>
            <a:spLocks noGrp="1"/>
          </p:cNvSpPr>
          <p:nvPr>
            <p:ph idx="1"/>
          </p:nvPr>
        </p:nvSpPr>
        <p:spPr>
          <a:xfrm>
            <a:off x="457200" y="1658923"/>
            <a:ext cx="8229600" cy="3480953"/>
          </a:xfrm>
        </p:spPr>
        <p:txBody>
          <a:bodyPr>
            <a:spAutoFit/>
          </a:bodyPr>
          <a:lstStyle/>
          <a:p>
            <a:pPr marL="274320" indent="-274320">
              <a:lnSpc>
                <a:spcPct val="90000"/>
              </a:lnSpc>
            </a:pPr>
            <a:r>
              <a:rPr lang="en-IN" dirty="0"/>
              <a:t>Problem definition</a:t>
            </a:r>
          </a:p>
          <a:p>
            <a:pPr marL="274320" indent="-274320">
              <a:lnSpc>
                <a:spcPct val="90000"/>
              </a:lnSpc>
            </a:pPr>
            <a:r>
              <a:rPr lang="en-IN" dirty="0"/>
              <a:t>Development of alternatives</a:t>
            </a:r>
          </a:p>
          <a:p>
            <a:pPr marL="274320" indent="-274320">
              <a:lnSpc>
                <a:spcPct val="90000"/>
              </a:lnSpc>
            </a:pPr>
            <a:r>
              <a:rPr lang="en-IN" dirty="0"/>
              <a:t>Development of prospective outcomes</a:t>
            </a:r>
          </a:p>
          <a:p>
            <a:pPr marL="274320" indent="-274320">
              <a:lnSpc>
                <a:spcPct val="90000"/>
              </a:lnSpc>
            </a:pPr>
            <a:r>
              <a:rPr lang="en-IN" dirty="0"/>
              <a:t>Selection of a decision criterion</a:t>
            </a:r>
          </a:p>
          <a:p>
            <a:pPr marL="274320" indent="-274320">
              <a:lnSpc>
                <a:spcPct val="90000"/>
              </a:lnSpc>
            </a:pPr>
            <a:r>
              <a:rPr lang="en-IN" dirty="0"/>
              <a:t>Analysis and comparison of alternatives.</a:t>
            </a:r>
          </a:p>
          <a:p>
            <a:pPr marL="274320" indent="-274320">
              <a:lnSpc>
                <a:spcPct val="90000"/>
              </a:lnSpc>
            </a:pPr>
            <a:r>
              <a:rPr lang="en-IN" dirty="0"/>
              <a:t>Selection of the preferred alternative.</a:t>
            </a:r>
          </a:p>
          <a:p>
            <a:pPr marL="274320" indent="-274320">
              <a:lnSpc>
                <a:spcPct val="90000"/>
              </a:lnSpc>
            </a:pPr>
            <a:r>
              <a:rPr lang="en-IN" dirty="0"/>
              <a:t>Performance monitoring and </a:t>
            </a:r>
            <a:r>
              <a:rPr lang="en-IN" dirty="0" smtClean="0"/>
              <a:t>post evaluation </a:t>
            </a:r>
            <a:r>
              <a:rPr lang="en-IN" dirty="0"/>
              <a:t>of results.</a:t>
            </a:r>
          </a:p>
        </p:txBody>
      </p:sp>
    </p:spTree>
    <p:extLst>
      <p:ext uri="{BB962C8B-B14F-4D97-AF65-F5344CB8AC3E}">
        <p14:creationId xmlns:p14="http://schemas.microsoft.com/office/powerpoint/2010/main" val="229188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0631"/>
            <a:ext cx="8229600" cy="1046440"/>
          </a:xfrm>
        </p:spPr>
        <p:txBody>
          <a:bodyPr vert="horz" lIns="0" tIns="0" rIns="0" bIns="0" rtlCol="0" anchor="b">
            <a:spAutoFit/>
          </a:bodyPr>
          <a:lstStyle/>
          <a:p>
            <a:r>
              <a:rPr lang="en-US" sz="3400" dirty="0">
                <a:ea typeface="ＭＳ Ｐゴシック" charset="0"/>
                <a:cs typeface="Times New Roman" charset="0"/>
              </a:rPr>
              <a:t>Electronic Spreadsheets are a Powerful Addition to the Analysis Arsenal</a:t>
            </a:r>
          </a:p>
        </p:txBody>
      </p:sp>
      <p:sp>
        <p:nvSpPr>
          <p:cNvPr id="6" name="Content Placeholder 5"/>
          <p:cNvSpPr>
            <a:spLocks noGrp="1"/>
          </p:cNvSpPr>
          <p:nvPr>
            <p:ph idx="1"/>
          </p:nvPr>
        </p:nvSpPr>
        <p:spPr>
          <a:xfrm>
            <a:off x="457200" y="1882480"/>
            <a:ext cx="8229600" cy="2239074"/>
          </a:xfrm>
        </p:spPr>
        <p:txBody>
          <a:bodyPr>
            <a:spAutoFit/>
          </a:bodyPr>
          <a:lstStyle/>
          <a:p>
            <a:pPr marL="274320" indent="-274320">
              <a:lnSpc>
                <a:spcPct val="90000"/>
              </a:lnSpc>
            </a:pPr>
            <a:r>
              <a:rPr lang="en-IN" dirty="0"/>
              <a:t>Most engineering economy problems can be formulated and solved using a spreadsheet.</a:t>
            </a:r>
          </a:p>
          <a:p>
            <a:pPr marL="274320" indent="-274320">
              <a:lnSpc>
                <a:spcPct val="90000"/>
              </a:lnSpc>
            </a:pPr>
            <a:r>
              <a:rPr lang="en-IN" dirty="0"/>
              <a:t>Large problems can be quickly solved.</a:t>
            </a:r>
          </a:p>
          <a:p>
            <a:pPr marL="274320" indent="-274320">
              <a:lnSpc>
                <a:spcPct val="90000"/>
              </a:lnSpc>
            </a:pPr>
            <a:r>
              <a:rPr lang="en-IN" dirty="0"/>
              <a:t>Proper formulation allows key parameters to be changed.</a:t>
            </a:r>
          </a:p>
          <a:p>
            <a:pPr marL="274320" indent="-274320">
              <a:lnSpc>
                <a:spcPct val="90000"/>
              </a:lnSpc>
            </a:pPr>
            <a:r>
              <a:rPr lang="en-IN" dirty="0"/>
              <a:t>Graphical output is easily generated.</a:t>
            </a:r>
          </a:p>
        </p:txBody>
      </p:sp>
    </p:spTree>
    <p:extLst>
      <p:ext uri="{BB962C8B-B14F-4D97-AF65-F5344CB8AC3E}">
        <p14:creationId xmlns:p14="http://schemas.microsoft.com/office/powerpoint/2010/main" val="889588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457200" y="575732"/>
            <a:ext cx="8229600" cy="635315"/>
          </a:xfrm>
        </p:spPr>
        <p:txBody>
          <a:bodyPr/>
          <a:lstStyle/>
          <a:p>
            <a:r>
              <a:rPr lang="en-US" sz="3400"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34493</TotalTime>
  <Words>405</Words>
  <Application>Microsoft Office PowerPoint</Application>
  <PresentationFormat>On-screen Show (4:3)</PresentationFormat>
  <Paragraphs>58</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2_508 Lecture</vt:lpstr>
      <vt:lpstr>Engineering Economy</vt:lpstr>
      <vt:lpstr>Objective</vt:lpstr>
      <vt:lpstr>Engineering Economy…</vt:lpstr>
      <vt:lpstr>Solutions to Engineering Problems Must</vt:lpstr>
      <vt:lpstr>Engineering Economic Analysis Can Play a Role in Many Types of Situations</vt:lpstr>
      <vt:lpstr>There are Seven Fundamental Principles of Engineering Economy</vt:lpstr>
      <vt:lpstr>Engineering Economic Analysis Procedure</vt:lpstr>
      <vt:lpstr>Electronic Spreadsheets are a Powerful Addition to the Analysis Arsenal</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Economy, Seventeenth Edition</dc:title>
  <dc:subject>Economy</dc:subject>
  <dc:creator>William G. Sullivan;Elin M. Wicks and C. Patrick Koelling</dc:creator>
  <cp:keywords>Economy</cp:keywords>
  <cp:lastModifiedBy>Anand Nallu, Integra-PDY, IN</cp:lastModifiedBy>
  <cp:revision>360</cp:revision>
  <dcterms:modified xsi:type="dcterms:W3CDTF">2018-06-13T15:49:25Z</dcterms:modified>
</cp:coreProperties>
</file>