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61" r:id="rId4"/>
    <p:sldId id="256"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3534" y="-13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0" d="100"/>
          <a:sy n="100" d="100"/>
        </p:scale>
        <p:origin x="-62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E40F1B-EB00-41A9-B490-7A6AC2F2ACFB}"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B6D1CF00-28E5-425A-B474-2F21B031266E}">
      <dgm:prSet phldrT="[Text]" custT="1"/>
      <dgm:spPr/>
      <dgm:t>
        <a:bodyPr/>
        <a:lstStyle/>
        <a:p>
          <a:r>
            <a:rPr lang="en-US" sz="1800" dirty="0" smtClean="0"/>
            <a:t>Role of Government in developing Technology</a:t>
          </a:r>
          <a:endParaRPr lang="en-US" sz="1800" dirty="0"/>
        </a:p>
      </dgm:t>
    </dgm:pt>
    <dgm:pt modelId="{567B1031-3C3B-4E08-8636-C31EA5ABA620}" type="parTrans" cxnId="{90175490-BB92-4008-A0F1-214684EFDFFD}">
      <dgm:prSet/>
      <dgm:spPr/>
      <dgm:t>
        <a:bodyPr/>
        <a:lstStyle/>
        <a:p>
          <a:endParaRPr lang="en-US"/>
        </a:p>
      </dgm:t>
    </dgm:pt>
    <dgm:pt modelId="{44287921-7BEB-4B07-B7A9-6534AA4426A4}" type="sibTrans" cxnId="{90175490-BB92-4008-A0F1-214684EFDFFD}">
      <dgm:prSet/>
      <dgm:spPr/>
      <dgm:t>
        <a:bodyPr/>
        <a:lstStyle/>
        <a:p>
          <a:endParaRPr lang="en-US"/>
        </a:p>
      </dgm:t>
    </dgm:pt>
    <dgm:pt modelId="{BFF1D138-1A0E-48B0-A22A-0850E6B97D8B}">
      <dgm:prSet phldrT="[Text]"/>
      <dgm:spPr>
        <a:solidFill>
          <a:schemeClr val="accent3">
            <a:lumMod val="75000"/>
          </a:schemeClr>
        </a:solidFill>
      </dgm:spPr>
      <dgm:t>
        <a:bodyPr/>
        <a:lstStyle/>
        <a:p>
          <a:r>
            <a:rPr lang="en-US" dirty="0" smtClean="0"/>
            <a:t>Institutional Infrastructure</a:t>
          </a:r>
          <a:endParaRPr lang="en-US" dirty="0"/>
        </a:p>
      </dgm:t>
    </dgm:pt>
    <dgm:pt modelId="{3EB9E12C-C312-461C-905F-A79490A036ED}" type="parTrans" cxnId="{8664DD08-4471-4C22-B313-25950CDA7C04}">
      <dgm:prSet/>
      <dgm:spPr/>
      <dgm:t>
        <a:bodyPr/>
        <a:lstStyle/>
        <a:p>
          <a:endParaRPr lang="en-US"/>
        </a:p>
      </dgm:t>
    </dgm:pt>
    <dgm:pt modelId="{7430EBC1-C1FC-406F-86C1-3B3BC04BDE7E}" type="sibTrans" cxnId="{8664DD08-4471-4C22-B313-25950CDA7C04}">
      <dgm:prSet/>
      <dgm:spPr/>
      <dgm:t>
        <a:bodyPr/>
        <a:lstStyle/>
        <a:p>
          <a:endParaRPr lang="en-US"/>
        </a:p>
      </dgm:t>
    </dgm:pt>
    <dgm:pt modelId="{8BF9D206-F7A2-408D-AB29-F51AE7C0B10C}">
      <dgm:prSet phldrT="[Text]"/>
      <dgm:spPr>
        <a:solidFill>
          <a:schemeClr val="accent4">
            <a:lumMod val="75000"/>
          </a:schemeClr>
        </a:solidFill>
      </dgm:spPr>
      <dgm:t>
        <a:bodyPr/>
        <a:lstStyle/>
        <a:p>
          <a:r>
            <a:rPr lang="en-US" dirty="0" smtClean="0"/>
            <a:t>Research Infrastructure</a:t>
          </a:r>
          <a:endParaRPr lang="en-US" dirty="0"/>
        </a:p>
      </dgm:t>
    </dgm:pt>
    <dgm:pt modelId="{5913F7BC-B47D-4D68-987F-FE0C3CBA62BC}" type="parTrans" cxnId="{C6AA78EF-1B11-493D-9CD2-938E37FEC66E}">
      <dgm:prSet/>
      <dgm:spPr/>
      <dgm:t>
        <a:bodyPr/>
        <a:lstStyle/>
        <a:p>
          <a:endParaRPr lang="en-US"/>
        </a:p>
      </dgm:t>
    </dgm:pt>
    <dgm:pt modelId="{6DBBD2A4-3249-4D04-A88C-72F1DBDF592D}" type="sibTrans" cxnId="{C6AA78EF-1B11-493D-9CD2-938E37FEC66E}">
      <dgm:prSet/>
      <dgm:spPr/>
      <dgm:t>
        <a:bodyPr/>
        <a:lstStyle/>
        <a:p>
          <a:endParaRPr lang="en-US"/>
        </a:p>
      </dgm:t>
    </dgm:pt>
    <dgm:pt modelId="{A3D2D620-D477-4247-9000-674E707AB35E}">
      <dgm:prSet phldrT="[Text]"/>
      <dgm:spPr>
        <a:solidFill>
          <a:srgbClr val="C00000"/>
        </a:solidFill>
      </dgm:spPr>
      <dgm:t>
        <a:bodyPr/>
        <a:lstStyle/>
        <a:p>
          <a:r>
            <a:rPr lang="en-US" dirty="0" smtClean="0"/>
            <a:t>Military Technology</a:t>
          </a:r>
          <a:endParaRPr lang="en-US" dirty="0"/>
        </a:p>
      </dgm:t>
    </dgm:pt>
    <dgm:pt modelId="{563F674E-19AC-4FA9-846B-DFE37C4AE8A4}" type="parTrans" cxnId="{5A6809F1-F001-4248-8AF8-920CAB34C2A4}">
      <dgm:prSet/>
      <dgm:spPr/>
      <dgm:t>
        <a:bodyPr/>
        <a:lstStyle/>
        <a:p>
          <a:endParaRPr lang="en-US"/>
        </a:p>
      </dgm:t>
    </dgm:pt>
    <dgm:pt modelId="{4272DB40-8624-46B6-B224-302A9759FE07}" type="sibTrans" cxnId="{5A6809F1-F001-4248-8AF8-920CAB34C2A4}">
      <dgm:prSet/>
      <dgm:spPr/>
      <dgm:t>
        <a:bodyPr/>
        <a:lstStyle/>
        <a:p>
          <a:endParaRPr lang="en-US"/>
        </a:p>
      </dgm:t>
    </dgm:pt>
    <dgm:pt modelId="{CD3A9157-EC47-4AD2-B6B8-179EBAE7BBB4}">
      <dgm:prSet phldrT="[Text]"/>
      <dgm:spPr>
        <a:solidFill>
          <a:srgbClr val="00B050"/>
        </a:solidFill>
      </dgm:spPr>
      <dgm:t>
        <a:bodyPr/>
        <a:lstStyle/>
        <a:p>
          <a:r>
            <a:rPr lang="en-US" dirty="0" smtClean="0"/>
            <a:t>Government Regulation  &amp; </a:t>
          </a:r>
        </a:p>
        <a:p>
          <a:r>
            <a:rPr lang="en-US" smtClean="0"/>
            <a:t>Standard Settings</a:t>
          </a:r>
          <a:endParaRPr lang="en-US" dirty="0"/>
        </a:p>
      </dgm:t>
    </dgm:pt>
    <dgm:pt modelId="{ACF97289-DB52-43B8-8C88-FE94C25A35AC}" type="parTrans" cxnId="{9304279E-50B3-4A24-8D33-807258263E9F}">
      <dgm:prSet/>
      <dgm:spPr/>
      <dgm:t>
        <a:bodyPr/>
        <a:lstStyle/>
        <a:p>
          <a:endParaRPr lang="en-US"/>
        </a:p>
      </dgm:t>
    </dgm:pt>
    <dgm:pt modelId="{6AFF3716-381C-47D1-8201-7F0B636225AD}" type="sibTrans" cxnId="{9304279E-50B3-4A24-8D33-807258263E9F}">
      <dgm:prSet/>
      <dgm:spPr/>
      <dgm:t>
        <a:bodyPr/>
        <a:lstStyle/>
        <a:p>
          <a:endParaRPr lang="en-US"/>
        </a:p>
      </dgm:t>
    </dgm:pt>
    <dgm:pt modelId="{009C2FBA-14C4-418A-AA25-5927D4EBBAE0}">
      <dgm:prSet phldrT="[Text]"/>
      <dgm:spPr>
        <a:solidFill>
          <a:srgbClr val="FFCC00"/>
        </a:solidFill>
      </dgm:spPr>
      <dgm:t>
        <a:bodyPr/>
        <a:lstStyle/>
        <a:p>
          <a:r>
            <a:rPr lang="en-US" dirty="0" smtClean="0"/>
            <a:t>Government subsidies </a:t>
          </a:r>
          <a:endParaRPr lang="en-US" dirty="0"/>
        </a:p>
      </dgm:t>
    </dgm:pt>
    <dgm:pt modelId="{00D70486-5347-4AD2-9D39-E60BECC3D6A9}" type="parTrans" cxnId="{EC76A1F1-66E4-4FDC-8A81-5070E6FB6237}">
      <dgm:prSet/>
      <dgm:spPr/>
      <dgm:t>
        <a:bodyPr/>
        <a:lstStyle/>
        <a:p>
          <a:endParaRPr lang="en-US"/>
        </a:p>
      </dgm:t>
    </dgm:pt>
    <dgm:pt modelId="{492948E4-52DC-48D9-80C7-406E8D4927B2}" type="sibTrans" cxnId="{EC76A1F1-66E4-4FDC-8A81-5070E6FB6237}">
      <dgm:prSet/>
      <dgm:spPr/>
      <dgm:t>
        <a:bodyPr/>
        <a:lstStyle/>
        <a:p>
          <a:endParaRPr lang="en-US"/>
        </a:p>
      </dgm:t>
    </dgm:pt>
    <dgm:pt modelId="{8E7ABDA1-4EA9-47A0-A473-47925B9D4B88}">
      <dgm:prSet phldrT="[Text]"/>
      <dgm:spPr>
        <a:solidFill>
          <a:schemeClr val="accent6">
            <a:lumMod val="75000"/>
          </a:schemeClr>
        </a:solidFill>
      </dgm:spPr>
      <dgm:t>
        <a:bodyPr/>
        <a:lstStyle/>
        <a:p>
          <a:r>
            <a:rPr lang="en-US" dirty="0" smtClean="0"/>
            <a:t>Government Directives</a:t>
          </a:r>
          <a:endParaRPr lang="en-US" dirty="0"/>
        </a:p>
      </dgm:t>
    </dgm:pt>
    <dgm:pt modelId="{12A188DA-6C11-4ECD-843A-9EC86DCF659E}" type="parTrans" cxnId="{43A8B3B9-9631-4A51-B29E-7627A5DDA2CA}">
      <dgm:prSet/>
      <dgm:spPr/>
      <dgm:t>
        <a:bodyPr/>
        <a:lstStyle/>
        <a:p>
          <a:endParaRPr lang="en-US"/>
        </a:p>
      </dgm:t>
    </dgm:pt>
    <dgm:pt modelId="{31EF06C5-7115-4671-89E8-DC227531BA25}" type="sibTrans" cxnId="{43A8B3B9-9631-4A51-B29E-7627A5DDA2CA}">
      <dgm:prSet/>
      <dgm:spPr/>
      <dgm:t>
        <a:bodyPr/>
        <a:lstStyle/>
        <a:p>
          <a:endParaRPr lang="en-US"/>
        </a:p>
      </dgm:t>
    </dgm:pt>
    <dgm:pt modelId="{A3F0A1B9-4860-445A-82F9-DF6F5D4D890C}">
      <dgm:prSet phldrT="[Text]"/>
      <dgm:spPr/>
      <dgm:t>
        <a:bodyPr/>
        <a:lstStyle/>
        <a:p>
          <a:endParaRPr lang="en-US"/>
        </a:p>
      </dgm:t>
    </dgm:pt>
    <dgm:pt modelId="{F03A5430-3E25-4FC1-BC38-B4CFCF8F5810}" type="sibTrans" cxnId="{30BC2064-6EC7-4BBF-8B25-09D6384C6C72}">
      <dgm:prSet/>
      <dgm:spPr/>
      <dgm:t>
        <a:bodyPr/>
        <a:lstStyle/>
        <a:p>
          <a:endParaRPr lang="en-US"/>
        </a:p>
      </dgm:t>
    </dgm:pt>
    <dgm:pt modelId="{5E8D37D2-A57C-4100-8C36-EAC1D2E0C978}" type="parTrans" cxnId="{30BC2064-6EC7-4BBF-8B25-09D6384C6C72}">
      <dgm:prSet/>
      <dgm:spPr/>
      <dgm:t>
        <a:bodyPr/>
        <a:lstStyle/>
        <a:p>
          <a:endParaRPr lang="en-US"/>
        </a:p>
      </dgm:t>
    </dgm:pt>
    <dgm:pt modelId="{B1AD5824-001D-4D5A-9FBD-8B78E83C110F}" type="pres">
      <dgm:prSet presAssocID="{B3E40F1B-EB00-41A9-B490-7A6AC2F2ACFB}" presName="Name0" presStyleCnt="0">
        <dgm:presLayoutVars>
          <dgm:chMax val="1"/>
          <dgm:chPref val="1"/>
          <dgm:dir/>
          <dgm:animOne val="branch"/>
          <dgm:animLvl val="lvl"/>
        </dgm:presLayoutVars>
      </dgm:prSet>
      <dgm:spPr/>
      <dgm:t>
        <a:bodyPr/>
        <a:lstStyle/>
        <a:p>
          <a:endParaRPr lang="en-US"/>
        </a:p>
      </dgm:t>
    </dgm:pt>
    <dgm:pt modelId="{CA5A3767-9C40-4F0B-873E-788F3D132188}" type="pres">
      <dgm:prSet presAssocID="{B6D1CF00-28E5-425A-B474-2F21B031266E}" presName="Parent" presStyleLbl="node0" presStyleIdx="0" presStyleCnt="1">
        <dgm:presLayoutVars>
          <dgm:chMax val="6"/>
          <dgm:chPref val="6"/>
        </dgm:presLayoutVars>
      </dgm:prSet>
      <dgm:spPr/>
      <dgm:t>
        <a:bodyPr/>
        <a:lstStyle/>
        <a:p>
          <a:endParaRPr lang="en-US"/>
        </a:p>
      </dgm:t>
    </dgm:pt>
    <dgm:pt modelId="{6043C9DF-D046-4F6B-A7B8-852B53396CF6}" type="pres">
      <dgm:prSet presAssocID="{BFF1D138-1A0E-48B0-A22A-0850E6B97D8B}" presName="Accent1" presStyleCnt="0"/>
      <dgm:spPr/>
    </dgm:pt>
    <dgm:pt modelId="{572ED943-0997-4176-9A31-6524F6CDE498}" type="pres">
      <dgm:prSet presAssocID="{BFF1D138-1A0E-48B0-A22A-0850E6B97D8B}" presName="Accent" presStyleLbl="bgShp" presStyleIdx="0" presStyleCnt="6"/>
      <dgm:spPr/>
    </dgm:pt>
    <dgm:pt modelId="{A7D26929-2EF6-4F5A-BEDB-A3E181A0A0AA}" type="pres">
      <dgm:prSet presAssocID="{BFF1D138-1A0E-48B0-A22A-0850E6B97D8B}" presName="Child1" presStyleLbl="node1" presStyleIdx="0" presStyleCnt="6" custLinFactNeighborX="-1215" custLinFactNeighborY="6537">
        <dgm:presLayoutVars>
          <dgm:chMax val="0"/>
          <dgm:chPref val="0"/>
          <dgm:bulletEnabled val="1"/>
        </dgm:presLayoutVars>
      </dgm:prSet>
      <dgm:spPr/>
      <dgm:t>
        <a:bodyPr/>
        <a:lstStyle/>
        <a:p>
          <a:endParaRPr lang="en-US"/>
        </a:p>
      </dgm:t>
    </dgm:pt>
    <dgm:pt modelId="{80A58306-45CB-40AA-AE2E-64FF61E74EF8}" type="pres">
      <dgm:prSet presAssocID="{8BF9D206-F7A2-408D-AB29-F51AE7C0B10C}" presName="Accent2" presStyleCnt="0"/>
      <dgm:spPr/>
    </dgm:pt>
    <dgm:pt modelId="{19F9AE08-35AF-475F-8286-C80B408AE58F}" type="pres">
      <dgm:prSet presAssocID="{8BF9D206-F7A2-408D-AB29-F51AE7C0B10C}" presName="Accent" presStyleLbl="bgShp" presStyleIdx="1" presStyleCnt="6"/>
      <dgm:spPr/>
    </dgm:pt>
    <dgm:pt modelId="{E81E5D35-D259-4831-A7CE-0546DF49AF66}" type="pres">
      <dgm:prSet presAssocID="{8BF9D206-F7A2-408D-AB29-F51AE7C0B10C}" presName="Child2" presStyleLbl="node1" presStyleIdx="1" presStyleCnt="6">
        <dgm:presLayoutVars>
          <dgm:chMax val="0"/>
          <dgm:chPref val="0"/>
          <dgm:bulletEnabled val="1"/>
        </dgm:presLayoutVars>
      </dgm:prSet>
      <dgm:spPr/>
      <dgm:t>
        <a:bodyPr/>
        <a:lstStyle/>
        <a:p>
          <a:endParaRPr lang="en-US"/>
        </a:p>
      </dgm:t>
    </dgm:pt>
    <dgm:pt modelId="{A34391B8-1E22-4960-AE36-28C8AE0BE1BE}" type="pres">
      <dgm:prSet presAssocID="{A3D2D620-D477-4247-9000-674E707AB35E}" presName="Accent3" presStyleCnt="0"/>
      <dgm:spPr/>
    </dgm:pt>
    <dgm:pt modelId="{E4B2BF71-3C87-4CB4-90A7-8C19D5CA837F}" type="pres">
      <dgm:prSet presAssocID="{A3D2D620-D477-4247-9000-674E707AB35E}" presName="Accent" presStyleLbl="bgShp" presStyleIdx="2" presStyleCnt="6" custLinFactNeighborX="27966" custLinFactNeighborY="-7002"/>
      <dgm:spPr/>
    </dgm:pt>
    <dgm:pt modelId="{8345513C-71B0-459C-9CD0-C59B3714C1E9}" type="pres">
      <dgm:prSet presAssocID="{A3D2D620-D477-4247-9000-674E707AB35E}" presName="Child3" presStyleLbl="node1" presStyleIdx="2" presStyleCnt="6">
        <dgm:presLayoutVars>
          <dgm:chMax val="0"/>
          <dgm:chPref val="0"/>
          <dgm:bulletEnabled val="1"/>
        </dgm:presLayoutVars>
      </dgm:prSet>
      <dgm:spPr/>
      <dgm:t>
        <a:bodyPr/>
        <a:lstStyle/>
        <a:p>
          <a:endParaRPr lang="en-US"/>
        </a:p>
      </dgm:t>
    </dgm:pt>
    <dgm:pt modelId="{898EC288-5DF5-4C32-8932-0AB3B07213BC}" type="pres">
      <dgm:prSet presAssocID="{CD3A9157-EC47-4AD2-B6B8-179EBAE7BBB4}" presName="Accent4" presStyleCnt="0"/>
      <dgm:spPr/>
    </dgm:pt>
    <dgm:pt modelId="{13C2B715-5013-463F-84C9-2A3708E0710E}" type="pres">
      <dgm:prSet presAssocID="{CD3A9157-EC47-4AD2-B6B8-179EBAE7BBB4}" presName="Accent" presStyleLbl="bgShp" presStyleIdx="3" presStyleCnt="6"/>
      <dgm:spPr/>
    </dgm:pt>
    <dgm:pt modelId="{84BF6C98-1467-4108-AB45-08BB432541EA}" type="pres">
      <dgm:prSet presAssocID="{CD3A9157-EC47-4AD2-B6B8-179EBAE7BBB4}" presName="Child4" presStyleLbl="node1" presStyleIdx="3" presStyleCnt="6" custLinFactNeighborX="187" custLinFactNeighborY="-7838">
        <dgm:presLayoutVars>
          <dgm:chMax val="0"/>
          <dgm:chPref val="0"/>
          <dgm:bulletEnabled val="1"/>
        </dgm:presLayoutVars>
      </dgm:prSet>
      <dgm:spPr/>
      <dgm:t>
        <a:bodyPr/>
        <a:lstStyle/>
        <a:p>
          <a:endParaRPr lang="en-US"/>
        </a:p>
      </dgm:t>
    </dgm:pt>
    <dgm:pt modelId="{9344B59F-8BC8-45AC-AC8D-AF0E56B9BF4F}" type="pres">
      <dgm:prSet presAssocID="{009C2FBA-14C4-418A-AA25-5927D4EBBAE0}" presName="Accent5" presStyleCnt="0"/>
      <dgm:spPr/>
    </dgm:pt>
    <dgm:pt modelId="{F3E33656-5C15-447F-A6C6-06339D3DB1EE}" type="pres">
      <dgm:prSet presAssocID="{009C2FBA-14C4-418A-AA25-5927D4EBBAE0}" presName="Accent" presStyleLbl="bgShp" presStyleIdx="4" presStyleCnt="6"/>
      <dgm:spPr/>
    </dgm:pt>
    <dgm:pt modelId="{E92AF0D3-D351-42A9-8318-7560C5151420}" type="pres">
      <dgm:prSet presAssocID="{009C2FBA-14C4-418A-AA25-5927D4EBBAE0}" presName="Child5" presStyleLbl="node1" presStyleIdx="4" presStyleCnt="6">
        <dgm:presLayoutVars>
          <dgm:chMax val="0"/>
          <dgm:chPref val="0"/>
          <dgm:bulletEnabled val="1"/>
        </dgm:presLayoutVars>
      </dgm:prSet>
      <dgm:spPr/>
      <dgm:t>
        <a:bodyPr/>
        <a:lstStyle/>
        <a:p>
          <a:endParaRPr lang="en-US"/>
        </a:p>
      </dgm:t>
    </dgm:pt>
    <dgm:pt modelId="{9A4DA62A-FD7E-4430-BDF8-3C2FBB6BBB23}" type="pres">
      <dgm:prSet presAssocID="{8E7ABDA1-4EA9-47A0-A473-47925B9D4B88}" presName="Accent6" presStyleCnt="0"/>
      <dgm:spPr/>
    </dgm:pt>
    <dgm:pt modelId="{F08D02AD-769F-4B74-B470-C099355FFC42}" type="pres">
      <dgm:prSet presAssocID="{8E7ABDA1-4EA9-47A0-A473-47925B9D4B88}" presName="Accent" presStyleLbl="bgShp" presStyleIdx="5" presStyleCnt="6"/>
      <dgm:spPr/>
    </dgm:pt>
    <dgm:pt modelId="{88260817-6BB1-45B9-A901-AB2BFB1336CD}" type="pres">
      <dgm:prSet presAssocID="{8E7ABDA1-4EA9-47A0-A473-47925B9D4B88}" presName="Child6" presStyleLbl="node1" presStyleIdx="5" presStyleCnt="6" custLinFactNeighborX="419" custLinFactNeighborY="-2554">
        <dgm:presLayoutVars>
          <dgm:chMax val="0"/>
          <dgm:chPref val="0"/>
          <dgm:bulletEnabled val="1"/>
        </dgm:presLayoutVars>
      </dgm:prSet>
      <dgm:spPr/>
      <dgm:t>
        <a:bodyPr/>
        <a:lstStyle/>
        <a:p>
          <a:endParaRPr lang="en-US"/>
        </a:p>
      </dgm:t>
    </dgm:pt>
  </dgm:ptLst>
  <dgm:cxnLst>
    <dgm:cxn modelId="{5A6809F1-F001-4248-8AF8-920CAB34C2A4}" srcId="{B6D1CF00-28E5-425A-B474-2F21B031266E}" destId="{A3D2D620-D477-4247-9000-674E707AB35E}" srcOrd="2" destOrd="0" parTransId="{563F674E-19AC-4FA9-846B-DFE37C4AE8A4}" sibTransId="{4272DB40-8624-46B6-B224-302A9759FE07}"/>
    <dgm:cxn modelId="{48515C62-EAA3-4967-92AF-0ECE3C0519F9}" type="presOf" srcId="{009C2FBA-14C4-418A-AA25-5927D4EBBAE0}" destId="{E92AF0D3-D351-42A9-8318-7560C5151420}" srcOrd="0" destOrd="0" presId="urn:microsoft.com/office/officeart/2011/layout/HexagonRadial"/>
    <dgm:cxn modelId="{43A8B3B9-9631-4A51-B29E-7627A5DDA2CA}" srcId="{B6D1CF00-28E5-425A-B474-2F21B031266E}" destId="{8E7ABDA1-4EA9-47A0-A473-47925B9D4B88}" srcOrd="5" destOrd="0" parTransId="{12A188DA-6C11-4ECD-843A-9EC86DCF659E}" sibTransId="{31EF06C5-7115-4671-89E8-DC227531BA25}"/>
    <dgm:cxn modelId="{7067986A-8A41-47B7-B539-D9F54A8D72F3}" type="presOf" srcId="{BFF1D138-1A0E-48B0-A22A-0850E6B97D8B}" destId="{A7D26929-2EF6-4F5A-BEDB-A3E181A0A0AA}" srcOrd="0" destOrd="0" presId="urn:microsoft.com/office/officeart/2011/layout/HexagonRadial"/>
    <dgm:cxn modelId="{EC76A1F1-66E4-4FDC-8A81-5070E6FB6237}" srcId="{B6D1CF00-28E5-425A-B474-2F21B031266E}" destId="{009C2FBA-14C4-418A-AA25-5927D4EBBAE0}" srcOrd="4" destOrd="0" parTransId="{00D70486-5347-4AD2-9D39-E60BECC3D6A9}" sibTransId="{492948E4-52DC-48D9-80C7-406E8D4927B2}"/>
    <dgm:cxn modelId="{50ED7845-1682-4DEE-B49B-404A28D94E0E}" type="presOf" srcId="{8BF9D206-F7A2-408D-AB29-F51AE7C0B10C}" destId="{E81E5D35-D259-4831-A7CE-0546DF49AF66}" srcOrd="0" destOrd="0" presId="urn:microsoft.com/office/officeart/2011/layout/HexagonRadial"/>
    <dgm:cxn modelId="{8664DD08-4471-4C22-B313-25950CDA7C04}" srcId="{B6D1CF00-28E5-425A-B474-2F21B031266E}" destId="{BFF1D138-1A0E-48B0-A22A-0850E6B97D8B}" srcOrd="0" destOrd="0" parTransId="{3EB9E12C-C312-461C-905F-A79490A036ED}" sibTransId="{7430EBC1-C1FC-406F-86C1-3B3BC04BDE7E}"/>
    <dgm:cxn modelId="{30BC2064-6EC7-4BBF-8B25-09D6384C6C72}" srcId="{B6D1CF00-28E5-425A-B474-2F21B031266E}" destId="{A3F0A1B9-4860-445A-82F9-DF6F5D4D890C}" srcOrd="6" destOrd="0" parTransId="{5E8D37D2-A57C-4100-8C36-EAC1D2E0C978}" sibTransId="{F03A5430-3E25-4FC1-BC38-B4CFCF8F5810}"/>
    <dgm:cxn modelId="{6444745A-839B-4BD1-A17E-4814ADB16E2A}" type="presOf" srcId="{B3E40F1B-EB00-41A9-B490-7A6AC2F2ACFB}" destId="{B1AD5824-001D-4D5A-9FBD-8B78E83C110F}" srcOrd="0" destOrd="0" presId="urn:microsoft.com/office/officeart/2011/layout/HexagonRadial"/>
    <dgm:cxn modelId="{8C455F96-FA83-4553-A476-370172D4D2A7}" type="presOf" srcId="{A3D2D620-D477-4247-9000-674E707AB35E}" destId="{8345513C-71B0-459C-9CD0-C59B3714C1E9}" srcOrd="0" destOrd="0" presId="urn:microsoft.com/office/officeart/2011/layout/HexagonRadial"/>
    <dgm:cxn modelId="{BA2619FF-D05F-4C0F-BDAB-3185A06CD56F}" type="presOf" srcId="{8E7ABDA1-4EA9-47A0-A473-47925B9D4B88}" destId="{88260817-6BB1-45B9-A901-AB2BFB1336CD}" srcOrd="0" destOrd="0" presId="urn:microsoft.com/office/officeart/2011/layout/HexagonRadial"/>
    <dgm:cxn modelId="{70F90E2D-2A58-4DFE-A9EC-34FD336E426E}" type="presOf" srcId="{B6D1CF00-28E5-425A-B474-2F21B031266E}" destId="{CA5A3767-9C40-4F0B-873E-788F3D132188}" srcOrd="0" destOrd="0" presId="urn:microsoft.com/office/officeart/2011/layout/HexagonRadial"/>
    <dgm:cxn modelId="{90175490-BB92-4008-A0F1-214684EFDFFD}" srcId="{B3E40F1B-EB00-41A9-B490-7A6AC2F2ACFB}" destId="{B6D1CF00-28E5-425A-B474-2F21B031266E}" srcOrd="0" destOrd="0" parTransId="{567B1031-3C3B-4E08-8636-C31EA5ABA620}" sibTransId="{44287921-7BEB-4B07-B7A9-6534AA4426A4}"/>
    <dgm:cxn modelId="{9304279E-50B3-4A24-8D33-807258263E9F}" srcId="{B6D1CF00-28E5-425A-B474-2F21B031266E}" destId="{CD3A9157-EC47-4AD2-B6B8-179EBAE7BBB4}" srcOrd="3" destOrd="0" parTransId="{ACF97289-DB52-43B8-8C88-FE94C25A35AC}" sibTransId="{6AFF3716-381C-47D1-8201-7F0B636225AD}"/>
    <dgm:cxn modelId="{06B247F9-5D96-460C-A96B-F8C6178EF0D6}" type="presOf" srcId="{CD3A9157-EC47-4AD2-B6B8-179EBAE7BBB4}" destId="{84BF6C98-1467-4108-AB45-08BB432541EA}" srcOrd="0" destOrd="0" presId="urn:microsoft.com/office/officeart/2011/layout/HexagonRadial"/>
    <dgm:cxn modelId="{C6AA78EF-1B11-493D-9CD2-938E37FEC66E}" srcId="{B6D1CF00-28E5-425A-B474-2F21B031266E}" destId="{8BF9D206-F7A2-408D-AB29-F51AE7C0B10C}" srcOrd="1" destOrd="0" parTransId="{5913F7BC-B47D-4D68-987F-FE0C3CBA62BC}" sibTransId="{6DBBD2A4-3249-4D04-A88C-72F1DBDF592D}"/>
    <dgm:cxn modelId="{6B25A121-0B0F-45E6-8851-5D8B96F6B643}" type="presParOf" srcId="{B1AD5824-001D-4D5A-9FBD-8B78E83C110F}" destId="{CA5A3767-9C40-4F0B-873E-788F3D132188}" srcOrd="0" destOrd="0" presId="urn:microsoft.com/office/officeart/2011/layout/HexagonRadial"/>
    <dgm:cxn modelId="{4C5F0EA3-16B2-4D02-A1CC-26D304087F0B}" type="presParOf" srcId="{B1AD5824-001D-4D5A-9FBD-8B78E83C110F}" destId="{6043C9DF-D046-4F6B-A7B8-852B53396CF6}" srcOrd="1" destOrd="0" presId="urn:microsoft.com/office/officeart/2011/layout/HexagonRadial"/>
    <dgm:cxn modelId="{76B087D3-7FE7-4EEE-AC8F-688F339878FB}" type="presParOf" srcId="{6043C9DF-D046-4F6B-A7B8-852B53396CF6}" destId="{572ED943-0997-4176-9A31-6524F6CDE498}" srcOrd="0" destOrd="0" presId="urn:microsoft.com/office/officeart/2011/layout/HexagonRadial"/>
    <dgm:cxn modelId="{71C4A12A-0A0A-4951-AE56-59EB39170EC1}" type="presParOf" srcId="{B1AD5824-001D-4D5A-9FBD-8B78E83C110F}" destId="{A7D26929-2EF6-4F5A-BEDB-A3E181A0A0AA}" srcOrd="2" destOrd="0" presId="urn:microsoft.com/office/officeart/2011/layout/HexagonRadial"/>
    <dgm:cxn modelId="{99EE047E-F129-46B3-8793-89927988AE5F}" type="presParOf" srcId="{B1AD5824-001D-4D5A-9FBD-8B78E83C110F}" destId="{80A58306-45CB-40AA-AE2E-64FF61E74EF8}" srcOrd="3" destOrd="0" presId="urn:microsoft.com/office/officeart/2011/layout/HexagonRadial"/>
    <dgm:cxn modelId="{FA474DC8-F099-48E4-93D0-2BC1DBE83D0A}" type="presParOf" srcId="{80A58306-45CB-40AA-AE2E-64FF61E74EF8}" destId="{19F9AE08-35AF-475F-8286-C80B408AE58F}" srcOrd="0" destOrd="0" presId="urn:microsoft.com/office/officeart/2011/layout/HexagonRadial"/>
    <dgm:cxn modelId="{3A78DD3F-FF1A-46BE-9B62-F8FA892D5F67}" type="presParOf" srcId="{B1AD5824-001D-4D5A-9FBD-8B78E83C110F}" destId="{E81E5D35-D259-4831-A7CE-0546DF49AF66}" srcOrd="4" destOrd="0" presId="urn:microsoft.com/office/officeart/2011/layout/HexagonRadial"/>
    <dgm:cxn modelId="{324947A4-66DD-4DAC-BBBD-629074D6A06D}" type="presParOf" srcId="{B1AD5824-001D-4D5A-9FBD-8B78E83C110F}" destId="{A34391B8-1E22-4960-AE36-28C8AE0BE1BE}" srcOrd="5" destOrd="0" presId="urn:microsoft.com/office/officeart/2011/layout/HexagonRadial"/>
    <dgm:cxn modelId="{981FA976-76ED-4DE7-8ADD-417F215DC642}" type="presParOf" srcId="{A34391B8-1E22-4960-AE36-28C8AE0BE1BE}" destId="{E4B2BF71-3C87-4CB4-90A7-8C19D5CA837F}" srcOrd="0" destOrd="0" presId="urn:microsoft.com/office/officeart/2011/layout/HexagonRadial"/>
    <dgm:cxn modelId="{49867CFC-84FB-48ED-A632-996CDEA607E3}" type="presParOf" srcId="{B1AD5824-001D-4D5A-9FBD-8B78E83C110F}" destId="{8345513C-71B0-459C-9CD0-C59B3714C1E9}" srcOrd="6" destOrd="0" presId="urn:microsoft.com/office/officeart/2011/layout/HexagonRadial"/>
    <dgm:cxn modelId="{9255E4A4-C63B-47CA-97AA-74D93D6AE8FE}" type="presParOf" srcId="{B1AD5824-001D-4D5A-9FBD-8B78E83C110F}" destId="{898EC288-5DF5-4C32-8932-0AB3B07213BC}" srcOrd="7" destOrd="0" presId="urn:microsoft.com/office/officeart/2011/layout/HexagonRadial"/>
    <dgm:cxn modelId="{AB3D8424-E24D-41DE-95D4-66DE41F35A48}" type="presParOf" srcId="{898EC288-5DF5-4C32-8932-0AB3B07213BC}" destId="{13C2B715-5013-463F-84C9-2A3708E0710E}" srcOrd="0" destOrd="0" presId="urn:microsoft.com/office/officeart/2011/layout/HexagonRadial"/>
    <dgm:cxn modelId="{FF09A48D-BB50-413B-B4FA-206BE554D861}" type="presParOf" srcId="{B1AD5824-001D-4D5A-9FBD-8B78E83C110F}" destId="{84BF6C98-1467-4108-AB45-08BB432541EA}" srcOrd="8" destOrd="0" presId="urn:microsoft.com/office/officeart/2011/layout/HexagonRadial"/>
    <dgm:cxn modelId="{13C3E0FD-6CA1-4B82-AC9D-3938AA20A911}" type="presParOf" srcId="{B1AD5824-001D-4D5A-9FBD-8B78E83C110F}" destId="{9344B59F-8BC8-45AC-AC8D-AF0E56B9BF4F}" srcOrd="9" destOrd="0" presId="urn:microsoft.com/office/officeart/2011/layout/HexagonRadial"/>
    <dgm:cxn modelId="{78C0AB3E-3931-4A8B-9379-90386E3A6969}" type="presParOf" srcId="{9344B59F-8BC8-45AC-AC8D-AF0E56B9BF4F}" destId="{F3E33656-5C15-447F-A6C6-06339D3DB1EE}" srcOrd="0" destOrd="0" presId="urn:microsoft.com/office/officeart/2011/layout/HexagonRadial"/>
    <dgm:cxn modelId="{6E97F5A0-AFCF-46D8-A441-88333485DA84}" type="presParOf" srcId="{B1AD5824-001D-4D5A-9FBD-8B78E83C110F}" destId="{E92AF0D3-D351-42A9-8318-7560C5151420}" srcOrd="10" destOrd="0" presId="urn:microsoft.com/office/officeart/2011/layout/HexagonRadial"/>
    <dgm:cxn modelId="{C78604B9-9E1B-4B2F-A4E9-E55951E8465E}" type="presParOf" srcId="{B1AD5824-001D-4D5A-9FBD-8B78E83C110F}" destId="{9A4DA62A-FD7E-4430-BDF8-3C2FBB6BBB23}" srcOrd="11" destOrd="0" presId="urn:microsoft.com/office/officeart/2011/layout/HexagonRadial"/>
    <dgm:cxn modelId="{404E145B-6CC5-4378-9738-C63DCAD49AC5}" type="presParOf" srcId="{9A4DA62A-FD7E-4430-BDF8-3C2FBB6BBB23}" destId="{F08D02AD-769F-4B74-B470-C099355FFC42}" srcOrd="0" destOrd="0" presId="urn:microsoft.com/office/officeart/2011/layout/HexagonRadial"/>
    <dgm:cxn modelId="{4B8B3E1B-89D7-41B1-90B9-0A5B6A38423F}" type="presParOf" srcId="{B1AD5824-001D-4D5A-9FBD-8B78E83C110F}" destId="{88260817-6BB1-45B9-A901-AB2BFB1336CD}"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0B558B-540C-4A6E-904A-8135B539F776}" type="doc">
      <dgm:prSet loTypeId="urn:diagrams.loki3.com/VaryingWidthList+Icon" loCatId="officeonline" qsTypeId="urn:microsoft.com/office/officeart/2005/8/quickstyle/simple1" qsCatId="simple" csTypeId="urn:microsoft.com/office/officeart/2005/8/colors/accent1_2" csCatId="accent1" phldr="1"/>
      <dgm:spPr/>
    </dgm:pt>
    <dgm:pt modelId="{9BB6B831-E489-4D39-8097-A7E90A73A5C1}">
      <dgm:prSet phldrT="[Text]" custT="1"/>
      <dgm:spPr>
        <a:solidFill>
          <a:srgbClr val="92D050"/>
        </a:solidFill>
      </dgm:spPr>
      <dgm:t>
        <a:bodyPr/>
        <a:lstStyle/>
        <a:p>
          <a:r>
            <a:rPr lang="en-US" sz="2000" dirty="0" smtClean="0"/>
            <a:t>Health</a:t>
          </a:r>
          <a:endParaRPr lang="en-US" sz="2000" dirty="0"/>
        </a:p>
      </dgm:t>
    </dgm:pt>
    <dgm:pt modelId="{C5AE4D54-4149-4EFF-941E-1E67B892BD3A}" type="parTrans" cxnId="{4C6473BF-0A7B-44D1-BFBD-DE23DE924600}">
      <dgm:prSet/>
      <dgm:spPr/>
      <dgm:t>
        <a:bodyPr/>
        <a:lstStyle/>
        <a:p>
          <a:endParaRPr lang="en-US"/>
        </a:p>
      </dgm:t>
    </dgm:pt>
    <dgm:pt modelId="{925A2779-1564-4C0E-879D-F2CACEF7A570}" type="sibTrans" cxnId="{4C6473BF-0A7B-44D1-BFBD-DE23DE924600}">
      <dgm:prSet/>
      <dgm:spPr/>
      <dgm:t>
        <a:bodyPr/>
        <a:lstStyle/>
        <a:p>
          <a:endParaRPr lang="en-US"/>
        </a:p>
      </dgm:t>
    </dgm:pt>
    <dgm:pt modelId="{D53C23D8-C727-4710-A6BC-ACCD861C53DF}">
      <dgm:prSet phldrT="[Text]" custT="1"/>
      <dgm:spPr>
        <a:solidFill>
          <a:srgbClr val="00B0F0"/>
        </a:solidFill>
      </dgm:spPr>
      <dgm:t>
        <a:bodyPr/>
        <a:lstStyle/>
        <a:p>
          <a:r>
            <a:rPr lang="en-US" sz="1400" dirty="0" smtClean="0"/>
            <a:t>Environment</a:t>
          </a:r>
          <a:endParaRPr lang="en-US" sz="1400" dirty="0"/>
        </a:p>
      </dgm:t>
    </dgm:pt>
    <dgm:pt modelId="{9392EF96-811F-4284-824B-523079E26250}" type="parTrans" cxnId="{06D27FA9-CB9E-4256-9257-320A784D5246}">
      <dgm:prSet/>
      <dgm:spPr/>
      <dgm:t>
        <a:bodyPr/>
        <a:lstStyle/>
        <a:p>
          <a:endParaRPr lang="en-US"/>
        </a:p>
      </dgm:t>
    </dgm:pt>
    <dgm:pt modelId="{4A9EB161-CFFE-4B01-A125-8B46795E4886}" type="sibTrans" cxnId="{06D27FA9-CB9E-4256-9257-320A784D5246}">
      <dgm:prSet/>
      <dgm:spPr/>
      <dgm:t>
        <a:bodyPr/>
        <a:lstStyle/>
        <a:p>
          <a:endParaRPr lang="en-US"/>
        </a:p>
      </dgm:t>
    </dgm:pt>
    <dgm:pt modelId="{1C43DB26-DC7A-4D7A-B485-A450B5E8AF8A}">
      <dgm:prSet phldrT="[Text]" custT="1"/>
      <dgm:spPr>
        <a:solidFill>
          <a:srgbClr val="7030A0"/>
        </a:solidFill>
      </dgm:spPr>
      <dgm:t>
        <a:bodyPr/>
        <a:lstStyle/>
        <a:p>
          <a:r>
            <a:rPr lang="en-US" sz="1400" dirty="0" smtClean="0"/>
            <a:t>Technology</a:t>
          </a:r>
          <a:endParaRPr lang="en-US" sz="1400" dirty="0"/>
        </a:p>
      </dgm:t>
    </dgm:pt>
    <dgm:pt modelId="{2205825C-3240-419A-A6C6-0EC4C10DB046}" type="parTrans" cxnId="{C86F4493-B736-4F5B-8C6B-D109427061A1}">
      <dgm:prSet/>
      <dgm:spPr/>
      <dgm:t>
        <a:bodyPr/>
        <a:lstStyle/>
        <a:p>
          <a:endParaRPr lang="en-US"/>
        </a:p>
      </dgm:t>
    </dgm:pt>
    <dgm:pt modelId="{16832A25-380E-4B82-A38C-D6D3CF6A54AB}" type="sibTrans" cxnId="{C86F4493-B736-4F5B-8C6B-D109427061A1}">
      <dgm:prSet/>
      <dgm:spPr/>
      <dgm:t>
        <a:bodyPr/>
        <a:lstStyle/>
        <a:p>
          <a:endParaRPr lang="en-US"/>
        </a:p>
      </dgm:t>
    </dgm:pt>
    <dgm:pt modelId="{EF8C5653-0423-4E95-ADF5-4476318F21AE}" type="pres">
      <dgm:prSet presAssocID="{B80B558B-540C-4A6E-904A-8135B539F776}" presName="Name0" presStyleCnt="0">
        <dgm:presLayoutVars>
          <dgm:resizeHandles/>
        </dgm:presLayoutVars>
      </dgm:prSet>
      <dgm:spPr/>
    </dgm:pt>
    <dgm:pt modelId="{F7FE7AE5-C258-4229-B2C5-63C067DB0E71}" type="pres">
      <dgm:prSet presAssocID="{9BB6B831-E489-4D39-8097-A7E90A73A5C1}" presName="text" presStyleLbl="node1" presStyleIdx="0" presStyleCnt="3" custScaleX="147043" custLinFactX="-230064" custLinFactY="-2786" custLinFactNeighborX="-300000" custLinFactNeighborY="-100000">
        <dgm:presLayoutVars>
          <dgm:bulletEnabled val="1"/>
        </dgm:presLayoutVars>
      </dgm:prSet>
      <dgm:spPr/>
      <dgm:t>
        <a:bodyPr/>
        <a:lstStyle/>
        <a:p>
          <a:endParaRPr lang="en-US"/>
        </a:p>
      </dgm:t>
    </dgm:pt>
    <dgm:pt modelId="{F956075F-03BA-48B9-AD22-D589A1C2DC42}" type="pres">
      <dgm:prSet presAssocID="{925A2779-1564-4C0E-879D-F2CACEF7A570}" presName="space" presStyleCnt="0"/>
      <dgm:spPr/>
    </dgm:pt>
    <dgm:pt modelId="{5231BD4E-CFD7-48C9-89A2-D769D73D662C}" type="pres">
      <dgm:prSet presAssocID="{D53C23D8-C727-4710-A6BC-ACCD861C53DF}" presName="text" presStyleLbl="node1" presStyleIdx="1" presStyleCnt="3" custScaleX="132698" custLinFactNeighborY="24668">
        <dgm:presLayoutVars>
          <dgm:bulletEnabled val="1"/>
        </dgm:presLayoutVars>
      </dgm:prSet>
      <dgm:spPr/>
      <dgm:t>
        <a:bodyPr/>
        <a:lstStyle/>
        <a:p>
          <a:endParaRPr lang="en-US"/>
        </a:p>
      </dgm:t>
    </dgm:pt>
    <dgm:pt modelId="{9ED119EC-E31D-41F3-BB70-51C1165FE9CC}" type="pres">
      <dgm:prSet presAssocID="{4A9EB161-CFFE-4B01-A125-8B46795E4886}" presName="space" presStyleCnt="0"/>
      <dgm:spPr/>
    </dgm:pt>
    <dgm:pt modelId="{EB97447A-71E9-43E7-9050-19F0564E413B}" type="pres">
      <dgm:prSet presAssocID="{1C43DB26-DC7A-4D7A-B485-A450B5E8AF8A}" presName="text" presStyleLbl="node1" presStyleIdx="2" presStyleCnt="3" custScaleX="129538" custLinFactNeighborY="-36151">
        <dgm:presLayoutVars>
          <dgm:bulletEnabled val="1"/>
        </dgm:presLayoutVars>
      </dgm:prSet>
      <dgm:spPr/>
      <dgm:t>
        <a:bodyPr/>
        <a:lstStyle/>
        <a:p>
          <a:endParaRPr lang="en-US"/>
        </a:p>
      </dgm:t>
    </dgm:pt>
  </dgm:ptLst>
  <dgm:cxnLst>
    <dgm:cxn modelId="{C88962C9-07AB-439E-ACD7-393B39A737CA}" type="presOf" srcId="{9BB6B831-E489-4D39-8097-A7E90A73A5C1}" destId="{F7FE7AE5-C258-4229-B2C5-63C067DB0E71}" srcOrd="0" destOrd="0" presId="urn:diagrams.loki3.com/VaryingWidthList+Icon"/>
    <dgm:cxn modelId="{06D27FA9-CB9E-4256-9257-320A784D5246}" srcId="{B80B558B-540C-4A6E-904A-8135B539F776}" destId="{D53C23D8-C727-4710-A6BC-ACCD861C53DF}" srcOrd="1" destOrd="0" parTransId="{9392EF96-811F-4284-824B-523079E26250}" sibTransId="{4A9EB161-CFFE-4B01-A125-8B46795E4886}"/>
    <dgm:cxn modelId="{F6F5C955-BE7A-470C-B894-E5300E74CC4A}" type="presOf" srcId="{B80B558B-540C-4A6E-904A-8135B539F776}" destId="{EF8C5653-0423-4E95-ADF5-4476318F21AE}" srcOrd="0" destOrd="0" presId="urn:diagrams.loki3.com/VaryingWidthList+Icon"/>
    <dgm:cxn modelId="{4C6473BF-0A7B-44D1-BFBD-DE23DE924600}" srcId="{B80B558B-540C-4A6E-904A-8135B539F776}" destId="{9BB6B831-E489-4D39-8097-A7E90A73A5C1}" srcOrd="0" destOrd="0" parTransId="{C5AE4D54-4149-4EFF-941E-1E67B892BD3A}" sibTransId="{925A2779-1564-4C0E-879D-F2CACEF7A570}"/>
    <dgm:cxn modelId="{B5990FD5-BA18-4AD8-8BBB-E02DA9650D4A}" type="presOf" srcId="{D53C23D8-C727-4710-A6BC-ACCD861C53DF}" destId="{5231BD4E-CFD7-48C9-89A2-D769D73D662C}" srcOrd="0" destOrd="0" presId="urn:diagrams.loki3.com/VaryingWidthList+Icon"/>
    <dgm:cxn modelId="{6266ABFF-5648-4088-BF07-1B31F2ECF6C4}" type="presOf" srcId="{1C43DB26-DC7A-4D7A-B485-A450B5E8AF8A}" destId="{EB97447A-71E9-43E7-9050-19F0564E413B}" srcOrd="0" destOrd="0" presId="urn:diagrams.loki3.com/VaryingWidthList+Icon"/>
    <dgm:cxn modelId="{C86F4493-B736-4F5B-8C6B-D109427061A1}" srcId="{B80B558B-540C-4A6E-904A-8135B539F776}" destId="{1C43DB26-DC7A-4D7A-B485-A450B5E8AF8A}" srcOrd="2" destOrd="0" parTransId="{2205825C-3240-419A-A6C6-0EC4C10DB046}" sibTransId="{16832A25-380E-4B82-A38C-D6D3CF6A54AB}"/>
    <dgm:cxn modelId="{CBE49AD0-F4C7-4281-9700-37A38588A47F}" type="presParOf" srcId="{EF8C5653-0423-4E95-ADF5-4476318F21AE}" destId="{F7FE7AE5-C258-4229-B2C5-63C067DB0E71}" srcOrd="0" destOrd="0" presId="urn:diagrams.loki3.com/VaryingWidthList+Icon"/>
    <dgm:cxn modelId="{1F1FCAB9-3334-4755-8CCB-9971E5902D85}" type="presParOf" srcId="{EF8C5653-0423-4E95-ADF5-4476318F21AE}" destId="{F956075F-03BA-48B9-AD22-D589A1C2DC42}" srcOrd="1" destOrd="0" presId="urn:diagrams.loki3.com/VaryingWidthList+Icon"/>
    <dgm:cxn modelId="{F5A3FA4B-7C37-4D79-9492-C08E22E8FC4C}" type="presParOf" srcId="{EF8C5653-0423-4E95-ADF5-4476318F21AE}" destId="{5231BD4E-CFD7-48C9-89A2-D769D73D662C}" srcOrd="2" destOrd="0" presId="urn:diagrams.loki3.com/VaryingWidthList+Icon"/>
    <dgm:cxn modelId="{9F683536-22DF-4386-8F94-E87692B3D8B8}" type="presParOf" srcId="{EF8C5653-0423-4E95-ADF5-4476318F21AE}" destId="{9ED119EC-E31D-41F3-BB70-51C1165FE9CC}" srcOrd="3" destOrd="0" presId="urn:diagrams.loki3.com/VaryingWidthList+Icon"/>
    <dgm:cxn modelId="{B60AC5F1-B91D-456B-B2AB-9F1E2BEB6252}" type="presParOf" srcId="{EF8C5653-0423-4E95-ADF5-4476318F21AE}" destId="{EB97447A-71E9-43E7-9050-19F0564E413B}" srcOrd="4" destOrd="0" presId="urn:diagrams.loki3.com/VaryingWidthList+Icon"/>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878EA0-DBC1-4A55-A8BB-4ADA4EABE165}" type="doc">
      <dgm:prSet loTypeId="urn:diagrams.loki3.com/VaryingWidthList+Icon" loCatId="list" qsTypeId="urn:microsoft.com/office/officeart/2005/8/quickstyle/simple1" qsCatId="simple" csTypeId="urn:microsoft.com/office/officeart/2005/8/colors/accent1_2" csCatId="accent1" phldr="1"/>
      <dgm:spPr/>
    </dgm:pt>
    <dgm:pt modelId="{19D2AD4C-CB07-41D0-880F-8D10653DDFDF}">
      <dgm:prSet phldrT="[Text]" custT="1"/>
      <dgm:spPr>
        <a:solidFill>
          <a:srgbClr val="002060"/>
        </a:solidFill>
      </dgm:spPr>
      <dgm:t>
        <a:bodyPr/>
        <a:lstStyle/>
        <a:p>
          <a:r>
            <a:rPr lang="en-US" sz="1800" dirty="0" smtClean="0"/>
            <a:t>Security</a:t>
          </a:r>
          <a:endParaRPr lang="en-US" sz="1800" dirty="0"/>
        </a:p>
      </dgm:t>
    </dgm:pt>
    <dgm:pt modelId="{BB437C68-E5E2-4AFD-8D0A-41DC4C0D7A43}" type="parTrans" cxnId="{414F29B4-908A-47C6-9012-2A6DB5EE5AFF}">
      <dgm:prSet/>
      <dgm:spPr/>
      <dgm:t>
        <a:bodyPr/>
        <a:lstStyle/>
        <a:p>
          <a:endParaRPr lang="en-US"/>
        </a:p>
      </dgm:t>
    </dgm:pt>
    <dgm:pt modelId="{834EE1CE-CF2B-471C-BF9B-255A14CD0352}" type="sibTrans" cxnId="{414F29B4-908A-47C6-9012-2A6DB5EE5AFF}">
      <dgm:prSet/>
      <dgm:spPr/>
      <dgm:t>
        <a:bodyPr/>
        <a:lstStyle/>
        <a:p>
          <a:endParaRPr lang="en-US"/>
        </a:p>
      </dgm:t>
    </dgm:pt>
    <dgm:pt modelId="{470E51EB-DEE4-430D-9A3E-1424492C9BD2}">
      <dgm:prSet phldrT="[Text]" custT="1"/>
      <dgm:spPr>
        <a:solidFill>
          <a:schemeClr val="bg2">
            <a:lumMod val="25000"/>
          </a:schemeClr>
        </a:solidFill>
      </dgm:spPr>
      <dgm:t>
        <a:bodyPr/>
        <a:lstStyle/>
        <a:p>
          <a:r>
            <a:rPr lang="en-US" sz="1800" dirty="0" smtClean="0"/>
            <a:t>Safety</a:t>
          </a:r>
          <a:endParaRPr lang="en-US" sz="1800" dirty="0"/>
        </a:p>
      </dgm:t>
    </dgm:pt>
    <dgm:pt modelId="{B72D9C5B-1D99-494B-A88C-26B754C95346}" type="parTrans" cxnId="{A0102917-6905-43AA-80FE-891A045320E4}">
      <dgm:prSet/>
      <dgm:spPr/>
      <dgm:t>
        <a:bodyPr/>
        <a:lstStyle/>
        <a:p>
          <a:endParaRPr lang="en-US"/>
        </a:p>
      </dgm:t>
    </dgm:pt>
    <dgm:pt modelId="{0AEC811C-1A55-4C0B-87EF-8B8E0EB987EF}" type="sibTrans" cxnId="{A0102917-6905-43AA-80FE-891A045320E4}">
      <dgm:prSet/>
      <dgm:spPr/>
      <dgm:t>
        <a:bodyPr/>
        <a:lstStyle/>
        <a:p>
          <a:endParaRPr lang="en-US"/>
        </a:p>
      </dgm:t>
    </dgm:pt>
    <dgm:pt modelId="{8372F32E-7C35-4C73-9E7E-C5187B1DC6D8}" type="pres">
      <dgm:prSet presAssocID="{8F878EA0-DBC1-4A55-A8BB-4ADA4EABE165}" presName="Name0" presStyleCnt="0">
        <dgm:presLayoutVars>
          <dgm:resizeHandles/>
        </dgm:presLayoutVars>
      </dgm:prSet>
      <dgm:spPr/>
    </dgm:pt>
    <dgm:pt modelId="{50C31A84-37C1-4870-B05B-BDF2DAF7F8D3}" type="pres">
      <dgm:prSet presAssocID="{19D2AD4C-CB07-41D0-880F-8D10653DDFDF}" presName="text" presStyleLbl="node1" presStyleIdx="0" presStyleCnt="2" custScaleX="133301" custLinFactNeighborX="-1357" custLinFactNeighborY="-45817">
        <dgm:presLayoutVars>
          <dgm:bulletEnabled val="1"/>
        </dgm:presLayoutVars>
      </dgm:prSet>
      <dgm:spPr/>
      <dgm:t>
        <a:bodyPr/>
        <a:lstStyle/>
        <a:p>
          <a:endParaRPr lang="en-US"/>
        </a:p>
      </dgm:t>
    </dgm:pt>
    <dgm:pt modelId="{D8982F7B-34C2-4096-AFAC-BD3F4ABE4ED1}" type="pres">
      <dgm:prSet presAssocID="{834EE1CE-CF2B-471C-BF9B-255A14CD0352}" presName="space" presStyleCnt="0"/>
      <dgm:spPr/>
    </dgm:pt>
    <dgm:pt modelId="{75954BE3-152F-436C-AFBE-87E6044B0F07}" type="pres">
      <dgm:prSet presAssocID="{470E51EB-DEE4-430D-9A3E-1424492C9BD2}" presName="text" presStyleLbl="node1" presStyleIdx="1" presStyleCnt="2" custScaleX="170019">
        <dgm:presLayoutVars>
          <dgm:bulletEnabled val="1"/>
        </dgm:presLayoutVars>
      </dgm:prSet>
      <dgm:spPr/>
      <dgm:t>
        <a:bodyPr/>
        <a:lstStyle/>
        <a:p>
          <a:endParaRPr lang="en-US"/>
        </a:p>
      </dgm:t>
    </dgm:pt>
  </dgm:ptLst>
  <dgm:cxnLst>
    <dgm:cxn modelId="{414F29B4-908A-47C6-9012-2A6DB5EE5AFF}" srcId="{8F878EA0-DBC1-4A55-A8BB-4ADA4EABE165}" destId="{19D2AD4C-CB07-41D0-880F-8D10653DDFDF}" srcOrd="0" destOrd="0" parTransId="{BB437C68-E5E2-4AFD-8D0A-41DC4C0D7A43}" sibTransId="{834EE1CE-CF2B-471C-BF9B-255A14CD0352}"/>
    <dgm:cxn modelId="{A0102917-6905-43AA-80FE-891A045320E4}" srcId="{8F878EA0-DBC1-4A55-A8BB-4ADA4EABE165}" destId="{470E51EB-DEE4-430D-9A3E-1424492C9BD2}" srcOrd="1" destOrd="0" parTransId="{B72D9C5B-1D99-494B-A88C-26B754C95346}" sibTransId="{0AEC811C-1A55-4C0B-87EF-8B8E0EB987EF}"/>
    <dgm:cxn modelId="{C2BFBC8F-910E-4A80-B489-4AEB11BF76A0}" type="presOf" srcId="{470E51EB-DEE4-430D-9A3E-1424492C9BD2}" destId="{75954BE3-152F-436C-AFBE-87E6044B0F07}" srcOrd="0" destOrd="0" presId="urn:diagrams.loki3.com/VaryingWidthList+Icon"/>
    <dgm:cxn modelId="{F78267EB-D196-41D9-9DD1-2E01E5CB6EB2}" type="presOf" srcId="{19D2AD4C-CB07-41D0-880F-8D10653DDFDF}" destId="{50C31A84-37C1-4870-B05B-BDF2DAF7F8D3}" srcOrd="0" destOrd="0" presId="urn:diagrams.loki3.com/VaryingWidthList+Icon"/>
    <dgm:cxn modelId="{3F49E2ED-B633-47BD-9990-F0113C89E71E}" type="presOf" srcId="{8F878EA0-DBC1-4A55-A8BB-4ADA4EABE165}" destId="{8372F32E-7C35-4C73-9E7E-C5187B1DC6D8}" srcOrd="0" destOrd="0" presId="urn:diagrams.loki3.com/VaryingWidthList+Icon"/>
    <dgm:cxn modelId="{BE544B05-7FCF-4878-8472-BA2F947D13C5}" type="presParOf" srcId="{8372F32E-7C35-4C73-9E7E-C5187B1DC6D8}" destId="{50C31A84-37C1-4870-B05B-BDF2DAF7F8D3}" srcOrd="0" destOrd="0" presId="urn:diagrams.loki3.com/VaryingWidthList+Icon"/>
    <dgm:cxn modelId="{DAFEBC3F-299E-496D-83A9-3AE712CEC7AB}" type="presParOf" srcId="{8372F32E-7C35-4C73-9E7E-C5187B1DC6D8}" destId="{D8982F7B-34C2-4096-AFAC-BD3F4ABE4ED1}" srcOrd="1" destOrd="0" presId="urn:diagrams.loki3.com/VaryingWidthList+Icon"/>
    <dgm:cxn modelId="{19C238DC-E698-4137-84C4-6ECBC1C19706}" type="presParOf" srcId="{8372F32E-7C35-4C73-9E7E-C5187B1DC6D8}" destId="{75954BE3-152F-436C-AFBE-87E6044B0F07}" srcOrd="2" destOrd="0" presId="urn:diagrams.loki3.com/VaryingWidthList+Icon"/>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A3767-9C40-4F0B-873E-788F3D132188}">
      <dsp:nvSpPr>
        <dsp:cNvPr id="0" name=""/>
        <dsp:cNvSpPr/>
      </dsp:nvSpPr>
      <dsp:spPr>
        <a:xfrm>
          <a:off x="4096504" y="1881612"/>
          <a:ext cx="2391610" cy="2068840"/>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Role of Government in developing Technology</a:t>
          </a:r>
          <a:endParaRPr lang="en-US" sz="1800" kern="1200" dirty="0"/>
        </a:p>
      </dsp:txBody>
      <dsp:txXfrm>
        <a:off x="4492827" y="2224448"/>
        <a:ext cx="1598964" cy="1383168"/>
      </dsp:txXfrm>
    </dsp:sp>
    <dsp:sp modelId="{19F9AE08-35AF-475F-8286-C80B408AE58F}">
      <dsp:nvSpPr>
        <dsp:cNvPr id="0" name=""/>
        <dsp:cNvSpPr/>
      </dsp:nvSpPr>
      <dsp:spPr>
        <a:xfrm>
          <a:off x="5594112" y="891811"/>
          <a:ext cx="902347" cy="77749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D26929-2EF6-4F5A-BEDB-A3E181A0A0AA}">
      <dsp:nvSpPr>
        <dsp:cNvPr id="0" name=""/>
        <dsp:cNvSpPr/>
      </dsp:nvSpPr>
      <dsp:spPr>
        <a:xfrm>
          <a:off x="4292993" y="110838"/>
          <a:ext cx="1959908" cy="1695550"/>
        </a:xfrm>
        <a:prstGeom prst="hexagon">
          <a:avLst>
            <a:gd name="adj" fmla="val 28570"/>
            <a:gd name="vf" fmla="val 11547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Institutional Infrastructure</a:t>
          </a:r>
          <a:endParaRPr lang="en-US" sz="1600" kern="1200" dirty="0"/>
        </a:p>
      </dsp:txBody>
      <dsp:txXfrm>
        <a:off x="4617792" y="391827"/>
        <a:ext cx="1310310" cy="1133572"/>
      </dsp:txXfrm>
    </dsp:sp>
    <dsp:sp modelId="{E4B2BF71-3C87-4CB4-90A7-8C19D5CA837F}">
      <dsp:nvSpPr>
        <dsp:cNvPr id="0" name=""/>
        <dsp:cNvSpPr/>
      </dsp:nvSpPr>
      <dsp:spPr>
        <a:xfrm>
          <a:off x="6899572" y="2290867"/>
          <a:ext cx="902347" cy="77749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1E5D35-D259-4831-A7CE-0546DF49AF66}">
      <dsp:nvSpPr>
        <dsp:cNvPr id="0" name=""/>
        <dsp:cNvSpPr/>
      </dsp:nvSpPr>
      <dsp:spPr>
        <a:xfrm>
          <a:off x="6114269" y="1042877"/>
          <a:ext cx="1959908" cy="1695550"/>
        </a:xfrm>
        <a:prstGeom prst="hexagon">
          <a:avLst>
            <a:gd name="adj" fmla="val 28570"/>
            <a:gd name="vf" fmla="val 11547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Research Infrastructure</a:t>
          </a:r>
          <a:endParaRPr lang="en-US" sz="1600" kern="1200" dirty="0"/>
        </a:p>
      </dsp:txBody>
      <dsp:txXfrm>
        <a:off x="6439068" y="1323866"/>
        <a:ext cx="1310310" cy="1133572"/>
      </dsp:txXfrm>
    </dsp:sp>
    <dsp:sp modelId="{13C2B715-5013-463F-84C9-2A3708E0710E}">
      <dsp:nvSpPr>
        <dsp:cNvPr id="0" name=""/>
        <dsp:cNvSpPr/>
      </dsp:nvSpPr>
      <dsp:spPr>
        <a:xfrm>
          <a:off x="5915664" y="3986031"/>
          <a:ext cx="902347" cy="77749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45513C-71B0-459C-9CD0-C59B3714C1E9}">
      <dsp:nvSpPr>
        <dsp:cNvPr id="0" name=""/>
        <dsp:cNvSpPr/>
      </dsp:nvSpPr>
      <dsp:spPr>
        <a:xfrm>
          <a:off x="6114269" y="3093053"/>
          <a:ext cx="1959908" cy="1695550"/>
        </a:xfrm>
        <a:prstGeom prst="hexagon">
          <a:avLst>
            <a:gd name="adj" fmla="val 28570"/>
            <a:gd name="vf" fmla="val 11547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Military Technology</a:t>
          </a:r>
          <a:endParaRPr lang="en-US" sz="1600" kern="1200" dirty="0"/>
        </a:p>
      </dsp:txBody>
      <dsp:txXfrm>
        <a:off x="6439068" y="3374042"/>
        <a:ext cx="1310310" cy="1133572"/>
      </dsp:txXfrm>
    </dsp:sp>
    <dsp:sp modelId="{F3E33656-5C15-447F-A6C6-06339D3DB1EE}">
      <dsp:nvSpPr>
        <dsp:cNvPr id="0" name=""/>
        <dsp:cNvSpPr/>
      </dsp:nvSpPr>
      <dsp:spPr>
        <a:xfrm>
          <a:off x="4100954" y="4156344"/>
          <a:ext cx="902347" cy="77749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BF6C98-1467-4108-AB45-08BB432541EA}">
      <dsp:nvSpPr>
        <dsp:cNvPr id="0" name=""/>
        <dsp:cNvSpPr/>
      </dsp:nvSpPr>
      <dsp:spPr>
        <a:xfrm>
          <a:off x="4320471" y="4004199"/>
          <a:ext cx="1959908" cy="1695550"/>
        </a:xfrm>
        <a:prstGeom prst="hexagon">
          <a:avLst>
            <a:gd name="adj" fmla="val 28570"/>
            <a:gd name="vf" fmla="val 11547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Government Regulation  &amp; </a:t>
          </a:r>
        </a:p>
        <a:p>
          <a:pPr lvl="0" algn="ctr" defTabSz="711200">
            <a:lnSpc>
              <a:spcPct val="90000"/>
            </a:lnSpc>
            <a:spcBef>
              <a:spcPct val="0"/>
            </a:spcBef>
            <a:spcAft>
              <a:spcPct val="35000"/>
            </a:spcAft>
          </a:pPr>
          <a:r>
            <a:rPr lang="en-US" sz="1600" kern="1200" smtClean="0"/>
            <a:t>Standard Settings</a:t>
          </a:r>
          <a:endParaRPr lang="en-US" sz="1600" kern="1200" dirty="0"/>
        </a:p>
      </dsp:txBody>
      <dsp:txXfrm>
        <a:off x="4645270" y="4285188"/>
        <a:ext cx="1310310" cy="1133572"/>
      </dsp:txXfrm>
    </dsp:sp>
    <dsp:sp modelId="{F08D02AD-769F-4B74-B470-C099355FFC42}">
      <dsp:nvSpPr>
        <dsp:cNvPr id="0" name=""/>
        <dsp:cNvSpPr/>
      </dsp:nvSpPr>
      <dsp:spPr>
        <a:xfrm>
          <a:off x="3030599" y="2703432"/>
          <a:ext cx="902347" cy="77749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2AF0D3-D351-42A9-8318-7560C5151420}">
      <dsp:nvSpPr>
        <dsp:cNvPr id="0" name=""/>
        <dsp:cNvSpPr/>
      </dsp:nvSpPr>
      <dsp:spPr>
        <a:xfrm>
          <a:off x="2510998" y="3094219"/>
          <a:ext cx="1959908" cy="1695550"/>
        </a:xfrm>
        <a:prstGeom prst="hexagon">
          <a:avLst>
            <a:gd name="adj" fmla="val 28570"/>
            <a:gd name="vf" fmla="val 11547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Government subsidies </a:t>
          </a:r>
          <a:endParaRPr lang="en-US" sz="1600" kern="1200" dirty="0"/>
        </a:p>
      </dsp:txBody>
      <dsp:txXfrm>
        <a:off x="2835797" y="3375208"/>
        <a:ext cx="1310310" cy="1133572"/>
      </dsp:txXfrm>
    </dsp:sp>
    <dsp:sp modelId="{88260817-6BB1-45B9-A901-AB2BFB1336CD}">
      <dsp:nvSpPr>
        <dsp:cNvPr id="0" name=""/>
        <dsp:cNvSpPr/>
      </dsp:nvSpPr>
      <dsp:spPr>
        <a:xfrm>
          <a:off x="2519210" y="997240"/>
          <a:ext cx="1959908" cy="1695550"/>
        </a:xfrm>
        <a:prstGeom prst="hexagon">
          <a:avLst>
            <a:gd name="adj" fmla="val 28570"/>
            <a:gd name="vf" fmla="val 11547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Government Directives</a:t>
          </a:r>
          <a:endParaRPr lang="en-US" sz="1600" kern="1200" dirty="0"/>
        </a:p>
      </dsp:txBody>
      <dsp:txXfrm>
        <a:off x="2844009" y="1278229"/>
        <a:ext cx="1310310" cy="11335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FE7AE5-C258-4229-B2C5-63C067DB0E71}">
      <dsp:nvSpPr>
        <dsp:cNvPr id="0" name=""/>
        <dsp:cNvSpPr/>
      </dsp:nvSpPr>
      <dsp:spPr>
        <a:xfrm>
          <a:off x="0" y="0"/>
          <a:ext cx="1224132" cy="988741"/>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t>Health</a:t>
          </a:r>
          <a:endParaRPr lang="en-US" sz="2000" kern="1200" dirty="0"/>
        </a:p>
      </dsp:txBody>
      <dsp:txXfrm>
        <a:off x="0" y="0"/>
        <a:ext cx="1224132" cy="988741"/>
      </dsp:txXfrm>
    </dsp:sp>
    <dsp:sp modelId="{5231BD4E-CFD7-48C9-89A2-D769D73D662C}">
      <dsp:nvSpPr>
        <dsp:cNvPr id="0" name=""/>
        <dsp:cNvSpPr/>
      </dsp:nvSpPr>
      <dsp:spPr>
        <a:xfrm>
          <a:off x="0" y="1051872"/>
          <a:ext cx="1224136" cy="988741"/>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en-US" sz="1400" kern="1200" dirty="0" smtClean="0"/>
            <a:t>Environment</a:t>
          </a:r>
          <a:endParaRPr lang="en-US" sz="1400" kern="1200" dirty="0"/>
        </a:p>
      </dsp:txBody>
      <dsp:txXfrm>
        <a:off x="0" y="1051872"/>
        <a:ext cx="1224136" cy="988741"/>
      </dsp:txXfrm>
    </dsp:sp>
    <dsp:sp modelId="{EB97447A-71E9-43E7-9050-19F0564E413B}">
      <dsp:nvSpPr>
        <dsp:cNvPr id="0" name=""/>
        <dsp:cNvSpPr/>
      </dsp:nvSpPr>
      <dsp:spPr>
        <a:xfrm>
          <a:off x="0" y="2059984"/>
          <a:ext cx="1224134" cy="988741"/>
        </a:xfrm>
        <a:prstGeom prst="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en-US" sz="1400" kern="1200" dirty="0" smtClean="0"/>
            <a:t>Technology</a:t>
          </a:r>
          <a:endParaRPr lang="en-US" sz="1400" kern="1200" dirty="0"/>
        </a:p>
      </dsp:txBody>
      <dsp:txXfrm>
        <a:off x="0" y="2059984"/>
        <a:ext cx="1224134" cy="9887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C31A84-37C1-4870-B05B-BDF2DAF7F8D3}">
      <dsp:nvSpPr>
        <dsp:cNvPr id="0" name=""/>
        <dsp:cNvSpPr/>
      </dsp:nvSpPr>
      <dsp:spPr>
        <a:xfrm>
          <a:off x="0" y="0"/>
          <a:ext cx="1199708" cy="1251142"/>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smtClean="0"/>
            <a:t>Security</a:t>
          </a:r>
          <a:endParaRPr lang="en-US" sz="1800" kern="1200" dirty="0"/>
        </a:p>
      </dsp:txBody>
      <dsp:txXfrm>
        <a:off x="0" y="0"/>
        <a:ext cx="1199708" cy="1251142"/>
      </dsp:txXfrm>
    </dsp:sp>
    <dsp:sp modelId="{75954BE3-152F-436C-AFBE-87E6044B0F07}">
      <dsp:nvSpPr>
        <dsp:cNvPr id="0" name=""/>
        <dsp:cNvSpPr/>
      </dsp:nvSpPr>
      <dsp:spPr>
        <a:xfrm>
          <a:off x="0" y="1313730"/>
          <a:ext cx="1224136" cy="1251142"/>
        </a:xfrm>
        <a:prstGeom prst="rect">
          <a:avLst/>
        </a:prstGeom>
        <a:solidFill>
          <a:schemeClr val="bg2">
            <a:lumMod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smtClean="0"/>
            <a:t>Safety</a:t>
          </a:r>
          <a:endParaRPr lang="en-US" sz="1800" kern="1200" dirty="0"/>
        </a:p>
      </dsp:txBody>
      <dsp:txXfrm>
        <a:off x="0" y="1313730"/>
        <a:ext cx="1224136" cy="125114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diagrams.loki3.com/VaryingWidthList+Icon">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diagrams.loki3.com/VaryingWidthList+Icon">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BC8FD8-C867-4F20-B7CE-F79DE7550F9F}" type="datetimeFigureOut">
              <a:rPr lang="en-US" smtClean="0"/>
              <a:t>10/2/2011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3407C6-9667-480E-8A5F-E3165BE843E9}" type="slidenum">
              <a:rPr lang="en-US" smtClean="0"/>
              <a:t>‹#›</a:t>
            </a:fld>
            <a:endParaRPr lang="en-US"/>
          </a:p>
        </p:txBody>
      </p:sp>
    </p:spTree>
    <p:extLst>
      <p:ext uri="{BB962C8B-B14F-4D97-AF65-F5344CB8AC3E}">
        <p14:creationId xmlns:p14="http://schemas.microsoft.com/office/powerpoint/2010/main" val="2039785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57B5261-3634-433E-89A1-3C15AAFA382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ctr">
              <a:spcBef>
                <a:spcPct val="0"/>
              </a:spcBef>
            </a:pPr>
            <a:r>
              <a:rPr lang="en-US" u="sng" smtClean="0"/>
              <a:t>Pros of Lobbying</a:t>
            </a:r>
          </a:p>
          <a:p>
            <a:pPr algn="ctr">
              <a:spcBef>
                <a:spcPct val="0"/>
              </a:spcBef>
            </a:pPr>
            <a:endParaRPr lang="en-US" u="sng" smtClean="0"/>
          </a:p>
          <a:p>
            <a:pPr>
              <a:spcBef>
                <a:spcPct val="0"/>
              </a:spcBef>
              <a:buFontTx/>
              <a:buChar char="•"/>
            </a:pPr>
            <a:r>
              <a:rPr lang="en-US" smtClean="0"/>
              <a:t> Enlightening the representatives or members of regulatory agencies</a:t>
            </a:r>
          </a:p>
          <a:p>
            <a:pPr>
              <a:spcBef>
                <a:spcPct val="0"/>
              </a:spcBef>
              <a:buFontTx/>
              <a:buChar char="•"/>
            </a:pPr>
            <a:r>
              <a:rPr lang="en-US" smtClean="0"/>
              <a:t>Enlightening the Populace</a:t>
            </a:r>
          </a:p>
          <a:p>
            <a:pPr>
              <a:spcBef>
                <a:spcPct val="0"/>
              </a:spcBef>
              <a:buFontTx/>
              <a:buChar char="•"/>
            </a:pPr>
            <a:r>
              <a:rPr lang="en-US" smtClean="0"/>
              <a:t>Passing Regulations for the benefit of the populace</a:t>
            </a:r>
          </a:p>
          <a:p>
            <a:pPr>
              <a:spcBef>
                <a:spcPct val="0"/>
              </a:spcBef>
              <a:buFontTx/>
              <a:buChar char="•"/>
            </a:pPr>
            <a:r>
              <a:rPr lang="en-US" smtClean="0"/>
              <a:t>Repealing regulations for the benefit of the populace</a:t>
            </a:r>
            <a:endParaRPr lang="en-US" u="sng"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8E942FFC-600B-453E-A344-812F9FC61470}"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3407C6-9667-480E-8A5F-E3165BE843E9}" type="slidenum">
              <a:rPr lang="en-US" smtClean="0"/>
              <a:t>4</a:t>
            </a:fld>
            <a:endParaRPr lang="en-US"/>
          </a:p>
        </p:txBody>
      </p:sp>
    </p:spTree>
    <p:extLst>
      <p:ext uri="{BB962C8B-B14F-4D97-AF65-F5344CB8AC3E}">
        <p14:creationId xmlns:p14="http://schemas.microsoft.com/office/powerpoint/2010/main" val="1056877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19B7CF-654B-46E4-9CA3-6CFCD97CC773}"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64042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7CF-654B-46E4-9CA3-6CFCD97CC773}"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309173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7CF-654B-46E4-9CA3-6CFCD97CC773}"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494187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7CF-654B-46E4-9CA3-6CFCD97CC773}"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96326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19B7CF-654B-46E4-9CA3-6CFCD97CC773}"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3036633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19B7CF-654B-46E4-9CA3-6CFCD97CC773}"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4100232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19B7CF-654B-46E4-9CA3-6CFCD97CC773}" type="datetimeFigureOut">
              <a:rPr lang="en-US" smtClean="0"/>
              <a:t>10/2/2011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258529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19B7CF-654B-46E4-9CA3-6CFCD97CC773}" type="datetimeFigureOut">
              <a:rPr lang="en-US" smtClean="0"/>
              <a:t>10/2/2011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42166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9B7CF-654B-46E4-9CA3-6CFCD97CC773}" type="datetimeFigureOut">
              <a:rPr lang="en-US" smtClean="0"/>
              <a:t>10/2/2011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818349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B7CF-654B-46E4-9CA3-6CFCD97CC773}"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15197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B7CF-654B-46E4-9CA3-6CFCD97CC773}"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2EF30-4EED-4AE8-82BA-5241530E936E}" type="slidenum">
              <a:rPr lang="en-US" smtClean="0"/>
              <a:t>‹#›</a:t>
            </a:fld>
            <a:endParaRPr lang="en-US"/>
          </a:p>
        </p:txBody>
      </p:sp>
    </p:spTree>
    <p:extLst>
      <p:ext uri="{BB962C8B-B14F-4D97-AF65-F5344CB8AC3E}">
        <p14:creationId xmlns:p14="http://schemas.microsoft.com/office/powerpoint/2010/main" val="1001488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19B7CF-654B-46E4-9CA3-6CFCD97CC773}" type="datetimeFigureOut">
              <a:rPr lang="en-US" smtClean="0"/>
              <a:t>10/2/2011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2EF30-4EED-4AE8-82BA-5241530E936E}" type="slidenum">
              <a:rPr lang="en-US" smtClean="0"/>
              <a:t>‹#›</a:t>
            </a:fld>
            <a:endParaRPr lang="en-US"/>
          </a:p>
        </p:txBody>
      </p:sp>
    </p:spTree>
    <p:extLst>
      <p:ext uri="{BB962C8B-B14F-4D97-AF65-F5344CB8AC3E}">
        <p14:creationId xmlns:p14="http://schemas.microsoft.com/office/powerpoint/2010/main" val="3588674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Transparency_International" TargetMode="External"/><Relationship Id="rId2" Type="http://schemas.openxmlformats.org/officeDocument/2006/relationships/hyperlink" Target="http://en.wikipedia.org/wiki/Corruption_Perceptions_Index"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Public Policy &amp; Lobbying </a:t>
            </a:r>
            <a:endParaRPr lang="en-US" dirty="0"/>
          </a:p>
        </p:txBody>
      </p:sp>
      <p:sp>
        <p:nvSpPr>
          <p:cNvPr id="5" name="Content Placeholder 4"/>
          <p:cNvSpPr>
            <a:spLocks noGrp="1"/>
          </p:cNvSpPr>
          <p:nvPr>
            <p:ph idx="1"/>
          </p:nvPr>
        </p:nvSpPr>
        <p:spPr/>
        <p:txBody>
          <a:bodyPr>
            <a:normAutofit lnSpcReduction="10000"/>
          </a:bodyPr>
          <a:lstStyle/>
          <a:p>
            <a:pPr>
              <a:buNone/>
            </a:pPr>
            <a:r>
              <a:rPr lang="en-US" sz="2000" b="1" u="sng" dirty="0" smtClean="0"/>
              <a:t>Introduction</a:t>
            </a:r>
          </a:p>
          <a:p>
            <a:r>
              <a:rPr lang="en-US" sz="2000" dirty="0" smtClean="0"/>
              <a:t>Why are laws and policies implemented</a:t>
            </a:r>
          </a:p>
          <a:p>
            <a:r>
              <a:rPr lang="en-US" sz="2000" dirty="0" smtClean="0"/>
              <a:t>Public Policy defined</a:t>
            </a:r>
          </a:p>
          <a:p>
            <a:r>
              <a:rPr lang="en-US" sz="2000" smtClean="0"/>
              <a:t>Lobbying defined</a:t>
            </a:r>
            <a:endParaRPr lang="en-US" sz="2000" dirty="0" smtClean="0"/>
          </a:p>
          <a:p>
            <a:r>
              <a:rPr lang="en-US" sz="2000" dirty="0" smtClean="0"/>
              <a:t>Lobbying is an effect of Public Policy.</a:t>
            </a:r>
          </a:p>
          <a:p>
            <a:pPr marL="0" indent="0">
              <a:buNone/>
            </a:pPr>
            <a:endParaRPr lang="en-US" sz="2000" dirty="0" smtClean="0"/>
          </a:p>
          <a:p>
            <a:r>
              <a:rPr lang="en-US" sz="2000" b="1" u="sng" dirty="0" smtClean="0"/>
              <a:t>History</a:t>
            </a:r>
          </a:p>
          <a:p>
            <a:r>
              <a:rPr lang="en-US" sz="2000" dirty="0" smtClean="0"/>
              <a:t>Political systems as old as monarchy, theocracy, and dictatorship have shaped different forms of public policy all across the world. </a:t>
            </a:r>
          </a:p>
          <a:p>
            <a:r>
              <a:rPr lang="en-US" sz="2000" dirty="0" smtClean="0"/>
              <a:t>Lobbying protected under the First Amendment of the United States Constitution, right to petition. </a:t>
            </a:r>
          </a:p>
          <a:p>
            <a:r>
              <a:rPr lang="en-US" sz="2000" dirty="0" smtClean="0"/>
              <a:t>President Ulysses S. Grant’s term.</a:t>
            </a:r>
            <a:endParaRPr lang="en-US" sz="1600" dirty="0" smtClean="0"/>
          </a:p>
          <a:p>
            <a:pPr>
              <a:buNone/>
            </a:pPr>
            <a:r>
              <a:rPr lang="en-US" sz="2000" dirty="0" smtClean="0"/>
              <a:t> </a:t>
            </a:r>
          </a:p>
          <a:p>
            <a:endParaRPr lang="en-US" sz="2000" dirty="0" smtClean="0"/>
          </a:p>
          <a:p>
            <a:endParaRPr lang="en-US" sz="2000" b="1" u="sng" dirty="0"/>
          </a:p>
        </p:txBody>
      </p:sp>
      <p:sp>
        <p:nvSpPr>
          <p:cNvPr id="6" name="Footer Placeholder 5"/>
          <p:cNvSpPr>
            <a:spLocks noGrp="1"/>
          </p:cNvSpPr>
          <p:nvPr>
            <p:ph type="ftr" sz="quarter" idx="11"/>
          </p:nvPr>
        </p:nvSpPr>
        <p:spPr>
          <a:xfrm>
            <a:off x="6948264" y="6356350"/>
            <a:ext cx="1800200" cy="365125"/>
          </a:xfrm>
        </p:spPr>
        <p:txBody>
          <a:bodyPr/>
          <a:lstStyle/>
          <a:p>
            <a:r>
              <a:rPr lang="en-US" dirty="0" smtClean="0">
                <a:solidFill>
                  <a:srgbClr val="002060"/>
                </a:solidFill>
              </a:rPr>
              <a:t/>
            </a:r>
            <a:br>
              <a:rPr lang="en-US" dirty="0" smtClean="0">
                <a:solidFill>
                  <a:srgbClr val="002060"/>
                </a:solidFill>
              </a:rPr>
            </a:br>
            <a:r>
              <a:rPr lang="en-US" sz="2000" dirty="0" err="1" smtClean="0">
                <a:solidFill>
                  <a:schemeClr val="bg1"/>
                </a:solidFill>
              </a:rPr>
              <a:t>Fadi</a:t>
            </a:r>
            <a:r>
              <a:rPr lang="en-US" sz="2000" dirty="0" smtClean="0">
                <a:solidFill>
                  <a:schemeClr val="bg1"/>
                </a:solidFill>
              </a:rPr>
              <a:t> Bader</a:t>
            </a:r>
            <a:endParaRPr lang="en-US" sz="2000" dirty="0">
              <a:solidFill>
                <a:schemeClr val="bg1"/>
              </a:solidFill>
            </a:endParaRPr>
          </a:p>
        </p:txBody>
      </p:sp>
    </p:spTree>
    <p:extLst>
      <p:ext uri="{BB962C8B-B14F-4D97-AF65-F5344CB8AC3E}">
        <p14:creationId xmlns:p14="http://schemas.microsoft.com/office/powerpoint/2010/main" val="2809601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p:spPr>
        <p:txBody>
          <a:bodyPr>
            <a:noAutofit/>
          </a:bodyPr>
          <a:lstStyle/>
          <a:p>
            <a:r>
              <a:rPr lang="en-US" sz="3200" dirty="0" smtClean="0"/>
              <a:t>Current Process | Lobbying for Public Policy</a:t>
            </a:r>
            <a:endParaRPr lang="en-US" sz="3200" dirty="0"/>
          </a:p>
        </p:txBody>
      </p:sp>
      <p:sp>
        <p:nvSpPr>
          <p:cNvPr id="5" name="Content Placeholder 4"/>
          <p:cNvSpPr>
            <a:spLocks noGrp="1"/>
          </p:cNvSpPr>
          <p:nvPr>
            <p:ph idx="1"/>
          </p:nvPr>
        </p:nvSpPr>
        <p:spPr>
          <a:xfrm>
            <a:off x="457200" y="990600"/>
            <a:ext cx="8229600" cy="5135563"/>
          </a:xfrm>
        </p:spPr>
        <p:txBody>
          <a:bodyPr>
            <a:normAutofit fontScale="92500" lnSpcReduction="10000"/>
          </a:bodyPr>
          <a:lstStyle/>
          <a:p>
            <a:r>
              <a:rPr lang="en-US" sz="2400" dirty="0" smtClean="0"/>
              <a:t>Planning and Decision Matrix</a:t>
            </a:r>
          </a:p>
          <a:p>
            <a:r>
              <a:rPr lang="en-US" sz="2400" dirty="0" smtClean="0"/>
              <a:t>Process</a:t>
            </a:r>
          </a:p>
          <a:p>
            <a:pPr lvl="1"/>
            <a:r>
              <a:rPr lang="en-US" sz="2000" dirty="0" smtClean="0"/>
              <a:t>Decision Matrix</a:t>
            </a:r>
          </a:p>
          <a:p>
            <a:pPr lvl="1"/>
            <a:r>
              <a:rPr lang="en-US" sz="2000" dirty="0" smtClean="0"/>
              <a:t>Write Bill or Opinion</a:t>
            </a:r>
          </a:p>
          <a:p>
            <a:pPr lvl="1"/>
            <a:r>
              <a:rPr lang="en-US" sz="2000" dirty="0" smtClean="0"/>
              <a:t>Research Who to Lobby</a:t>
            </a:r>
          </a:p>
          <a:p>
            <a:pPr lvl="2"/>
            <a:r>
              <a:rPr lang="en-US" sz="1800" dirty="0" smtClean="0"/>
              <a:t>Local, State, Federal, Agency, etc…</a:t>
            </a:r>
          </a:p>
          <a:p>
            <a:pPr lvl="1"/>
            <a:r>
              <a:rPr lang="en-US" sz="2000" dirty="0" smtClean="0"/>
              <a:t>Select a Lobbyist</a:t>
            </a:r>
          </a:p>
          <a:p>
            <a:pPr lvl="2"/>
            <a:r>
              <a:rPr lang="en-US" sz="1800" dirty="0" smtClean="0"/>
              <a:t>Revolving Door (32.5% 111</a:t>
            </a:r>
            <a:r>
              <a:rPr lang="en-US" sz="1800" baseline="30000" dirty="0" smtClean="0"/>
              <a:t>th </a:t>
            </a:r>
            <a:r>
              <a:rPr lang="en-US" sz="1800" dirty="0" smtClean="0"/>
              <a:t>US congress employed as lobbyists)</a:t>
            </a:r>
          </a:p>
          <a:p>
            <a:pPr lvl="1"/>
            <a:r>
              <a:rPr lang="en-US" sz="2000" dirty="0" smtClean="0"/>
              <a:t>Lobby </a:t>
            </a:r>
          </a:p>
          <a:p>
            <a:pPr lvl="2"/>
            <a:r>
              <a:rPr lang="en-US" sz="1800" dirty="0" smtClean="0"/>
              <a:t>Ethical (Best, Good, Bad)</a:t>
            </a:r>
          </a:p>
          <a:p>
            <a:pPr lvl="2"/>
            <a:r>
              <a:rPr lang="en-US" sz="1800" dirty="0" smtClean="0"/>
              <a:t>Transparency (California Issue Re: Legislator Schedules)</a:t>
            </a:r>
          </a:p>
          <a:p>
            <a:pPr lvl="1"/>
            <a:r>
              <a:rPr lang="en-US" sz="2000" dirty="0" smtClean="0"/>
              <a:t>Return to Decision Matrix</a:t>
            </a:r>
          </a:p>
          <a:p>
            <a:r>
              <a:rPr lang="en-US" sz="2400" dirty="0" smtClean="0"/>
              <a:t>Current Big industries for Lobbying</a:t>
            </a:r>
          </a:p>
          <a:p>
            <a:pPr lvl="1"/>
            <a:r>
              <a:rPr lang="en-US" sz="2000" dirty="0" smtClean="0"/>
              <a:t>Finance/Insurance/Real Estate, Health, Communication/Electronics, Energy/Natural Resources, Transportation</a:t>
            </a:r>
            <a:endParaRPr lang="en-US" sz="2000" dirty="0"/>
          </a:p>
        </p:txBody>
      </p:sp>
      <p:sp>
        <p:nvSpPr>
          <p:cNvPr id="6" name="TextBox 5"/>
          <p:cNvSpPr txBox="1"/>
          <p:nvPr/>
        </p:nvSpPr>
        <p:spPr>
          <a:xfrm>
            <a:off x="6372200" y="6237312"/>
            <a:ext cx="2520280" cy="400110"/>
          </a:xfrm>
          <a:prstGeom prst="rect">
            <a:avLst/>
          </a:prstGeom>
          <a:noFill/>
        </p:spPr>
        <p:txBody>
          <a:bodyPr wrap="square" rtlCol="0">
            <a:spAutoFit/>
          </a:bodyPr>
          <a:lstStyle/>
          <a:p>
            <a:r>
              <a:rPr lang="en-US" sz="2000" dirty="0" smtClean="0">
                <a:solidFill>
                  <a:schemeClr val="bg1"/>
                </a:solidFill>
              </a:rPr>
              <a:t>Christopher Norman</a:t>
            </a:r>
            <a:endParaRPr lang="en-US" sz="2000" dirty="0">
              <a:solidFill>
                <a:schemeClr val="bg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446134742"/>
              </p:ext>
            </p:extLst>
          </p:nvPr>
        </p:nvGraphicFramePr>
        <p:xfrm>
          <a:off x="4419600" y="1447800"/>
          <a:ext cx="4343400" cy="1296063"/>
        </p:xfrm>
        <a:graphic>
          <a:graphicData uri="http://schemas.openxmlformats.org/drawingml/2006/table">
            <a:tbl>
              <a:tblPr firstRow="1" bandRow="1">
                <a:tableStyleId>{5C22544A-7EE6-4342-B048-85BDC9FD1C3A}</a:tableStyleId>
              </a:tblPr>
              <a:tblGrid>
                <a:gridCol w="1085850"/>
                <a:gridCol w="1085850"/>
                <a:gridCol w="1085850"/>
                <a:gridCol w="1085850"/>
              </a:tblGrid>
              <a:tr h="473103">
                <a:tc>
                  <a:txBody>
                    <a:bodyPr/>
                    <a:lstStyle/>
                    <a:p>
                      <a:r>
                        <a:rPr lang="en-US" sz="1200" dirty="0" smtClean="0"/>
                        <a:t>Decision</a:t>
                      </a:r>
                      <a:r>
                        <a:rPr lang="en-US" sz="1200" baseline="0" dirty="0" smtClean="0"/>
                        <a:t> to Lobby</a:t>
                      </a:r>
                      <a:endParaRPr lang="en-US" sz="1200" dirty="0"/>
                    </a:p>
                  </a:txBody>
                  <a:tcPr/>
                </a:tc>
                <a:tc>
                  <a:txBody>
                    <a:bodyPr/>
                    <a:lstStyle/>
                    <a:p>
                      <a:r>
                        <a:rPr lang="en-US" sz="1200" dirty="0" smtClean="0"/>
                        <a:t>Laws</a:t>
                      </a:r>
                      <a:r>
                        <a:rPr lang="en-US" sz="1200" baseline="0" dirty="0" smtClean="0"/>
                        <a:t> Changed</a:t>
                      </a:r>
                      <a:endParaRPr lang="en-US" sz="1200" dirty="0"/>
                    </a:p>
                  </a:txBody>
                  <a:tcPr/>
                </a:tc>
                <a:tc>
                  <a:txBody>
                    <a:bodyPr/>
                    <a:lstStyle/>
                    <a:p>
                      <a:r>
                        <a:rPr lang="en-US" sz="1200" dirty="0" smtClean="0"/>
                        <a:t>Laws</a:t>
                      </a:r>
                      <a:r>
                        <a:rPr lang="en-US" sz="1200" baseline="0" dirty="0" smtClean="0"/>
                        <a:t> Unchanged</a:t>
                      </a:r>
                      <a:endParaRPr lang="en-US" sz="1200" dirty="0"/>
                    </a:p>
                  </a:txBody>
                  <a:tcPr/>
                </a:tc>
                <a:tc>
                  <a:txBody>
                    <a:bodyPr/>
                    <a:lstStyle/>
                    <a:p>
                      <a:r>
                        <a:rPr lang="en-US" sz="1200" dirty="0" smtClean="0"/>
                        <a:t>Totals</a:t>
                      </a:r>
                      <a:endParaRPr lang="en-US" sz="1200" dirty="0"/>
                    </a:p>
                  </a:txBody>
                  <a:tcPr/>
                </a:tc>
              </a:tr>
              <a:tr h="274099">
                <a:tc>
                  <a:txBody>
                    <a:bodyPr/>
                    <a:lstStyle/>
                    <a:p>
                      <a:r>
                        <a:rPr lang="en-US" sz="1200" dirty="0" smtClean="0"/>
                        <a:t>Lobby</a:t>
                      </a:r>
                      <a:endParaRPr lang="en-US" sz="1200" dirty="0"/>
                    </a:p>
                  </a:txBody>
                  <a:tcPr/>
                </a:tc>
                <a:tc>
                  <a:txBody>
                    <a:bodyPr/>
                    <a:lstStyle/>
                    <a:p>
                      <a:r>
                        <a:rPr lang="en-US" sz="1200" dirty="0" smtClean="0"/>
                        <a:t>$8,000,000</a:t>
                      </a:r>
                      <a:endParaRPr lang="en-US" sz="1200" dirty="0"/>
                    </a:p>
                  </a:txBody>
                  <a:tcPr/>
                </a:tc>
                <a:tc>
                  <a:txBody>
                    <a:bodyPr/>
                    <a:lstStyle/>
                    <a:p>
                      <a:r>
                        <a:rPr lang="en-US" sz="1200" dirty="0" smtClean="0"/>
                        <a:t>$-1,000,000</a:t>
                      </a:r>
                      <a:endParaRPr lang="en-US" sz="1200" dirty="0"/>
                    </a:p>
                  </a:txBody>
                  <a:tcPr/>
                </a:tc>
                <a:tc>
                  <a:txBody>
                    <a:bodyPr/>
                    <a:lstStyle/>
                    <a:p>
                      <a:r>
                        <a:rPr lang="en-US" sz="1200" dirty="0" smtClean="0"/>
                        <a:t>$4,850,000</a:t>
                      </a:r>
                      <a:endParaRPr lang="en-US" sz="1200" dirty="0"/>
                    </a:p>
                  </a:txBody>
                  <a:tcPr/>
                </a:tc>
              </a:tr>
              <a:tr h="2740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Do Not Lobby</a:t>
                      </a:r>
                    </a:p>
                  </a:txBody>
                  <a:tcPr/>
                </a:tc>
                <a:tc>
                  <a:txBody>
                    <a:bodyPr/>
                    <a:lstStyle/>
                    <a:p>
                      <a:r>
                        <a:rPr lang="en-US" sz="1200" dirty="0" smtClean="0"/>
                        <a:t>$6,000,000</a:t>
                      </a:r>
                      <a:endParaRPr lang="en-US" sz="1200" dirty="0"/>
                    </a:p>
                  </a:txBody>
                  <a:tcPr/>
                </a:tc>
                <a:tc>
                  <a:txBody>
                    <a:bodyPr/>
                    <a:lstStyle/>
                    <a:p>
                      <a:r>
                        <a:rPr lang="en-US" sz="1200" dirty="0" smtClean="0"/>
                        <a:t>$0</a:t>
                      </a:r>
                      <a:endParaRPr lang="en-US" sz="1200" dirty="0"/>
                    </a:p>
                  </a:txBody>
                  <a:tcPr/>
                </a:tc>
                <a:tc>
                  <a:txBody>
                    <a:bodyPr/>
                    <a:lstStyle/>
                    <a:p>
                      <a:r>
                        <a:rPr lang="en-US" sz="1200" dirty="0" smtClean="0"/>
                        <a:t>$3,900,000</a:t>
                      </a:r>
                      <a:endParaRPr lang="en-US" sz="1200" dirty="0"/>
                    </a:p>
                  </a:txBody>
                  <a:tcPr/>
                </a:tc>
              </a:tr>
              <a:tr h="274099">
                <a:tc>
                  <a:txBody>
                    <a:bodyPr/>
                    <a:lstStyle/>
                    <a:p>
                      <a:r>
                        <a:rPr lang="en-US" sz="1200" dirty="0" smtClean="0"/>
                        <a:t>Probability</a:t>
                      </a:r>
                      <a:endParaRPr lang="en-US" sz="1200" dirty="0"/>
                    </a:p>
                  </a:txBody>
                  <a:tcPr/>
                </a:tc>
                <a:tc>
                  <a:txBody>
                    <a:bodyPr/>
                    <a:lstStyle/>
                    <a:p>
                      <a:r>
                        <a:rPr lang="en-US" sz="1200" dirty="0" smtClean="0"/>
                        <a:t>65%</a:t>
                      </a:r>
                      <a:endParaRPr lang="en-US" sz="1200" dirty="0"/>
                    </a:p>
                  </a:txBody>
                  <a:tcPr/>
                </a:tc>
                <a:tc>
                  <a:txBody>
                    <a:bodyPr/>
                    <a:lstStyle/>
                    <a:p>
                      <a:r>
                        <a:rPr lang="en-US" sz="1200" dirty="0" smtClean="0"/>
                        <a:t>35%</a:t>
                      </a:r>
                      <a:endParaRPr lang="en-US" sz="1200" dirty="0"/>
                    </a:p>
                  </a:txBody>
                  <a:tcPr/>
                </a:tc>
                <a:tc>
                  <a:txBody>
                    <a:bodyPr/>
                    <a:lstStyle/>
                    <a:p>
                      <a:endParaRPr lang="en-US" sz="1200" dirty="0"/>
                    </a:p>
                  </a:txBody>
                  <a:tcPr/>
                </a:tc>
              </a:tr>
            </a:tbl>
          </a:graphicData>
        </a:graphic>
      </p:graphicFrame>
    </p:spTree>
    <p:extLst>
      <p:ext uri="{BB962C8B-B14F-4D97-AF65-F5344CB8AC3E}">
        <p14:creationId xmlns:p14="http://schemas.microsoft.com/office/powerpoint/2010/main" val="2455876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9"/>
          <p:cNvSpPr>
            <a:spLocks noGrp="1"/>
          </p:cNvSpPr>
          <p:nvPr>
            <p:ph type="title"/>
          </p:nvPr>
        </p:nvSpPr>
        <p:spPr/>
        <p:txBody>
          <a:bodyPr/>
          <a:lstStyle/>
          <a:p>
            <a:r>
              <a:rPr lang="en-US" u="sng" smtClean="0"/>
              <a:t>Pros Of Lobbying</a:t>
            </a:r>
          </a:p>
        </p:txBody>
      </p:sp>
      <p:sp>
        <p:nvSpPr>
          <p:cNvPr id="11" name="Content Placeholder 10"/>
          <p:cNvSpPr>
            <a:spLocks noGrp="1"/>
          </p:cNvSpPr>
          <p:nvPr>
            <p:ph idx="1"/>
          </p:nvPr>
        </p:nvSpPr>
        <p:spPr>
          <a:xfrm>
            <a:off x="457200" y="1371600"/>
            <a:ext cx="8229600" cy="4754563"/>
          </a:xfrm>
        </p:spPr>
        <p:txBody>
          <a:bodyPr rtlCol="0">
            <a:normAutofit fontScale="92500" lnSpcReduction="10000"/>
          </a:bodyPr>
          <a:lstStyle/>
          <a:p>
            <a:pPr fontAlgn="auto">
              <a:spcAft>
                <a:spcPts val="0"/>
              </a:spcAft>
              <a:buFont typeface="Arial" pitchFamily="34" charset="0"/>
              <a:buChar char="•"/>
              <a:defRPr/>
            </a:pPr>
            <a:r>
              <a:rPr lang="en-US" dirty="0" smtClean="0"/>
              <a:t>Enlighten the Representatives</a:t>
            </a:r>
          </a:p>
          <a:p>
            <a:pPr lvl="1" fontAlgn="auto">
              <a:spcAft>
                <a:spcPts val="0"/>
              </a:spcAft>
              <a:buFont typeface="Arial" pitchFamily="34" charset="0"/>
              <a:buChar char="–"/>
              <a:defRPr/>
            </a:pPr>
            <a:r>
              <a:rPr lang="en-US" dirty="0" smtClean="0"/>
              <a:t>Inform on bills to be voted on</a:t>
            </a:r>
          </a:p>
          <a:p>
            <a:pPr lvl="1" fontAlgn="auto">
              <a:spcAft>
                <a:spcPts val="0"/>
              </a:spcAft>
              <a:buFont typeface="Arial" pitchFamily="34" charset="0"/>
              <a:buChar char="–"/>
              <a:defRPr/>
            </a:pPr>
            <a:r>
              <a:rPr lang="en-US" dirty="0" smtClean="0"/>
              <a:t>Inform on the pros and cons of bill</a:t>
            </a:r>
          </a:p>
          <a:p>
            <a:pPr fontAlgn="auto">
              <a:spcAft>
                <a:spcPts val="0"/>
              </a:spcAft>
              <a:buFont typeface="Arial" pitchFamily="34" charset="0"/>
              <a:buChar char="•"/>
              <a:defRPr/>
            </a:pPr>
            <a:r>
              <a:rPr lang="en-US" dirty="0" smtClean="0"/>
              <a:t>Enlighten the Populace</a:t>
            </a:r>
          </a:p>
          <a:p>
            <a:pPr lvl="1" fontAlgn="auto">
              <a:spcAft>
                <a:spcPts val="0"/>
              </a:spcAft>
              <a:buFont typeface="Arial" pitchFamily="34" charset="0"/>
              <a:buChar char="–"/>
              <a:defRPr/>
            </a:pPr>
            <a:r>
              <a:rPr lang="en-US" dirty="0" smtClean="0"/>
              <a:t>Inform on current bills </a:t>
            </a:r>
          </a:p>
          <a:p>
            <a:pPr lvl="1" fontAlgn="auto">
              <a:spcAft>
                <a:spcPts val="0"/>
              </a:spcAft>
              <a:buFont typeface="Arial" pitchFamily="34" charset="0"/>
              <a:buChar char="–"/>
              <a:defRPr/>
            </a:pPr>
            <a:r>
              <a:rPr lang="en-US" dirty="0" smtClean="0"/>
              <a:t>Inform on what the representatives are doing</a:t>
            </a:r>
          </a:p>
          <a:p>
            <a:pPr fontAlgn="auto">
              <a:spcAft>
                <a:spcPts val="0"/>
              </a:spcAft>
              <a:buFont typeface="Arial" pitchFamily="34" charset="0"/>
              <a:buChar char="•"/>
              <a:defRPr/>
            </a:pPr>
            <a:r>
              <a:rPr lang="en-US" dirty="0" smtClean="0"/>
              <a:t>Passing Regulations</a:t>
            </a:r>
          </a:p>
          <a:p>
            <a:pPr lvl="1" fontAlgn="auto">
              <a:spcAft>
                <a:spcPts val="0"/>
              </a:spcAft>
              <a:buFont typeface="Arial" pitchFamily="34" charset="0"/>
              <a:buChar char="–"/>
              <a:defRPr/>
            </a:pPr>
            <a:r>
              <a:rPr lang="en-US" dirty="0" smtClean="0"/>
              <a:t>Clean air act</a:t>
            </a:r>
          </a:p>
          <a:p>
            <a:pPr lvl="1" fontAlgn="auto">
              <a:spcAft>
                <a:spcPts val="0"/>
              </a:spcAft>
              <a:buFont typeface="Arial" pitchFamily="34" charset="0"/>
              <a:buChar char="–"/>
              <a:defRPr/>
            </a:pPr>
            <a:r>
              <a:rPr lang="en-US" dirty="0" smtClean="0"/>
              <a:t>Financial reform </a:t>
            </a:r>
          </a:p>
          <a:p>
            <a:pPr fontAlgn="auto">
              <a:spcAft>
                <a:spcPts val="0"/>
              </a:spcAft>
              <a:buFont typeface="Arial" pitchFamily="34" charset="0"/>
              <a:buChar char="•"/>
              <a:defRPr/>
            </a:pPr>
            <a:r>
              <a:rPr lang="en-US" dirty="0" smtClean="0"/>
              <a:t>Repealing Regulations</a:t>
            </a:r>
          </a:p>
          <a:p>
            <a:pPr lvl="1" fontAlgn="auto">
              <a:spcAft>
                <a:spcPts val="0"/>
              </a:spcAft>
              <a:buFont typeface="Arial" pitchFamily="34" charset="0"/>
              <a:buChar char="–"/>
              <a:defRPr/>
            </a:pPr>
            <a:endParaRPr lang="en-US" dirty="0" smtClean="0"/>
          </a:p>
        </p:txBody>
      </p:sp>
      <p:sp>
        <p:nvSpPr>
          <p:cNvPr id="3" name="TextBox 2"/>
          <p:cNvSpPr txBox="1"/>
          <p:nvPr/>
        </p:nvSpPr>
        <p:spPr>
          <a:xfrm>
            <a:off x="7452319" y="6237312"/>
            <a:ext cx="1526315" cy="400110"/>
          </a:xfrm>
          <a:prstGeom prst="rect">
            <a:avLst/>
          </a:prstGeom>
          <a:noFill/>
        </p:spPr>
        <p:txBody>
          <a:bodyPr wrap="none" rtlCol="0">
            <a:spAutoFit/>
          </a:bodyPr>
          <a:lstStyle/>
          <a:p>
            <a:r>
              <a:rPr lang="en-US" sz="2000" dirty="0" smtClean="0">
                <a:solidFill>
                  <a:schemeClr val="bg1"/>
                </a:solidFill>
              </a:rPr>
              <a:t>O.T. </a:t>
            </a:r>
            <a:r>
              <a:rPr lang="en-US" sz="2000" dirty="0" err="1" smtClean="0">
                <a:solidFill>
                  <a:schemeClr val="bg1"/>
                </a:solidFill>
              </a:rPr>
              <a:t>Okpechi</a:t>
            </a:r>
            <a:endParaRPr lang="en-US" sz="2000" dirty="0">
              <a:solidFill>
                <a:schemeClr val="bg1"/>
              </a:solidFill>
            </a:endParaRPr>
          </a:p>
        </p:txBody>
      </p:sp>
    </p:spTree>
    <p:extLst>
      <p:ext uri="{BB962C8B-B14F-4D97-AF65-F5344CB8AC3E}">
        <p14:creationId xmlns:p14="http://schemas.microsoft.com/office/powerpoint/2010/main" val="3053164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26851"/>
            <a:ext cx="7772400" cy="1285925"/>
          </a:xfrm>
        </p:spPr>
        <p:txBody>
          <a:bodyPr>
            <a:normAutofit fontScale="90000"/>
          </a:bodyPr>
          <a:lstStyle/>
          <a:p>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endParaRPr lang="en-US" sz="2000" dirty="0"/>
          </a:p>
        </p:txBody>
      </p:sp>
      <p:graphicFrame>
        <p:nvGraphicFramePr>
          <p:cNvPr id="6" name="Diagram 5"/>
          <p:cNvGraphicFramePr/>
          <p:nvPr>
            <p:extLst>
              <p:ext uri="{D42A27DB-BD31-4B8C-83A1-F6EECF244321}">
                <p14:modId xmlns:p14="http://schemas.microsoft.com/office/powerpoint/2010/main" val="1986319644"/>
              </p:ext>
            </p:extLst>
          </p:nvPr>
        </p:nvGraphicFramePr>
        <p:xfrm>
          <a:off x="-324544" y="1038551"/>
          <a:ext cx="10585176" cy="58326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Wave 6"/>
          <p:cNvSpPr/>
          <p:nvPr/>
        </p:nvSpPr>
        <p:spPr>
          <a:xfrm>
            <a:off x="1745392" y="0"/>
            <a:ext cx="5976664" cy="1297008"/>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Advantage of Public Policy</a:t>
            </a:r>
            <a:br>
              <a:rPr lang="en-US" sz="2800" dirty="0" smtClean="0"/>
            </a:br>
            <a:endParaRPr lang="en-US" sz="2800" dirty="0"/>
          </a:p>
        </p:txBody>
      </p:sp>
      <p:graphicFrame>
        <p:nvGraphicFramePr>
          <p:cNvPr id="9" name="Diagram 8"/>
          <p:cNvGraphicFramePr/>
          <p:nvPr>
            <p:extLst>
              <p:ext uri="{D42A27DB-BD31-4B8C-83A1-F6EECF244321}">
                <p14:modId xmlns:p14="http://schemas.microsoft.com/office/powerpoint/2010/main" val="2107847905"/>
              </p:ext>
            </p:extLst>
          </p:nvPr>
        </p:nvGraphicFramePr>
        <p:xfrm>
          <a:off x="179512" y="1297008"/>
          <a:ext cx="1224136" cy="30680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0" name="Diagram 9"/>
          <p:cNvGraphicFramePr/>
          <p:nvPr>
            <p:extLst>
              <p:ext uri="{D42A27DB-BD31-4B8C-83A1-F6EECF244321}">
                <p14:modId xmlns:p14="http://schemas.microsoft.com/office/powerpoint/2010/main" val="1583386977"/>
              </p:ext>
            </p:extLst>
          </p:nvPr>
        </p:nvGraphicFramePr>
        <p:xfrm>
          <a:off x="179512" y="4321727"/>
          <a:ext cx="1224136" cy="2564904"/>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TextBox 10"/>
          <p:cNvSpPr txBox="1"/>
          <p:nvPr/>
        </p:nvSpPr>
        <p:spPr>
          <a:xfrm flipH="1">
            <a:off x="6228184" y="6381328"/>
            <a:ext cx="2736304" cy="400110"/>
          </a:xfrm>
          <a:prstGeom prst="rect">
            <a:avLst/>
          </a:prstGeom>
          <a:noFill/>
        </p:spPr>
        <p:txBody>
          <a:bodyPr wrap="square" rtlCol="0">
            <a:spAutoFit/>
          </a:bodyPr>
          <a:lstStyle/>
          <a:p>
            <a:r>
              <a:rPr lang="en-US" sz="2000" dirty="0" smtClean="0">
                <a:solidFill>
                  <a:schemeClr val="bg1"/>
                </a:solidFill>
              </a:rPr>
              <a:t>Abdulrahman Alansari</a:t>
            </a:r>
            <a:endParaRPr lang="en-US" sz="2000" dirty="0">
              <a:solidFill>
                <a:schemeClr val="bg1"/>
              </a:solidFill>
            </a:endParaRPr>
          </a:p>
        </p:txBody>
      </p:sp>
    </p:spTree>
    <p:extLst>
      <p:ext uri="{BB962C8B-B14F-4D97-AF65-F5344CB8AC3E}">
        <p14:creationId xmlns:p14="http://schemas.microsoft.com/office/powerpoint/2010/main" val="3735634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 of Public Policy and Lobbying</a:t>
            </a:r>
            <a:endParaRPr lang="en-US" dirty="0"/>
          </a:p>
        </p:txBody>
      </p:sp>
      <p:sp>
        <p:nvSpPr>
          <p:cNvPr id="5" name="Content Placeholder 4"/>
          <p:cNvSpPr>
            <a:spLocks noGrp="1"/>
          </p:cNvSpPr>
          <p:nvPr>
            <p:ph idx="1"/>
          </p:nvPr>
        </p:nvSpPr>
        <p:spPr/>
        <p:txBody>
          <a:bodyPr/>
          <a:lstStyle/>
          <a:p>
            <a:r>
              <a:rPr lang="en-US" dirty="0" smtClean="0"/>
              <a:t>Public Policy can have an unclear objective</a:t>
            </a:r>
            <a:endParaRPr lang="en-US" dirty="0"/>
          </a:p>
          <a:p>
            <a:r>
              <a:rPr lang="en-US" dirty="0" smtClean="0"/>
              <a:t>Short Term Versus Long Term Changes</a:t>
            </a:r>
            <a:endParaRPr lang="en-US" dirty="0"/>
          </a:p>
          <a:p>
            <a:r>
              <a:rPr lang="en-US" dirty="0" smtClean="0"/>
              <a:t>Corruption </a:t>
            </a:r>
          </a:p>
          <a:p>
            <a:pPr marL="971550" lvl="1" indent="-514350">
              <a:buAutoNum type="arabicParenR"/>
            </a:pPr>
            <a:r>
              <a:rPr lang="en-US" dirty="0" smtClean="0"/>
              <a:t>Bribes</a:t>
            </a:r>
          </a:p>
          <a:p>
            <a:pPr marL="971550" lvl="1" indent="-514350">
              <a:buAutoNum type="arabicParenR"/>
            </a:pPr>
            <a:r>
              <a:rPr lang="en-US" dirty="0" smtClean="0"/>
              <a:t>Checks and Balances </a:t>
            </a:r>
          </a:p>
          <a:p>
            <a:pPr marL="457200" lvl="1" indent="0">
              <a:buNone/>
            </a:pPr>
            <a:endParaRPr lang="en-US" dirty="0" smtClean="0"/>
          </a:p>
          <a:p>
            <a:pPr marL="971550" lvl="1" indent="-514350">
              <a:buAutoNum type="arabicParenR"/>
            </a:pPr>
            <a:endParaRPr lang="en-US" dirty="0"/>
          </a:p>
          <a:p>
            <a:pPr marL="971550" lvl="1" indent="-514350">
              <a:buAutoNum type="arabicParenR"/>
            </a:pPr>
            <a:endParaRPr lang="en-US" dirty="0" smtClean="0"/>
          </a:p>
          <a:p>
            <a:pPr marL="457200" lvl="1" indent="0">
              <a:buNone/>
            </a:pPr>
            <a:endParaRPr lang="en-US" dirty="0"/>
          </a:p>
        </p:txBody>
      </p:sp>
      <p:sp>
        <p:nvSpPr>
          <p:cNvPr id="2" name="TextBox 1"/>
          <p:cNvSpPr txBox="1"/>
          <p:nvPr/>
        </p:nvSpPr>
        <p:spPr>
          <a:xfrm>
            <a:off x="7236296" y="6125233"/>
            <a:ext cx="1554336" cy="400110"/>
          </a:xfrm>
          <a:prstGeom prst="rect">
            <a:avLst/>
          </a:prstGeom>
          <a:noFill/>
        </p:spPr>
        <p:txBody>
          <a:bodyPr wrap="none" rtlCol="0">
            <a:spAutoFit/>
          </a:bodyPr>
          <a:lstStyle/>
          <a:p>
            <a:r>
              <a:rPr lang="en-US" sz="2000" dirty="0" smtClean="0">
                <a:solidFill>
                  <a:schemeClr val="bg1"/>
                </a:solidFill>
              </a:rPr>
              <a:t>Jas </a:t>
            </a:r>
            <a:r>
              <a:rPr lang="en-US" sz="2000" dirty="0" err="1" smtClean="0">
                <a:solidFill>
                  <a:schemeClr val="bg1"/>
                </a:solidFill>
              </a:rPr>
              <a:t>Sehmbey</a:t>
            </a:r>
            <a:endParaRPr lang="en-US" sz="2000" dirty="0">
              <a:solidFill>
                <a:schemeClr val="bg1"/>
              </a:solidFill>
            </a:endParaRPr>
          </a:p>
        </p:txBody>
      </p:sp>
    </p:spTree>
    <p:extLst>
      <p:ext uri="{BB962C8B-B14F-4D97-AF65-F5344CB8AC3E}">
        <p14:creationId xmlns:p14="http://schemas.microsoft.com/office/powerpoint/2010/main" val="2648124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57800"/>
            <a:ext cx="8229600" cy="1143000"/>
          </a:xfrm>
        </p:spPr>
        <p:txBody>
          <a:bodyPr>
            <a:normAutofit/>
          </a:bodyPr>
          <a:lstStyle/>
          <a:p>
            <a:r>
              <a:rPr lang="en-US" sz="1200" dirty="0" smtClean="0">
                <a:effectLst/>
              </a:rPr>
              <a:t>World map of the 2010 </a:t>
            </a:r>
            <a:r>
              <a:rPr lang="en-US" sz="1200" dirty="0" smtClean="0">
                <a:effectLst/>
                <a:hlinkClick r:id="rId2" action="ppaction://hlinkfile" tooltip="Corruption Perceptions Index"/>
              </a:rPr>
              <a:t>Corruption Perceptions Index</a:t>
            </a:r>
            <a:r>
              <a:rPr lang="en-US" sz="1200" dirty="0" smtClean="0">
                <a:effectLst/>
              </a:rPr>
              <a:t> by </a:t>
            </a:r>
            <a:r>
              <a:rPr lang="en-US" sz="1200" dirty="0" smtClean="0">
                <a:effectLst/>
                <a:hlinkClick r:id="rId3" action="ppaction://hlinkfile" tooltip="Transparency International"/>
              </a:rPr>
              <a:t>Transparency International</a:t>
            </a:r>
            <a:r>
              <a:rPr lang="en-US" sz="1200" dirty="0" smtClean="0">
                <a:effectLst/>
              </a:rPr>
              <a:t>, which measures "the degree to which corruption is perceived to exist among public officials and politicians". High numbers (blue) indicate less perception of corruption, whereas lower numbers (red) an indicate higher perception of corruption.</a:t>
            </a:r>
            <a:br>
              <a:rPr lang="en-US" sz="1200" dirty="0" smtClean="0">
                <a:effectLst/>
              </a:rPr>
            </a:br>
            <a:endParaRPr lang="en-US" sz="1200" dirty="0"/>
          </a:p>
        </p:txBody>
      </p:sp>
      <p:sp>
        <p:nvSpPr>
          <p:cNvPr id="3" name="Content Placeholder 2"/>
          <p:cNvSpPr>
            <a:spLocks noGrp="1"/>
          </p:cNvSpPr>
          <p:nvPr>
            <p:ph idx="1"/>
          </p:nvPr>
        </p:nvSpPr>
        <p:spPr>
          <a:xfrm>
            <a:off x="533400" y="457200"/>
            <a:ext cx="8229600" cy="4525963"/>
          </a:xfrm>
        </p:spPr>
        <p:txBody>
          <a:bodyPr/>
          <a:lstStyle/>
          <a:p>
            <a:pPr marL="0" indent="0" algn="ctr">
              <a:buNone/>
            </a:pPr>
            <a:r>
              <a:rPr lang="en-US" dirty="0" smtClean="0"/>
              <a:t>Political Corruption </a:t>
            </a:r>
            <a:endParaRPr lang="en-US" dirty="0"/>
          </a:p>
        </p:txBody>
      </p:sp>
      <p:pic>
        <p:nvPicPr>
          <p:cNvPr id="1026" name="Picture 2" descr="C:\Users\jss45238\Desktop\800px-World_Map_Index_of_perception_of_corruption_2010_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772" y="838200"/>
            <a:ext cx="7620000" cy="38671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380312" y="6381328"/>
            <a:ext cx="1554336" cy="400110"/>
          </a:xfrm>
          <a:prstGeom prst="rect">
            <a:avLst/>
          </a:prstGeom>
          <a:noFill/>
        </p:spPr>
        <p:txBody>
          <a:bodyPr wrap="none" rtlCol="0">
            <a:spAutoFit/>
          </a:bodyPr>
          <a:lstStyle/>
          <a:p>
            <a:r>
              <a:rPr lang="en-US" sz="2000" dirty="0" smtClean="0">
                <a:solidFill>
                  <a:schemeClr val="bg1"/>
                </a:solidFill>
              </a:rPr>
              <a:t>Jas </a:t>
            </a:r>
            <a:r>
              <a:rPr lang="en-US" sz="2000" dirty="0" err="1" smtClean="0">
                <a:solidFill>
                  <a:schemeClr val="bg1"/>
                </a:solidFill>
              </a:rPr>
              <a:t>Sehmbey</a:t>
            </a:r>
            <a:endParaRPr lang="en-US" sz="2000" dirty="0">
              <a:solidFill>
                <a:schemeClr val="bg1"/>
              </a:solidFill>
            </a:endParaRPr>
          </a:p>
        </p:txBody>
      </p:sp>
    </p:spTree>
    <p:extLst>
      <p:ext uri="{BB962C8B-B14F-4D97-AF65-F5344CB8AC3E}">
        <p14:creationId xmlns:p14="http://schemas.microsoft.com/office/powerpoint/2010/main" val="3611838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385</Words>
  <Application>Microsoft Office PowerPoint</Application>
  <PresentationFormat>On-screen Show (4:3)</PresentationFormat>
  <Paragraphs>93</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Public Policy &amp; Lobbying </vt:lpstr>
      <vt:lpstr>Current Process | Lobbying for Public Policy</vt:lpstr>
      <vt:lpstr>Pros Of Lobbying</vt:lpstr>
      <vt:lpstr>   </vt:lpstr>
      <vt:lpstr>Cons of Public Policy and Lobbying</vt:lpstr>
      <vt:lpstr>World map of the 2010 Corruption Perceptions Index by Transparency International, which measures "the degree to which corruption is perceived to exist among public officials and politicians". High numbers (blue) indicate less perception of corruption, whereas lower numbers (red) an indicate higher perception of corruption.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Advantage of Public Policy Health  Technology Safety Security</dc:title>
  <dc:creator>user</dc:creator>
  <cp:lastModifiedBy>Sehmbey, Jasbir Singh</cp:lastModifiedBy>
  <cp:revision>14</cp:revision>
  <dcterms:created xsi:type="dcterms:W3CDTF">2011-10-03T04:22:25Z</dcterms:created>
  <dcterms:modified xsi:type="dcterms:W3CDTF">2011-10-03T02:45:31Z</dcterms:modified>
</cp:coreProperties>
</file>