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Default Extension="wdp" ContentType="image/vnd.ms-photo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28"/>
  </p:notesMasterIdLst>
  <p:sldIdLst>
    <p:sldId id="321" r:id="rId2"/>
    <p:sldId id="334" r:id="rId3"/>
    <p:sldId id="333" r:id="rId4"/>
    <p:sldId id="335" r:id="rId5"/>
    <p:sldId id="336" r:id="rId6"/>
    <p:sldId id="343" r:id="rId7"/>
    <p:sldId id="344" r:id="rId8"/>
    <p:sldId id="345" r:id="rId9"/>
    <p:sldId id="337" r:id="rId10"/>
    <p:sldId id="346" r:id="rId11"/>
    <p:sldId id="347" r:id="rId12"/>
    <p:sldId id="348" r:id="rId13"/>
    <p:sldId id="349" r:id="rId14"/>
    <p:sldId id="350" r:id="rId15"/>
    <p:sldId id="351" r:id="rId16"/>
    <p:sldId id="339" r:id="rId17"/>
    <p:sldId id="352" r:id="rId18"/>
    <p:sldId id="353" r:id="rId19"/>
    <p:sldId id="354" r:id="rId20"/>
    <p:sldId id="355" r:id="rId21"/>
    <p:sldId id="356" r:id="rId22"/>
    <p:sldId id="340" r:id="rId23"/>
    <p:sldId id="341" r:id="rId24"/>
    <p:sldId id="357" r:id="rId25"/>
    <p:sldId id="342" r:id="rId26"/>
    <p:sldId id="358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155" autoAdjust="0"/>
    <p:restoredTop sz="92967" autoAdjust="0"/>
  </p:normalViewPr>
  <p:slideViewPr>
    <p:cSldViewPr>
      <p:cViewPr varScale="1">
        <p:scale>
          <a:sx n="89" d="100"/>
          <a:sy n="89" d="100"/>
        </p:scale>
        <p:origin x="-14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99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1272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5309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351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microsoft.com/office/2007/relationships/hdphoto" Target="../media/hdphoto1.wdp"/><Relationship Id="rId5" Type="http://schemas.openxmlformats.org/officeDocument/2006/relationships/image" Target="../media/image8.png"/><Relationship Id="rId6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microsoft.com/office/2007/relationships/hdphoto" Target="../media/hdphoto3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A143"/>
                </a:solidFill>
              </a:rPr>
              <a:t>Output Data Analysis for a Single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Terminating Simulations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Estimating means</a:t>
            </a:r>
          </a:p>
          <a:p>
            <a:pPr lvl="1"/>
            <a:r>
              <a:rPr lang="en-US" dirty="0" smtClean="0"/>
              <a:t>Point estimate and confidence interval for the mean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88333"/>
            <a:ext cx="1990261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4296" y="4213205"/>
            <a:ext cx="3715345" cy="1247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249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Terminating Simulations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 of fixed sample size procedure</a:t>
            </a:r>
          </a:p>
          <a:p>
            <a:pPr lvl="1"/>
            <a:r>
              <a:rPr lang="en-US" dirty="0" smtClean="0"/>
              <a:t>Analyst has no control over the error in the mean or half-length of the confidence interval</a:t>
            </a:r>
          </a:p>
          <a:p>
            <a:r>
              <a:rPr lang="en-US" dirty="0" smtClean="0"/>
              <a:t>Total number of replications required to give an absolute error, </a:t>
            </a:r>
            <a:r>
              <a:rPr lang="el-GR" i="1" dirty="0" smtClean="0"/>
              <a:t>β</a:t>
            </a:r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800600"/>
            <a:ext cx="5972175" cy="95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742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Terminating Simulations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exploratory experiment of </a:t>
            </a:r>
            <a:r>
              <a:rPr lang="en-US" i="1" dirty="0" smtClean="0"/>
              <a:t>n</a:t>
            </a:r>
            <a:r>
              <a:rPr lang="en-US" dirty="0" smtClean="0"/>
              <a:t> replications, can estimate number of replications required to estimate the mean with an absolute error, </a:t>
            </a:r>
            <a:r>
              <a:rPr lang="el-GR" i="1" dirty="0" smtClean="0"/>
              <a:t>β</a:t>
            </a:r>
            <a:endParaRPr lang="en-US" i="1" dirty="0" smtClean="0"/>
          </a:p>
          <a:p>
            <a:r>
              <a:rPr lang="en-US" dirty="0" smtClean="0"/>
              <a:t>Regardless of the time per replication</a:t>
            </a:r>
          </a:p>
          <a:p>
            <a:pPr lvl="1"/>
            <a:r>
              <a:rPr lang="en-US" dirty="0" smtClean="0"/>
              <a:t>At least three to five replications should be conducted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946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Terminating Simulations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alternate systems or policies based on average system behavior alone may lead to false conclusions</a:t>
            </a:r>
          </a:p>
          <a:p>
            <a:r>
              <a:rPr lang="en-US" dirty="0" smtClean="0"/>
              <a:t>Other useful performance measures</a:t>
            </a:r>
          </a:p>
          <a:p>
            <a:pPr lvl="1"/>
            <a:r>
              <a:rPr lang="en-US" dirty="0" smtClean="0"/>
              <a:t>Proportions</a:t>
            </a:r>
          </a:p>
          <a:p>
            <a:pPr lvl="1"/>
            <a:r>
              <a:rPr lang="en-US" dirty="0" smtClean="0"/>
              <a:t>Probabilities</a:t>
            </a:r>
          </a:p>
          <a:p>
            <a:pPr lvl="1"/>
            <a:r>
              <a:rPr lang="en-US" dirty="0" smtClean="0"/>
              <a:t>Quantiles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726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Terminating Simulations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incorrect choice of initial conditions</a:t>
            </a:r>
          </a:p>
          <a:p>
            <a:pPr lvl="1"/>
            <a:r>
              <a:rPr lang="en-US" dirty="0" smtClean="0"/>
              <a:t>Want to determine average delay of bank customers arriving between noon and 1 pm</a:t>
            </a:r>
          </a:p>
          <a:p>
            <a:pPr lvl="1"/>
            <a:r>
              <a:rPr lang="en-US" dirty="0" smtClean="0"/>
              <a:t>Using initial condition of zero customers at noon will cause expected average delay to be biased low</a:t>
            </a:r>
          </a:p>
          <a:p>
            <a:pPr lvl="1"/>
            <a:r>
              <a:rPr lang="en-US" dirty="0" smtClean="0"/>
              <a:t>One solution: begin simulation at 9am (bank opening time) with zero customers</a:t>
            </a:r>
          </a:p>
          <a:p>
            <a:pPr lvl="2"/>
            <a:r>
              <a:rPr lang="en-US" dirty="0" smtClean="0"/>
              <a:t> Run for four simulated hours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05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Terminating Simulations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approach for bank example</a:t>
            </a:r>
          </a:p>
          <a:p>
            <a:pPr lvl="1"/>
            <a:r>
              <a:rPr lang="en-US" dirty="0" smtClean="0"/>
              <a:t>Collect data on the number of customers present in the bank at noon for several different days</a:t>
            </a:r>
          </a:p>
          <a:p>
            <a:pPr lvl="2"/>
            <a:r>
              <a:rPr lang="en-US" dirty="0" smtClean="0"/>
              <a:t>Choose initial conditions randomly from the distribution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17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9.5 Statistical Analysis for Steady-State Parameters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of the initial transient</a:t>
            </a:r>
          </a:p>
          <a:p>
            <a:pPr lvl="1"/>
            <a:r>
              <a:rPr lang="en-US" dirty="0" smtClean="0"/>
              <a:t>Also known as the startup problem</a:t>
            </a:r>
          </a:p>
          <a:p>
            <a:pPr lvl="1"/>
            <a:r>
              <a:rPr lang="en-US" dirty="0" smtClean="0"/>
              <a:t>Suggested solution: warming up the model or initial data deletion</a:t>
            </a:r>
          </a:p>
          <a:p>
            <a:r>
              <a:rPr lang="en-US" dirty="0" smtClean="0"/>
              <a:t>How to choose the warm-up period</a:t>
            </a:r>
          </a:p>
          <a:p>
            <a:pPr lvl="1"/>
            <a:r>
              <a:rPr lang="en-US" dirty="0" smtClean="0"/>
              <a:t>Graphical procedure by Welch (1981, 1983)</a:t>
            </a:r>
          </a:p>
          <a:p>
            <a:pPr lvl="1"/>
            <a:r>
              <a:rPr lang="en-US" dirty="0" smtClean="0"/>
              <a:t>See Figure 9.8 and discussion on Pages 513-515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5731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40465" y="5715000"/>
            <a:ext cx="574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9.8 Averaged process and moving average with </a:t>
            </a:r>
            <a:r>
              <a:rPr lang="en-US" sz="1600" i="1" dirty="0" smtClean="0"/>
              <a:t>w</a:t>
            </a:r>
            <a:r>
              <a:rPr lang="en-US" sz="1600" dirty="0" smtClean="0"/>
              <a:t>=1 based on </a:t>
            </a:r>
            <a:r>
              <a:rPr lang="en-US" sz="1600" i="1" dirty="0" smtClean="0"/>
              <a:t>n</a:t>
            </a:r>
            <a:r>
              <a:rPr lang="en-US" sz="1600" dirty="0" smtClean="0"/>
              <a:t> replications of length </a:t>
            </a:r>
            <a:r>
              <a:rPr lang="en-US" sz="1600" i="1" dirty="0" smtClean="0"/>
              <a:t>m</a:t>
            </a:r>
            <a:endParaRPr lang="en-US" sz="16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371600" y="304800"/>
            <a:ext cx="6478130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67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Steady-State Parameters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Replication/deletion approach for means</a:t>
            </a:r>
          </a:p>
          <a:p>
            <a:pPr lvl="1"/>
            <a:r>
              <a:rPr lang="en-US" dirty="0" smtClean="0"/>
              <a:t>Used to estimate the steady-state mean of a process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hould give reasonably good statistical performance</a:t>
            </a:r>
          </a:p>
          <a:p>
            <a:pPr lvl="1"/>
            <a:r>
              <a:rPr lang="en-US" dirty="0" smtClean="0"/>
              <a:t>Easiest method to understand and implement</a:t>
            </a:r>
          </a:p>
          <a:p>
            <a:pPr lvl="1"/>
            <a:r>
              <a:rPr lang="en-US" dirty="0" smtClean="0"/>
              <a:t>Applies to all types of output parameters</a:t>
            </a:r>
          </a:p>
          <a:p>
            <a:pPr lvl="1"/>
            <a:r>
              <a:rPr lang="en-US" dirty="0" smtClean="0"/>
              <a:t>Can be used to estimate several different parameters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636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Steady-State Parameters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Replication/deletion approach</a:t>
            </a:r>
          </a:p>
          <a:p>
            <a:pPr lvl="1"/>
            <a:r>
              <a:rPr lang="en-US" dirty="0" smtClean="0"/>
              <a:t>See Page 524 in the text for details</a:t>
            </a:r>
          </a:p>
          <a:p>
            <a:r>
              <a:rPr lang="en-US" dirty="0" smtClean="0"/>
              <a:t>Other approaches</a:t>
            </a:r>
          </a:p>
          <a:p>
            <a:pPr lvl="1"/>
            <a:r>
              <a:rPr lang="en-US" dirty="0" smtClean="0"/>
              <a:t>Fixed sample size procedures</a:t>
            </a:r>
          </a:p>
          <a:p>
            <a:pPr lvl="2"/>
            <a:r>
              <a:rPr lang="en-US" dirty="0" smtClean="0"/>
              <a:t>Make a single simulation run of an arbitrary fixed length</a:t>
            </a:r>
          </a:p>
          <a:p>
            <a:pPr lvl="2"/>
            <a:r>
              <a:rPr lang="en-US" dirty="0" smtClean="0"/>
              <a:t>Construct a confidence interval from the available data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49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Output data analysis is often not conducted appropriately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reating </a:t>
            </a:r>
            <a:r>
              <a:rPr lang="en-US" dirty="0"/>
              <a:t>output </a:t>
            </a:r>
            <a:r>
              <a:rPr lang="en-US" dirty="0" smtClean="0"/>
              <a:t>of a single simulation run as “true” system characteristics</a:t>
            </a:r>
          </a:p>
          <a:p>
            <a:r>
              <a:rPr lang="en-US" dirty="0" smtClean="0"/>
              <a:t>Appropriate statistical techniques must be used</a:t>
            </a:r>
          </a:p>
          <a:p>
            <a:pPr lvl="1"/>
            <a:r>
              <a:rPr lang="en-US" dirty="0" smtClean="0"/>
              <a:t>Both in designing and analyzing system experiments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for Steady-State Parameters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approaches (cont’d.)</a:t>
            </a:r>
          </a:p>
          <a:p>
            <a:pPr lvl="1"/>
            <a:r>
              <a:rPr lang="en-US" dirty="0" smtClean="0"/>
              <a:t>Sequential procedures</a:t>
            </a:r>
          </a:p>
          <a:p>
            <a:pPr lvl="2"/>
            <a:r>
              <a:rPr lang="en-US" dirty="0" smtClean="0"/>
              <a:t>Keep increasing the length of the single simulation run until an acceptable confidence interval can be constructed</a:t>
            </a:r>
          </a:p>
          <a:p>
            <a:pPr lvl="2"/>
            <a:r>
              <a:rPr lang="en-US" dirty="0" smtClean="0"/>
              <a:t>Several techniques exist for determining when to stop the simulation run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15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5524208"/>
            <a:ext cx="574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Table 9.8 Properties of steady-state estimation procedures</a:t>
            </a:r>
            <a:endParaRPr lang="en-US" sz="1600" i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867091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124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Statistical Analysis for Steady-State Cycle Parameters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Estimating a steady-state cycle parameter</a:t>
            </a:r>
          </a:p>
          <a:p>
            <a:pPr lvl="1"/>
            <a:r>
              <a:rPr lang="en-US" dirty="0" smtClean="0"/>
              <a:t>Special case of estimating a steady-state parameter</a:t>
            </a:r>
          </a:p>
          <a:p>
            <a:pPr lvl="1"/>
            <a:r>
              <a:rPr lang="en-US" dirty="0" smtClean="0"/>
              <a:t>Techniques of Section 9.5 apply, except to the cycle variables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866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9.7 Multiple Measures of Performance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real-world simulations</a:t>
            </a:r>
          </a:p>
          <a:p>
            <a:pPr lvl="1"/>
            <a:r>
              <a:rPr lang="en-US" dirty="0" smtClean="0"/>
              <a:t>Multiple performance measures are of interest</a:t>
            </a:r>
          </a:p>
          <a:p>
            <a:pPr lvl="1"/>
            <a:r>
              <a:rPr lang="en-US" dirty="0" smtClean="0"/>
              <a:t>Suppose we have </a:t>
            </a:r>
            <a:r>
              <a:rPr lang="en-US" i="1" dirty="0" smtClean="0"/>
              <a:t>k</a:t>
            </a:r>
            <a:r>
              <a:rPr lang="en-US" dirty="0" smtClean="0"/>
              <a:t> performance measures</a:t>
            </a:r>
          </a:p>
          <a:p>
            <a:r>
              <a:rPr lang="en-US" dirty="0" smtClean="0"/>
              <a:t>Bonferroni inequality</a:t>
            </a:r>
          </a:p>
          <a:p>
            <a:pPr lvl="1"/>
            <a:r>
              <a:rPr lang="en-US" dirty="0" smtClean="0"/>
              <a:t>Given by Equation 9-12 in the text</a:t>
            </a:r>
          </a:p>
          <a:p>
            <a:pPr lvl="1"/>
            <a:r>
              <a:rPr lang="en-US" dirty="0" smtClean="0"/>
              <a:t>States the probability that all </a:t>
            </a:r>
            <a:r>
              <a:rPr lang="en-US" i="1" dirty="0" smtClean="0"/>
              <a:t>k</a:t>
            </a:r>
            <a:r>
              <a:rPr lang="en-US" dirty="0" smtClean="0"/>
              <a:t> confidence intervals simultaneously contain their respective true measures</a:t>
            </a:r>
          </a:p>
          <a:p>
            <a:pPr lvl="1"/>
            <a:r>
              <a:rPr lang="en-US" dirty="0" smtClean="0"/>
              <a:t>Results in the multiple comparisons problem</a:t>
            </a:r>
          </a:p>
          <a:p>
            <a:pPr lvl="2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06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Measures of Performance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k</a:t>
            </a:r>
            <a:r>
              <a:rPr lang="en-US" dirty="0" smtClean="0"/>
              <a:t> is small (fewer than 10)</a:t>
            </a:r>
          </a:p>
          <a:p>
            <a:pPr lvl="1"/>
            <a:r>
              <a:rPr lang="en-US" dirty="0" smtClean="0"/>
              <a:t>Practical solution discussed on Page 545 may be used</a:t>
            </a:r>
          </a:p>
          <a:p>
            <a:r>
              <a:rPr lang="en-US" dirty="0" smtClean="0"/>
              <a:t>Approach for greater values of k</a:t>
            </a:r>
          </a:p>
          <a:p>
            <a:pPr lvl="1"/>
            <a:r>
              <a:rPr lang="en-US" dirty="0" smtClean="0"/>
              <a:t>Construct the usual 90 or 95 percent confidence intervals</a:t>
            </a:r>
          </a:p>
          <a:p>
            <a:pPr lvl="1"/>
            <a:r>
              <a:rPr lang="en-US" dirty="0" smtClean="0"/>
              <a:t>Be aware than one or more of these intervals does not contain its true measure</a:t>
            </a:r>
          </a:p>
          <a:p>
            <a:pPr lvl="2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810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9.8 Time Plots of Important Variables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Plotting one or more key variables over the simulation duration</a:t>
            </a:r>
          </a:p>
          <a:p>
            <a:pPr lvl="1"/>
            <a:r>
              <a:rPr lang="en-US" dirty="0" smtClean="0"/>
              <a:t>Easy way to gain understanding of long-term dynamic system behavior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44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5537191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9.22(a) Time plot for number in queue in time increments of 30 minutes (run 1), small factory machine queue</a:t>
            </a:r>
            <a:endParaRPr lang="en-US" sz="1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" r="431" b="50000"/>
          <a:stretch/>
        </p:blipFill>
        <p:spPr>
          <a:xfrm>
            <a:off x="1524000" y="341667"/>
            <a:ext cx="6347373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031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9.2 Transient and Steady-State Behavior of a Stochastic Process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Steady state</a:t>
            </a:r>
          </a:p>
          <a:p>
            <a:pPr lvl="1"/>
            <a:r>
              <a:rPr lang="en-US" dirty="0" smtClean="0"/>
              <a:t>All values have the same distribution after a given time index</a:t>
            </a:r>
          </a:p>
          <a:p>
            <a:pPr lvl="1"/>
            <a:r>
              <a:rPr lang="en-US" dirty="0" smtClean="0"/>
              <a:t>Steady state distribution does not depend on the initial conditions</a:t>
            </a:r>
          </a:p>
          <a:p>
            <a:pPr lvl="2"/>
            <a:r>
              <a:rPr lang="en-US" dirty="0" smtClean="0"/>
              <a:t>Rate of convergence of the transient distributions does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Transient and Steady-State Behavior of a Stochastic Process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03400" y="5791199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9.1 Transient and steady state density functions for a particular stochastic process </a:t>
            </a:r>
            <a:r>
              <a:rPr lang="en-US" sz="1600" i="1" dirty="0" smtClean="0"/>
              <a:t>Y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,Y</a:t>
            </a:r>
            <a:r>
              <a:rPr lang="en-US" sz="1600" i="1" baseline="-25000" dirty="0" smtClean="0"/>
              <a:t>2</a:t>
            </a:r>
            <a:r>
              <a:rPr lang="en-US" sz="1600" dirty="0" smtClean="0"/>
              <a:t>… and initial conditions </a:t>
            </a:r>
            <a:r>
              <a:rPr lang="en-US" sz="1600" i="1" dirty="0" smtClean="0"/>
              <a:t>I</a:t>
            </a:r>
            <a:endParaRPr lang="en-US" sz="1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83578" y="1347893"/>
            <a:ext cx="7498422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1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9.3 Types of Simulations with Regard to Output Analysis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types</a:t>
            </a:r>
          </a:p>
          <a:p>
            <a:pPr lvl="1"/>
            <a:r>
              <a:rPr lang="en-US" dirty="0" smtClean="0"/>
              <a:t>Terminating</a:t>
            </a:r>
          </a:p>
          <a:p>
            <a:pPr lvl="2"/>
            <a:r>
              <a:rPr lang="en-US" dirty="0" smtClean="0"/>
              <a:t>A natural event specifies the length of each run</a:t>
            </a:r>
          </a:p>
          <a:p>
            <a:pPr lvl="2"/>
            <a:r>
              <a:rPr lang="en-US" dirty="0" smtClean="0"/>
              <a:t>Initial conditions generally affect the performance measures</a:t>
            </a:r>
          </a:p>
          <a:p>
            <a:pPr lvl="1"/>
            <a:r>
              <a:rPr lang="en-US" dirty="0" smtClean="0"/>
              <a:t>Nonterminating</a:t>
            </a:r>
          </a:p>
          <a:p>
            <a:pPr lvl="2"/>
            <a:r>
              <a:rPr lang="en-US" dirty="0" smtClean="0"/>
              <a:t>There is no natural event to specify run length</a:t>
            </a:r>
          </a:p>
          <a:p>
            <a:pPr lvl="2"/>
            <a:r>
              <a:rPr lang="en-US" dirty="0" smtClean="0"/>
              <a:t>We may be interested in the steady state mean or probability </a:t>
            </a:r>
            <a:r>
              <a:rPr lang="en-US" i="1" dirty="0" smtClean="0"/>
              <a:t>P(y)</a:t>
            </a:r>
            <a:r>
              <a:rPr lang="en-US" dirty="0" smtClean="0"/>
              <a:t> for some real number </a:t>
            </a:r>
            <a:r>
              <a:rPr lang="en-US" i="1" dirty="0" smtClean="0"/>
              <a:t>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Simulations with Regard to Output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6028534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9.4 Types of simulations with regard to output analysis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057400" y="1388476"/>
            <a:ext cx="476373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49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Simulations with Regard to Output Analysis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Stochastic processes for most real systems do not have steady state distributions</a:t>
            </a:r>
          </a:p>
          <a:p>
            <a:pPr lvl="1"/>
            <a:r>
              <a:rPr lang="en-US" dirty="0" smtClean="0"/>
              <a:t>System characteristics change over time</a:t>
            </a:r>
          </a:p>
          <a:p>
            <a:r>
              <a:rPr lang="en-US" dirty="0" smtClean="0"/>
              <a:t>Simulation model may have a steady state distribution</a:t>
            </a:r>
          </a:p>
          <a:p>
            <a:pPr lvl="1"/>
            <a:r>
              <a:rPr lang="en-US" dirty="0" smtClean="0"/>
              <a:t>Model characteristics assumed constant</a:t>
            </a:r>
          </a:p>
          <a:p>
            <a:pPr lvl="2"/>
            <a:r>
              <a:rPr lang="en-US" dirty="0" smtClean="0"/>
              <a:t>New information on system characteristics leads to re-doing the analysis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911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Simulations with Regard to Output Analysis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Stochastic process for a nonterminating simulation without a steady state distribution</a:t>
            </a:r>
          </a:p>
          <a:p>
            <a:pPr lvl="1"/>
            <a:r>
              <a:rPr lang="en-US" dirty="0" smtClean="0"/>
              <a:t>Can be broken up into cycles</a:t>
            </a:r>
          </a:p>
          <a:p>
            <a:pPr lvl="2"/>
            <a:r>
              <a:rPr lang="en-US" dirty="0" smtClean="0"/>
              <a:t>Example: manufacturing system eight-hour shift</a:t>
            </a:r>
          </a:p>
          <a:p>
            <a:r>
              <a:rPr lang="en-US" dirty="0" smtClean="0"/>
              <a:t>Steady state cycle parameter</a:t>
            </a:r>
          </a:p>
          <a:p>
            <a:pPr lvl="1"/>
            <a:r>
              <a:rPr lang="en-US" dirty="0" smtClean="0"/>
              <a:t>Steady state parameter of the appropriate cycle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851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9.4 Statistical Analysis for Terminating Simulations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make </a:t>
            </a:r>
            <a:r>
              <a:rPr lang="en-US" i="1" dirty="0" smtClean="0"/>
              <a:t>n</a:t>
            </a:r>
            <a:r>
              <a:rPr lang="en-US" dirty="0" smtClean="0"/>
              <a:t> independent replications of a terminating simulation</a:t>
            </a:r>
          </a:p>
          <a:p>
            <a:pPr lvl="1"/>
            <a:r>
              <a:rPr lang="en-US" dirty="0" smtClean="0"/>
              <a:t>Begin with the same initial conditions</a:t>
            </a:r>
          </a:p>
          <a:p>
            <a:pPr lvl="1"/>
            <a:r>
              <a:rPr lang="en-US" dirty="0" smtClean="0"/>
              <a:t>Use different random numbers for each replication</a:t>
            </a:r>
          </a:p>
          <a:p>
            <a:pPr lvl="1"/>
            <a:r>
              <a:rPr lang="en-US" dirty="0" smtClean="0"/>
              <a:t>Assume a single performance measure is of interest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5710</TotalTime>
  <Words>1012</Words>
  <Application>Microsoft Macintosh PowerPoint</Application>
  <PresentationFormat>On-screen Show (4:3)</PresentationFormat>
  <Paragraphs>164</Paragraphs>
  <Slides>26</Slides>
  <Notes>21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3_Office Theme</vt:lpstr>
      <vt:lpstr>Output Data Analysis for a Single System</vt:lpstr>
      <vt:lpstr>9.1 Introduction</vt:lpstr>
      <vt:lpstr>9.2 Transient and Steady-State Behavior of a Stochastic Process</vt:lpstr>
      <vt:lpstr>Transient and Steady-State Behavior of a Stochastic Process</vt:lpstr>
      <vt:lpstr>9.3 Types of Simulations with Regard to Output Analysis</vt:lpstr>
      <vt:lpstr>Types of Simulations with Regard to Output Analysis</vt:lpstr>
      <vt:lpstr>Types of Simulations with Regard to Output Analysis</vt:lpstr>
      <vt:lpstr>Types of Simulations with Regard to Output Analysis</vt:lpstr>
      <vt:lpstr>9.4 Statistical Analysis for Terminating Simulations</vt:lpstr>
      <vt:lpstr>Statistical Analysis for Terminating Simulations</vt:lpstr>
      <vt:lpstr>Statistical Analysis for Terminating Simulations</vt:lpstr>
      <vt:lpstr>Statistical Analysis for Terminating Simulations</vt:lpstr>
      <vt:lpstr>Statistical Analysis for Terminating Simulations</vt:lpstr>
      <vt:lpstr>Statistical Analysis for Terminating Simulations</vt:lpstr>
      <vt:lpstr>Statistical Analysis for Terminating Simulations</vt:lpstr>
      <vt:lpstr>9.5 Statistical Analysis for Steady-State Parameters</vt:lpstr>
      <vt:lpstr>Slide 17</vt:lpstr>
      <vt:lpstr>Statistical Analysis for Steady-State Parameters</vt:lpstr>
      <vt:lpstr>Statistical Analysis for Steady-State Parameters</vt:lpstr>
      <vt:lpstr>Statistical Analysis for Steady-State Parameters</vt:lpstr>
      <vt:lpstr>Slide 21</vt:lpstr>
      <vt:lpstr>9.6 Statistical Analysis for Steady-State Cycle Parameters</vt:lpstr>
      <vt:lpstr>9.7 Multiple Measures of Performance</vt:lpstr>
      <vt:lpstr>Multiple Measures of Performance</vt:lpstr>
      <vt:lpstr>9.8 Time Plots of Important Variables</vt:lpstr>
      <vt:lpstr>Slide 26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Output Data Analysis for a Single System</dc:title>
  <dc:creator/>
  <cp:lastModifiedBy>Melinda Bilecki</cp:lastModifiedBy>
  <cp:revision>429</cp:revision>
  <dcterms:created xsi:type="dcterms:W3CDTF">2014-02-25T16:51:32Z</dcterms:created>
  <dcterms:modified xsi:type="dcterms:W3CDTF">2014-02-25T16:52:17Z</dcterms:modified>
</cp:coreProperties>
</file>