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Default Extension="wdp" ContentType="image/vnd.ms-photo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29"/>
  </p:notesMasterIdLst>
  <p:sldIdLst>
    <p:sldId id="321" r:id="rId2"/>
    <p:sldId id="334" r:id="rId3"/>
    <p:sldId id="340" r:id="rId4"/>
    <p:sldId id="333" r:id="rId5"/>
    <p:sldId id="335" r:id="rId6"/>
    <p:sldId id="346" r:id="rId7"/>
    <p:sldId id="347" r:id="rId8"/>
    <p:sldId id="348" r:id="rId9"/>
    <p:sldId id="349" r:id="rId10"/>
    <p:sldId id="341" r:id="rId11"/>
    <p:sldId id="350" r:id="rId12"/>
    <p:sldId id="342" r:id="rId13"/>
    <p:sldId id="351" r:id="rId14"/>
    <p:sldId id="343" r:id="rId15"/>
    <p:sldId id="352" r:id="rId16"/>
    <p:sldId id="353" r:id="rId17"/>
    <p:sldId id="344" r:id="rId18"/>
    <p:sldId id="336" r:id="rId19"/>
    <p:sldId id="354" r:id="rId20"/>
    <p:sldId id="355" r:id="rId21"/>
    <p:sldId id="337" r:id="rId22"/>
    <p:sldId id="338" r:id="rId23"/>
    <p:sldId id="339" r:id="rId24"/>
    <p:sldId id="356" r:id="rId25"/>
    <p:sldId id="357" r:id="rId26"/>
    <p:sldId id="358" r:id="rId27"/>
    <p:sldId id="359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155" autoAdjust="0"/>
    <p:restoredTop sz="92967" autoAdjust="0"/>
  </p:normalViewPr>
  <p:slideViewPr>
    <p:cSldViewPr>
      <p:cViewPr varScale="1">
        <p:scale>
          <a:sx n="89" d="100"/>
          <a:sy n="89" d="100"/>
        </p:scale>
        <p:origin x="-14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225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3316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3818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2372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microsoft.com/office/2007/relationships/hdphoto" Target="../media/hdphoto4.wdp"/><Relationship Id="rId5" Type="http://schemas.openxmlformats.org/officeDocument/2006/relationships/image" Target="../media/image13.png"/><Relationship Id="rId6" Type="http://schemas.microsoft.com/office/2007/relationships/hdphoto" Target="../media/hdphoto5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microsoft.com/office/2007/relationships/hdphoto" Target="../media/hdphoto6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microsoft.com/office/2007/relationships/hdphoto" Target="../media/hdphoto7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microsoft.com/office/2007/relationships/hdphoto" Target="../media/hdphoto8.wdp"/><Relationship Id="rId6" Type="http://schemas.openxmlformats.org/officeDocument/2006/relationships/image" Target="../media/image18.png"/><Relationship Id="rId7" Type="http://schemas.microsoft.com/office/2007/relationships/hdphoto" Target="../media/hdphoto9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microsoft.com/office/2007/relationships/hdphoto" Target="../media/hdphoto10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microsoft.com/office/2007/relationships/hdphoto" Target="../media/hdphoto11.wdp"/><Relationship Id="rId5" Type="http://schemas.openxmlformats.org/officeDocument/2006/relationships/image" Target="../media/image22.png"/><Relationship Id="rId6" Type="http://schemas.microsoft.com/office/2007/relationships/hdphoto" Target="../media/hdphoto12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microsoft.com/office/2007/relationships/hdphoto" Target="../media/hdphoto13.wdp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5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6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microsoft.com/office/2007/relationships/hdphoto" Target="../media/hdphoto14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microsoft.com/office/2007/relationships/hdphoto" Target="../media/hdphoto2.wdp"/><Relationship Id="rId5" Type="http://schemas.openxmlformats.org/officeDocument/2006/relationships/image" Target="../media/image8.png"/><Relationship Id="rId6" Type="http://schemas.microsoft.com/office/2007/relationships/hdphoto" Target="../media/hdphoto3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A143"/>
                </a:solidFill>
              </a:rPr>
              <a:t>Generating Random Variates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 technique</a:t>
            </a:r>
          </a:p>
          <a:p>
            <a:pPr lvl="1"/>
            <a:r>
              <a:rPr lang="en-US" dirty="0" smtClean="0"/>
              <a:t>Applies when the distribution function </a:t>
            </a:r>
            <a:r>
              <a:rPr lang="en-US" i="1" dirty="0" smtClean="0"/>
              <a:t>F</a:t>
            </a:r>
            <a:r>
              <a:rPr lang="en-US" dirty="0" smtClean="0"/>
              <a:t> can be expressed as a convex combination of other distribution functions</a:t>
            </a:r>
          </a:p>
          <a:p>
            <a:r>
              <a:rPr lang="en-US" dirty="0" smtClean="0"/>
              <a:t>Assume that for all </a:t>
            </a:r>
            <a:r>
              <a:rPr lang="en-US" i="1" dirty="0" smtClean="0"/>
              <a:t>x, F(x) </a:t>
            </a:r>
            <a:r>
              <a:rPr lang="en-US" dirty="0" smtClean="0"/>
              <a:t>can be written 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2110" y="4314924"/>
            <a:ext cx="2618014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8513" y="5410200"/>
            <a:ext cx="2466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122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Generate a positive random integer </a:t>
            </a:r>
            <a:r>
              <a:rPr lang="en-US" i="1" dirty="0" smtClean="0"/>
              <a:t>J</a:t>
            </a:r>
            <a:r>
              <a:rPr lang="en-US" dirty="0" smtClean="0"/>
              <a:t> such that: 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i="1" dirty="0" smtClean="0"/>
              <a:t>X</a:t>
            </a:r>
            <a:r>
              <a:rPr lang="en-US" dirty="0" smtClean="0"/>
              <a:t> with distribution function </a:t>
            </a:r>
            <a:r>
              <a:rPr lang="en-US" i="1" dirty="0" smtClean="0"/>
              <a:t>F</a:t>
            </a:r>
            <a:r>
              <a:rPr lang="en-US" i="1" baseline="-25000" dirty="0" smtClean="0"/>
              <a:t>J</a:t>
            </a:r>
            <a:r>
              <a:rPr 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71800"/>
            <a:ext cx="552926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62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Convolution</a:t>
            </a:r>
          </a:p>
          <a:p>
            <a:pPr lvl="1"/>
            <a:r>
              <a:rPr lang="en-US" dirty="0" smtClean="0"/>
              <a:t>For several important distributions, the desired random variable </a:t>
            </a:r>
            <a:r>
              <a:rPr lang="en-US" i="1" dirty="0" smtClean="0"/>
              <a:t>X</a:t>
            </a:r>
            <a:r>
              <a:rPr lang="en-US" dirty="0" smtClean="0"/>
              <a:t> can be expressed as the sum of other IID random variables</a:t>
            </a:r>
          </a:p>
          <a:p>
            <a:pPr lvl="2"/>
            <a:r>
              <a:rPr lang="en-US" dirty="0" smtClean="0"/>
              <a:t>The other random variables</a:t>
            </a:r>
            <a:r>
              <a:rPr lang="en-US" i="1" dirty="0" smtClean="0"/>
              <a:t> (Y) </a:t>
            </a:r>
            <a:r>
              <a:rPr lang="en-US" dirty="0" smtClean="0"/>
              <a:t>can be generated more readily than </a:t>
            </a:r>
            <a:r>
              <a:rPr lang="en-US" i="1" dirty="0" smtClean="0"/>
              <a:t>X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95799"/>
            <a:ext cx="3803906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92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Convolution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i="1" dirty="0" smtClean="0"/>
              <a:t>, Y</a:t>
            </a:r>
            <a:r>
              <a:rPr lang="en-US" i="1" baseline="-25000" dirty="0" smtClean="0"/>
              <a:t>2</a:t>
            </a:r>
            <a:r>
              <a:rPr lang="en-US" i="1" dirty="0" smtClean="0"/>
              <a:t>,…Y</a:t>
            </a:r>
            <a:r>
              <a:rPr lang="en-US" i="1" baseline="-25000" dirty="0" smtClean="0"/>
              <a:t>m</a:t>
            </a:r>
            <a:r>
              <a:rPr lang="en-US" i="1" dirty="0" smtClean="0"/>
              <a:t> IID</a:t>
            </a:r>
            <a:r>
              <a:rPr lang="en-US" dirty="0" smtClean="0"/>
              <a:t> each with distribution function </a:t>
            </a:r>
            <a:r>
              <a:rPr lang="en-US" i="1" dirty="0" smtClean="0"/>
              <a:t>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Return X=</a:t>
            </a:r>
            <a:r>
              <a:rPr lang="en-US" i="1" dirty="0"/>
              <a:t>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i="1" dirty="0"/>
              <a:t> </a:t>
            </a:r>
            <a:r>
              <a:rPr lang="en-US" i="1" dirty="0" smtClean="0"/>
              <a:t>+Y</a:t>
            </a:r>
            <a:r>
              <a:rPr lang="en-US" i="1" baseline="-25000" dirty="0" smtClean="0"/>
              <a:t>2</a:t>
            </a:r>
            <a:r>
              <a:rPr lang="en-US" i="1" dirty="0" smtClean="0"/>
              <a:t>+…Y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140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Acceptance-Rejection</a:t>
            </a:r>
          </a:p>
          <a:p>
            <a:pPr lvl="1"/>
            <a:r>
              <a:rPr lang="en-US" dirty="0" smtClean="0"/>
              <a:t>This method is less direct than the previous methods</a:t>
            </a:r>
          </a:p>
          <a:p>
            <a:pPr lvl="1"/>
            <a:r>
              <a:rPr lang="en-US" dirty="0" smtClean="0"/>
              <a:t>Can be useful when previous methods fail or are inefficient</a:t>
            </a:r>
          </a:p>
          <a:p>
            <a:pPr lvl="1"/>
            <a:r>
              <a:rPr lang="en-US" dirty="0" smtClean="0"/>
              <a:t>Specify a function </a:t>
            </a:r>
            <a:r>
              <a:rPr lang="en-US" i="1" dirty="0" smtClean="0"/>
              <a:t>t</a:t>
            </a:r>
            <a:r>
              <a:rPr lang="en-US" dirty="0" smtClean="0"/>
              <a:t>, called the majorizing function, such that </a:t>
            </a:r>
            <a:r>
              <a:rPr lang="en-US" i="1" dirty="0" smtClean="0"/>
              <a:t>t(x) ≥ f(x) </a:t>
            </a:r>
            <a:r>
              <a:rPr lang="en-US" dirty="0" smtClean="0"/>
              <a:t>for all </a:t>
            </a:r>
            <a:r>
              <a:rPr lang="en-US" i="1" dirty="0" smtClean="0"/>
              <a:t>x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684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mc:AlternateContent>
        <mc:Choice xmlns:mc="http://schemas.openxmlformats.org/markup-compatibility/2006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Requires="a14">
          <p:sp>
            <p:nvSpPr>
              <p:cNvPr id="6147" name="Tex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Acceptance-Rejection (cont’d.)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𝑟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𝑥</m:t>
                      </m:r>
                      <m:r>
                        <a:rPr lang="en-US" i="1" dirty="0" smtClean="0">
                          <a:latin typeface="Cambria Math"/>
                        </a:rPr>
                        <m:t>) = </m:t>
                      </m:r>
                      <m:r>
                        <a:rPr lang="en-US" i="1" dirty="0" smtClean="0">
                          <a:latin typeface="Cambria Math"/>
                        </a:rPr>
                        <m:t>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𝑥</m:t>
                      </m:r>
                      <m:r>
                        <a:rPr lang="en-US" i="1" dirty="0" smtClean="0">
                          <a:latin typeface="Cambria Math"/>
                        </a:rPr>
                        <m:t>)/</m:t>
                      </m:r>
                      <m:r>
                        <a:rPr lang="en-US" i="1" dirty="0" smtClean="0">
                          <a:latin typeface="Cambria Math"/>
                        </a:rPr>
                        <m:t>𝑐</m:t>
                      </m:r>
                      <m:r>
                        <a:rPr lang="en-US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where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Acceptance-Rejection algorithm</a:t>
                </a:r>
              </a:p>
            </p:txBody>
          </p:sp>
        </mc:Choice>
        <mc:Fallback>
          <p:sp>
            <p:nvSpPr>
              <p:cNvPr id="6147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70200"/>
            <a:ext cx="4719638" cy="88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4805" y="4419600"/>
            <a:ext cx="7721977" cy="8229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99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75442" y="5959976"/>
            <a:ext cx="802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8.8 </a:t>
            </a:r>
            <a:r>
              <a:rPr lang="en-US" sz="1600" i="1" dirty="0" smtClean="0"/>
              <a:t>f(x), t(x), </a:t>
            </a:r>
            <a:r>
              <a:rPr lang="en-US" sz="1600" dirty="0" smtClean="0"/>
              <a:t>and </a:t>
            </a:r>
            <a:r>
              <a:rPr lang="en-US" sz="1600" i="1" dirty="0" smtClean="0"/>
              <a:t>r(x) </a:t>
            </a:r>
            <a:r>
              <a:rPr lang="en-US" sz="1600" dirty="0" smtClean="0"/>
              <a:t>for the acceptance-rejection method, beta(4,3) distribution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286000" y="172551"/>
            <a:ext cx="5199028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90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 of uniforms method</a:t>
            </a:r>
          </a:p>
          <a:p>
            <a:pPr lvl="1"/>
            <a:r>
              <a:rPr lang="en-US" dirty="0" smtClean="0"/>
              <a:t>Developed by Kinderman and Monohan in 1977</a:t>
            </a:r>
          </a:p>
          <a:p>
            <a:pPr lvl="1"/>
            <a:r>
              <a:rPr lang="en-US" dirty="0" smtClean="0"/>
              <a:t>Based on the relationship between random variables </a:t>
            </a:r>
            <a:r>
              <a:rPr lang="en-US" i="1" dirty="0" smtClean="0"/>
              <a:t>U, V, </a:t>
            </a:r>
            <a:r>
              <a:rPr lang="en-US" dirty="0" smtClean="0"/>
              <a:t>and </a:t>
            </a:r>
            <a:r>
              <a:rPr lang="en-US" i="1" dirty="0" smtClean="0"/>
              <a:t>V/U</a:t>
            </a:r>
          </a:p>
          <a:p>
            <a:pPr lvl="1"/>
            <a:r>
              <a:rPr lang="en-US" dirty="0" smtClean="0"/>
              <a:t>See Pages 448-449 in the text for more detail</a:t>
            </a:r>
          </a:p>
          <a:p>
            <a:r>
              <a:rPr lang="en-US" dirty="0" smtClean="0"/>
              <a:t>General algorithm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3825" y="5125534"/>
            <a:ext cx="7276350" cy="1004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537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8.3 Generating Continuous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 distribution</a:t>
            </a:r>
          </a:p>
          <a:p>
            <a:pPr lvl="1"/>
            <a:r>
              <a:rPr lang="en-US" dirty="0" smtClean="0"/>
              <a:t>Distribution function of a </a:t>
            </a:r>
            <a:r>
              <a:rPr lang="en-US" i="1" dirty="0" smtClean="0"/>
              <a:t>U(a,b)</a:t>
            </a:r>
            <a:r>
              <a:rPr lang="en-US" dirty="0" smtClean="0"/>
              <a:t> random variable is inverted by solving </a:t>
            </a:r>
            <a:r>
              <a:rPr lang="en-US" i="1" dirty="0" smtClean="0"/>
              <a:t>U = f(x)</a:t>
            </a:r>
            <a:r>
              <a:rPr lang="en-US" dirty="0" smtClean="0"/>
              <a:t> for </a:t>
            </a:r>
            <a:r>
              <a:rPr lang="en-US" i="1" dirty="0" smtClean="0"/>
              <a:t>x</a:t>
            </a:r>
          </a:p>
          <a:p>
            <a:pPr lvl="1"/>
            <a:r>
              <a:rPr lang="en-US" dirty="0" smtClean="0"/>
              <a:t>For</a:t>
            </a:r>
            <a:r>
              <a:rPr lang="en-US" i="1" dirty="0" smtClean="0"/>
              <a:t> 0 ≤ u ≤ 1</a:t>
            </a:r>
          </a:p>
          <a:p>
            <a:pPr lvl="1"/>
            <a:endParaRPr lang="en-US" i="1" dirty="0"/>
          </a:p>
          <a:p>
            <a:pPr lvl="1"/>
            <a:r>
              <a:rPr lang="en-US" dirty="0" smtClean="0"/>
              <a:t>Use the inverse-transform method to generate </a:t>
            </a:r>
            <a:r>
              <a:rPr lang="en-US" i="1" dirty="0" smtClean="0"/>
              <a:t>X</a:t>
            </a:r>
          </a:p>
          <a:p>
            <a:pPr lvl="1"/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52297"/>
            <a:ext cx="38957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1943" y="4928923"/>
            <a:ext cx="4180114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Continuous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smtClean="0"/>
              <a:t>Exponential</a:t>
            </a:r>
          </a:p>
          <a:p>
            <a:pPr lvl="1"/>
            <a:r>
              <a:rPr lang="en-US" dirty="0" smtClean="0"/>
              <a:t>Use inverse-transform method</a:t>
            </a:r>
          </a:p>
          <a:p>
            <a:r>
              <a:rPr lang="en-US" dirty="0" smtClean="0"/>
              <a:t>m-Erlang</a:t>
            </a:r>
          </a:p>
          <a:p>
            <a:pPr lvl="1"/>
            <a:r>
              <a:rPr lang="en-US" dirty="0" smtClean="0"/>
              <a:t>Use convolution or inverse-transform method</a:t>
            </a:r>
          </a:p>
          <a:p>
            <a:r>
              <a:rPr lang="en-US" dirty="0" smtClean="0"/>
              <a:t>Gamma</a:t>
            </a:r>
          </a:p>
          <a:p>
            <a:pPr lvl="1"/>
            <a:r>
              <a:rPr lang="en-US" dirty="0" smtClean="0"/>
              <a:t>See mathematical development on Pages 453 through 456 of the text</a:t>
            </a:r>
          </a:p>
          <a:p>
            <a:r>
              <a:rPr lang="en-US" dirty="0" smtClean="0"/>
              <a:t>Weibull</a:t>
            </a:r>
          </a:p>
          <a:p>
            <a:pPr lvl="1"/>
            <a:r>
              <a:rPr lang="en-US" dirty="0" smtClean="0"/>
              <a:t>Use inverse-transform method</a:t>
            </a:r>
          </a:p>
          <a:p>
            <a:pPr lvl="1"/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369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/>
          <a:lstStyle/>
          <a:p>
            <a:r>
              <a:rPr lang="en-US" dirty="0" smtClean="0"/>
              <a:t>Assume a distribution has already been specified</a:t>
            </a:r>
          </a:p>
          <a:p>
            <a:r>
              <a:rPr lang="en-US" dirty="0" smtClean="0"/>
              <a:t>What problem is addressed in this chapter?</a:t>
            </a:r>
          </a:p>
          <a:p>
            <a:pPr lvl="1"/>
            <a:r>
              <a:rPr lang="en-US" dirty="0" smtClean="0"/>
              <a:t>How to generate random variates for use in a simulation model</a:t>
            </a:r>
          </a:p>
          <a:p>
            <a:r>
              <a:rPr lang="en-US" dirty="0" smtClean="0"/>
              <a:t>Basic ingredient</a:t>
            </a:r>
          </a:p>
          <a:p>
            <a:pPr lvl="1"/>
            <a:r>
              <a:rPr lang="en-US" dirty="0" smtClean="0"/>
              <a:t>Source of IID </a:t>
            </a:r>
            <a:r>
              <a:rPr lang="en-US" i="1" dirty="0" smtClean="0"/>
              <a:t>U</a:t>
            </a:r>
            <a:r>
              <a:rPr lang="en-US" dirty="0" smtClean="0"/>
              <a:t>(0,1) random variates</a:t>
            </a:r>
          </a:p>
          <a:p>
            <a:pPr lvl="2"/>
            <a:r>
              <a:rPr lang="en-US" dirty="0" smtClean="0"/>
              <a:t>Statistically reliable </a:t>
            </a:r>
            <a:r>
              <a:rPr lang="en-US" i="1" dirty="0" smtClean="0"/>
              <a:t>U</a:t>
            </a:r>
            <a:r>
              <a:rPr lang="en-US" dirty="0" smtClean="0"/>
              <a:t>(0,1) random number generator must be available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Continuous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smtClean="0"/>
              <a:t>Normal</a:t>
            </a:r>
          </a:p>
          <a:p>
            <a:pPr lvl="1"/>
            <a:r>
              <a:rPr lang="en-US" dirty="0" smtClean="0"/>
              <a:t>Box and Muller method (1958)</a:t>
            </a:r>
          </a:p>
          <a:p>
            <a:pPr lvl="1"/>
            <a:r>
              <a:rPr lang="en-US" dirty="0" smtClean="0"/>
              <a:t>Polar method</a:t>
            </a:r>
          </a:p>
          <a:p>
            <a:r>
              <a:rPr lang="en-US" dirty="0" smtClean="0"/>
              <a:t>Lognormal</a:t>
            </a:r>
          </a:p>
          <a:p>
            <a:pPr lvl="1"/>
            <a:r>
              <a:rPr lang="en-US" dirty="0" smtClean="0"/>
              <a:t>Use the following algorithm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Beta</a:t>
            </a:r>
          </a:p>
          <a:p>
            <a:pPr lvl="1"/>
            <a:r>
              <a:rPr lang="en-US" dirty="0" smtClean="0"/>
              <a:t>See Pages 458-459 in the text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/>
        </p:blipFill>
        <p:spPr bwMode="auto">
          <a:xfrm>
            <a:off x="2514600" y="4343400"/>
            <a:ext cx="3849624" cy="83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32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8.4 Generating Discrete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Discrete inverse-transform method can be used for any discrete distribution</a:t>
            </a:r>
          </a:p>
          <a:p>
            <a:r>
              <a:rPr lang="en-US" dirty="0" smtClean="0"/>
              <a:t>Alias method</a:t>
            </a:r>
          </a:p>
          <a:p>
            <a:pPr lvl="1"/>
            <a:r>
              <a:rPr lang="en-US" dirty="0" smtClean="0"/>
              <a:t>Developed by Walker (1977) and refined by Kronmal and Peterson (1979)</a:t>
            </a:r>
          </a:p>
          <a:p>
            <a:pPr lvl="1"/>
            <a:r>
              <a:rPr lang="en-US" dirty="0" smtClean="0"/>
              <a:t>Can be used for generating any discrete random variate</a:t>
            </a:r>
            <a:r>
              <a:rPr lang="en-US" dirty="0"/>
              <a:t> </a:t>
            </a:r>
            <a:r>
              <a:rPr lang="en-US" dirty="0" smtClean="0"/>
              <a:t>with a finite range of values</a:t>
            </a:r>
          </a:p>
          <a:p>
            <a:pPr lvl="1"/>
            <a:r>
              <a:rPr lang="en-US" dirty="0" smtClean="0"/>
              <a:t>For an infinite range, alias method can be used with the general composition approach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8.5 Generating Random Vectors, Correlated Random Variates, and Stochastic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Previously considered methods generate one random variate at a time</a:t>
            </a:r>
          </a:p>
          <a:p>
            <a:pPr lvl="1"/>
            <a:r>
              <a:rPr lang="en-US" dirty="0" smtClean="0"/>
              <a:t>Apply algorithm repeatedly to generate a sequence of </a:t>
            </a:r>
            <a:r>
              <a:rPr lang="en-US" i="1" dirty="0" smtClean="0"/>
              <a:t>IID</a:t>
            </a:r>
            <a:r>
              <a:rPr lang="en-US" dirty="0" smtClean="0"/>
              <a:t> random variates</a:t>
            </a:r>
          </a:p>
          <a:p>
            <a:r>
              <a:rPr lang="en-US" dirty="0" smtClean="0"/>
              <a:t>May want to generate a random vector</a:t>
            </a:r>
          </a:p>
          <a:p>
            <a:pPr lvl="1"/>
            <a:r>
              <a:rPr lang="en-US" dirty="0" smtClean="0"/>
              <a:t>From specified multivariate distribution</a:t>
            </a:r>
          </a:p>
          <a:p>
            <a:pPr lvl="1"/>
            <a:r>
              <a:rPr lang="en-US" dirty="0" smtClean="0"/>
              <a:t>Individual components of the vector might not be independent</a:t>
            </a:r>
          </a:p>
          <a:p>
            <a:pPr lvl="2"/>
            <a:r>
              <a:rPr lang="en-US" dirty="0" smtClean="0"/>
              <a:t>See Pages 472-476 in the text for more detail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5731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8.6 Generating Arrival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Stationary Poisson process algorithm</a:t>
            </a:r>
          </a:p>
          <a:p>
            <a:pPr lvl="1"/>
            <a:r>
              <a:rPr lang="en-US" dirty="0" smtClean="0"/>
              <a:t>Rate </a:t>
            </a:r>
            <a:r>
              <a:rPr lang="el-GR" i="1" dirty="0" smtClean="0"/>
              <a:t>λ</a:t>
            </a:r>
            <a:r>
              <a:rPr lang="en-US" dirty="0" smtClean="0"/>
              <a:t> &gt; 0</a:t>
            </a:r>
          </a:p>
          <a:p>
            <a:pPr lvl="1"/>
            <a:r>
              <a:rPr lang="en-US" dirty="0" smtClean="0"/>
              <a:t>Interarrival times </a:t>
            </a:r>
            <a:r>
              <a:rPr lang="en-US" i="1" dirty="0" smtClean="0"/>
              <a:t>A</a:t>
            </a:r>
            <a:r>
              <a:rPr lang="en-US" i="1" baseline="-25000" dirty="0" smtClean="0"/>
              <a:t>i</a:t>
            </a:r>
            <a:r>
              <a:rPr lang="en-US" i="1" dirty="0" smtClean="0"/>
              <a:t> = t</a:t>
            </a:r>
            <a:r>
              <a:rPr lang="en-US" i="1" baseline="-25000" dirty="0" smtClean="0"/>
              <a:t>i</a:t>
            </a:r>
            <a:r>
              <a:rPr lang="en-US" i="1" dirty="0" smtClean="0"/>
              <a:t> – t</a:t>
            </a:r>
            <a:r>
              <a:rPr lang="en-US" i="1" baseline="-25000" dirty="0" smtClean="0"/>
              <a:t>i-</a:t>
            </a:r>
            <a:r>
              <a:rPr lang="en-US" baseline="-25000" dirty="0" smtClean="0"/>
              <a:t>1</a:t>
            </a:r>
          </a:p>
          <a:p>
            <a:pPr lvl="2"/>
            <a:r>
              <a:rPr lang="en-US" dirty="0" smtClean="0"/>
              <a:t>Where</a:t>
            </a:r>
            <a:r>
              <a:rPr lang="en-US" i="1" dirty="0" smtClean="0"/>
              <a:t> i  = </a:t>
            </a:r>
            <a:r>
              <a:rPr lang="en-US" dirty="0" smtClean="0"/>
              <a:t>1</a:t>
            </a:r>
            <a:r>
              <a:rPr lang="en-US" i="1" dirty="0" smtClean="0"/>
              <a:t>, </a:t>
            </a:r>
            <a:r>
              <a:rPr lang="en-US" dirty="0" smtClean="0"/>
              <a:t>2</a:t>
            </a:r>
            <a:r>
              <a:rPr lang="en-US" i="1" dirty="0" smtClean="0"/>
              <a:t>, </a:t>
            </a:r>
            <a:r>
              <a:rPr lang="en-US" dirty="0" smtClean="0"/>
              <a:t>3</a:t>
            </a:r>
            <a:r>
              <a:rPr lang="en-US" i="1" dirty="0" smtClean="0"/>
              <a:t>,…</a:t>
            </a:r>
            <a:endParaRPr lang="en-US" i="1" baseline="-25000" dirty="0" smtClean="0"/>
          </a:p>
          <a:p>
            <a:r>
              <a:rPr lang="en-US" dirty="0" smtClean="0"/>
              <a:t>Generate the </a:t>
            </a:r>
            <a:r>
              <a:rPr lang="en-US" i="1" dirty="0" smtClean="0"/>
              <a:t>t</a:t>
            </a:r>
            <a:r>
              <a:rPr lang="en-US" dirty="0" smtClean="0"/>
              <a:t>s recursively from the first </a:t>
            </a:r>
            <a:r>
              <a:rPr lang="en-US" i="1" dirty="0" smtClean="0"/>
              <a:t>t</a:t>
            </a:r>
            <a:r>
              <a:rPr lang="en-US" dirty="0" smtClean="0"/>
              <a:t> value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i="1" dirty="0" smtClean="0"/>
              <a:t>U ~ U</a:t>
            </a:r>
            <a:r>
              <a:rPr lang="en-US" dirty="0" smtClean="0"/>
              <a:t>(0,1) independent of any previous random variates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i="1" dirty="0" smtClean="0"/>
              <a:t> = t</a:t>
            </a:r>
            <a:r>
              <a:rPr lang="en-US" i="1" baseline="-25000" dirty="0" smtClean="0"/>
              <a:t>i-</a:t>
            </a:r>
            <a:r>
              <a:rPr lang="en-US" baseline="-25000" dirty="0" smtClean="0"/>
              <a:t>1</a:t>
            </a:r>
            <a:r>
              <a:rPr lang="en-US" i="1" dirty="0" smtClean="0"/>
              <a:t> – (</a:t>
            </a:r>
            <a:r>
              <a:rPr lang="en-US" dirty="0" smtClean="0"/>
              <a:t>1</a:t>
            </a:r>
            <a:r>
              <a:rPr lang="en-US" i="1" dirty="0" smtClean="0"/>
              <a:t>/</a:t>
            </a:r>
            <a:r>
              <a:rPr lang="el-GR" i="1" dirty="0"/>
              <a:t> </a:t>
            </a:r>
            <a:r>
              <a:rPr lang="el-GR" i="1" dirty="0" smtClean="0"/>
              <a:t>λ</a:t>
            </a:r>
            <a:r>
              <a:rPr lang="en-US" i="1" dirty="0" smtClean="0"/>
              <a:t>) </a:t>
            </a:r>
            <a:r>
              <a:rPr lang="en-US" dirty="0" smtClean="0"/>
              <a:t>ln</a:t>
            </a:r>
            <a:r>
              <a:rPr lang="en-US" i="1" dirty="0" smtClean="0"/>
              <a:t> 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5731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Arrival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Nonstationary Poisson process</a:t>
            </a:r>
          </a:p>
          <a:p>
            <a:pPr lvl="1"/>
            <a:r>
              <a:rPr lang="en-US" dirty="0" smtClean="0"/>
              <a:t>Use thinning algorithm by Lewis and Shedler (1979)</a:t>
            </a:r>
          </a:p>
          <a:p>
            <a:pPr lvl="1"/>
            <a:r>
              <a:rPr lang="en-US" dirty="0" smtClean="0"/>
              <a:t>General thinning algorithm: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0"/>
            <a:ext cx="7934325" cy="114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412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Arrival Processes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9194" y="5865818"/>
            <a:ext cx="4105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8.15 Nonstationary Poisson process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95461" y="1828800"/>
            <a:ext cx="7591487" cy="374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19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5943600"/>
            <a:ext cx="63642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8.16 Generating a nonstationary Poisson  process by thinning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52600" y="228600"/>
            <a:ext cx="5234000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11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Arrival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Batch arrivals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i</a:t>
            </a:r>
            <a:r>
              <a:rPr lang="en-US" baseline="30000" dirty="0" smtClean="0"/>
              <a:t>th</a:t>
            </a:r>
            <a:r>
              <a:rPr lang="en-US" dirty="0" smtClean="0"/>
              <a:t> batch of customers arrives at time 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</a:p>
          <a:p>
            <a:pPr lvl="1"/>
            <a:r>
              <a:rPr lang="en-US" dirty="0" smtClean="0"/>
              <a:t>Number of customers in the batch is a discrete random variable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</a:p>
          <a:p>
            <a:pPr lvl="1"/>
            <a:r>
              <a:rPr lang="en-US" dirty="0" smtClean="0"/>
              <a:t>Assume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 smtClean="0"/>
              <a:t>s</a:t>
            </a:r>
            <a:r>
              <a:rPr lang="en-US" dirty="0" smtClean="0"/>
              <a:t> are IID and independent of the 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i="1" dirty="0" smtClean="0"/>
              <a:t>s</a:t>
            </a:r>
          </a:p>
          <a:p>
            <a:pPr lvl="1"/>
            <a:r>
              <a:rPr lang="en-US" dirty="0" smtClean="0"/>
              <a:t>Algorithm: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29199"/>
            <a:ext cx="8148766" cy="113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331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when choosing an algorithm for generating random variates from a distribution</a:t>
            </a:r>
          </a:p>
          <a:p>
            <a:pPr lvl="1"/>
            <a:r>
              <a:rPr lang="en-US" dirty="0" smtClean="0"/>
              <a:t>Exactness</a:t>
            </a:r>
          </a:p>
          <a:p>
            <a:pPr lvl="1"/>
            <a:r>
              <a:rPr lang="en-US" dirty="0" smtClean="0"/>
              <a:t>Efficiency (storage space and execution time)</a:t>
            </a:r>
          </a:p>
          <a:p>
            <a:pPr lvl="1"/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Robustness</a:t>
            </a:r>
          </a:p>
          <a:p>
            <a:pPr lvl="1" algn="r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159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8.2 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Inverse transform</a:t>
            </a:r>
          </a:p>
          <a:p>
            <a:pPr lvl="1"/>
            <a:r>
              <a:rPr lang="en-US" dirty="0" smtClean="0"/>
              <a:t>Suppose we wish to generate a continuous random variate, </a:t>
            </a:r>
            <a:r>
              <a:rPr lang="en-US" i="1" dirty="0" smtClean="0"/>
              <a:t>X</a:t>
            </a:r>
          </a:p>
          <a:p>
            <a:pPr lvl="1"/>
            <a:r>
              <a:rPr lang="en-US" i="1" dirty="0" smtClean="0"/>
              <a:t>X</a:t>
            </a:r>
            <a:r>
              <a:rPr lang="en-US" dirty="0" smtClean="0"/>
              <a:t> has distribution function </a:t>
            </a:r>
            <a:r>
              <a:rPr lang="en-US" i="1" dirty="0" smtClean="0"/>
              <a:t>F</a:t>
            </a:r>
            <a:r>
              <a:rPr lang="en-US" dirty="0" smtClean="0"/>
              <a:t> that is continuous and strictly increasing when </a:t>
            </a:r>
            <a:r>
              <a:rPr lang="en-US" i="1" dirty="0" smtClean="0"/>
              <a:t>F(x) </a:t>
            </a:r>
            <a:r>
              <a:rPr lang="en-US" dirty="0" smtClean="0"/>
              <a:t>is between zero and one</a:t>
            </a:r>
          </a:p>
          <a:p>
            <a:pPr lvl="1"/>
            <a:r>
              <a:rPr lang="en-US" dirty="0" smtClean="0"/>
              <a:t>Algorithm: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05400"/>
            <a:ext cx="3903182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Approaches to Generating Random Variates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8742" y="5503277"/>
            <a:ext cx="6495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8.1 Inverse-transform method for continuous random variables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16170" y="1832575"/>
            <a:ext cx="7511659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1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Inverse transform method if </a:t>
            </a:r>
            <a:r>
              <a:rPr lang="en-US" i="1" dirty="0" smtClean="0"/>
              <a:t>X</a:t>
            </a:r>
            <a:r>
              <a:rPr lang="en-US" dirty="0" smtClean="0"/>
              <a:t> is discrete</a:t>
            </a:r>
          </a:p>
          <a:p>
            <a:pPr lvl="1"/>
            <a:r>
              <a:rPr lang="en-US" dirty="0" smtClean="0"/>
              <a:t>Distribution function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defined by: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Algorithm: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i="1" dirty="0" smtClean="0"/>
              <a:t>U ~ U(0,1)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Determine the smallest positive integer, I such that </a:t>
            </a:r>
            <a:r>
              <a:rPr lang="en-US" i="1" dirty="0" smtClean="0"/>
              <a:t>U ≤ F(x</a:t>
            </a:r>
            <a:r>
              <a:rPr lang="en-US" i="1" baseline="-25000" dirty="0"/>
              <a:t>I</a:t>
            </a:r>
            <a:r>
              <a:rPr lang="en-US" i="1" dirty="0" smtClean="0"/>
              <a:t>) </a:t>
            </a:r>
            <a:r>
              <a:rPr lang="en-US" dirty="0" smtClean="0"/>
              <a:t>and return </a:t>
            </a:r>
            <a:r>
              <a:rPr lang="en-US" i="1" dirty="0" smtClean="0"/>
              <a:t>X = X</a:t>
            </a:r>
            <a:r>
              <a:rPr lang="en-US" i="1" baseline="-25000" dirty="0" smtClean="0"/>
              <a:t>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1882" y="2667000"/>
            <a:ext cx="4076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744" y="3505200"/>
            <a:ext cx="2466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87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Approaches to Generating Random Variates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8742" y="5503277"/>
            <a:ext cx="6223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8.4 Inverse-transform method for discrete random variables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65224" y="1832575"/>
            <a:ext cx="7270213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7022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Approaches to Generating Random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Generalized inverse-transform method</a:t>
            </a:r>
          </a:p>
          <a:p>
            <a:pPr lvl="1"/>
            <a:r>
              <a:rPr lang="en-US" dirty="0" smtClean="0"/>
              <a:t>Works for a mixed distribution</a:t>
            </a:r>
          </a:p>
          <a:p>
            <a:pPr lvl="1"/>
            <a:endParaRPr lang="en-US" dirty="0"/>
          </a:p>
          <a:p>
            <a:r>
              <a:rPr lang="en-US" dirty="0" smtClean="0"/>
              <a:t>Disadvantage of the inverse-transform method in the continuous case</a:t>
            </a:r>
          </a:p>
          <a:p>
            <a:pPr lvl="1"/>
            <a:r>
              <a:rPr lang="en-US" dirty="0" smtClean="0"/>
              <a:t>Might not be possible to write a formula for </a:t>
            </a:r>
          </a:p>
          <a:p>
            <a:pPr marL="457200" lvl="1" indent="0">
              <a:buNone/>
            </a:pPr>
            <a:r>
              <a:rPr lang="en-US" i="1" dirty="0" smtClean="0"/>
              <a:t>   F</a:t>
            </a:r>
            <a:r>
              <a:rPr lang="en-US" i="1" baseline="30000" dirty="0" smtClean="0"/>
              <a:t>-1</a:t>
            </a:r>
            <a:r>
              <a:rPr lang="en-US" i="1" dirty="0" smtClean="0"/>
              <a:t>(U)</a:t>
            </a:r>
          </a:p>
          <a:p>
            <a:pPr lvl="1"/>
            <a:r>
              <a:rPr lang="en-US" dirty="0" smtClean="0"/>
              <a:t>Numerical methods can be used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FF-7E51-4764-B9CF-5664998843C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3500" y="2743200"/>
            <a:ext cx="3886199" cy="518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000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01803" y="5906227"/>
            <a:ext cx="5641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8.5 Inverse-transform method for a mixed distribution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295400" y="604457"/>
            <a:ext cx="6690758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074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7313</TotalTime>
  <Words>958</Words>
  <Application>Microsoft Macintosh PowerPoint</Application>
  <PresentationFormat>On-screen Show (4:3)</PresentationFormat>
  <Paragraphs>176</Paragraphs>
  <Slides>27</Slides>
  <Notes>19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3_Office Theme</vt:lpstr>
      <vt:lpstr>Generating Random Variates</vt:lpstr>
      <vt:lpstr>8.1 Introduction</vt:lpstr>
      <vt:lpstr>Introduction</vt:lpstr>
      <vt:lpstr>8.2 General Approaches to Generating Random Variates</vt:lpstr>
      <vt:lpstr>General Approaches to Generating Random Variates</vt:lpstr>
      <vt:lpstr>General Approaches to Generating Random Variates</vt:lpstr>
      <vt:lpstr>General Approaches to Generating Random Variates</vt:lpstr>
      <vt:lpstr>General Approaches to Generating Random Variates</vt:lpstr>
      <vt:lpstr>Slide 9</vt:lpstr>
      <vt:lpstr>General Approaches to Generating Random Variates</vt:lpstr>
      <vt:lpstr>General Approaches to Generating Random Variates</vt:lpstr>
      <vt:lpstr>General Approaches to Generating Random Variates</vt:lpstr>
      <vt:lpstr>General Approaches to Generating Random Variates</vt:lpstr>
      <vt:lpstr>General Approaches to Generating Random Variates</vt:lpstr>
      <vt:lpstr>General Approaches to Generating Random Variates</vt:lpstr>
      <vt:lpstr>Slide 16</vt:lpstr>
      <vt:lpstr>General Approaches to Generating Random Variates</vt:lpstr>
      <vt:lpstr>8.3 Generating Continuous Random Variates</vt:lpstr>
      <vt:lpstr>Generating Continuous Random Variates</vt:lpstr>
      <vt:lpstr>Generating Continuous Random Variates</vt:lpstr>
      <vt:lpstr>8.4 Generating Discrete Random Variates</vt:lpstr>
      <vt:lpstr>8.5 Generating Random Vectors, Correlated Random Variates, and Stochastic Processes</vt:lpstr>
      <vt:lpstr>8.6 Generating Arrival Processes</vt:lpstr>
      <vt:lpstr>Generating Arrival Processes</vt:lpstr>
      <vt:lpstr>Generating Arrival Processes</vt:lpstr>
      <vt:lpstr>Slide 26</vt:lpstr>
      <vt:lpstr>Generating Arrival Processes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Generating Random Variates</dc:title>
  <dc:creator/>
  <cp:lastModifiedBy>Melinda Bilecki</cp:lastModifiedBy>
  <cp:revision>436</cp:revision>
  <dcterms:created xsi:type="dcterms:W3CDTF">2014-02-25T16:51:29Z</dcterms:created>
  <dcterms:modified xsi:type="dcterms:W3CDTF">2014-02-25T16:53:05Z</dcterms:modified>
</cp:coreProperties>
</file>