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Default Extension="wdp" ContentType="image/vnd.ms-photo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0"/>
  </p:notesMasterIdLst>
  <p:sldIdLst>
    <p:sldId id="321" r:id="rId2"/>
    <p:sldId id="334" r:id="rId3"/>
    <p:sldId id="338" r:id="rId4"/>
    <p:sldId id="339" r:id="rId5"/>
    <p:sldId id="340" r:id="rId6"/>
    <p:sldId id="333" r:id="rId7"/>
    <p:sldId id="346" r:id="rId8"/>
    <p:sldId id="347" r:id="rId9"/>
    <p:sldId id="341" r:id="rId10"/>
    <p:sldId id="348" r:id="rId11"/>
    <p:sldId id="336" r:id="rId12"/>
    <p:sldId id="335" r:id="rId13"/>
    <p:sldId id="349" r:id="rId14"/>
    <p:sldId id="342" r:id="rId15"/>
    <p:sldId id="337" r:id="rId16"/>
    <p:sldId id="343" r:id="rId17"/>
    <p:sldId id="344" r:id="rId18"/>
    <p:sldId id="34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3" d="100"/>
          <a:sy n="83" d="100"/>
        </p:scale>
        <p:origin x="-16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1359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10864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9255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20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Random Number Generators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Congruential Generators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experts recommend that LCG’s with modulus </a:t>
            </a:r>
            <a:r>
              <a:rPr lang="en-US" i="1" dirty="0" smtClean="0"/>
              <a:t>m </a:t>
            </a:r>
            <a:r>
              <a:rPr lang="en-US" dirty="0" smtClean="0"/>
              <a:t>= 2</a:t>
            </a:r>
            <a:r>
              <a:rPr lang="en-US" baseline="30000" dirty="0" smtClean="0"/>
              <a:t>31</a:t>
            </a:r>
            <a:r>
              <a:rPr lang="en-US" dirty="0" smtClean="0"/>
              <a:t> should no longer be used as the random number generator for general purpose software</a:t>
            </a:r>
          </a:p>
          <a:p>
            <a:pPr lvl="1"/>
            <a:r>
              <a:rPr lang="en-US" dirty="0" smtClean="0"/>
              <a:t>The period of the generator can be exhausted within a few minutes</a:t>
            </a:r>
          </a:p>
          <a:p>
            <a:pPr lvl="1"/>
            <a:r>
              <a:rPr lang="en-US" dirty="0" smtClean="0"/>
              <a:t>The generator has relatively poor statistical properties</a:t>
            </a:r>
          </a:p>
          <a:p>
            <a:pPr lvl="2"/>
            <a:r>
              <a:rPr lang="en-US" dirty="0" smtClean="0"/>
              <a:t>Can bias the results for sample sizes much smaller than the period of the generator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55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7.3 Other Kinds of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general congruences</a:t>
            </a:r>
          </a:p>
          <a:p>
            <a:r>
              <a:rPr lang="en-US" dirty="0" smtClean="0"/>
              <a:t>Composite generators</a:t>
            </a:r>
          </a:p>
          <a:p>
            <a:pPr lvl="1"/>
            <a:r>
              <a:rPr lang="en-US" dirty="0" smtClean="0"/>
              <a:t>Combines output from two or more separate generators to generate the final numbers</a:t>
            </a:r>
          </a:p>
          <a:p>
            <a:pPr lvl="1"/>
            <a:r>
              <a:rPr lang="en-US" dirty="0" smtClean="0"/>
              <a:t>Shuffle generators</a:t>
            </a:r>
          </a:p>
          <a:p>
            <a:pPr lvl="1"/>
            <a:r>
              <a:rPr lang="en-US" dirty="0" smtClean="0"/>
              <a:t>Combining MRGs in a particular way</a:t>
            </a:r>
          </a:p>
          <a:p>
            <a:r>
              <a:rPr lang="en-US" dirty="0" smtClean="0"/>
              <a:t>Feedback shift register generators</a:t>
            </a:r>
          </a:p>
          <a:p>
            <a:pPr lvl="1"/>
            <a:r>
              <a:rPr lang="en-US" dirty="0" smtClean="0"/>
              <a:t>Linear feedback shift register (LFSR)</a:t>
            </a:r>
          </a:p>
          <a:p>
            <a:pPr lvl="2"/>
            <a:r>
              <a:rPr lang="en-US" dirty="0" smtClean="0"/>
              <a:t>Also called Tausworthe generators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Kinds of Generators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71700" y="5410200"/>
            <a:ext cx="514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7.1 A LFSR generator corresponding to the recurrence equation above (Eq. 7.5) with r=3 and q=5. </a:t>
            </a:r>
            <a:endParaRPr lang="en-US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6232" y="4572317"/>
            <a:ext cx="3401568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999345" y="1814194"/>
            <a:ext cx="7145308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Kinds of Generators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3090" y="5410199"/>
            <a:ext cx="5143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7.3 Successive states of the LFSR generator for </a:t>
            </a:r>
            <a:r>
              <a:rPr lang="en-US" sz="1600" i="1" dirty="0" smtClean="0"/>
              <a:t>r</a:t>
            </a:r>
            <a:r>
              <a:rPr lang="en-US" sz="1600" dirty="0" smtClean="0"/>
              <a:t> = 3 and </a:t>
            </a:r>
            <a:r>
              <a:rPr lang="en-US" sz="1600" i="1" dirty="0" smtClean="0"/>
              <a:t>q</a:t>
            </a:r>
            <a:r>
              <a:rPr lang="en-US" sz="1600" dirty="0" smtClean="0"/>
              <a:t> = 5. 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776881" cy="3267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80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Kinds of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shift register generators (cont’d.)</a:t>
            </a:r>
          </a:p>
          <a:p>
            <a:pPr lvl="1"/>
            <a:r>
              <a:rPr lang="en-US" dirty="0" smtClean="0"/>
              <a:t>Generalized feedback shift register (GFSR)</a:t>
            </a:r>
          </a:p>
          <a:p>
            <a:pPr lvl="1"/>
            <a:r>
              <a:rPr lang="en-US" dirty="0" smtClean="0"/>
              <a:t>Twisted GFSR generator</a:t>
            </a:r>
          </a:p>
          <a:p>
            <a:pPr lvl="2"/>
            <a:r>
              <a:rPr lang="en-US" dirty="0" smtClean="0"/>
              <a:t>Example: Mersenne twister</a:t>
            </a:r>
          </a:p>
          <a:p>
            <a:pPr lvl="2"/>
            <a:r>
              <a:rPr lang="en-US" dirty="0" smtClean="0"/>
              <a:t>Has period of 2</a:t>
            </a:r>
            <a:r>
              <a:rPr lang="en-US" baseline="30000" dirty="0" smtClean="0"/>
              <a:t>19,937 </a:t>
            </a:r>
            <a:r>
              <a:rPr lang="en-US" dirty="0" smtClean="0"/>
              <a:t>− 1 and excellent statistical properties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3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7.4 Testing Random Number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Empirical tests</a:t>
            </a:r>
          </a:p>
          <a:p>
            <a:pPr lvl="1"/>
            <a:r>
              <a:rPr lang="en-US" dirty="0" smtClean="0"/>
              <a:t>Use the generator to generate random numbers</a:t>
            </a:r>
          </a:p>
          <a:p>
            <a:pPr lvl="2"/>
            <a:r>
              <a:rPr lang="en-US" dirty="0" smtClean="0"/>
              <a:t>Then examine them statistically</a:t>
            </a:r>
          </a:p>
          <a:p>
            <a:pPr lvl="1"/>
            <a:r>
              <a:rPr lang="en-US" dirty="0" smtClean="0"/>
              <a:t>Check for uniform distribution</a:t>
            </a:r>
          </a:p>
          <a:p>
            <a:pPr lvl="1"/>
            <a:r>
              <a:rPr lang="en-US" dirty="0" smtClean="0"/>
              <a:t>Serial test</a:t>
            </a:r>
          </a:p>
          <a:p>
            <a:pPr lvl="1"/>
            <a:r>
              <a:rPr lang="en-US" dirty="0" smtClean="0"/>
              <a:t>Runs (or runs-up) test</a:t>
            </a:r>
          </a:p>
          <a:p>
            <a:pPr lvl="2"/>
            <a:r>
              <a:rPr lang="en-US" dirty="0" smtClean="0"/>
              <a:t>Tests for independence only, not uniformity</a:t>
            </a:r>
          </a:p>
          <a:p>
            <a:pPr lvl="1"/>
            <a:r>
              <a:rPr lang="en-US" dirty="0" smtClean="0"/>
              <a:t>Estimate correlation at lags </a:t>
            </a:r>
            <a:r>
              <a:rPr lang="en-US" dirty="0" smtClean="0">
                <a:latin typeface="Monotype Corsiva" panose="03010101010201010101" pitchFamily="66" charset="0"/>
              </a:rPr>
              <a:t>j</a:t>
            </a:r>
            <a:r>
              <a:rPr lang="en-US" dirty="0" smtClean="0">
                <a:latin typeface="Mistral" panose="03090702030407020403" pitchFamily="66" charset="0"/>
              </a:rPr>
              <a:t> </a:t>
            </a:r>
            <a:r>
              <a:rPr lang="en-US" dirty="0" smtClean="0"/>
              <a:t>= </a:t>
            </a:r>
            <a:r>
              <a:rPr lang="en-US" dirty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, 2 … </a:t>
            </a:r>
            <a:r>
              <a:rPr lang="en-US" dirty="0" smtClean="0">
                <a:latin typeface="Monotype Corsiva" panose="03010101010201010101" pitchFamily="66" charset="0"/>
              </a:rPr>
              <a:t>l</a:t>
            </a:r>
            <a:endParaRPr lang="en-US" dirty="0">
              <a:latin typeface="Monotype Corsiva" panose="03010101010201010101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FF-7E51-4764-B9CF-5664998843C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Random Number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 of empirical tests</a:t>
            </a:r>
          </a:p>
          <a:p>
            <a:pPr lvl="1"/>
            <a:r>
              <a:rPr lang="en-US" dirty="0" smtClean="0"/>
              <a:t>Only a certain segment of the cycle is examined</a:t>
            </a:r>
          </a:p>
          <a:p>
            <a:pPr lvl="2"/>
            <a:r>
              <a:rPr lang="en-US" dirty="0" smtClean="0"/>
              <a:t>No information about how generator would perform on other segments of the cycle</a:t>
            </a:r>
          </a:p>
          <a:p>
            <a:r>
              <a:rPr lang="en-US" dirty="0" smtClean="0"/>
              <a:t>Theoretical tests</a:t>
            </a:r>
          </a:p>
          <a:p>
            <a:pPr lvl="1"/>
            <a:r>
              <a:rPr lang="en-US" dirty="0" smtClean="0"/>
              <a:t>Tests how well a generator can perform</a:t>
            </a:r>
          </a:p>
          <a:p>
            <a:pPr lvl="2"/>
            <a:r>
              <a:rPr lang="en-US" dirty="0" smtClean="0"/>
              <a:t>Based on generator structure and defining constants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FF-7E51-4764-B9CF-5664998843C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630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Random Number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numbers fall mainly in the planes</a:t>
            </a:r>
          </a:p>
          <a:p>
            <a:pPr lvl="1"/>
            <a:r>
              <a:rPr lang="en-US" dirty="0" smtClean="0"/>
              <a:t>Pairs will be arranged in a lattice fashion along families of parallel lines</a:t>
            </a:r>
          </a:p>
          <a:p>
            <a:pPr lvl="1"/>
            <a:r>
              <a:rPr lang="en-US" dirty="0" smtClean="0"/>
              <a:t>Spectral test computes the distance between the planes</a:t>
            </a:r>
          </a:p>
          <a:p>
            <a:r>
              <a:rPr lang="en-US" dirty="0" smtClean="0"/>
              <a:t>Large number and variety of tests exist</a:t>
            </a:r>
          </a:p>
          <a:p>
            <a:pPr lvl="1"/>
            <a:r>
              <a:rPr lang="en-US" dirty="0" smtClean="0"/>
              <a:t>Controversy over which tests are best</a:t>
            </a:r>
          </a:p>
          <a:p>
            <a:r>
              <a:rPr lang="en-US" dirty="0" smtClean="0"/>
              <a:t>Chosen test should be consistent with intended use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FF-7E51-4764-B9CF-5664998843C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779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5701868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7.4 Three-dimensional lattice structure for 2000 triples from the multiplicative LCG RANDU with </a:t>
            </a:r>
            <a:r>
              <a:rPr lang="en-US" sz="1600" i="1" dirty="0" smtClean="0"/>
              <a:t>m </a:t>
            </a:r>
            <a:r>
              <a:rPr lang="en-US" sz="1600" dirty="0" smtClean="0"/>
              <a:t>= 2</a:t>
            </a:r>
            <a:r>
              <a:rPr lang="en-US" sz="1600" baseline="30000" dirty="0" smtClean="0"/>
              <a:t>31</a:t>
            </a:r>
            <a:r>
              <a:rPr lang="en-US" sz="1600" dirty="0" smtClean="0"/>
              <a:t> and </a:t>
            </a:r>
            <a:r>
              <a:rPr lang="en-US" sz="1600" i="1" dirty="0" smtClean="0"/>
              <a:t>a </a:t>
            </a:r>
            <a:r>
              <a:rPr lang="en-US" sz="1600" dirty="0" smtClean="0"/>
              <a:t>= 65,539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86000" y="215468"/>
            <a:ext cx="4660545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92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</a:p>
          <a:p>
            <a:pPr lvl="1"/>
            <a:r>
              <a:rPr lang="en-US" dirty="0" smtClean="0"/>
              <a:t>Random variates generated from the </a:t>
            </a:r>
            <a:r>
              <a:rPr lang="en-US" i="1" dirty="0" smtClean="0"/>
              <a:t>U</a:t>
            </a:r>
            <a:r>
              <a:rPr lang="en-US" dirty="0" smtClean="0"/>
              <a:t>(0,1) distribution</a:t>
            </a:r>
          </a:p>
          <a:p>
            <a:r>
              <a:rPr lang="en-US" dirty="0" smtClean="0"/>
              <a:t>Early methods for generating random numbers</a:t>
            </a:r>
          </a:p>
          <a:p>
            <a:pPr lvl="1"/>
            <a:r>
              <a:rPr lang="en-US" dirty="0" smtClean="0"/>
              <a:t>By hand</a:t>
            </a:r>
          </a:p>
          <a:p>
            <a:pPr lvl="2"/>
            <a:r>
              <a:rPr lang="en-US" dirty="0" smtClean="0"/>
              <a:t>Casting lots, throwing dice, or pulling numbered balls from a well-stirred urn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methods (cont’d.)</a:t>
            </a:r>
          </a:p>
          <a:p>
            <a:pPr lvl="1"/>
            <a:r>
              <a:rPr lang="en-US" dirty="0" smtClean="0"/>
              <a:t>Arithmetic </a:t>
            </a:r>
            <a:r>
              <a:rPr lang="en-US" dirty="0"/>
              <a:t>methods (1940s and 1950s)</a:t>
            </a:r>
          </a:p>
          <a:p>
            <a:pPr lvl="2"/>
            <a:r>
              <a:rPr lang="en-US" dirty="0" smtClean="0"/>
              <a:t>New number determined by one or several preceding numbers according to a fixed formula</a:t>
            </a:r>
          </a:p>
          <a:p>
            <a:r>
              <a:rPr lang="en-US" dirty="0" smtClean="0"/>
              <a:t>Example: midsquare method</a:t>
            </a:r>
          </a:p>
          <a:p>
            <a:pPr lvl="1"/>
            <a:r>
              <a:rPr lang="en-US" dirty="0" smtClean="0"/>
              <a:t>Does not work well at all</a:t>
            </a:r>
          </a:p>
          <a:p>
            <a:pPr lvl="1"/>
            <a:r>
              <a:rPr lang="en-US" dirty="0" smtClean="0"/>
              <a:t>Degenerates rapidly to zero</a:t>
            </a:r>
          </a:p>
          <a:p>
            <a:pPr lvl="1"/>
            <a:r>
              <a:rPr lang="en-US" dirty="0" smtClean="0"/>
              <a:t>Not truly random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343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 of a “good” random number generator</a:t>
            </a:r>
          </a:p>
          <a:p>
            <a:pPr lvl="1"/>
            <a:r>
              <a:rPr lang="en-US" dirty="0" smtClean="0"/>
              <a:t>Produces numbers that appear to be distributed uniformly on [0,1]</a:t>
            </a:r>
          </a:p>
          <a:p>
            <a:pPr lvl="1"/>
            <a:r>
              <a:rPr lang="en-US" dirty="0" smtClean="0"/>
              <a:t>Produces numbers that do not exhibit any correlation with each other</a:t>
            </a:r>
          </a:p>
          <a:p>
            <a:pPr lvl="1"/>
            <a:r>
              <a:rPr lang="en-US" dirty="0" smtClean="0"/>
              <a:t>Is fast</a:t>
            </a:r>
          </a:p>
          <a:p>
            <a:pPr lvl="1"/>
            <a:r>
              <a:rPr lang="en-US" dirty="0" smtClean="0"/>
              <a:t>Does not need much storage 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07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 of a “good” random number generator (cont’d.)</a:t>
            </a:r>
          </a:p>
          <a:p>
            <a:pPr lvl="1"/>
            <a:r>
              <a:rPr lang="en-US" dirty="0" smtClean="0"/>
              <a:t>Can reproduce a given stream of random numbers exactly</a:t>
            </a:r>
          </a:p>
          <a:p>
            <a:pPr lvl="1"/>
            <a:r>
              <a:rPr lang="en-US" dirty="0" smtClean="0"/>
              <a:t>Can easily produce separate streams of random numbers</a:t>
            </a:r>
          </a:p>
          <a:p>
            <a:pPr lvl="1"/>
            <a:r>
              <a:rPr lang="en-US" dirty="0" smtClean="0"/>
              <a:t>Produces the same sequence of random numbers for all standard compilers and computers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438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7.2 Linear Congruential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sequence of integers </a:t>
            </a:r>
            <a:r>
              <a:rPr lang="en-US" i="1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,…defined by the recursive formula</a:t>
            </a:r>
          </a:p>
          <a:p>
            <a:endParaRPr lang="en-US" dirty="0"/>
          </a:p>
          <a:p>
            <a:pPr marL="857250" lvl="1" indent="-400050"/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 and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are nonnegative integers</a:t>
            </a:r>
          </a:p>
          <a:p>
            <a:pPr lvl="1"/>
            <a:r>
              <a:rPr lang="en-US" dirty="0" smtClean="0"/>
              <a:t> 0 &lt;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a </a:t>
            </a:r>
            <a:r>
              <a:rPr lang="en-US" dirty="0" smtClean="0"/>
              <a:t>&lt;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c </a:t>
            </a:r>
            <a:r>
              <a:rPr lang="en-US" dirty="0" smtClean="0"/>
              <a:t>&lt; </a:t>
            </a:r>
            <a:r>
              <a:rPr lang="en-US" i="1" dirty="0" smtClean="0"/>
              <a:t>m</a:t>
            </a:r>
            <a:r>
              <a:rPr lang="en-US" dirty="0" smtClean="0"/>
              <a:t>, and </a:t>
            </a:r>
            <a:r>
              <a:rPr lang="en-US" i="1" dirty="0" smtClean="0"/>
              <a:t>Z</a:t>
            </a:r>
            <a:r>
              <a:rPr lang="en-US" baseline="-25000" dirty="0" smtClean="0"/>
              <a:t>0 </a:t>
            </a:r>
            <a:r>
              <a:rPr lang="en-US" dirty="0" smtClean="0"/>
              <a:t>&lt; </a:t>
            </a:r>
            <a:r>
              <a:rPr lang="en-US" i="1" dirty="0" smtClean="0"/>
              <a:t>m</a:t>
            </a:r>
          </a:p>
          <a:p>
            <a:r>
              <a:rPr lang="en-US" dirty="0" smtClean="0"/>
              <a:t>Looping behavior</a:t>
            </a:r>
          </a:p>
          <a:p>
            <a:pPr lvl="1"/>
            <a:r>
              <a:rPr lang="en-US" dirty="0" smtClean="0"/>
              <a:t>Random numbers repeat on a cycle</a:t>
            </a:r>
          </a:p>
          <a:p>
            <a:pPr lvl="1"/>
            <a:r>
              <a:rPr lang="en-US" dirty="0" smtClean="0"/>
              <a:t>Length of cycle called period of the generator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8302" y="2590800"/>
            <a:ext cx="417518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Congruential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7.2</a:t>
            </a:r>
          </a:p>
          <a:p>
            <a:pPr lvl="1"/>
            <a:r>
              <a:rPr lang="en-US" dirty="0" smtClean="0"/>
              <a:t>Consider the LCG defined by </a:t>
            </a:r>
            <a:r>
              <a:rPr lang="en-US" i="1" dirty="0" smtClean="0"/>
              <a:t>m </a:t>
            </a:r>
            <a:r>
              <a:rPr lang="en-US" dirty="0" smtClean="0"/>
              <a:t>= 16, </a:t>
            </a:r>
            <a:r>
              <a:rPr lang="en-US" i="1" dirty="0" smtClean="0"/>
              <a:t>a </a:t>
            </a:r>
            <a:r>
              <a:rPr lang="en-US" dirty="0" smtClean="0"/>
              <a:t>= 5,   </a:t>
            </a:r>
            <a:r>
              <a:rPr lang="en-US" i="1" dirty="0" smtClean="0"/>
              <a:t>c </a:t>
            </a:r>
            <a:r>
              <a:rPr lang="en-US" dirty="0" smtClean="0"/>
              <a:t>= 3, and </a:t>
            </a:r>
            <a:r>
              <a:rPr lang="en-US" i="1" dirty="0" smtClean="0"/>
              <a:t>Z</a:t>
            </a:r>
            <a:r>
              <a:rPr lang="en-US" baseline="-25000" dirty="0" smtClean="0"/>
              <a:t>0 </a:t>
            </a:r>
            <a:r>
              <a:rPr lang="en-US" dirty="0" smtClean="0"/>
              <a:t>= 7</a:t>
            </a:r>
          </a:p>
          <a:p>
            <a:pPr lvl="1"/>
            <a:r>
              <a:rPr lang="en-US" dirty="0" smtClean="0"/>
              <a:t>The table below gives the values for </a:t>
            </a:r>
            <a:r>
              <a:rPr lang="en-US" i="1" dirty="0" smtClean="0"/>
              <a:t>Z</a:t>
            </a:r>
            <a:r>
              <a:rPr lang="en-US" i="1" baseline="-25000" dirty="0" smtClean="0"/>
              <a:t>i</a:t>
            </a:r>
            <a:r>
              <a:rPr lang="en-US" dirty="0" smtClean="0"/>
              <a:t> and </a:t>
            </a:r>
            <a:r>
              <a:rPr lang="en-US" i="1" dirty="0" smtClean="0"/>
              <a:t>U</a:t>
            </a:r>
            <a:r>
              <a:rPr lang="en-US" baseline="-25000" dirty="0" smtClean="0"/>
              <a:t>i </a:t>
            </a:r>
            <a:r>
              <a:rPr lang="en-US" dirty="0" smtClean="0"/>
              <a:t>for </a:t>
            </a:r>
            <a:r>
              <a:rPr lang="en-US" i="1" dirty="0" smtClean="0"/>
              <a:t>i </a:t>
            </a:r>
            <a:r>
              <a:rPr lang="en-US" dirty="0" smtClean="0"/>
              <a:t>= 1, 2…19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80609"/>
            <a:ext cx="8370679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479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Congruential Generators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7.2 (cont’d.)</a:t>
            </a:r>
          </a:p>
          <a:p>
            <a:pPr lvl="1"/>
            <a:r>
              <a:rPr lang="en-US" dirty="0" smtClean="0"/>
              <a:t>Note that </a:t>
            </a:r>
            <a:r>
              <a:rPr lang="en-US" i="1" dirty="0" smtClean="0"/>
              <a:t>Z</a:t>
            </a:r>
            <a:r>
              <a:rPr lang="en-US" baseline="-25000" dirty="0" smtClean="0"/>
              <a:t>17 </a:t>
            </a:r>
            <a:r>
              <a:rPr lang="en-US" dirty="0" smtClean="0"/>
              <a:t>= </a:t>
            </a:r>
            <a:r>
              <a:rPr lang="en-US" i="1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baseline="-25000" dirty="0" smtClean="0"/>
              <a:t>18 </a:t>
            </a:r>
            <a:r>
              <a:rPr lang="en-US" dirty="0" smtClean="0"/>
              <a:t>= </a:t>
            </a:r>
            <a:r>
              <a:rPr lang="en-US" i="1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, and so on</a:t>
            </a:r>
          </a:p>
          <a:p>
            <a:pPr lvl="1"/>
            <a:r>
              <a:rPr lang="en-US" dirty="0" smtClean="0"/>
              <a:t>This illustrates the looping behavior of the LCG</a:t>
            </a:r>
          </a:p>
          <a:p>
            <a:pPr lvl="2"/>
            <a:r>
              <a:rPr lang="en-US" dirty="0" smtClean="0"/>
              <a:t>The period is 16</a:t>
            </a:r>
          </a:p>
          <a:p>
            <a:pPr lvl="1"/>
            <a:r>
              <a:rPr lang="en-US" dirty="0" smtClean="0"/>
              <a:t>For most generators, </a:t>
            </a:r>
            <a:r>
              <a:rPr lang="en-US" i="1" dirty="0" smtClean="0"/>
              <a:t>m</a:t>
            </a:r>
            <a:r>
              <a:rPr lang="en-US" dirty="0" smtClean="0"/>
              <a:t> would be chosen to be much, much larger</a:t>
            </a:r>
          </a:p>
          <a:p>
            <a:r>
              <a:rPr lang="en-US" dirty="0" smtClean="0"/>
              <a:t>The period of a good LCG generator should be very large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24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Congruential Generators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generators</a:t>
            </a:r>
          </a:p>
          <a:p>
            <a:pPr lvl="1"/>
            <a:r>
              <a:rPr lang="en-US" dirty="0" smtClean="0"/>
              <a:t>Good choice of </a:t>
            </a:r>
            <a:r>
              <a:rPr lang="en-US" i="1" dirty="0" smtClean="0"/>
              <a:t>m</a:t>
            </a:r>
            <a:r>
              <a:rPr lang="en-US" dirty="0" smtClean="0"/>
              <a:t>: </a:t>
            </a:r>
            <a:r>
              <a:rPr lang="en-US" i="1" dirty="0" smtClean="0"/>
              <a:t>m</a:t>
            </a:r>
            <a:r>
              <a:rPr lang="en-US" dirty="0" smtClean="0"/>
              <a:t>=2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 </a:t>
            </a:r>
          </a:p>
          <a:p>
            <a:pPr lvl="2"/>
            <a:r>
              <a:rPr lang="en-US" dirty="0" smtClean="0"/>
              <a:t>Where </a:t>
            </a:r>
            <a:r>
              <a:rPr lang="en-US" i="1" dirty="0" smtClean="0"/>
              <a:t>b</a:t>
            </a:r>
            <a:r>
              <a:rPr lang="en-US" dirty="0" smtClean="0"/>
              <a:t> is the number of binary digits in a word on the computer being used for storage</a:t>
            </a:r>
            <a:endParaRPr lang="en-US" baseline="30000" dirty="0" smtClean="0"/>
          </a:p>
          <a:p>
            <a:r>
              <a:rPr lang="en-US" dirty="0" smtClean="0"/>
              <a:t>Multiplicative generators</a:t>
            </a:r>
          </a:p>
          <a:p>
            <a:pPr lvl="1"/>
            <a:r>
              <a:rPr lang="en-US" dirty="0" smtClean="0"/>
              <a:t>More widely used than mixed generators</a:t>
            </a:r>
          </a:p>
          <a:p>
            <a:pPr lvl="1"/>
            <a:r>
              <a:rPr lang="en-US" i="1" dirty="0" smtClean="0"/>
              <a:t>c</a:t>
            </a:r>
            <a:r>
              <a:rPr lang="en-US" dirty="0" smtClean="0"/>
              <a:t> is not needed</a:t>
            </a:r>
          </a:p>
          <a:p>
            <a:pPr lvl="1"/>
            <a:r>
              <a:rPr lang="en-US" dirty="0" smtClean="0"/>
              <a:t>Choice for m: largest prime number that is less than 2</a:t>
            </a:r>
            <a:r>
              <a:rPr lang="en-US" i="1" baseline="30000" dirty="0" smtClean="0"/>
              <a:t>b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927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5986</TotalTime>
  <Words>787</Words>
  <Application>Microsoft Macintosh PowerPoint</Application>
  <PresentationFormat>On-screen Show (4:3)</PresentationFormat>
  <Paragraphs>132</Paragraphs>
  <Slides>18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3_Office Theme</vt:lpstr>
      <vt:lpstr>Random Number Generators</vt:lpstr>
      <vt:lpstr>7.1 Introduction</vt:lpstr>
      <vt:lpstr>Introduction</vt:lpstr>
      <vt:lpstr>Introduction</vt:lpstr>
      <vt:lpstr>Introduction</vt:lpstr>
      <vt:lpstr>7.2 Linear Congruential Generators</vt:lpstr>
      <vt:lpstr>Linear Congruential Generators</vt:lpstr>
      <vt:lpstr>Linear Congruential Generators</vt:lpstr>
      <vt:lpstr>Linear Congruential Generators</vt:lpstr>
      <vt:lpstr>Linear Congruential Generators</vt:lpstr>
      <vt:lpstr>7.3 Other Kinds of Generators</vt:lpstr>
      <vt:lpstr>Other Kinds of Generators</vt:lpstr>
      <vt:lpstr>Other Kinds of Generators</vt:lpstr>
      <vt:lpstr>Other Kinds of Generators</vt:lpstr>
      <vt:lpstr>7.4 Testing Random Number Generators</vt:lpstr>
      <vt:lpstr>Testing Random Number Generators</vt:lpstr>
      <vt:lpstr>Testing Random Number Generators</vt:lpstr>
      <vt:lpstr>Slide 18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Random Number Generators</dc:title>
  <dc:creator/>
  <cp:lastModifiedBy>Melinda Bilecki</cp:lastModifiedBy>
  <cp:revision>421</cp:revision>
  <dcterms:created xsi:type="dcterms:W3CDTF">2014-02-25T16:51:25Z</dcterms:created>
  <dcterms:modified xsi:type="dcterms:W3CDTF">2014-02-25T16:53:51Z</dcterms:modified>
</cp:coreProperties>
</file>