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16.xml" ContentType="application/vnd.openxmlformats-officedocument.presentationml.notesSlide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Override PartName="/ppt/slides/slide30.xml" ContentType="application/vnd.openxmlformats-officedocument.presentationml.slide+xml"/>
  <Override PartName="/ppt/notesSlides/notesSlide24.xml" ContentType="application/vnd.openxmlformats-officedocument.presentationml.notesSlide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notesSlides/notesSlide20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17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27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notesSlides/notesSlide6.xml" ContentType="application/vnd.openxmlformats-officedocument.presentationml.notesSlide+xml"/>
  <Override PartName="/ppt/notesSlides/notesSlide21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8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notesSlides/notesSlide22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19.xml" ContentType="application/vnd.openxmlformats-officedocument.presentationml.notes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15.xml" ContentType="application/vnd.openxmlformats-officedocument.presentationml.notesSlide+xml"/>
  <Override PartName="/ppt/slides/slide4.xml" ContentType="application/vnd.openxmlformats-officedocument.presentationml.slide+xml"/>
  <Override PartName="/ppt/slides/slide29.xml" ContentType="application/vnd.openxmlformats-officedocument.presentationml.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notesSlides/notesSlide2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trictFirstAndLastChars="0" saveSubsetFonts="1">
  <p:sldMasterIdLst>
    <p:sldMasterId id="2147483797" r:id="rId1"/>
  </p:sldMasterIdLst>
  <p:notesMasterIdLst>
    <p:notesMasterId r:id="rId32"/>
  </p:notesMasterIdLst>
  <p:sldIdLst>
    <p:sldId id="321" r:id="rId2"/>
    <p:sldId id="334" r:id="rId3"/>
    <p:sldId id="335" r:id="rId4"/>
    <p:sldId id="347" r:id="rId5"/>
    <p:sldId id="333" r:id="rId6"/>
    <p:sldId id="348" r:id="rId7"/>
    <p:sldId id="349" r:id="rId8"/>
    <p:sldId id="336" r:id="rId9"/>
    <p:sldId id="350" r:id="rId10"/>
    <p:sldId id="351" r:id="rId11"/>
    <p:sldId id="352" r:id="rId12"/>
    <p:sldId id="337" r:id="rId13"/>
    <p:sldId id="353" r:id="rId14"/>
    <p:sldId id="354" r:id="rId15"/>
    <p:sldId id="355" r:id="rId16"/>
    <p:sldId id="338" r:id="rId17"/>
    <p:sldId id="339" r:id="rId18"/>
    <p:sldId id="356" r:id="rId19"/>
    <p:sldId id="357" r:id="rId20"/>
    <p:sldId id="340" r:id="rId21"/>
    <p:sldId id="358" r:id="rId22"/>
    <p:sldId id="341" r:id="rId23"/>
    <p:sldId id="342" r:id="rId24"/>
    <p:sldId id="359" r:id="rId25"/>
    <p:sldId id="343" r:id="rId26"/>
    <p:sldId id="360" r:id="rId27"/>
    <p:sldId id="344" r:id="rId28"/>
    <p:sldId id="345" r:id="rId29"/>
    <p:sldId id="361" r:id="rId30"/>
    <p:sldId id="346" r:id="rId3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clrMru>
    <a:srgbClr val="FFA143"/>
    <a:srgbClr val="4BA5C1"/>
    <a:srgbClr val="4B9FC2"/>
    <a:srgbClr val="202E7C"/>
    <a:srgbClr val="FF0000"/>
    <a:srgbClr val="0000FF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  <p:ext uri="{FD5EFAAD-0ECE-453E-9831-46B23BE46B34}">
      <p15:chartTrackingRefBased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155" autoAdjust="0"/>
    <p:restoredTop sz="92967" autoAdjust="0"/>
  </p:normalViewPr>
  <p:slideViewPr>
    <p:cSldViewPr>
      <p:cViewPr varScale="1">
        <p:scale>
          <a:sx n="89" d="100"/>
          <a:sy n="89" d="100"/>
        </p:scale>
        <p:origin x="-146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1015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28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28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01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28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28" charset="-128"/>
              </a:defRPr>
            </a:lvl1pPr>
          </a:lstStyle>
          <a:p>
            <a:pPr>
              <a:defRPr/>
            </a:pPr>
            <a:fld id="{4BD08F91-4BB6-4375-BF09-CC8D901E42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311549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0707CB8D-7797-4B75-9DC7-81918E657DA0}" type="slidenum">
              <a:rPr lang="en-US" sz="1200" smtClean="0"/>
              <a:pPr/>
              <a:t>1</a:t>
            </a:fld>
            <a:endParaRPr lang="en-US" sz="1200" dirty="0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426929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2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/>
          <a:srcRect t="-1299" r="2505" b="453"/>
          <a:stretch/>
        </p:blipFill>
        <p:spPr>
          <a:xfrm>
            <a:off x="1" y="0"/>
            <a:ext cx="9143999" cy="114981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886200" y="2618525"/>
            <a:ext cx="4191000" cy="914400"/>
          </a:xfrm>
        </p:spPr>
        <p:txBody>
          <a:bodyPr anchor="b" anchorCtr="0"/>
          <a:lstStyle>
            <a:lvl1pPr marL="0" indent="0" algn="ctr">
              <a:buNone/>
              <a:defRPr sz="4000" b="1" baseline="0">
                <a:solidFill>
                  <a:srgbClr val="FFA143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Chapter #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1800" y="3953262"/>
            <a:ext cx="5874327" cy="1470025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4EE1039-D370-4C35-A5E9-C581DDFB9F9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3"/>
          <a:srcRect b="29591"/>
          <a:stretch/>
        </p:blipFill>
        <p:spPr>
          <a:xfrm>
            <a:off x="0" y="6248400"/>
            <a:ext cx="9144000" cy="6096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4"/>
          <a:srcRect l="19839" t="19534" r="21740" b="22132"/>
          <a:stretch/>
        </p:blipFill>
        <p:spPr>
          <a:xfrm>
            <a:off x="381000" y="6324600"/>
            <a:ext cx="1358133" cy="37079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16934" y="259080"/>
            <a:ext cx="2373866" cy="2560320"/>
          </a:xfrm>
          <a:prstGeom prst="rect">
            <a:avLst/>
          </a:prstGeom>
          <a:ln w="57150" cap="sq" cmpd="thickThin">
            <a:solidFill>
              <a:srgbClr val="F0A34E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5" name="TextBox 14"/>
          <p:cNvSpPr txBox="1"/>
          <p:nvPr userDrawn="1"/>
        </p:nvSpPr>
        <p:spPr>
          <a:xfrm>
            <a:off x="5257800" y="6324600"/>
            <a:ext cx="3886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Book Antiqua" panose="02040602050305030304" pitchFamily="18" charset="0"/>
                <a:ea typeface="ＭＳ Ｐゴシック" pitchFamily="34" charset="-128"/>
                <a:cs typeface="+mn-cs"/>
              </a:rPr>
              <a:t>© 2015 McGraw-Hill Education. All rights reserved.</a:t>
            </a:r>
            <a:endParaRPr lang="en-US" sz="12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4800600" y="228600"/>
            <a:ext cx="41217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 smtClean="0"/>
              <a:t>Slides Created by Jennifer Peterson</a:t>
            </a:r>
          </a:p>
          <a:p>
            <a:pPr algn="r"/>
            <a:r>
              <a:rPr lang="en-US" sz="1800" dirty="0" smtClean="0"/>
              <a:t>Chimborazo Publishing, Inc. </a:t>
            </a:r>
            <a:endParaRPr lang="en-US" sz="1800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021842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9569"/>
            <a:ext cx="9144000" cy="1231838"/>
          </a:xfrm>
          <a:solidFill>
            <a:srgbClr val="2D6F83"/>
          </a:solidFill>
        </p:spPr>
        <p:txBody>
          <a:bodyPr>
            <a:normAutofit/>
          </a:bodyPr>
          <a:lstStyle>
            <a:lvl1pPr marL="225425" indent="0" algn="l">
              <a:defRPr lang="en-US" sz="3600" b="0" i="0" u="none" strike="noStrike" kern="1200" baseline="0" dirty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  <a:ln w="76200"/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858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0" y="1219200"/>
            <a:ext cx="91440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0" y="1236133"/>
            <a:ext cx="9144000" cy="0"/>
          </a:xfrm>
          <a:prstGeom prst="line">
            <a:avLst/>
          </a:prstGeom>
          <a:ln w="28575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49751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4B560D0F-2B84-441E-B8EB-766B6BFB4B9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-29570"/>
            <a:ext cx="9144000" cy="1231838"/>
          </a:xfrm>
          <a:solidFill>
            <a:srgbClr val="2D6F83"/>
          </a:solidFill>
        </p:spPr>
        <p:txBody>
          <a:bodyPr>
            <a:normAutofit/>
          </a:bodyPr>
          <a:lstStyle>
            <a:lvl1pPr marL="225425" indent="0" algn="l">
              <a:defRPr lang="en-US" sz="3600" b="0" i="0" u="none" strike="noStrike" kern="1200" baseline="0" dirty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1219200"/>
            <a:ext cx="91440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0" y="1236133"/>
            <a:ext cx="9144000" cy="0"/>
          </a:xfrm>
          <a:prstGeom prst="line">
            <a:avLst/>
          </a:prstGeom>
          <a:ln w="28575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445115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D33F0625-E162-463F-ABE7-E02F927CCBA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760032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</a:lstStyle>
          <a:p>
            <a:pPr>
              <a:defRPr/>
            </a:pPr>
            <a:fld id="{4B560D0F-2B84-441E-B8EB-766B6BFB4B9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304800" y="6504801"/>
            <a:ext cx="441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Book Antiqua" panose="02040602050305030304" pitchFamily="18" charset="0"/>
                <a:ea typeface="ＭＳ Ｐゴシック" pitchFamily="34" charset="-128"/>
                <a:cs typeface="+mn-cs"/>
              </a:rPr>
              <a:t>© 2015 McGraw-Hill Education. All rights reserved.</a:t>
            </a:r>
            <a:endParaRPr lang="en-US" sz="12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84611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799" r:id="rId2"/>
    <p:sldLayoutId id="2147483800" r:id="rId3"/>
    <p:sldLayoutId id="2147483801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ts val="9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ts val="9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ts val="9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ts val="9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ts val="9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9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0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://www.mhhe.com/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6</a:t>
            </a:r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A143"/>
                </a:solidFill>
              </a:rPr>
              <a:t>Selecting Input Probability Distributions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560D0F-2B84-441E-B8EB-766B6BFB4B9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Techniques for Verifying Sample Independence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38300" y="6021679"/>
            <a:ext cx="5867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Figure 6.27 Correlation plot for independent, exponential data</a:t>
            </a:r>
            <a:endParaRPr lang="en-US" sz="1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1752601" y="1480060"/>
            <a:ext cx="5081755" cy="448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4740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560D0F-2B84-441E-B8EB-766B6BFB4B9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05000" y="5867400"/>
            <a:ext cx="5867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Figure 6.29 Correlation plot for correlated queuing data</a:t>
            </a:r>
            <a:endParaRPr lang="en-US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1729063" y="457200"/>
            <a:ext cx="5860919" cy="5120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9842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6.4 Activity I: Hypothesizing Families of Distributions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 of </a:t>
            </a:r>
            <a:r>
              <a:rPr lang="en-US" dirty="0"/>
              <a:t>determining </a:t>
            </a:r>
            <a:r>
              <a:rPr lang="en-US" dirty="0" smtClean="0"/>
              <a:t>appropriate general families of distributions, based on their shape</a:t>
            </a:r>
          </a:p>
          <a:p>
            <a:pPr lvl="1"/>
            <a:r>
              <a:rPr lang="en-US" dirty="0" smtClean="0"/>
              <a:t>Without concern for parameter values</a:t>
            </a:r>
          </a:p>
          <a:p>
            <a:r>
              <a:rPr lang="en-US" dirty="0" smtClean="0"/>
              <a:t>Prior knowledge can sometimes be used</a:t>
            </a:r>
          </a:p>
          <a:p>
            <a:r>
              <a:rPr lang="en-US" dirty="0" smtClean="0"/>
              <a:t>Summary statistics</a:t>
            </a:r>
          </a:p>
          <a:p>
            <a:pPr lvl="1"/>
            <a:r>
              <a:rPr lang="en-US" dirty="0" smtClean="0"/>
              <a:t>See Table 6.5 in the text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490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I: Hypothesizing Families of Distributions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Histogram</a:t>
            </a:r>
          </a:p>
          <a:p>
            <a:pPr lvl="1"/>
            <a:r>
              <a:rPr lang="en-US" dirty="0" smtClean="0"/>
              <a:t>Graphical estimate of plot of density function of the distribution</a:t>
            </a:r>
          </a:p>
          <a:p>
            <a:pPr lvl="1"/>
            <a:r>
              <a:rPr lang="en-US" dirty="0" smtClean="0"/>
              <a:t>Constructed by breaking up values into adjacent intervals of the same width</a:t>
            </a:r>
          </a:p>
          <a:p>
            <a:r>
              <a:rPr lang="en-US" dirty="0" smtClean="0"/>
              <a:t>Quantile summary</a:t>
            </a:r>
          </a:p>
          <a:p>
            <a:pPr lvl="1"/>
            <a:r>
              <a:rPr lang="en-US" dirty="0" smtClean="0"/>
              <a:t>Useful for determining whether the distribution is symmetric or skewed right or left</a:t>
            </a:r>
          </a:p>
          <a:p>
            <a:pPr lvl="1"/>
            <a:r>
              <a:rPr lang="en-US" dirty="0" smtClean="0"/>
              <a:t>Box plot: its graphical representation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5120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560D0F-2B84-441E-B8EB-766B6BFB4B9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I: Hypothesizing Families of Distributions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05000" y="5692911"/>
            <a:ext cx="5867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Figure 6.31 Histogram corresponding to a density function with two local modes</a:t>
            </a:r>
            <a:endParaRPr lang="en-US" sz="1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1446152" y="1600200"/>
            <a:ext cx="6251695" cy="384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2165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560D0F-2B84-441E-B8EB-766B6BFB4B9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I: Hypothesizing Families of Distributions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09799" y="5316250"/>
            <a:ext cx="518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Figure 6.33 Quantile summary and box plot for the interarrival time data</a:t>
            </a:r>
            <a:endParaRPr lang="en-US" sz="1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1286436" y="2514600"/>
            <a:ext cx="7028327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6920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6.5 Activity II: Estimating Parameters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Estimator</a:t>
            </a:r>
          </a:p>
          <a:p>
            <a:pPr lvl="1"/>
            <a:r>
              <a:rPr lang="en-US" dirty="0" smtClean="0"/>
              <a:t>Numerical function of the data</a:t>
            </a:r>
          </a:p>
          <a:p>
            <a:pPr lvl="1"/>
            <a:r>
              <a:rPr lang="en-US" dirty="0" smtClean="0"/>
              <a:t>Maximum-likelihood estimators (MLEs) considered here</a:t>
            </a:r>
          </a:p>
          <a:p>
            <a:r>
              <a:rPr lang="en-US" dirty="0" smtClean="0"/>
              <a:t>Desirable statistical properties of MLEs</a:t>
            </a:r>
          </a:p>
          <a:p>
            <a:pPr lvl="1"/>
            <a:r>
              <a:rPr lang="en-US" dirty="0" smtClean="0"/>
              <a:t>Unique</a:t>
            </a:r>
          </a:p>
          <a:p>
            <a:pPr lvl="1"/>
            <a:r>
              <a:rPr lang="en-US" dirty="0" smtClean="0"/>
              <a:t>Invariant</a:t>
            </a:r>
          </a:p>
          <a:p>
            <a:pPr lvl="1"/>
            <a:r>
              <a:rPr lang="en-US" dirty="0" smtClean="0"/>
              <a:t>Asymptotically normally distributed</a:t>
            </a:r>
          </a:p>
          <a:p>
            <a:pPr lvl="1"/>
            <a:r>
              <a:rPr lang="en-US" dirty="0" smtClean="0"/>
              <a:t>Strongly consistent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9469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6.6 Activity III: Determining How Representative the Fitted Distributions Are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None of the fitted distributions will be exactly correct</a:t>
            </a:r>
          </a:p>
          <a:p>
            <a:pPr lvl="1"/>
            <a:r>
              <a:rPr lang="en-US" dirty="0" smtClean="0"/>
              <a:t>Goal: accurate enough for intended purposes of the model</a:t>
            </a:r>
          </a:p>
          <a:p>
            <a:r>
              <a:rPr lang="en-US" dirty="0" smtClean="0"/>
              <a:t>Heuristic procedures</a:t>
            </a:r>
          </a:p>
          <a:p>
            <a:pPr lvl="1"/>
            <a:r>
              <a:rPr lang="en-US" dirty="0" smtClean="0"/>
              <a:t>Density-histogram plots and frequency comparisons</a:t>
            </a:r>
          </a:p>
          <a:p>
            <a:pPr lvl="1"/>
            <a:r>
              <a:rPr lang="en-US" dirty="0" smtClean="0"/>
              <a:t>Distribution-function-differences plots</a:t>
            </a:r>
          </a:p>
          <a:p>
            <a:pPr lvl="1"/>
            <a:r>
              <a:rPr lang="en-US" dirty="0" smtClean="0"/>
              <a:t>Probability plots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849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III: Determining How Representative the Fitted Distributions Are</a:t>
            </a:r>
          </a:p>
        </p:txBody>
      </p:sp>
      <mc:AlternateContent>
        <mc:Choice xmlns:mc="http://schemas.openxmlformats.org/markup-compatibility/2006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Requires="a14">
          <p:sp>
            <p:nvSpPr>
              <p:cNvPr id="6147" name="Tex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Goodness-of-fit tests</a:t>
                </a:r>
              </a:p>
              <a:p>
                <a:pPr lvl="1"/>
                <a:r>
                  <a:rPr lang="en-US" dirty="0" smtClean="0"/>
                  <a:t>Statistical hypothesis test</a:t>
                </a:r>
              </a:p>
              <a:p>
                <a:pPr lvl="1"/>
                <a:r>
                  <a:rPr lang="en-US" dirty="0" smtClean="0"/>
                  <a:t>Used to assess whether the observations are an independent sample from a particular distribution with distribution function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𝐹</m:t>
                        </m:r>
                      </m:e>
                    </m:acc>
                  </m:oMath>
                </a14:m>
                <a:endParaRPr lang="en-US" dirty="0" smtClean="0"/>
              </a:p>
            </p:txBody>
          </p:sp>
        </mc:Choice>
        <mc:Fallback>
          <p:sp>
            <p:nvSpPr>
              <p:cNvPr id="6147" name="Tex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704" t="-1553" r="-5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8427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III: Determining How Representative the Fitted Distributions Are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Examples </a:t>
            </a:r>
            <a:r>
              <a:rPr lang="en-US" dirty="0"/>
              <a:t>of goodness-of-fit tests</a:t>
            </a:r>
          </a:p>
          <a:p>
            <a:pPr lvl="1"/>
            <a:r>
              <a:rPr lang="en-US" dirty="0"/>
              <a:t>Chi-square tests</a:t>
            </a:r>
          </a:p>
          <a:p>
            <a:pPr lvl="1"/>
            <a:r>
              <a:rPr lang="en-US" dirty="0"/>
              <a:t>Kolmogorov-Smirnov tests</a:t>
            </a:r>
          </a:p>
          <a:p>
            <a:pPr lvl="1"/>
            <a:r>
              <a:rPr lang="en-US" dirty="0" smtClean="0"/>
              <a:t>Anderson-Darling </a:t>
            </a:r>
            <a:r>
              <a:rPr lang="en-US" dirty="0"/>
              <a:t>tests</a:t>
            </a:r>
          </a:p>
          <a:p>
            <a:pPr lvl="1"/>
            <a:r>
              <a:rPr lang="en-US" dirty="0" smtClean="0"/>
              <a:t>Poisson-Process tests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7127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6.1 Introduction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Simulation using random inputs</a:t>
            </a:r>
          </a:p>
          <a:p>
            <a:pPr lvl="1"/>
            <a:r>
              <a:rPr lang="en-US" dirty="0" smtClean="0"/>
              <a:t>Must specify probability distributions</a:t>
            </a:r>
          </a:p>
          <a:p>
            <a:r>
              <a:rPr lang="en-US" dirty="0" smtClean="0"/>
              <a:t>Failure to choose a “correct” distribution can dramatically affect simulation results</a:t>
            </a:r>
          </a:p>
          <a:p>
            <a:r>
              <a:rPr lang="en-US" dirty="0" smtClean="0"/>
              <a:t>Process: Fit the best distribution to the observed service time data</a:t>
            </a:r>
          </a:p>
          <a:p>
            <a:pPr lvl="1"/>
            <a:r>
              <a:rPr lang="en-US" dirty="0" smtClean="0"/>
              <a:t>Exponential, gamma, normal, lognormal, or Weibull distribution</a:t>
            </a:r>
          </a:p>
          <a:p>
            <a:pPr lvl="1"/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616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6.7 The ExpertFit Software and an Extended Example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Commercial versions of ExpertFit</a:t>
            </a:r>
          </a:p>
          <a:p>
            <a:pPr lvl="1"/>
            <a:r>
              <a:rPr lang="en-US" dirty="0" smtClean="0"/>
              <a:t>Will automatically determine which of 40 probability distributions best fits a data set</a:t>
            </a:r>
          </a:p>
          <a:p>
            <a:r>
              <a:rPr lang="en-US" dirty="0" smtClean="0"/>
              <a:t>ExpertFit’s four modules</a:t>
            </a:r>
          </a:p>
          <a:p>
            <a:pPr lvl="1"/>
            <a:r>
              <a:rPr lang="en-US" dirty="0" smtClean="0"/>
              <a:t>Data</a:t>
            </a:r>
          </a:p>
          <a:p>
            <a:pPr lvl="2"/>
            <a:r>
              <a:rPr lang="en-US" dirty="0" smtClean="0"/>
              <a:t>Imports the data, displays summary statistics and histograms, and more</a:t>
            </a:r>
          </a:p>
          <a:p>
            <a:pPr lvl="1"/>
            <a:r>
              <a:rPr lang="en-US" dirty="0" smtClean="0"/>
              <a:t>Models</a:t>
            </a:r>
          </a:p>
          <a:p>
            <a:pPr lvl="2"/>
            <a:r>
              <a:rPr lang="en-US" dirty="0" smtClean="0"/>
              <a:t>Fits distributions to the data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1084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ExpertFit Software and an Extended Example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ExpertFit’s four modules (cont’d.)</a:t>
            </a:r>
          </a:p>
          <a:p>
            <a:pPr lvl="1"/>
            <a:r>
              <a:rPr lang="en-US" dirty="0" smtClean="0"/>
              <a:t>Comparisons</a:t>
            </a:r>
          </a:p>
          <a:p>
            <a:pPr lvl="2"/>
            <a:r>
              <a:rPr lang="en-US" dirty="0" smtClean="0"/>
              <a:t>Compares best distributions to the data to determine quality of fit</a:t>
            </a:r>
          </a:p>
          <a:p>
            <a:pPr lvl="1"/>
            <a:r>
              <a:rPr lang="en-US" dirty="0" smtClean="0"/>
              <a:t>Applications</a:t>
            </a:r>
          </a:p>
          <a:p>
            <a:pPr lvl="2"/>
            <a:r>
              <a:rPr lang="en-US" dirty="0" smtClean="0"/>
              <a:t>Displays and computes characteristics of a fitted distribution</a:t>
            </a:r>
          </a:p>
          <a:p>
            <a:r>
              <a:rPr lang="en-US" dirty="0" smtClean="0"/>
              <a:t>Student version of ExpertFit</a:t>
            </a:r>
          </a:p>
          <a:p>
            <a:pPr lvl="1"/>
            <a:r>
              <a:rPr lang="en-US" dirty="0" smtClean="0"/>
              <a:t>Available at </a:t>
            </a:r>
            <a:r>
              <a:rPr lang="en-US" dirty="0" smtClean="0">
                <a:hlinkClick r:id="rId3"/>
              </a:rPr>
              <a:t>www.mhhe.com</a:t>
            </a: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0853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6.8 Shifted and Truncated Distributions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Modifying a distribution may provide a better fit in some cases</a:t>
            </a:r>
          </a:p>
          <a:p>
            <a:pPr lvl="1"/>
            <a:r>
              <a:rPr lang="en-US" dirty="0" smtClean="0"/>
              <a:t>Example: bank teller cannot serve a customer in less than 30 seconds</a:t>
            </a:r>
          </a:p>
          <a:p>
            <a:pPr lvl="2"/>
            <a:r>
              <a:rPr lang="en-US" dirty="0" smtClean="0"/>
              <a:t>Shift distribution to the right to disallow values less than 30 seconds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4589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6.9 Bézier Distributions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Alternative to an empirical distribution for modeling a data set not well represented by a standard theoretical distribution</a:t>
            </a:r>
          </a:p>
          <a:p>
            <a:r>
              <a:rPr lang="en-US" dirty="0" smtClean="0"/>
              <a:t>Software package for fitting </a:t>
            </a:r>
            <a:r>
              <a:rPr lang="en-US" dirty="0"/>
              <a:t>Bézier d</a:t>
            </a:r>
            <a:r>
              <a:rPr lang="en-US" dirty="0" smtClean="0"/>
              <a:t>istributions</a:t>
            </a:r>
          </a:p>
          <a:p>
            <a:pPr lvl="1"/>
            <a:r>
              <a:rPr lang="en-US" dirty="0" smtClean="0"/>
              <a:t>Developed by Wagner and Wilson</a:t>
            </a:r>
          </a:p>
          <a:p>
            <a:r>
              <a:rPr lang="en-US" dirty="0" smtClean="0"/>
              <a:t>Difficulty: </a:t>
            </a:r>
            <a:r>
              <a:rPr lang="en-US" dirty="0"/>
              <a:t>Bézier </a:t>
            </a:r>
            <a:r>
              <a:rPr lang="en-US" dirty="0" smtClean="0"/>
              <a:t>distributions</a:t>
            </a:r>
            <a:r>
              <a:rPr lang="en-US" dirty="0"/>
              <a:t> </a:t>
            </a:r>
            <a:r>
              <a:rPr lang="en-US" dirty="0" smtClean="0"/>
              <a:t>not implemented in most simulation packages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940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6.10 Specifying Multivariate Distributions, Correlations, and Stochastic Processes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Random input variables may be statistically related to each other</a:t>
            </a:r>
          </a:p>
          <a:p>
            <a:pPr lvl="1"/>
            <a:r>
              <a:rPr lang="en-US" dirty="0" smtClean="0"/>
              <a:t>May form a random vector to be specified by the modeler</a:t>
            </a:r>
          </a:p>
          <a:p>
            <a:pPr lvl="1"/>
            <a:r>
              <a:rPr lang="en-US" dirty="0" smtClean="0"/>
              <a:t>Could be a correlation between different random input variables</a:t>
            </a:r>
          </a:p>
          <a:p>
            <a:pPr lvl="2"/>
            <a:r>
              <a:rPr lang="en-US" dirty="0"/>
              <a:t>W</a:t>
            </a:r>
            <a:r>
              <a:rPr lang="en-US" dirty="0" smtClean="0"/>
              <a:t>ith their own individual, or marginal, distributions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0776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Specifying Multivariate Distributions, Correlations, and Stochastic Processes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Specifying multivariate distributions</a:t>
            </a:r>
          </a:p>
          <a:p>
            <a:pPr lvl="1"/>
            <a:r>
              <a:rPr lang="en-US" dirty="0" smtClean="0"/>
              <a:t>Multivariate normal</a:t>
            </a:r>
          </a:p>
          <a:p>
            <a:pPr lvl="1"/>
            <a:r>
              <a:rPr lang="en-US" dirty="0" smtClean="0"/>
              <a:t>Multivariate lognormal</a:t>
            </a:r>
          </a:p>
          <a:p>
            <a:pPr lvl="1"/>
            <a:r>
              <a:rPr lang="en-US" dirty="0" smtClean="0"/>
              <a:t>Multivariate Johnson translation system</a:t>
            </a:r>
          </a:p>
          <a:p>
            <a:pPr lvl="1"/>
            <a:r>
              <a:rPr lang="en-US" dirty="0"/>
              <a:t>Bivariate </a:t>
            </a:r>
            <a:r>
              <a:rPr lang="en-US" dirty="0" smtClean="0"/>
              <a:t>Bézier</a:t>
            </a:r>
          </a:p>
          <a:p>
            <a:r>
              <a:rPr lang="en-US" dirty="0" smtClean="0"/>
              <a:t>Specifying stochastic processes</a:t>
            </a:r>
          </a:p>
          <a:p>
            <a:pPr lvl="1"/>
            <a:r>
              <a:rPr lang="en-US" dirty="0" smtClean="0"/>
              <a:t>AR and ARMA processes</a:t>
            </a:r>
          </a:p>
          <a:p>
            <a:pPr lvl="2"/>
            <a:r>
              <a:rPr lang="en-US" dirty="0" smtClean="0"/>
              <a:t>Autoregressive or autoregressive moving average models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878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Specifying Multivariate Distributions, Correlations, and Stochastic Processes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Specifying stochastic processes (cont’d.)</a:t>
            </a:r>
          </a:p>
          <a:p>
            <a:pPr lvl="1"/>
            <a:r>
              <a:rPr lang="en-US" dirty="0" smtClean="0"/>
              <a:t>Gamma processes</a:t>
            </a:r>
          </a:p>
          <a:p>
            <a:pPr lvl="2"/>
            <a:r>
              <a:rPr lang="en-US" dirty="0" smtClean="0"/>
              <a:t>Developed by Lewis (1989)</a:t>
            </a:r>
          </a:p>
          <a:p>
            <a:pPr lvl="1"/>
            <a:r>
              <a:rPr lang="en-US" dirty="0" smtClean="0"/>
              <a:t>ARTA processes</a:t>
            </a:r>
          </a:p>
          <a:p>
            <a:pPr lvl="2"/>
            <a:r>
              <a:rPr lang="en-US" dirty="0" smtClean="0"/>
              <a:t>Developed by Cario and Nelson (1996)</a:t>
            </a:r>
          </a:p>
          <a:p>
            <a:pPr lvl="1"/>
            <a:r>
              <a:rPr lang="en-US" dirty="0" smtClean="0"/>
              <a:t>VARTA processes</a:t>
            </a:r>
          </a:p>
          <a:p>
            <a:pPr lvl="2"/>
            <a:r>
              <a:rPr lang="en-US" dirty="0" smtClean="0"/>
              <a:t>Developed by Biller and Nelson (2003)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7925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6.11 Selecting a Distribution in the Absence of Data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simulation studies</a:t>
            </a:r>
          </a:p>
          <a:p>
            <a:pPr lvl="1"/>
            <a:r>
              <a:rPr lang="en-US" dirty="0" smtClean="0"/>
              <a:t>Not possible to gather data on random variables of interest</a:t>
            </a:r>
          </a:p>
          <a:p>
            <a:pPr lvl="1"/>
            <a:r>
              <a:rPr lang="en-US" dirty="0" smtClean="0"/>
              <a:t>Example: if system does not exist in some form</a:t>
            </a:r>
          </a:p>
          <a:p>
            <a:r>
              <a:rPr lang="en-US" dirty="0" smtClean="0"/>
              <a:t>Approaches</a:t>
            </a:r>
          </a:p>
          <a:p>
            <a:pPr lvl="1"/>
            <a:r>
              <a:rPr lang="en-US" dirty="0" smtClean="0"/>
              <a:t>Triangular-distribution approach</a:t>
            </a:r>
          </a:p>
          <a:p>
            <a:pPr lvl="1"/>
            <a:r>
              <a:rPr lang="en-US" dirty="0" smtClean="0"/>
              <a:t>Choose shape parameters assuming density function is skewed to the right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5179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6.12 Models of Arrival Processes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Poisson process</a:t>
            </a:r>
          </a:p>
          <a:p>
            <a:pPr lvl="1"/>
            <a:r>
              <a:rPr lang="en-US" dirty="0" smtClean="0"/>
              <a:t>Most commonly used model for arrival process of customers to a queuing system</a:t>
            </a:r>
          </a:p>
          <a:p>
            <a:pPr lvl="1"/>
            <a:r>
              <a:rPr lang="en-US" dirty="0" smtClean="0"/>
              <a:t>Requirements</a:t>
            </a:r>
          </a:p>
          <a:p>
            <a:pPr lvl="2"/>
            <a:r>
              <a:rPr lang="en-US" dirty="0" smtClean="0"/>
              <a:t>Customers arrive one at a time</a:t>
            </a:r>
          </a:p>
          <a:p>
            <a:pPr lvl="2"/>
            <a:r>
              <a:rPr lang="en-US" dirty="0" smtClean="0"/>
              <a:t>Customers’ arrival times do not depend on the number of arrivals in the earlier time interval</a:t>
            </a:r>
          </a:p>
          <a:p>
            <a:pPr lvl="2"/>
            <a:r>
              <a:rPr lang="en-US" dirty="0" smtClean="0"/>
              <a:t>Customers’ arrival times do not depend on time of day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401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Models of Arrival Processes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Nonstationary Poisson process</a:t>
            </a:r>
          </a:p>
          <a:p>
            <a:pPr lvl="1"/>
            <a:r>
              <a:rPr lang="en-US" dirty="0" smtClean="0"/>
              <a:t>Requirements</a:t>
            </a:r>
          </a:p>
          <a:p>
            <a:pPr lvl="2"/>
            <a:r>
              <a:rPr lang="en-US" dirty="0" smtClean="0"/>
              <a:t>Customers arrive one at a time</a:t>
            </a:r>
          </a:p>
          <a:p>
            <a:pPr lvl="2"/>
            <a:r>
              <a:rPr lang="en-US" dirty="0" smtClean="0"/>
              <a:t>Customers’ arrival times in disjoint intervals are independent</a:t>
            </a:r>
          </a:p>
          <a:p>
            <a:pPr lvl="2"/>
            <a:r>
              <a:rPr lang="en-US" dirty="0" smtClean="0"/>
              <a:t>Arrival rate is now allowed to be a function of time</a:t>
            </a:r>
          </a:p>
          <a:p>
            <a:r>
              <a:rPr lang="en-US" dirty="0" smtClean="0"/>
              <a:t>Batch arrivals</a:t>
            </a:r>
          </a:p>
          <a:p>
            <a:pPr lvl="1"/>
            <a:r>
              <a:rPr lang="en-US" dirty="0" smtClean="0"/>
              <a:t>Appropriate when customers arrive in groups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2111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560D0F-2B84-441E-B8EB-766B6BFB4B9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5723354"/>
            <a:ext cx="6501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Table 6.1 Sources of randomness for common simulation applications</a:t>
            </a:r>
            <a:endParaRPr lang="en-US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93494" y="1752600"/>
            <a:ext cx="6341786" cy="3514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6146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6.13 Assessing the Homogeneity of Different Data Sets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Sometimes analysts collect different data sets and would like to know if they are homogeneous</a:t>
            </a:r>
          </a:p>
          <a:p>
            <a:pPr lvl="1"/>
            <a:r>
              <a:rPr lang="en-US" dirty="0" smtClean="0"/>
              <a:t>If homogeneous, data can be merged</a:t>
            </a:r>
            <a:endParaRPr lang="en-US" dirty="0"/>
          </a:p>
          <a:p>
            <a:r>
              <a:rPr lang="en-US" dirty="0" smtClean="0"/>
              <a:t>Kruskal-Wallis hypothesis test for homogeneity</a:t>
            </a:r>
          </a:p>
          <a:p>
            <a:pPr lvl="1"/>
            <a:r>
              <a:rPr lang="en-US" dirty="0" smtClean="0"/>
              <a:t>Compute the </a:t>
            </a:r>
            <a:r>
              <a:rPr lang="en-US" i="1" dirty="0" smtClean="0"/>
              <a:t>K</a:t>
            </a:r>
            <a:r>
              <a:rPr lang="en-US" dirty="0" smtClean="0"/>
              <a:t>-</a:t>
            </a:r>
            <a:r>
              <a:rPr lang="en-US" i="1" dirty="0" smtClean="0"/>
              <a:t>W</a:t>
            </a:r>
            <a:r>
              <a:rPr lang="en-US" dirty="0" smtClean="0"/>
              <a:t> test statistic and </a:t>
            </a:r>
            <a:r>
              <a:rPr lang="en-US" i="1" dirty="0" smtClean="0"/>
              <a:t>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5875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rocesses for selecting distributions</a:t>
            </a:r>
          </a:p>
          <a:p>
            <a:pPr lvl="1"/>
            <a:r>
              <a:rPr lang="en-US" dirty="0" smtClean="0"/>
              <a:t>Use data values themselves directly in the simulation</a:t>
            </a:r>
          </a:p>
          <a:p>
            <a:pPr lvl="1"/>
            <a:r>
              <a:rPr lang="en-US" dirty="0" smtClean="0"/>
              <a:t>Define an empirical distribution function from the data values</a:t>
            </a:r>
          </a:p>
          <a:p>
            <a:pPr lvl="1"/>
            <a:r>
              <a:rPr lang="en-US" dirty="0" smtClean="0"/>
              <a:t>Fit a theoretical distribution to the data</a:t>
            </a:r>
          </a:p>
          <a:p>
            <a:pPr lvl="1"/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4790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6.2 Useful Probability Distributions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a given family of continuous distributions</a:t>
            </a:r>
          </a:p>
          <a:p>
            <a:pPr lvl="1"/>
            <a:r>
              <a:rPr lang="en-US" dirty="0" smtClean="0"/>
              <a:t>There are several ways to parameterize the probability distribution</a:t>
            </a:r>
          </a:p>
          <a:p>
            <a:r>
              <a:rPr lang="en-US" dirty="0" smtClean="0"/>
              <a:t>Three basic types of parameters</a:t>
            </a:r>
          </a:p>
          <a:p>
            <a:pPr lvl="1"/>
            <a:r>
              <a:rPr lang="en-US" dirty="0" smtClean="0"/>
              <a:t>Location parameter</a:t>
            </a:r>
          </a:p>
          <a:p>
            <a:pPr lvl="1"/>
            <a:r>
              <a:rPr lang="en-US" dirty="0" smtClean="0"/>
              <a:t>Scale parameter</a:t>
            </a:r>
          </a:p>
          <a:p>
            <a:pPr lvl="1"/>
            <a:r>
              <a:rPr lang="en-US" dirty="0" smtClean="0"/>
              <a:t>Shape parameter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Probability Distributions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Continuous distributions</a:t>
            </a:r>
          </a:p>
          <a:p>
            <a:pPr lvl="1"/>
            <a:r>
              <a:rPr lang="en-US" dirty="0" smtClean="0"/>
              <a:t>See Table 6.3 in the text for descriptions and applications for 13 continuous distributions</a:t>
            </a:r>
          </a:p>
          <a:p>
            <a:r>
              <a:rPr lang="en-US" dirty="0" smtClean="0"/>
              <a:t>Discrete distributions</a:t>
            </a:r>
          </a:p>
          <a:p>
            <a:pPr lvl="1"/>
            <a:r>
              <a:rPr lang="en-US" dirty="0" smtClean="0"/>
              <a:t>See Table 6.4 in the text</a:t>
            </a:r>
          </a:p>
          <a:p>
            <a:r>
              <a:rPr lang="en-US" dirty="0" smtClean="0"/>
              <a:t>Empirical distributions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0573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560D0F-2B84-441E-B8EB-766B6BFB4B9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Useful Probability Distributions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38400" y="5562600"/>
            <a:ext cx="5410200" cy="601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Figure 6.24 Continuous, piecewise-linear empirical distribution function from original data</a:t>
            </a:r>
            <a:endParaRPr lang="en-US" sz="1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1371600" y="1805033"/>
            <a:ext cx="6166486" cy="347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3598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6.3 Techniques for Verifying Sample Independence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key assumption</a:t>
            </a:r>
          </a:p>
          <a:p>
            <a:pPr lvl="1"/>
            <a:r>
              <a:rPr lang="en-US" dirty="0" smtClean="0"/>
              <a:t>Individual observations represent independent samples from an underlying distribution</a:t>
            </a:r>
          </a:p>
          <a:p>
            <a:r>
              <a:rPr lang="en-US" dirty="0" smtClean="0"/>
              <a:t>An example of non-independent data</a:t>
            </a:r>
          </a:p>
          <a:p>
            <a:pPr lvl="1"/>
            <a:r>
              <a:rPr lang="en-US" dirty="0" smtClean="0"/>
              <a:t>Hourly samples of temperature from a specific city, starting at noon</a:t>
            </a:r>
          </a:p>
          <a:p>
            <a:pPr lvl="2"/>
            <a:r>
              <a:rPr lang="en-US" dirty="0" smtClean="0"/>
              <a:t>Adjacent sample values will be positively correlated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0669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Techniques for Verifying Sample Independence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Graphical techniques</a:t>
            </a:r>
          </a:p>
          <a:p>
            <a:pPr lvl="1"/>
            <a:r>
              <a:rPr lang="en-US" dirty="0" smtClean="0"/>
              <a:t>Correlation plot</a:t>
            </a:r>
          </a:p>
          <a:p>
            <a:pPr lvl="1"/>
            <a:r>
              <a:rPr lang="en-US" dirty="0" smtClean="0"/>
              <a:t>Scatter diagram</a:t>
            </a:r>
          </a:p>
          <a:p>
            <a:r>
              <a:rPr lang="en-US" dirty="0" smtClean="0"/>
              <a:t>Rank von Neumann test</a:t>
            </a:r>
          </a:p>
          <a:p>
            <a:pPr lvl="1"/>
            <a:r>
              <a:rPr lang="en-US" dirty="0" smtClean="0"/>
              <a:t>Requires there be no “ties” (equal values) in the data</a:t>
            </a:r>
          </a:p>
          <a:p>
            <a:pPr lvl="1"/>
            <a:r>
              <a:rPr lang="en-US" dirty="0" smtClean="0"/>
              <a:t>This requirement generally will not be met for discrete data</a:t>
            </a:r>
          </a:p>
          <a:p>
            <a:r>
              <a:rPr lang="en-US" dirty="0" smtClean="0"/>
              <a:t>Run the test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2223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4BD97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5732</TotalTime>
  <Words>1073</Words>
  <Application>Microsoft Macintosh PowerPoint</Application>
  <PresentationFormat>On-screen Show (4:3)</PresentationFormat>
  <Paragraphs>215</Paragraphs>
  <Slides>30</Slides>
  <Notes>24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3_Office Theme</vt:lpstr>
      <vt:lpstr>Selecting Input Probability Distributions</vt:lpstr>
      <vt:lpstr>6.1 Introduction</vt:lpstr>
      <vt:lpstr>Introduction</vt:lpstr>
      <vt:lpstr>Introduction</vt:lpstr>
      <vt:lpstr>6.2 Useful Probability Distributions</vt:lpstr>
      <vt:lpstr>Useful Probability Distributions</vt:lpstr>
      <vt:lpstr>Useful Probability Distributions</vt:lpstr>
      <vt:lpstr>6.3 Techniques for Verifying Sample Independence</vt:lpstr>
      <vt:lpstr>Techniques for Verifying Sample Independence</vt:lpstr>
      <vt:lpstr>Techniques for Verifying Sample Independence</vt:lpstr>
      <vt:lpstr>Slide 11</vt:lpstr>
      <vt:lpstr>6.4 Activity I: Hypothesizing Families of Distributions</vt:lpstr>
      <vt:lpstr>Activity I: Hypothesizing Families of Distributions</vt:lpstr>
      <vt:lpstr>Activity I: Hypothesizing Families of Distributions</vt:lpstr>
      <vt:lpstr>Activity I: Hypothesizing Families of Distributions</vt:lpstr>
      <vt:lpstr>6.5 Activity II: Estimating Parameters</vt:lpstr>
      <vt:lpstr>6.6 Activity III: Determining How Representative the Fitted Distributions Are</vt:lpstr>
      <vt:lpstr>Activity III: Determining How Representative the Fitted Distributions Are</vt:lpstr>
      <vt:lpstr>Activity III: Determining How Representative the Fitted Distributions Are</vt:lpstr>
      <vt:lpstr>6.7 The ExpertFit Software and an Extended Example</vt:lpstr>
      <vt:lpstr>The ExpertFit Software and an Extended Example</vt:lpstr>
      <vt:lpstr>6.8 Shifted and Truncated Distributions</vt:lpstr>
      <vt:lpstr>6.9 Bézier Distributions</vt:lpstr>
      <vt:lpstr>6.10 Specifying Multivariate Distributions, Correlations, and Stochastic Processes</vt:lpstr>
      <vt:lpstr>Specifying Multivariate Distributions, Correlations, and Stochastic Processes</vt:lpstr>
      <vt:lpstr>Specifying Multivariate Distributions, Correlations, and Stochastic Processes</vt:lpstr>
      <vt:lpstr>6.11 Selecting a Distribution in the Absence of Data</vt:lpstr>
      <vt:lpstr>6.12 Models of Arrival Processes</vt:lpstr>
      <vt:lpstr>Models of Arrival Processes</vt:lpstr>
      <vt:lpstr>6.13 Assessing the Homogeneity of Different Data Sets</vt:lpstr>
    </vt:vector>
  </TitlesOfParts>
  <Company>Jacqueline Bennett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Selecting Input Probability Distributions</dc:title>
  <dc:creator/>
  <cp:lastModifiedBy>Melinda Bilecki</cp:lastModifiedBy>
  <cp:revision>429</cp:revision>
  <dcterms:created xsi:type="dcterms:W3CDTF">2014-02-25T16:48:35Z</dcterms:created>
  <dcterms:modified xsi:type="dcterms:W3CDTF">2014-02-25T16:49:32Z</dcterms:modified>
</cp:coreProperties>
</file>