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24"/>
  </p:notesMasterIdLst>
  <p:sldIdLst>
    <p:sldId id="321" r:id="rId2"/>
    <p:sldId id="334" r:id="rId3"/>
    <p:sldId id="340" r:id="rId4"/>
    <p:sldId id="341" r:id="rId5"/>
    <p:sldId id="342" r:id="rId6"/>
    <p:sldId id="333" r:id="rId7"/>
    <p:sldId id="343" r:id="rId8"/>
    <p:sldId id="336" r:id="rId9"/>
    <p:sldId id="344" r:id="rId10"/>
    <p:sldId id="345" r:id="rId11"/>
    <p:sldId id="337" r:id="rId12"/>
    <p:sldId id="346" r:id="rId13"/>
    <p:sldId id="347" r:id="rId14"/>
    <p:sldId id="348" r:id="rId15"/>
    <p:sldId id="349" r:id="rId16"/>
    <p:sldId id="338" r:id="rId17"/>
    <p:sldId id="352" r:id="rId18"/>
    <p:sldId id="354" r:id="rId19"/>
    <p:sldId id="353" r:id="rId20"/>
    <p:sldId id="351" r:id="rId21"/>
    <p:sldId id="355" r:id="rId22"/>
    <p:sldId id="33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155" autoAdjust="0"/>
    <p:restoredTop sz="92967" autoAdjust="0"/>
  </p:normalViewPr>
  <p:slideViewPr>
    <p:cSldViewPr>
      <p:cViewPr varScale="1">
        <p:scale>
          <a:sx n="83" d="100"/>
          <a:sy n="83" d="100"/>
        </p:scale>
        <p:origin x="-16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0384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6863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957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813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A143"/>
                </a:solidFill>
              </a:rPr>
              <a:t>Building Valid, Credible, and Appropriately Detailed Simulation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Simulation Computer Programs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Eight techniques for debugging simulation model computer program (cont’d.)</a:t>
            </a:r>
          </a:p>
          <a:p>
            <a:pPr lvl="1"/>
            <a:r>
              <a:rPr lang="en-US" dirty="0" smtClean="0"/>
              <a:t>Observe an animation of the simulation output</a:t>
            </a:r>
          </a:p>
          <a:p>
            <a:pPr lvl="1"/>
            <a:r>
              <a:rPr lang="en-US" dirty="0" smtClean="0"/>
              <a:t>Compute sample mean and variance values and compare them with historical mean and variance</a:t>
            </a:r>
          </a:p>
          <a:p>
            <a:pPr lvl="1"/>
            <a:r>
              <a:rPr lang="en-US" dirty="0" smtClean="0"/>
              <a:t>Use a commercial simulation package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61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5.4 Techniques for Increasing Model Validity and Credibility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Analyst should make use of all available information</a:t>
            </a:r>
            <a:r>
              <a:rPr lang="en-US" dirty="0"/>
              <a:t> </a:t>
            </a:r>
            <a:r>
              <a:rPr lang="en-US" dirty="0" smtClean="0"/>
              <a:t>in building the model</a:t>
            </a:r>
          </a:p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Conversations with subject-matter experts</a:t>
            </a:r>
          </a:p>
          <a:p>
            <a:pPr lvl="1"/>
            <a:r>
              <a:rPr lang="en-US" dirty="0" smtClean="0"/>
              <a:t>Observations of the system</a:t>
            </a:r>
          </a:p>
          <a:p>
            <a:pPr lvl="1"/>
            <a:r>
              <a:rPr lang="en-US" dirty="0" smtClean="0"/>
              <a:t>Existing theory</a:t>
            </a:r>
          </a:p>
          <a:p>
            <a:pPr lvl="1"/>
            <a:r>
              <a:rPr lang="en-US" dirty="0" smtClean="0"/>
              <a:t>Relevant results from similar simulation studies</a:t>
            </a:r>
          </a:p>
          <a:p>
            <a:pPr lvl="1"/>
            <a:r>
              <a:rPr lang="en-US" dirty="0" smtClean="0"/>
              <a:t>Modelers’ experience and intuition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for Increasing Model Validity and Credibility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Interacting with the manager on a regular basis is essential to:</a:t>
            </a:r>
          </a:p>
          <a:p>
            <a:pPr lvl="1"/>
            <a:r>
              <a:rPr lang="en-US" dirty="0" smtClean="0"/>
              <a:t>Maintaining manager’s interest and involvement</a:t>
            </a:r>
          </a:p>
          <a:p>
            <a:pPr lvl="1"/>
            <a:r>
              <a:rPr lang="en-US" dirty="0" smtClean="0"/>
              <a:t>Continued focus on the nature of the problem</a:t>
            </a:r>
          </a:p>
          <a:p>
            <a:r>
              <a:rPr lang="en-US" dirty="0" smtClean="0"/>
              <a:t>Maintain a written assumptions document</a:t>
            </a:r>
          </a:p>
          <a:p>
            <a:pPr lvl="1"/>
            <a:r>
              <a:rPr lang="en-US" dirty="0" smtClean="0"/>
              <a:t>Perform a structured walk-through of this document with both SMEs and managers</a:t>
            </a:r>
          </a:p>
          <a:p>
            <a:pPr lvl="1"/>
            <a:r>
              <a:rPr lang="en-US" dirty="0" smtClean="0"/>
              <a:t>Correct missing or invalid assumptions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272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for Increasing Model Validity and Credibility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quantitative techniques to validate model components</a:t>
            </a:r>
          </a:p>
          <a:p>
            <a:pPr lvl="1"/>
            <a:r>
              <a:rPr lang="en-US" dirty="0" smtClean="0"/>
              <a:t>Perform a sensitivity analysis to determine which factors significantly impact performance</a:t>
            </a:r>
          </a:p>
          <a:p>
            <a:r>
              <a:rPr lang="en-US" dirty="0" smtClean="0"/>
              <a:t>Validate output from overall simulation model</a:t>
            </a:r>
          </a:p>
          <a:p>
            <a:pPr lvl="1"/>
            <a:r>
              <a:rPr lang="en-US" dirty="0" smtClean="0"/>
              <a:t>Compare with an existing system</a:t>
            </a:r>
          </a:p>
          <a:p>
            <a:pPr lvl="1"/>
            <a:r>
              <a:rPr lang="en-US" dirty="0" smtClean="0"/>
              <a:t>Use a Turing test to compare output data from the model to those of the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7082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for Increasing Model Validity and Credibility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Model’s ability to predict future system behavior</a:t>
            </a:r>
          </a:p>
          <a:p>
            <a:pPr lvl="1"/>
            <a:r>
              <a:rPr lang="en-US" dirty="0" smtClean="0"/>
              <a:t>Data collected at a later time can be compared with predictions to validate the model</a:t>
            </a:r>
          </a:p>
          <a:p>
            <a:pPr lvl="1"/>
            <a:r>
              <a:rPr lang="en-US" dirty="0" smtClean="0"/>
              <a:t>Use discrepancies to improve the model if suggested objectively by the results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03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for Increasing Model Validity and Credibility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Calibration of the model</a:t>
            </a:r>
          </a:p>
          <a:p>
            <a:pPr lvl="1"/>
            <a:r>
              <a:rPr lang="en-US" dirty="0" smtClean="0"/>
              <a:t>Parameters are tweaked until two data sets agree closely</a:t>
            </a:r>
          </a:p>
          <a:p>
            <a:pPr lvl="1"/>
            <a:r>
              <a:rPr lang="en-US" dirty="0" smtClean="0"/>
              <a:t>Use one data set for calibration and another, independent data set for model verification</a:t>
            </a:r>
          </a:p>
          <a:p>
            <a:r>
              <a:rPr lang="en-US" dirty="0" smtClean="0"/>
              <a:t>Compare results with expert opinion</a:t>
            </a:r>
          </a:p>
          <a:p>
            <a:pPr lvl="1"/>
            <a:r>
              <a:rPr lang="en-US" dirty="0" smtClean="0"/>
              <a:t>If consistent with perceived system behavior, model is said to have face validity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11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5.5 Management’s Role in the Simulation Process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Responsibilities of the manager</a:t>
            </a:r>
          </a:p>
          <a:p>
            <a:pPr lvl="1"/>
            <a:r>
              <a:rPr lang="en-US" dirty="0" smtClean="0"/>
              <a:t>Formulate problem objectives</a:t>
            </a:r>
          </a:p>
          <a:p>
            <a:pPr lvl="1"/>
            <a:r>
              <a:rPr lang="en-US" dirty="0" smtClean="0"/>
              <a:t>Direct personnel to provide information and data to the simulation modeler</a:t>
            </a:r>
          </a:p>
          <a:p>
            <a:pPr lvl="2"/>
            <a:r>
              <a:rPr lang="en-US" dirty="0" smtClean="0"/>
              <a:t>And to attend the structured walk-through</a:t>
            </a:r>
          </a:p>
          <a:p>
            <a:pPr lvl="1"/>
            <a:r>
              <a:rPr lang="en-US" dirty="0" smtClean="0"/>
              <a:t>Interact with the simulation modeler on a regular basis</a:t>
            </a:r>
          </a:p>
          <a:p>
            <a:pPr lvl="1"/>
            <a:r>
              <a:rPr lang="en-US" dirty="0" smtClean="0"/>
              <a:t>Use the simulation results as an aid in the decision-making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065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Statistical Procedures for Comparing Real-World Observations and Simulation Output Data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Classical statistical tests are not applicable</a:t>
            </a:r>
          </a:p>
          <a:p>
            <a:pPr lvl="1"/>
            <a:r>
              <a:rPr lang="en-US" dirty="0" smtClean="0"/>
              <a:t>Output processes are nonstationary</a:t>
            </a:r>
            <a:r>
              <a:rPr lang="en-US" dirty="0"/>
              <a:t> </a:t>
            </a:r>
            <a:r>
              <a:rPr lang="en-US" dirty="0" smtClean="0"/>
              <a:t>and autocorrelated</a:t>
            </a:r>
          </a:p>
          <a:p>
            <a:r>
              <a:rPr lang="en-US" dirty="0" smtClean="0"/>
              <a:t>Inspection approach</a:t>
            </a:r>
          </a:p>
          <a:p>
            <a:pPr lvl="1"/>
            <a:r>
              <a:rPr lang="en-US" dirty="0" smtClean="0"/>
              <a:t>Basic inspection approach</a:t>
            </a:r>
          </a:p>
          <a:p>
            <a:pPr lvl="2"/>
            <a:r>
              <a:rPr lang="en-US" dirty="0" smtClean="0"/>
              <a:t>Compare two sets of statistics from real-world output and simulation output</a:t>
            </a:r>
          </a:p>
          <a:p>
            <a:pPr lvl="2"/>
            <a:r>
              <a:rPr lang="en-US" dirty="0" smtClean="0"/>
              <a:t>Problem: each statistic is a sample size 1 from the underlying population, vulnerable to inherent randomness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62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Statistical Procedures for Comparing Real-World Observations and Simulation Output Data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Correlated inspection approach</a:t>
            </a:r>
          </a:p>
          <a:p>
            <a:pPr lvl="1"/>
            <a:r>
              <a:rPr lang="en-US" dirty="0" smtClean="0"/>
              <a:t>“Drive” the model with historical system input data</a:t>
            </a:r>
          </a:p>
          <a:p>
            <a:pPr lvl="2"/>
            <a:r>
              <a:rPr lang="en-US" dirty="0" smtClean="0"/>
              <a:t>Also called a trace-driven simulation</a:t>
            </a:r>
          </a:p>
          <a:p>
            <a:pPr lvl="1"/>
            <a:r>
              <a:rPr lang="en-US" dirty="0" smtClean="0"/>
              <a:t>Then, compare the model and system outputs</a:t>
            </a:r>
          </a:p>
          <a:p>
            <a:pPr lvl="1"/>
            <a:r>
              <a:rPr lang="en-US" dirty="0" smtClean="0"/>
              <a:t>The more definitive method to validate the assumptions of the simulation 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90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Statistical Procedures for Comparing Real-World Observations and Simulation Output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24100" y="5867400"/>
            <a:ext cx="449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5.6 The correlated inspection approach</a:t>
            </a:r>
            <a:endParaRPr lang="en-US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524000" y="1598683"/>
            <a:ext cx="5951842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832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 Introduction and Definitions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would like to determine whether:</a:t>
            </a:r>
          </a:p>
          <a:p>
            <a:pPr lvl="1"/>
            <a:r>
              <a:rPr lang="en-US" dirty="0" smtClean="0"/>
              <a:t>A simulation model is an accurate representation of the actual system</a:t>
            </a:r>
          </a:p>
          <a:p>
            <a:pPr lvl="1"/>
            <a:r>
              <a:rPr lang="en-US" dirty="0" smtClean="0"/>
              <a:t>There is sufficient detail in the model</a:t>
            </a:r>
          </a:p>
          <a:p>
            <a:r>
              <a:rPr lang="en-US" dirty="0" smtClean="0"/>
              <a:t>Verification</a:t>
            </a:r>
          </a:p>
          <a:p>
            <a:pPr lvl="1"/>
            <a:r>
              <a:rPr lang="en-US" dirty="0" smtClean="0"/>
              <a:t>Determining whether the assumptions document has been correctly translated into a computer program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Statistical Procedures for Comparing Real-World Observations and Simulation Output Data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Confidence-interval approach based on independent data</a:t>
            </a:r>
          </a:p>
          <a:p>
            <a:pPr lvl="1"/>
            <a:r>
              <a:rPr lang="en-US" dirty="0" smtClean="0"/>
              <a:t>More reliable approach, when possible, to collect large data sets from both system and model</a:t>
            </a:r>
          </a:p>
          <a:p>
            <a:pPr lvl="1"/>
            <a:r>
              <a:rPr lang="en-US" dirty="0" smtClean="0"/>
              <a:t>Compare model to system by constructing a confidence interval</a:t>
            </a:r>
          </a:p>
          <a:p>
            <a:pPr lvl="2"/>
            <a:r>
              <a:rPr lang="en-US" dirty="0" smtClean="0"/>
              <a:t>Use paired-</a:t>
            </a:r>
            <a:r>
              <a:rPr lang="en-US" i="1" dirty="0" smtClean="0"/>
              <a:t>t</a:t>
            </a:r>
            <a:r>
              <a:rPr lang="en-US" dirty="0" smtClean="0"/>
              <a:t> approach or Welch approach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91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Statistical Procedures for Comparing Real-World Observations and Simulation Output Data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Time-series approaches</a:t>
            </a:r>
          </a:p>
          <a:p>
            <a:pPr lvl="1"/>
            <a:r>
              <a:rPr lang="en-US" dirty="0" smtClean="0"/>
              <a:t>Require only one set of each type of output data</a:t>
            </a:r>
          </a:p>
          <a:p>
            <a:pPr lvl="1"/>
            <a:r>
              <a:rPr lang="en-US" dirty="0" smtClean="0"/>
              <a:t>Spectral-analysis approach</a:t>
            </a:r>
          </a:p>
          <a:p>
            <a:pPr lvl="2"/>
            <a:r>
              <a:rPr lang="en-US" dirty="0" smtClean="0"/>
              <a:t>Compute the sample spectrum of each output process</a:t>
            </a:r>
          </a:p>
          <a:p>
            <a:pPr lvl="2"/>
            <a:r>
              <a:rPr lang="en-US" dirty="0" smtClean="0"/>
              <a:t>Construct a confidence interval for the difference of the logarithms of the two spectra</a:t>
            </a:r>
          </a:p>
          <a:p>
            <a:pPr lvl="2"/>
            <a:r>
              <a:rPr lang="en-US" dirty="0" smtClean="0"/>
              <a:t>Output processes must be covariance-stationary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14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Statistical Procedures for Comparing Real-World Observations and Simulation Output Data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approaches</a:t>
            </a:r>
          </a:p>
          <a:p>
            <a:pPr lvl="1"/>
            <a:r>
              <a:rPr lang="en-US" dirty="0" smtClean="0"/>
              <a:t>Hypothesis test for a trace-driven simulation model</a:t>
            </a:r>
          </a:p>
          <a:p>
            <a:pPr lvl="2"/>
            <a:r>
              <a:rPr lang="en-US" dirty="0" smtClean="0"/>
              <a:t>Kleijnen, Bettonvil, and Van Groenendaal (1998)</a:t>
            </a:r>
          </a:p>
          <a:p>
            <a:pPr lvl="1"/>
            <a:r>
              <a:rPr lang="en-US" dirty="0" smtClean="0"/>
              <a:t>Distribution-free hypothesis test based on bootstrapping</a:t>
            </a:r>
          </a:p>
          <a:p>
            <a:pPr lvl="2"/>
            <a:r>
              <a:rPr lang="en-US" dirty="0" smtClean="0"/>
              <a:t>Kleijnen, Cheng, and Bettonvil (2000, 2001)</a:t>
            </a:r>
          </a:p>
          <a:p>
            <a:r>
              <a:rPr lang="en-US" dirty="0" smtClean="0"/>
              <a:t>Confidence interval preferred to hypothesis test for validation of the 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46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Definitions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</a:p>
          <a:p>
            <a:pPr lvl="1"/>
            <a:r>
              <a:rPr lang="en-US" dirty="0" smtClean="0"/>
              <a:t>Process of determining whether a simulation model is a valid representation of a system</a:t>
            </a:r>
          </a:p>
          <a:p>
            <a:pPr lvl="2"/>
            <a:r>
              <a:rPr lang="en-US" dirty="0" smtClean="0"/>
              <a:t>For particular study objectives</a:t>
            </a:r>
          </a:p>
          <a:p>
            <a:r>
              <a:rPr lang="en-US" dirty="0" smtClean="0"/>
              <a:t>Credibility</a:t>
            </a:r>
            <a:endParaRPr lang="en-US" dirty="0"/>
          </a:p>
          <a:p>
            <a:pPr lvl="1"/>
            <a:r>
              <a:rPr lang="en-US" dirty="0" smtClean="0"/>
              <a:t>The extent to which the results are accepted as “correct”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21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Definitions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Accreditation</a:t>
            </a:r>
          </a:p>
          <a:p>
            <a:pPr lvl="1"/>
            <a:r>
              <a:rPr lang="en-US" dirty="0" smtClean="0"/>
              <a:t>Official certification that a simulation model is acceptable for a particular purpose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00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and Definitions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5156486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5.1 Timing and relationships of validation, verification, and establishing credibility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14873" y="2362200"/>
            <a:ext cx="871425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99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5.2 Guidelines for Determining the Level of Model Detail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specific issues to be investigated by the study</a:t>
            </a:r>
          </a:p>
          <a:p>
            <a:r>
              <a:rPr lang="en-US" dirty="0" smtClean="0"/>
              <a:t>Define performance measures that will be used for evaluation</a:t>
            </a:r>
          </a:p>
          <a:p>
            <a:r>
              <a:rPr lang="en-US" dirty="0" smtClean="0"/>
              <a:t>Entity moving through the simulation model does not have to be the same as entity moving through the system</a:t>
            </a:r>
          </a:p>
          <a:p>
            <a:r>
              <a:rPr lang="en-US" dirty="0" smtClean="0"/>
              <a:t>Use subject-matter experts to help determine the level of model detail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Determining the Level of Model Detail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include more detail than necessary to address the issues of interest</a:t>
            </a:r>
          </a:p>
          <a:p>
            <a:r>
              <a:rPr lang="en-US" dirty="0" smtClean="0"/>
              <a:t>Level of detail should be consistent with the type of data available</a:t>
            </a:r>
          </a:p>
          <a:p>
            <a:r>
              <a:rPr lang="en-US" dirty="0" smtClean="0"/>
              <a:t>Consider time and money constraints</a:t>
            </a:r>
          </a:p>
          <a:p>
            <a:r>
              <a:rPr lang="en-US" dirty="0" smtClean="0"/>
              <a:t>If number of factors is large, use a coarse simulation model</a:t>
            </a:r>
            <a:r>
              <a:rPr lang="en-US" dirty="0"/>
              <a:t> </a:t>
            </a:r>
            <a:r>
              <a:rPr lang="en-US" dirty="0" smtClean="0"/>
              <a:t>or an analytic model</a:t>
            </a:r>
          </a:p>
          <a:p>
            <a:pPr lvl="1"/>
            <a:r>
              <a:rPr lang="en-US" dirty="0" smtClean="0"/>
              <a:t>To determine which factors have a significant impact on system performance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56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5.3 Verification of Simulation Computer Programs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Eight techniques for debugging simulation model computer program </a:t>
            </a:r>
          </a:p>
          <a:p>
            <a:pPr lvl="1"/>
            <a:r>
              <a:rPr lang="en-US" dirty="0" smtClean="0"/>
              <a:t>Write code in modules or subprograms</a:t>
            </a:r>
          </a:p>
          <a:p>
            <a:pPr lvl="2"/>
            <a:r>
              <a:rPr lang="en-US" dirty="0" smtClean="0"/>
              <a:t>Main program and few key subprograms should be written and debugged first</a:t>
            </a:r>
          </a:p>
          <a:p>
            <a:pPr lvl="1"/>
            <a:r>
              <a:rPr lang="en-US" dirty="0" smtClean="0"/>
              <a:t>Have more than one person review the program</a:t>
            </a:r>
          </a:p>
          <a:p>
            <a:pPr lvl="2"/>
            <a:r>
              <a:rPr lang="en-US" dirty="0" smtClean="0"/>
              <a:t>Structured walk-through of program’s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Simulation Computer Programs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Eight techniques for debugging simulation model computer program (cont’d.)</a:t>
            </a:r>
          </a:p>
          <a:p>
            <a:pPr lvl="1"/>
            <a:r>
              <a:rPr lang="en-US" dirty="0" smtClean="0"/>
              <a:t>Run the simulation under a variety of settings of the input parameters</a:t>
            </a:r>
          </a:p>
          <a:p>
            <a:pPr lvl="2"/>
            <a:r>
              <a:rPr lang="en-US" dirty="0" smtClean="0"/>
              <a:t>Check to see that output is reasonable</a:t>
            </a:r>
          </a:p>
          <a:p>
            <a:pPr lvl="1"/>
            <a:r>
              <a:rPr lang="en-US" dirty="0" smtClean="0"/>
              <a:t>Trace state variables, statistical counters, etc.</a:t>
            </a:r>
          </a:p>
          <a:p>
            <a:pPr lvl="2"/>
            <a:r>
              <a:rPr lang="en-US" dirty="0" smtClean="0"/>
              <a:t>Or use an interactive debugger</a:t>
            </a:r>
          </a:p>
          <a:p>
            <a:pPr lvl="1"/>
            <a:r>
              <a:rPr lang="en-US" dirty="0" smtClean="0"/>
              <a:t>Run the model under simplified assumptions for which true characteristics are known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93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6725</TotalTime>
  <Words>1049</Words>
  <Application>Microsoft Macintosh PowerPoint</Application>
  <PresentationFormat>On-screen Show (4:3)</PresentationFormat>
  <Paragraphs>161</Paragraphs>
  <Slides>22</Slides>
  <Notes>20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3_Office Theme</vt:lpstr>
      <vt:lpstr> Building Valid, Credible, and Appropriately Detailed Simulation Models</vt:lpstr>
      <vt:lpstr>5.1 Introduction and Definitions</vt:lpstr>
      <vt:lpstr>Introduction and Definitions</vt:lpstr>
      <vt:lpstr>Introduction and Definitions</vt:lpstr>
      <vt:lpstr>Introduction and Definitions</vt:lpstr>
      <vt:lpstr>5.2 Guidelines for Determining the Level of Model Detail</vt:lpstr>
      <vt:lpstr>Guidelines for Determining the Level of Model Detail</vt:lpstr>
      <vt:lpstr>5.3 Verification of Simulation Computer Programs</vt:lpstr>
      <vt:lpstr>Verification of Simulation Computer Programs</vt:lpstr>
      <vt:lpstr>Verification of Simulation Computer Programs</vt:lpstr>
      <vt:lpstr>5.4 Techniques for Increasing Model Validity and Credibility</vt:lpstr>
      <vt:lpstr>Techniques for Increasing Model Validity and Credibility</vt:lpstr>
      <vt:lpstr>Techniques for Increasing Model Validity and Credibility</vt:lpstr>
      <vt:lpstr>Techniques for Increasing Model Validity and Credibility</vt:lpstr>
      <vt:lpstr>Techniques for Increasing Model Validity and Credibility</vt:lpstr>
      <vt:lpstr>5.5 Management’s Role in the Simulation Process</vt:lpstr>
      <vt:lpstr>5.6 Statistical Procedures for Comparing Real-World Observations and Simulation Output Data</vt:lpstr>
      <vt:lpstr>Statistical Procedures for Comparing Real-World Observations and Simulation Output Data</vt:lpstr>
      <vt:lpstr>Statistical Procedures for Comparing Real-World Observations and Simulation Output Data</vt:lpstr>
      <vt:lpstr>Statistical Procedures for Comparing Real-World Observations and Simulation Output Data</vt:lpstr>
      <vt:lpstr>Statistical Procedures for Comparing Real-World Observations and Simulation Output Data</vt:lpstr>
      <vt:lpstr>Statistical Procedures for Comparing Real-World Observations and Simulation Output Data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Building Valid, Credible, and Appropriately Detailed Simulation Models</dc:title>
  <dc:creator/>
  <cp:lastModifiedBy>Melinda Bilecki</cp:lastModifiedBy>
  <cp:revision>393</cp:revision>
  <dcterms:created xsi:type="dcterms:W3CDTF">2014-02-25T16:48:32Z</dcterms:created>
  <dcterms:modified xsi:type="dcterms:W3CDTF">2014-02-25T16:51:11Z</dcterms:modified>
</cp:coreProperties>
</file>