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Default Extension="wdp" ContentType="image/vnd.ms-photo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4"/>
  </p:notesMasterIdLst>
  <p:handoutMasterIdLst>
    <p:handoutMasterId r:id="rId25"/>
  </p:handoutMasterIdLst>
  <p:sldIdLst>
    <p:sldId id="321" r:id="rId2"/>
    <p:sldId id="334" r:id="rId3"/>
    <p:sldId id="333" r:id="rId4"/>
    <p:sldId id="342" r:id="rId5"/>
    <p:sldId id="335" r:id="rId6"/>
    <p:sldId id="343" r:id="rId7"/>
    <p:sldId id="344" r:id="rId8"/>
    <p:sldId id="345" r:id="rId9"/>
    <p:sldId id="336" r:id="rId10"/>
    <p:sldId id="346" r:id="rId11"/>
    <p:sldId id="337" r:id="rId12"/>
    <p:sldId id="347" r:id="rId13"/>
    <p:sldId id="338" r:id="rId14"/>
    <p:sldId id="348" r:id="rId15"/>
    <p:sldId id="349" r:id="rId16"/>
    <p:sldId id="350" r:id="rId17"/>
    <p:sldId id="351" r:id="rId18"/>
    <p:sldId id="339" r:id="rId19"/>
    <p:sldId id="352" r:id="rId20"/>
    <p:sldId id="341" r:id="rId21"/>
    <p:sldId id="353" r:id="rId22"/>
    <p:sldId id="35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3" d="100"/>
          <a:sy n="83" d="100"/>
        </p:scale>
        <p:origin x="-1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notesViewPr>
    <p:cSldViewPr>
      <p:cViewPr varScale="1">
        <p:scale>
          <a:sx n="65" d="100"/>
          <a:sy n="65" d="100"/>
        </p:scale>
        <p:origin x="3082" y="4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8408D-3CE6-43A8-B49D-C0086C39AF14}" type="datetimeFigureOut">
              <a:rPr lang="en-US" smtClean="0"/>
              <a:pPr/>
              <a:t>2/25/14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3DA76-C722-4716-8B17-BE06CF7FA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2233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474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883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6817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480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microsoft.com/office/2007/relationships/hdphoto" Target="../media/hdphoto4.wdp"/><Relationship Id="rId5" Type="http://schemas.openxmlformats.org/officeDocument/2006/relationships/image" Target="../media/image13.png"/><Relationship Id="rId6" Type="http://schemas.microsoft.com/office/2007/relationships/hdphoto" Target="../media/hdphoto5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microsoft.com/office/2007/relationships/hdphoto" Target="../media/hdphoto6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microsoft.com/office/2007/relationships/hdphoto" Target="../media/hdphoto7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microsoft.com/office/2007/relationships/hdphoto" Target="../media/hdphoto8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9.png"/><Relationship Id="rId5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Review of Basic Probability and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Output Data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discrete-time stochastic process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,… is said to be covariance-stationary if: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757" y="2971800"/>
            <a:ext cx="7662843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168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4.4 Estimation of Means, Variances, and Correlations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mean of a set of random variables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,…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dirty="0" smtClean="0"/>
              <a:t> with finite population mean </a:t>
            </a:r>
            <a:r>
              <a:rPr lang="el-GR" i="1" dirty="0" smtClean="0"/>
              <a:t>μ</a:t>
            </a:r>
            <a:r>
              <a:rPr lang="en-US" dirty="0" smtClean="0"/>
              <a:t> and finite population variance </a:t>
            </a:r>
            <a:r>
              <a:rPr lang="el-GR" i="1" dirty="0"/>
              <a:t>σ</a:t>
            </a:r>
            <a:r>
              <a:rPr lang="en-US" baseline="30000" dirty="0"/>
              <a:t>2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Sample variance given by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1985481" cy="132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76800"/>
            <a:ext cx="342043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Means, Variances, and Correlations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output data are almost always correlated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34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and Hypothesis Tests for the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Confidence interval expression 1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n</a:t>
            </a:r>
            <a:r>
              <a:rPr lang="en-US" dirty="0" smtClean="0"/>
              <a:t> is sufficiently large, an approximate 100(1-</a:t>
            </a:r>
            <a:r>
              <a:rPr lang="el-GR" i="1" dirty="0" smtClean="0"/>
              <a:t>α</a:t>
            </a:r>
            <a:r>
              <a:rPr lang="en-US" dirty="0" smtClean="0"/>
              <a:t>) percent confidence interval for </a:t>
            </a:r>
            <a:r>
              <a:rPr lang="el-GR" i="1" dirty="0" smtClean="0"/>
              <a:t>μ</a:t>
            </a:r>
            <a:r>
              <a:rPr lang="en-US" dirty="0" smtClean="0"/>
              <a:t> is given by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Problem: The more skewed the underlying distribution, the larger the value of </a:t>
            </a:r>
            <a:r>
              <a:rPr lang="en-US" i="1" dirty="0" smtClean="0"/>
              <a:t>n</a:t>
            </a:r>
            <a:r>
              <a:rPr lang="en-US" dirty="0" smtClean="0"/>
              <a:t> is needed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6765" y="3048000"/>
            <a:ext cx="298823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065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and Hypothesis Tests for the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Confidence interval expression 2</a:t>
            </a:r>
          </a:p>
          <a:p>
            <a:pPr lvl="1"/>
            <a:r>
              <a:rPr lang="en-US" dirty="0" smtClean="0"/>
              <a:t>Known as the </a:t>
            </a:r>
            <a:r>
              <a:rPr lang="en-US" i="1" dirty="0" smtClean="0"/>
              <a:t>t</a:t>
            </a:r>
            <a:r>
              <a:rPr lang="en-US" dirty="0" smtClean="0"/>
              <a:t> confidence interval</a:t>
            </a:r>
          </a:p>
          <a:p>
            <a:pPr lvl="1"/>
            <a:r>
              <a:rPr lang="en-US" dirty="0" smtClean="0"/>
              <a:t>If the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’s are normal random variables, an exact (for any </a:t>
            </a:r>
            <a:r>
              <a:rPr lang="en-US" i="1" dirty="0" smtClean="0"/>
              <a:t>n</a:t>
            </a:r>
            <a:r>
              <a:rPr lang="en-US" dirty="0" smtClean="0"/>
              <a:t> ≥ 2) 100 (1- </a:t>
            </a:r>
            <a:r>
              <a:rPr lang="el-GR" i="1" dirty="0" smtClean="0"/>
              <a:t>α</a:t>
            </a:r>
            <a:r>
              <a:rPr lang="en-US" dirty="0" smtClean="0"/>
              <a:t>) percent confidence interval for </a:t>
            </a:r>
            <a:r>
              <a:rPr lang="el-GR" i="1" dirty="0" smtClean="0"/>
              <a:t>μ</a:t>
            </a:r>
            <a:r>
              <a:rPr lang="en-US" dirty="0" smtClean="0"/>
              <a:t> is given by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799" y="4186653"/>
            <a:ext cx="3545205" cy="90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390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Intervals and Hypothesis Tests for the Mean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7718425" cy="209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9681" y="5174833"/>
            <a:ext cx="5464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4.1 Estimated coverages based on 500 experiments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63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and Hypothesis Tests for the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the null hypothesis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against an alternative hypothesis </a:t>
            </a:r>
            <a:r>
              <a:rPr lang="en-US" i="1" dirty="0" smtClean="0"/>
              <a:t>H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Type I error</a:t>
            </a:r>
          </a:p>
          <a:p>
            <a:pPr lvl="1"/>
            <a:r>
              <a:rPr lang="en-US" dirty="0" smtClean="0"/>
              <a:t>Rejecting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when in fact it is true</a:t>
            </a:r>
          </a:p>
          <a:p>
            <a:pPr lvl="1"/>
            <a:r>
              <a:rPr lang="en-US" dirty="0" smtClean="0"/>
              <a:t>Probability is equal to the level </a:t>
            </a:r>
            <a:r>
              <a:rPr lang="el-GR" i="1" dirty="0" smtClean="0"/>
              <a:t>α</a:t>
            </a:r>
            <a:endParaRPr lang="en-US" i="1" dirty="0" smtClean="0"/>
          </a:p>
          <a:p>
            <a:r>
              <a:rPr lang="en-US" dirty="0" smtClean="0"/>
              <a:t>Type II error</a:t>
            </a:r>
          </a:p>
          <a:p>
            <a:pPr lvl="1"/>
            <a:r>
              <a:rPr lang="en-US" dirty="0" smtClean="0"/>
              <a:t>Failure to reject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when it is false</a:t>
            </a:r>
          </a:p>
          <a:p>
            <a:pPr lvl="1"/>
            <a:r>
              <a:rPr lang="en-US" dirty="0" smtClean="0"/>
              <a:t>Probability denoted by </a:t>
            </a:r>
            <a:r>
              <a:rPr lang="el-GR" i="1" dirty="0" smtClean="0"/>
              <a:t>β</a:t>
            </a:r>
            <a:endParaRPr lang="en-US" i="1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85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Intervals and Hypothesis Tests for the Mean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493" y="4724400"/>
            <a:ext cx="5273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4.2 Hypothesis-testing situations and their corresponding probabilities of occurrence</a:t>
            </a:r>
            <a:endParaRPr lang="en-US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4566" y="2555874"/>
            <a:ext cx="5831041" cy="187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48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 The Strong Law of Large Numbers</a:t>
            </a:r>
          </a:p>
        </p:txBody>
      </p: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6147" name="Tex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one performs an infinite number of experiments, each resulting in 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/>
                  <a:t>(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), and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is sufficiently large,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 smtClean="0"/>
                  <a:t>(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) will be arbitrarily close to </a:t>
                </a:r>
                <a:r>
                  <a:rPr lang="el-GR" i="1" dirty="0" smtClean="0"/>
                  <a:t>μ</a:t>
                </a:r>
                <a:r>
                  <a:rPr lang="en-US" dirty="0" smtClean="0"/>
                  <a:t> for almost all the experiments</a:t>
                </a:r>
              </a:p>
            </p:txBody>
          </p:sp>
        </mc:Choice>
        <mc:Fallback>
          <p:sp>
            <p:nvSpPr>
              <p:cNvPr id="6147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53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6276446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46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Strong Law of Large Numbers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426200" y="26416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9" name="TextBox 8"/>
              <p:cNvSpPr txBox="1"/>
              <p:nvPr/>
            </p:nvSpPr>
            <p:spPr>
              <a:xfrm>
                <a:off x="2247900" y="5714999"/>
                <a:ext cx="5273907" cy="606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Figure 4.18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1600" dirty="0" smtClean="0"/>
                  <a:t>(</a:t>
                </a:r>
                <a:r>
                  <a:rPr lang="en-US" sz="1600" i="1" dirty="0" smtClean="0"/>
                  <a:t>n</a:t>
                </a:r>
                <a:r>
                  <a:rPr lang="en-US" sz="1600" dirty="0" smtClean="0"/>
                  <a:t>) for various values of </a:t>
                </a:r>
                <a:r>
                  <a:rPr lang="en-US" sz="1600" i="1" dirty="0" smtClean="0"/>
                  <a:t>n</a:t>
                </a:r>
                <a:r>
                  <a:rPr lang="en-US" sz="1600" dirty="0" smtClean="0"/>
                  <a:t> when the </a:t>
                </a:r>
                <a:r>
                  <a:rPr lang="en-US" sz="1600" i="1" dirty="0" smtClean="0"/>
                  <a:t>X</a:t>
                </a:r>
                <a:r>
                  <a:rPr lang="en-US" sz="1600" i="1" baseline="-25000" dirty="0" smtClean="0"/>
                  <a:t>i</a:t>
                </a:r>
                <a:r>
                  <a:rPr lang="en-US" sz="1600" dirty="0" smtClean="0"/>
                  <a:t>’s are normal random variables with </a:t>
                </a:r>
                <a:r>
                  <a:rPr lang="el-GR" sz="1600" i="1" dirty="0" smtClean="0"/>
                  <a:t>μ</a:t>
                </a:r>
                <a:r>
                  <a:rPr lang="en-US" sz="1600" dirty="0" smtClean="0"/>
                  <a:t>=1 and </a:t>
                </a:r>
                <a:r>
                  <a:rPr lang="el-GR" sz="1600" i="1" dirty="0" smtClean="0"/>
                  <a:t>σ</a:t>
                </a:r>
                <a:r>
                  <a:rPr lang="en-US" sz="1600" baseline="30000" dirty="0" smtClean="0"/>
                  <a:t>2</a:t>
                </a:r>
                <a:r>
                  <a:rPr lang="en-US" sz="1600" dirty="0" smtClean="0"/>
                  <a:t>=0.01</a:t>
                </a:r>
                <a:endParaRPr lang="en-US" sz="1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900" y="5714999"/>
                <a:ext cx="5273907" cy="606576"/>
              </a:xfrm>
              <a:prstGeom prst="rect">
                <a:avLst/>
              </a:prstGeom>
              <a:blipFill rotWithShape="1">
                <a:blip r:embed="rId3"/>
                <a:stretch>
                  <a:fillRect l="-694" t="-200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6807" y="1629244"/>
            <a:ext cx="5486400" cy="381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83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probability and statistics</a:t>
            </a:r>
          </a:p>
          <a:p>
            <a:pPr lvl="1"/>
            <a:r>
              <a:rPr lang="en-US" dirty="0" smtClean="0"/>
              <a:t>Integral part of a simulation study</a:t>
            </a:r>
          </a:p>
          <a:p>
            <a:pPr lvl="1"/>
            <a:r>
              <a:rPr lang="en-US" dirty="0" smtClean="0"/>
              <a:t>Every modeling team should include at least </a:t>
            </a:r>
            <a:r>
              <a:rPr lang="en-US" dirty="0"/>
              <a:t>one thoroughly </a:t>
            </a:r>
            <a:r>
              <a:rPr lang="en-US" dirty="0" smtClean="0"/>
              <a:t>trained person</a:t>
            </a:r>
          </a:p>
          <a:p>
            <a:pPr lvl="1"/>
            <a:r>
              <a:rPr lang="en-US" dirty="0" smtClean="0"/>
              <a:t>Understanding how to model a probabilistic system and validate the model</a:t>
            </a:r>
          </a:p>
          <a:p>
            <a:pPr lvl="1"/>
            <a:r>
              <a:rPr lang="en-US" dirty="0" smtClean="0"/>
              <a:t>Needed to choose input probability distributions and generate random samples</a:t>
            </a:r>
          </a:p>
          <a:p>
            <a:pPr lvl="1"/>
            <a:r>
              <a:rPr lang="en-US" dirty="0" smtClean="0"/>
              <a:t>Required to analyze output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4.7 The Danger of Replacing a Probability Distribution by its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replace an input probability distribution by its mean in a simulation model</a:t>
            </a:r>
          </a:p>
          <a:p>
            <a:r>
              <a:rPr lang="en-US" dirty="0" smtClean="0"/>
              <a:t>Example:</a:t>
            </a:r>
            <a:r>
              <a:rPr lang="en-US" dirty="0"/>
              <a:t> </a:t>
            </a:r>
            <a:r>
              <a:rPr lang="en-US" dirty="0" smtClean="0"/>
              <a:t>manufacturing system with single machine tool</a:t>
            </a:r>
          </a:p>
          <a:p>
            <a:pPr lvl="1"/>
            <a:r>
              <a:rPr lang="en-US" dirty="0" smtClean="0"/>
              <a:t>Raw parts arrive at the machine with exponential interarrival times with a mean of one minute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3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Danger of Replacing a Probability Distribution by its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(cont’d.)</a:t>
            </a:r>
          </a:p>
          <a:p>
            <a:pPr lvl="1"/>
            <a:r>
              <a:rPr lang="en-US" dirty="0" smtClean="0"/>
              <a:t>Processing times at the machine distributed exponentially with a mean of 0.99 minutes</a:t>
            </a:r>
          </a:p>
          <a:p>
            <a:pPr lvl="1"/>
            <a:r>
              <a:rPr lang="en-US" dirty="0" smtClean="0"/>
              <a:t>This system is an </a:t>
            </a:r>
            <a:r>
              <a:rPr lang="en-US" i="1" dirty="0" smtClean="0"/>
              <a:t>M</a:t>
            </a:r>
            <a:r>
              <a:rPr lang="en-US" dirty="0" smtClean="0"/>
              <a:t>/</a:t>
            </a:r>
            <a:r>
              <a:rPr lang="en-US" i="1" dirty="0" smtClean="0"/>
              <a:t>M</a:t>
            </a:r>
            <a:r>
              <a:rPr lang="en-US" dirty="0" smtClean="0"/>
              <a:t>/1 queue with utilization factor </a:t>
            </a:r>
            <a:r>
              <a:rPr lang="el-GR" i="1" dirty="0" smtClean="0"/>
              <a:t>ρ</a:t>
            </a:r>
            <a:r>
              <a:rPr lang="en-US" dirty="0" smtClean="0"/>
              <a:t> = 0.99</a:t>
            </a:r>
          </a:p>
          <a:p>
            <a:pPr lvl="1"/>
            <a:r>
              <a:rPr lang="en-US" dirty="0" smtClean="0"/>
              <a:t>It can be shown that average delay in queue of a part in the long run is 98.01 minutes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73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Danger of Replacing a Probability Distribution by its Mean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(cont’d.)</a:t>
            </a:r>
          </a:p>
          <a:p>
            <a:pPr lvl="1"/>
            <a:r>
              <a:rPr lang="en-US" dirty="0" smtClean="0"/>
              <a:t>If we replace each distribution by its corresponding mean (parts arrive at </a:t>
            </a:r>
            <a:r>
              <a:rPr lang="en-US" i="1" dirty="0" smtClean="0"/>
              <a:t>t </a:t>
            </a:r>
            <a:r>
              <a:rPr lang="en-US" dirty="0" smtClean="0"/>
              <a:t>= 1 min, </a:t>
            </a:r>
            <a:r>
              <a:rPr lang="en-US" i="1" dirty="0" smtClean="0"/>
              <a:t>t </a:t>
            </a:r>
            <a:r>
              <a:rPr lang="en-US" dirty="0" smtClean="0"/>
              <a:t>= 2 min, etc.)</a:t>
            </a:r>
          </a:p>
          <a:p>
            <a:pPr lvl="2"/>
            <a:r>
              <a:rPr lang="en-US" dirty="0" smtClean="0"/>
              <a:t>And if each part has a processing time of exactly 0.99 minutes</a:t>
            </a:r>
          </a:p>
          <a:p>
            <a:pPr lvl="2"/>
            <a:r>
              <a:rPr lang="en-US" dirty="0" smtClean="0"/>
              <a:t>Then no part is ever delayed in the queue</a:t>
            </a:r>
          </a:p>
          <a:p>
            <a:r>
              <a:rPr lang="en-US" dirty="0" smtClean="0"/>
              <a:t>The variances as well as the means of the input distributions affect the output measures for queuing-type systems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993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Random Variables and Their Properties</a:t>
            </a:r>
          </a:p>
        </p:txBody>
      </p: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6147" name="Tex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Experiment</a:t>
                </a:r>
              </a:p>
              <a:p>
                <a:pPr lvl="1"/>
                <a:r>
                  <a:rPr lang="en-US" dirty="0" smtClean="0"/>
                  <a:t>Process whose outcome is not known with certainty</a:t>
                </a:r>
              </a:p>
              <a:p>
                <a:r>
                  <a:rPr lang="en-US" dirty="0" smtClean="0"/>
                  <a:t>Sample space, S</a:t>
                </a:r>
              </a:p>
              <a:p>
                <a:pPr lvl="1"/>
                <a:r>
                  <a:rPr lang="en-US" dirty="0" smtClean="0"/>
                  <a:t>Set of all possible outcomes, called sample points</a:t>
                </a:r>
              </a:p>
              <a:p>
                <a:r>
                  <a:rPr lang="en-US" dirty="0" smtClean="0"/>
                  <a:t>Example: Experiment consisting of flipping a coin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={</m:t>
                      </m:r>
                      <m:r>
                        <a:rPr lang="en-US" b="0" i="1" smtClean="0">
                          <a:latin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6147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553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 and Their Properties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P(</a:t>
            </a:r>
            <a:r>
              <a:rPr lang="en-US" i="1" dirty="0" smtClean="0"/>
              <a:t>X</a:t>
            </a:r>
            <a:r>
              <a:rPr lang="en-US" dirty="0" smtClean="0"/>
              <a:t> ≤ 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Probability associated with the event {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≤ </a:t>
            </a:r>
            <a:r>
              <a:rPr lang="en-US" i="1" dirty="0" smtClean="0"/>
              <a:t>x</a:t>
            </a:r>
            <a:r>
              <a:rPr lang="en-US" dirty="0" smtClean="0"/>
              <a:t>}</a:t>
            </a:r>
          </a:p>
          <a:p>
            <a:r>
              <a:rPr lang="en-US" dirty="0" smtClean="0"/>
              <a:t>Discrete random variables</a:t>
            </a:r>
          </a:p>
          <a:p>
            <a:pPr lvl="1"/>
            <a:r>
              <a:rPr lang="en-US" dirty="0" smtClean="0"/>
              <a:t>Can take on a countable number of values</a:t>
            </a:r>
          </a:p>
          <a:p>
            <a:r>
              <a:rPr lang="en-US" dirty="0" smtClean="0"/>
              <a:t>Continuous random variables</a:t>
            </a:r>
          </a:p>
          <a:p>
            <a:pPr lvl="1"/>
            <a:r>
              <a:rPr lang="en-US" dirty="0" smtClean="0"/>
              <a:t>Can take on an uncountably infinite number of different values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FF-7E51-4764-B9CF-5664998843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904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 and Their Properties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5852215"/>
            <a:ext cx="5822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4.3 Interpretation of the probability density function </a:t>
            </a:r>
            <a:r>
              <a:rPr lang="en-US" sz="1600" i="1" dirty="0" smtClean="0"/>
              <a:t>f(x)</a:t>
            </a:r>
            <a:endParaRPr lang="en-US" sz="16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371600" y="1600200"/>
            <a:ext cx="6046216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 and Their Properties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02186"/>
            <a:ext cx="6934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4.8 The median </a:t>
            </a:r>
            <a:r>
              <a:rPr lang="en-US" sz="1600" i="1" dirty="0" smtClean="0"/>
              <a:t>x</a:t>
            </a:r>
            <a:r>
              <a:rPr lang="en-US" sz="1600" baseline="-25000" dirty="0" smtClean="0"/>
              <a:t>0.5</a:t>
            </a:r>
            <a:r>
              <a:rPr lang="en-US" sz="1600" dirty="0" smtClean="0"/>
              <a:t> and mode </a:t>
            </a:r>
            <a:r>
              <a:rPr lang="en-US" sz="1600" i="1" dirty="0" smtClean="0"/>
              <a:t>m</a:t>
            </a:r>
            <a:r>
              <a:rPr lang="en-US" sz="1600" dirty="0" smtClean="0"/>
              <a:t> for a continuous random variable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47800" y="1392219"/>
            <a:ext cx="573314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238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 and Their Properties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</a:p>
          <a:p>
            <a:pPr lvl="1"/>
            <a:r>
              <a:rPr lang="en-US" dirty="0" smtClean="0"/>
              <a:t>Measure of the dispersion of a random variable about its mean</a:t>
            </a:r>
          </a:p>
          <a:p>
            <a:r>
              <a:rPr lang="en-US" dirty="0" smtClean="0"/>
              <a:t>Standard deviation of random variable X</a:t>
            </a:r>
            <a:r>
              <a:rPr lang="en-US" i="1" baseline="-25000" dirty="0" smtClean="0"/>
              <a:t>i</a:t>
            </a:r>
          </a:p>
          <a:p>
            <a:endParaRPr lang="en-US" i="1" baseline="-25000" dirty="0"/>
          </a:p>
          <a:p>
            <a:endParaRPr lang="en-US" i="1" baseline="-25000" dirty="0" smtClean="0"/>
          </a:p>
          <a:p>
            <a:r>
              <a:rPr lang="en-US" dirty="0" smtClean="0"/>
              <a:t>Covariance measures dependence between two random variables X</a:t>
            </a:r>
            <a:r>
              <a:rPr lang="en-US" i="1" baseline="-25000" dirty="0" smtClean="0"/>
              <a:t>i</a:t>
            </a:r>
            <a:r>
              <a:rPr lang="en-US" dirty="0" smtClean="0"/>
              <a:t> and X</a:t>
            </a:r>
            <a:r>
              <a:rPr lang="en-US" i="1" baseline="-25000" dirty="0" smtClean="0"/>
              <a:t>j</a:t>
            </a:r>
            <a:endParaRPr lang="en-US" i="1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0D0F-2B84-441E-B8EB-766B6BFB4B9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151074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818176"/>
            <a:ext cx="5876226" cy="47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959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 and Their Properties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3" y="5396924"/>
            <a:ext cx="5494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4.9 Density functions for continuous random variables with large and small variances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914400" y="2253356"/>
            <a:ext cx="7020159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483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4.3 Simulation Output Data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output data are random</a:t>
            </a:r>
          </a:p>
          <a:p>
            <a:pPr lvl="1"/>
            <a:r>
              <a:rPr lang="en-US" dirty="0" smtClean="0"/>
              <a:t>Because random variables used as input</a:t>
            </a:r>
          </a:p>
          <a:p>
            <a:pPr lvl="1"/>
            <a:r>
              <a:rPr lang="en-US" dirty="0" smtClean="0"/>
              <a:t>Take care in drawing conclusions</a:t>
            </a:r>
          </a:p>
          <a:p>
            <a:r>
              <a:rPr lang="en-US" dirty="0" smtClean="0"/>
              <a:t>Stochastic process</a:t>
            </a:r>
          </a:p>
          <a:p>
            <a:pPr lvl="1"/>
            <a:r>
              <a:rPr lang="en-US" dirty="0" smtClean="0"/>
              <a:t>Collection of similar random variables ordered over time defined on a common sample space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</TotalTime>
  <Words>746</Words>
  <Application>Microsoft Macintosh PowerPoint</Application>
  <PresentationFormat>On-screen Show (4:3)</PresentationFormat>
  <Paragraphs>126</Paragraphs>
  <Slides>22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3_Office Theme</vt:lpstr>
      <vt:lpstr>Review of Basic Probability and Statistics</vt:lpstr>
      <vt:lpstr>4.1 Introduction</vt:lpstr>
      <vt:lpstr>4.2 Random Variables and Their Properties</vt:lpstr>
      <vt:lpstr>Random Variables and Their Properties</vt:lpstr>
      <vt:lpstr>Random Variables and Their Properties</vt:lpstr>
      <vt:lpstr>Random Variables and Their Properties</vt:lpstr>
      <vt:lpstr>Random Variables and Their Properties</vt:lpstr>
      <vt:lpstr>Random Variables and Their Properties</vt:lpstr>
      <vt:lpstr>4.3 Simulation Output Data and Stochastic Processes</vt:lpstr>
      <vt:lpstr>Simulation Output Data and Stochastic Processes</vt:lpstr>
      <vt:lpstr>4.4 Estimation of Means, Variances, and Correlations</vt:lpstr>
      <vt:lpstr>Estimation of Means, Variances, and Correlations</vt:lpstr>
      <vt:lpstr>Confidence Intervals and Hypothesis Tests for the Mean</vt:lpstr>
      <vt:lpstr>Confidence Intervals and Hypothesis Tests for the Mean</vt:lpstr>
      <vt:lpstr>Confidence Intervals and Hypothesis Tests for the Mean</vt:lpstr>
      <vt:lpstr>Confidence Intervals and Hypothesis Tests for the Mean</vt:lpstr>
      <vt:lpstr>Confidence Intervals and Hypothesis Tests for the Mean</vt:lpstr>
      <vt:lpstr>4.6 The Strong Law of Large Numbers</vt:lpstr>
      <vt:lpstr>The Strong Law of Large Numbers</vt:lpstr>
      <vt:lpstr>4.7 The Danger of Replacing a Probability Distribution by its Mean</vt:lpstr>
      <vt:lpstr>The Danger of Replacing a Probability Distribution by its Mean</vt:lpstr>
      <vt:lpstr>The Danger of Replacing a Probability Distribution by its Mean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Review of Basic Probability and Statistics</dc:title>
  <dc:creator/>
  <cp:lastModifiedBy>Melinda Bilecki</cp:lastModifiedBy>
  <cp:revision>394</cp:revision>
  <dcterms:created xsi:type="dcterms:W3CDTF">2014-02-25T16:46:54Z</dcterms:created>
  <dcterms:modified xsi:type="dcterms:W3CDTF">2014-02-25T16:48:17Z</dcterms:modified>
</cp:coreProperties>
</file>