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Default Extension="jpeg" ContentType="image/jpe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>
  <p:sldMasterIdLst>
    <p:sldMasterId id="2147483797" r:id="rId1"/>
  </p:sldMasterIdLst>
  <p:notesMasterIdLst>
    <p:notesMasterId r:id="rId33"/>
  </p:notesMasterIdLst>
  <p:sldIdLst>
    <p:sldId id="321" r:id="rId2"/>
    <p:sldId id="334" r:id="rId3"/>
    <p:sldId id="333" r:id="rId4"/>
    <p:sldId id="342" r:id="rId5"/>
    <p:sldId id="336" r:id="rId6"/>
    <p:sldId id="343" r:id="rId7"/>
    <p:sldId id="335" r:id="rId8"/>
    <p:sldId id="344" r:id="rId9"/>
    <p:sldId id="337" r:id="rId10"/>
    <p:sldId id="345" r:id="rId11"/>
    <p:sldId id="346" r:id="rId12"/>
    <p:sldId id="347" r:id="rId13"/>
    <p:sldId id="348" r:id="rId14"/>
    <p:sldId id="349" r:id="rId15"/>
    <p:sldId id="338" r:id="rId16"/>
    <p:sldId id="350" r:id="rId17"/>
    <p:sldId id="351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62" r:id="rId28"/>
    <p:sldId id="363" r:id="rId29"/>
    <p:sldId id="339" r:id="rId30"/>
    <p:sldId id="341" r:id="rId31"/>
    <p:sldId id="364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FFA143"/>
    <a:srgbClr val="4BA5C1"/>
    <a:srgbClr val="4B9FC2"/>
    <a:srgbClr val="202E7C"/>
    <a:srgbClr val="FF0000"/>
    <a:srgbClr val="0000FF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155" autoAdjust="0"/>
    <p:restoredTop sz="92967" autoAdjust="0"/>
  </p:normalViewPr>
  <p:slideViewPr>
    <p:cSldViewPr>
      <p:cViewPr varScale="1">
        <p:scale>
          <a:sx n="99" d="100"/>
          <a:sy n="99" d="100"/>
        </p:scale>
        <p:origin x="-117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015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fld id="{4BD08F91-4BB6-4375-BF09-CC8D901E42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11549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707CB8D-7797-4B75-9DC7-81918E657DA0}" type="slidenum">
              <a:rPr lang="en-US" sz="1200" smtClean="0"/>
              <a:pPr/>
              <a:t>1</a:t>
            </a:fld>
            <a:endParaRPr lang="en-US" sz="1200" dirty="0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42692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2496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2496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2496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24960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24960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24960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24960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24960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24960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2496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24960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24960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24960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2496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2496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2496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2496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2496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2496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2496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2496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/>
          <a:srcRect t="-1299" r="2505" b="453"/>
          <a:stretch/>
        </p:blipFill>
        <p:spPr>
          <a:xfrm>
            <a:off x="1" y="0"/>
            <a:ext cx="9143999" cy="114981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86200" y="2618525"/>
            <a:ext cx="4191000" cy="914400"/>
          </a:xfrm>
        </p:spPr>
        <p:txBody>
          <a:bodyPr anchor="b" anchorCtr="0"/>
          <a:lstStyle>
            <a:lvl1pPr marL="0" indent="0" algn="ctr">
              <a:buNone/>
              <a:defRPr sz="4000" b="1" baseline="0">
                <a:solidFill>
                  <a:srgbClr val="FFA143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Chapter #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3953262"/>
            <a:ext cx="5874327" cy="14700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4EE1039-D370-4C35-A5E9-C581DDFB9F9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/>
          <a:srcRect b="29591"/>
          <a:stretch/>
        </p:blipFill>
        <p:spPr>
          <a:xfrm>
            <a:off x="0" y="6248400"/>
            <a:ext cx="9144000" cy="60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/>
          <a:srcRect l="19839" t="19534" r="21740" b="22132"/>
          <a:stretch/>
        </p:blipFill>
        <p:spPr>
          <a:xfrm>
            <a:off x="381000" y="6324600"/>
            <a:ext cx="1358133" cy="3707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6934" y="259080"/>
            <a:ext cx="2373866" cy="2560320"/>
          </a:xfrm>
          <a:prstGeom prst="rect">
            <a:avLst/>
          </a:prstGeom>
          <a:ln w="57150" cap="sq" cmpd="thickThin">
            <a:solidFill>
              <a:srgbClr val="F0A34E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/>
          <p:cNvSpPr txBox="1"/>
          <p:nvPr userDrawn="1"/>
        </p:nvSpPr>
        <p:spPr>
          <a:xfrm>
            <a:off x="5257800" y="6324600"/>
            <a:ext cx="388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ＭＳ Ｐゴシック" pitchFamily="34" charset="-128"/>
                <a:cs typeface="+mn-cs"/>
              </a:rPr>
              <a:t>© 2015 McGraw-Hill Education. All rights reserved.</a:t>
            </a:r>
            <a:endParaRPr lang="en-US" sz="12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800600" y="228600"/>
            <a:ext cx="412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/>
              <a:t>Slides Created by Jennifer Peterson</a:t>
            </a:r>
          </a:p>
          <a:p>
            <a:pPr algn="r"/>
            <a:r>
              <a:rPr lang="en-US" sz="1800" dirty="0" smtClean="0"/>
              <a:t>Chimborazo Publishing, Inc. </a:t>
            </a:r>
            <a:endParaRPr lang="en-US" sz="18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2184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9569"/>
            <a:ext cx="9144000" cy="1231838"/>
          </a:xfrm>
          <a:solidFill>
            <a:srgbClr val="2D6F83"/>
          </a:solidFill>
        </p:spPr>
        <p:txBody>
          <a:bodyPr>
            <a:normAutofit/>
          </a:bodyPr>
          <a:lstStyle>
            <a:lvl1pPr marL="225425" indent="0" algn="l">
              <a:defRPr lang="en-US" sz="36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  <a:ln w="76200"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858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1219200"/>
            <a:ext cx="9144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0" y="1236133"/>
            <a:ext cx="914400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4418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4B560D0F-2B84-441E-B8EB-766B6BFB4B9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9570"/>
            <a:ext cx="9144000" cy="1231838"/>
          </a:xfrm>
          <a:solidFill>
            <a:srgbClr val="2D6F83"/>
          </a:solidFill>
        </p:spPr>
        <p:txBody>
          <a:bodyPr>
            <a:normAutofit/>
          </a:bodyPr>
          <a:lstStyle>
            <a:lvl1pPr marL="225425" indent="0" algn="l">
              <a:defRPr lang="en-US" sz="36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219200"/>
            <a:ext cx="9144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1236133"/>
            <a:ext cx="914400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51252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D33F0625-E162-463F-ABE7-E02F927CCB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6159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4B560D0F-2B84-441E-B8EB-766B6BFB4B9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04800" y="6504801"/>
            <a:ext cx="441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ＭＳ Ｐゴシック" pitchFamily="34" charset="-128"/>
                <a:cs typeface="+mn-cs"/>
              </a:rPr>
              <a:t>© 2015 McGraw-Hill Education. All rights reserved.</a:t>
            </a:r>
            <a:endParaRPr lang="en-US" sz="12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662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ts val="9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ts val="9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ts val="9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ts val="9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ts val="9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3</a:t>
            </a:r>
            <a:endParaRPr lang="en-US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3886200"/>
            <a:ext cx="5874327" cy="1470025"/>
          </a:xfrm>
        </p:spPr>
        <p:txBody>
          <a:bodyPr/>
          <a:lstStyle/>
          <a:p>
            <a:r>
              <a:rPr lang="en-US" dirty="0" smtClean="0">
                <a:solidFill>
                  <a:srgbClr val="FFA143"/>
                </a:solidFill>
              </a:rPr>
              <a:t>Simulation Software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Desirable Software Features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capabilities</a:t>
            </a:r>
          </a:p>
          <a:p>
            <a:pPr lvl="1"/>
            <a:r>
              <a:rPr lang="en-US" dirty="0" smtClean="0"/>
              <a:t>Modeling flexibility, including the ability to:</a:t>
            </a:r>
          </a:p>
          <a:p>
            <a:pPr lvl="2"/>
            <a:r>
              <a:rPr lang="en-US" dirty="0" smtClean="0"/>
              <a:t>Define and change attributes for entities and global variables, and use both in decision logic</a:t>
            </a:r>
          </a:p>
          <a:p>
            <a:pPr lvl="2"/>
            <a:r>
              <a:rPr lang="en-US" dirty="0" smtClean="0"/>
              <a:t>Use mathematical expressions and functions</a:t>
            </a:r>
          </a:p>
          <a:p>
            <a:pPr lvl="2"/>
            <a:r>
              <a:rPr lang="en-US" dirty="0" smtClean="0"/>
              <a:t>Create new modeling constructs and modify existing ones</a:t>
            </a:r>
          </a:p>
          <a:p>
            <a:pPr lvl="1"/>
            <a:r>
              <a:rPr lang="en-US" dirty="0" smtClean="0"/>
              <a:t>Ease of use </a:t>
            </a:r>
          </a:p>
          <a:p>
            <a:pPr lvl="1"/>
            <a:r>
              <a:rPr lang="en-US" dirty="0" smtClean="0"/>
              <a:t>Hierarchy</a:t>
            </a:r>
          </a:p>
          <a:p>
            <a:pPr lvl="1"/>
            <a:r>
              <a:rPr lang="en-US" dirty="0" smtClean="0"/>
              <a:t>Good debugging aids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820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Desirable Software Features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capabilities (cont’d.)</a:t>
            </a:r>
          </a:p>
          <a:p>
            <a:pPr lvl="1"/>
            <a:r>
              <a:rPr lang="en-US" dirty="0" smtClean="0"/>
              <a:t>Ability to import/export data</a:t>
            </a:r>
          </a:p>
          <a:p>
            <a:pPr lvl="1"/>
            <a:r>
              <a:rPr lang="en-US" dirty="0" smtClean="0"/>
              <a:t>Fast execution speeds</a:t>
            </a:r>
          </a:p>
          <a:p>
            <a:pPr lvl="1"/>
            <a:r>
              <a:rPr lang="en-US" dirty="0" smtClean="0"/>
              <a:t>Cost module</a:t>
            </a:r>
          </a:p>
          <a:p>
            <a:pPr lvl="1"/>
            <a:r>
              <a:rPr lang="en-US" dirty="0" smtClean="0"/>
              <a:t>Ability to initialize to nonempty and idle state</a:t>
            </a:r>
          </a:p>
          <a:p>
            <a:pPr lvl="1"/>
            <a:r>
              <a:rPr lang="en-US" dirty="0" smtClean="0"/>
              <a:t>Ability to save simulation states after run</a:t>
            </a:r>
          </a:p>
          <a:p>
            <a:pPr lvl="1"/>
            <a:r>
              <a:rPr lang="en-US" dirty="0" smtClean="0"/>
              <a:t>Cost of software package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2465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Desirable Software Features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Animation and dynamic graphics</a:t>
            </a:r>
          </a:p>
          <a:p>
            <a:pPr lvl="1"/>
            <a:r>
              <a:rPr lang="en-US" dirty="0" smtClean="0"/>
              <a:t>Icons change position, color, and/or shape</a:t>
            </a:r>
          </a:p>
          <a:p>
            <a:pPr lvl="1"/>
            <a:r>
              <a:rPr lang="en-US" dirty="0" smtClean="0"/>
              <a:t>Helps communicate details to nontechnical people</a:t>
            </a:r>
          </a:p>
          <a:p>
            <a:pPr lvl="1"/>
            <a:r>
              <a:rPr lang="en-US" dirty="0" smtClean="0"/>
              <a:t>Useful in debugging and training</a:t>
            </a:r>
          </a:p>
          <a:p>
            <a:pPr lvl="1"/>
            <a:r>
              <a:rPr lang="en-US" dirty="0" smtClean="0"/>
              <a:t>Ability to create high resolution icons and save for later use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490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Desirable Software Features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Statistical capabilities</a:t>
            </a:r>
          </a:p>
          <a:p>
            <a:pPr lvl="1"/>
            <a:r>
              <a:rPr lang="en-US" dirty="0" smtClean="0"/>
              <a:t>Random number generator should have at least 100 different streams</a:t>
            </a:r>
          </a:p>
          <a:p>
            <a:pPr lvl="1"/>
            <a:r>
              <a:rPr lang="en-US" dirty="0" smtClean="0"/>
              <a:t>Each source of randomness should be represented by a probability distribution</a:t>
            </a:r>
          </a:p>
          <a:p>
            <a:pPr lvl="1"/>
            <a:r>
              <a:rPr lang="en-US" dirty="0" smtClean="0"/>
              <a:t>Statistically sound method for constructing a confidence interval for the mean</a:t>
            </a:r>
          </a:p>
          <a:p>
            <a:pPr lvl="1"/>
            <a:r>
              <a:rPr lang="en-US" dirty="0" smtClean="0"/>
              <a:t>Statistical experimental designs</a:t>
            </a:r>
          </a:p>
          <a:p>
            <a:pPr lvl="1"/>
            <a:r>
              <a:rPr lang="en-US" dirty="0" smtClean="0"/>
              <a:t>Optimization capability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6179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Desirable Software Features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Customer support and documentation</a:t>
            </a:r>
          </a:p>
          <a:p>
            <a:pPr lvl="1"/>
            <a:r>
              <a:rPr lang="en-US" dirty="0" smtClean="0"/>
              <a:t>Documented well enough to allow use without taking a training class</a:t>
            </a:r>
          </a:p>
          <a:p>
            <a:r>
              <a:rPr lang="en-US" dirty="0" smtClean="0"/>
              <a:t>Output reports and graphics</a:t>
            </a:r>
          </a:p>
          <a:p>
            <a:pPr lvl="1"/>
            <a:r>
              <a:rPr lang="en-US" dirty="0" smtClean="0"/>
              <a:t>Standard and customized reports</a:t>
            </a:r>
          </a:p>
          <a:p>
            <a:pPr lvl="1"/>
            <a:r>
              <a:rPr lang="en-US" dirty="0" smtClean="0"/>
              <a:t>Histograms</a:t>
            </a:r>
          </a:p>
          <a:p>
            <a:pPr lvl="1"/>
            <a:r>
              <a:rPr lang="en-US" dirty="0" smtClean="0"/>
              <a:t>Time plots</a:t>
            </a:r>
          </a:p>
          <a:p>
            <a:pPr lvl="1"/>
            <a:r>
              <a:rPr lang="en-US" dirty="0" smtClean="0"/>
              <a:t>Correlation plots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8362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3.5 General-Purpose Simulation Packages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Arena by Rockwell Automation</a:t>
            </a:r>
          </a:p>
          <a:p>
            <a:pPr lvl="1"/>
            <a:r>
              <a:rPr lang="en-US" dirty="0" smtClean="0"/>
              <a:t>Standard and Professional Editions available</a:t>
            </a:r>
          </a:p>
          <a:p>
            <a:pPr lvl="1"/>
            <a:r>
              <a:rPr lang="en-US" dirty="0" smtClean="0"/>
              <a:t>Modules arranged into a number of templates</a:t>
            </a:r>
          </a:p>
          <a:p>
            <a:pPr lvl="1"/>
            <a:r>
              <a:rPr lang="en-US" dirty="0" smtClean="0"/>
              <a:t>Examples of templates: basic process, advanced process, advanced transfer, and flow process</a:t>
            </a:r>
          </a:p>
          <a:p>
            <a:pPr lvl="1"/>
            <a:r>
              <a:rPr lang="en-US" dirty="0" smtClean="0"/>
              <a:t>Virtual designer used to create concurrent 3-D animations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065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General-Purpose Simulation Packages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Arena features</a:t>
            </a:r>
          </a:p>
          <a:p>
            <a:pPr lvl="1"/>
            <a:r>
              <a:rPr lang="en-US" dirty="0" smtClean="0"/>
              <a:t>Unlimited number of random number streams</a:t>
            </a:r>
          </a:p>
          <a:p>
            <a:pPr lvl="1"/>
            <a:r>
              <a:rPr lang="en-US" dirty="0" smtClean="0"/>
              <a:t>Twelve standard theoretical probability distributions and empirical distributions</a:t>
            </a:r>
          </a:p>
          <a:p>
            <a:pPr lvl="1"/>
            <a:r>
              <a:rPr lang="en-US" dirty="0" smtClean="0"/>
              <a:t>Includes activity-based costing</a:t>
            </a:r>
          </a:p>
          <a:p>
            <a:pPr lvl="1"/>
            <a:r>
              <a:rPr lang="en-US" dirty="0" smtClean="0"/>
              <a:t>Microsoft VBA and complete ActiveX object model are available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31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560D0F-2B84-441E-B8EB-766B6BFB4B9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General-Purpose Simulation Packages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0" y="5575300"/>
            <a:ext cx="5024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3.3 Arena model for the manufacturing system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34127" y="1849170"/>
            <a:ext cx="7475746" cy="347472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019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560D0F-2B84-441E-B8EB-766B6BFB4B9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General-Purpose Simulation Packages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5719177"/>
            <a:ext cx="6360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3.4 Dialog box for the Arena Create module “Generate Parts”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710085" y="1561212"/>
            <a:ext cx="5909915" cy="393192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42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560D0F-2B84-441E-B8EB-766B6BFB4B9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49400" y="5888454"/>
            <a:ext cx="62983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3.5 Dialog box for the Arena Process module “Machine Part”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981200" y="381000"/>
            <a:ext cx="5131572" cy="512064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646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3.1 Introduction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features common to most simulation programs</a:t>
            </a:r>
          </a:p>
          <a:p>
            <a:r>
              <a:rPr lang="en-US" dirty="0" smtClean="0"/>
              <a:t>Special-purpose simulation packages incorporate these common features</a:t>
            </a:r>
          </a:p>
          <a:p>
            <a:r>
              <a:rPr lang="en-US" dirty="0" smtClean="0"/>
              <a:t>Packages discussed in this chapter</a:t>
            </a:r>
          </a:p>
          <a:p>
            <a:pPr lvl="1"/>
            <a:r>
              <a:rPr lang="en-US" dirty="0" smtClean="0"/>
              <a:t>Arena</a:t>
            </a:r>
          </a:p>
          <a:p>
            <a:pPr lvl="1"/>
            <a:r>
              <a:rPr lang="en-US" dirty="0" smtClean="0"/>
              <a:t>ExtendSim</a:t>
            </a:r>
          </a:p>
          <a:p>
            <a:pPr lvl="1"/>
            <a:r>
              <a:rPr lang="en-US" dirty="0" smtClean="0"/>
              <a:t>Simio</a:t>
            </a:r>
          </a:p>
          <a:p>
            <a:pPr lvl="1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616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560D0F-2B84-441E-B8EB-766B6BFB4B9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49400" y="5888454"/>
            <a:ext cx="634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3.8 Dialog box for the Arena Run Setup configuration options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438400" y="381000"/>
            <a:ext cx="4208755" cy="521208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4725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General-Purpose Simulation Packages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ExtendSim by Imagine That, Inc.</a:t>
            </a:r>
          </a:p>
          <a:p>
            <a:pPr lvl="1"/>
            <a:r>
              <a:rPr lang="en-US" dirty="0" smtClean="0"/>
              <a:t>Construct model by selecting blocks from libraries</a:t>
            </a:r>
          </a:p>
          <a:p>
            <a:pPr lvl="1"/>
            <a:r>
              <a:rPr lang="en-US" dirty="0" smtClean="0"/>
              <a:t>Connect blocks to indicate flow of entities or values through the system</a:t>
            </a:r>
          </a:p>
          <a:p>
            <a:pPr lvl="1"/>
            <a:r>
              <a:rPr lang="en-US" dirty="0" smtClean="0"/>
              <a:t>Detail blocks using dialog boxes</a:t>
            </a:r>
          </a:p>
          <a:p>
            <a:pPr lvl="1"/>
            <a:r>
              <a:rPr lang="en-US" dirty="0" smtClean="0"/>
              <a:t>ModL language can be used to create new blocks or modify existing blocks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5749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General-Purpose Simulation Packages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ExtendSim features</a:t>
            </a:r>
          </a:p>
          <a:p>
            <a:pPr lvl="1"/>
            <a:r>
              <a:rPr lang="en-US" dirty="0" smtClean="0"/>
              <a:t>Unlimited number of random number streams</a:t>
            </a:r>
          </a:p>
          <a:p>
            <a:pPr lvl="1"/>
            <a:r>
              <a:rPr lang="en-US" dirty="0" smtClean="0"/>
              <a:t>Thirty-four standard theoretical probability distributions and empirical distributions</a:t>
            </a:r>
          </a:p>
          <a:p>
            <a:pPr lvl="1"/>
            <a:r>
              <a:rPr lang="en-US" dirty="0" smtClean="0"/>
              <a:t>Includes activity-based costing</a:t>
            </a:r>
          </a:p>
          <a:p>
            <a:pPr lvl="1"/>
            <a:r>
              <a:rPr lang="en-US" dirty="0" smtClean="0"/>
              <a:t>Scenario Manager allows investigating multiple scenarios of interest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800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560D0F-2B84-441E-B8EB-766B6BFB4B9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26802" y="5562600"/>
            <a:ext cx="5593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3.10 ExtendSim model for the manufacturing system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15048" y="1023719"/>
            <a:ext cx="8080157" cy="402336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9539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560D0F-2B84-441E-B8EB-766B6BFB4B9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51263" y="5672554"/>
            <a:ext cx="67176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3.11 Dialog box for the ExtendSim Create block “Generate Parts”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105241" y="539816"/>
            <a:ext cx="7009715" cy="475488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087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General-Purpose Simulation Packages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Simio by Simio LLC</a:t>
            </a:r>
          </a:p>
          <a:p>
            <a:pPr lvl="1"/>
            <a:r>
              <a:rPr lang="en-US" dirty="0" smtClean="0"/>
              <a:t>Object-oriented</a:t>
            </a:r>
          </a:p>
          <a:p>
            <a:pPr lvl="1"/>
            <a:r>
              <a:rPr lang="en-US" dirty="0" smtClean="0"/>
              <a:t>Library of objects</a:t>
            </a:r>
          </a:p>
          <a:p>
            <a:pPr lvl="2"/>
            <a:r>
              <a:rPr lang="en-US" dirty="0" smtClean="0"/>
              <a:t>Five base classes of objects</a:t>
            </a:r>
          </a:p>
          <a:p>
            <a:pPr lvl="1"/>
            <a:r>
              <a:rPr lang="en-US" dirty="0" smtClean="0"/>
              <a:t>Create model by dragging objects into Facility window and connect them using links</a:t>
            </a:r>
          </a:p>
          <a:p>
            <a:pPr lvl="2"/>
            <a:r>
              <a:rPr lang="en-US" dirty="0" smtClean="0"/>
              <a:t>Objects detailed using a property editor</a:t>
            </a:r>
          </a:p>
          <a:p>
            <a:pPr lvl="1"/>
            <a:r>
              <a:rPr lang="en-US" dirty="0" smtClean="0"/>
              <a:t>Objects have states that change values during simulation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934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General-Purpose Simulation Packages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Simio features</a:t>
            </a:r>
          </a:p>
          <a:p>
            <a:pPr lvl="1"/>
            <a:r>
              <a:rPr lang="en-US" dirty="0" smtClean="0"/>
              <a:t>Ability to create a wide range of object behaviors from the base classes</a:t>
            </a:r>
          </a:p>
          <a:p>
            <a:pPr lvl="1"/>
            <a:r>
              <a:rPr lang="en-US" dirty="0" smtClean="0"/>
              <a:t>Process approach</a:t>
            </a:r>
          </a:p>
          <a:p>
            <a:pPr lvl="1"/>
            <a:r>
              <a:rPr lang="en-US" dirty="0" smtClean="0"/>
              <a:t>Unlimited number of random number streams</a:t>
            </a:r>
          </a:p>
          <a:p>
            <a:pPr lvl="1"/>
            <a:r>
              <a:rPr lang="en-US" dirty="0" smtClean="0"/>
              <a:t>Nineteen </a:t>
            </a:r>
            <a:r>
              <a:rPr lang="en-US" dirty="0"/>
              <a:t>standard theoretical probability distributions and empirical </a:t>
            </a:r>
            <a:r>
              <a:rPr lang="en-US" dirty="0" smtClean="0"/>
              <a:t>distributions</a:t>
            </a:r>
          </a:p>
          <a:p>
            <a:pPr lvl="1"/>
            <a:r>
              <a:rPr lang="en-US" dirty="0" smtClean="0"/>
              <a:t>Allows defining an experiment with a set of scenarios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708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560D0F-2B84-441E-B8EB-766B6BFB4B9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5675848"/>
            <a:ext cx="51139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3.19 Simio model for the manufacturing system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90600" y="701576"/>
            <a:ext cx="7229906" cy="45720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053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560D0F-2B84-441E-B8EB-766B6BFB4B91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46424" y="5820101"/>
            <a:ext cx="4825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3.21 Design view for creating an experiment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94595" y="533400"/>
            <a:ext cx="6929018" cy="493776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959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3.6 Object-Oriented Simulation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Object-oriented programming and object-oriented simulation</a:t>
            </a:r>
          </a:p>
          <a:p>
            <a:pPr lvl="1"/>
            <a:r>
              <a:rPr lang="en-US" dirty="0" smtClean="0"/>
              <a:t>Originated from SIMULA, introduced in the 1960s</a:t>
            </a:r>
          </a:p>
          <a:p>
            <a:r>
              <a:rPr lang="en-US" dirty="0" smtClean="0"/>
              <a:t>True object-oriented simulation packages</a:t>
            </a:r>
          </a:p>
          <a:p>
            <a:pPr lvl="1"/>
            <a:r>
              <a:rPr lang="en-US" dirty="0" smtClean="0"/>
              <a:t>Simio</a:t>
            </a:r>
          </a:p>
          <a:p>
            <a:pPr lvl="1"/>
            <a:r>
              <a:rPr lang="en-US" dirty="0" smtClean="0"/>
              <a:t>AnyLogic</a:t>
            </a:r>
          </a:p>
          <a:p>
            <a:pPr lvl="1"/>
            <a:r>
              <a:rPr lang="en-US" dirty="0" smtClean="0"/>
              <a:t>FlexSim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2468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3.2 Comparing Simulation Packages with Programming Languages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 of using a simulation package</a:t>
            </a:r>
          </a:p>
          <a:p>
            <a:pPr lvl="1"/>
            <a:r>
              <a:rPr lang="en-US" dirty="0" smtClean="0"/>
              <a:t>Many of the needed features have been incorporated, reducing programming time</a:t>
            </a:r>
          </a:p>
          <a:p>
            <a:pPr lvl="1"/>
            <a:r>
              <a:rPr lang="en-US" dirty="0" smtClean="0"/>
              <a:t>Easier to modify and maintain system models</a:t>
            </a:r>
          </a:p>
          <a:p>
            <a:pPr lvl="1"/>
            <a:r>
              <a:rPr lang="en-US" dirty="0" smtClean="0"/>
              <a:t>Better, automatic error detection</a:t>
            </a:r>
          </a:p>
          <a:p>
            <a:r>
              <a:rPr lang="en-US" dirty="0" smtClean="0"/>
              <a:t>Advantages of using a general purpose programming language</a:t>
            </a:r>
          </a:p>
          <a:p>
            <a:pPr lvl="1"/>
            <a:r>
              <a:rPr lang="en-US" dirty="0" smtClean="0"/>
              <a:t>Most modelers already know a programming language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3.7 Examples of Application-Oriented Simulation Packages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Manufacturing</a:t>
            </a:r>
          </a:p>
          <a:p>
            <a:pPr lvl="1"/>
            <a:r>
              <a:rPr lang="en-US" dirty="0" smtClean="0"/>
              <a:t>AutoMod, Enterprise Dynamics, FlexSim, Plant Simulation, ProModel, WITNESS</a:t>
            </a:r>
          </a:p>
          <a:p>
            <a:r>
              <a:rPr lang="en-US" dirty="0" smtClean="0"/>
              <a:t>Communications</a:t>
            </a:r>
          </a:p>
          <a:p>
            <a:pPr lvl="1"/>
            <a:r>
              <a:rPr lang="en-US" dirty="0" smtClean="0"/>
              <a:t>OPNET Modeler, QualNet</a:t>
            </a:r>
          </a:p>
          <a:p>
            <a:r>
              <a:rPr lang="en-US" dirty="0"/>
              <a:t>Healthcare</a:t>
            </a:r>
          </a:p>
          <a:p>
            <a:pPr lvl="1"/>
            <a:r>
              <a:rPr lang="en-US" dirty="0"/>
              <a:t>FlexSim Healthcare, </a:t>
            </a:r>
            <a:r>
              <a:rPr lang="en-US" dirty="0" smtClean="0"/>
              <a:t>MedModel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31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Application-Oriented Simulation Packages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reengineering and services</a:t>
            </a:r>
          </a:p>
          <a:p>
            <a:pPr lvl="1"/>
            <a:r>
              <a:rPr lang="en-US" dirty="0" smtClean="0"/>
              <a:t>Process Simulator, ProcessModel, ServiceModel</a:t>
            </a:r>
          </a:p>
          <a:p>
            <a:r>
              <a:rPr lang="en-US" dirty="0" smtClean="0"/>
              <a:t>Animation (stand-alone)</a:t>
            </a:r>
          </a:p>
          <a:p>
            <a:pPr lvl="1"/>
            <a:r>
              <a:rPr lang="en-US" dirty="0" smtClean="0"/>
              <a:t>Proof Animation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309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Simulation Packages with Programming Languages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 of using a general purpose programming language (cont’d.)</a:t>
            </a:r>
          </a:p>
          <a:p>
            <a:pPr lvl="1"/>
            <a:r>
              <a:rPr lang="en-US" dirty="0" smtClean="0"/>
              <a:t>Generally faster execution time</a:t>
            </a:r>
          </a:p>
          <a:p>
            <a:pPr lvl="1"/>
            <a:r>
              <a:rPr lang="en-US" dirty="0" smtClean="0"/>
              <a:t>Greater programming flexibility</a:t>
            </a:r>
          </a:p>
          <a:p>
            <a:pPr lvl="1"/>
            <a:r>
              <a:rPr lang="en-US" dirty="0" smtClean="0"/>
              <a:t>Object-oriented languages considered better by many analysts and programmers</a:t>
            </a:r>
          </a:p>
          <a:p>
            <a:pPr lvl="2"/>
            <a:r>
              <a:rPr lang="en-US" dirty="0" smtClean="0"/>
              <a:t>Simulation packages not truly object-oriented</a:t>
            </a:r>
          </a:p>
          <a:p>
            <a:pPr lvl="1"/>
            <a:r>
              <a:rPr lang="en-US" dirty="0" smtClean="0"/>
              <a:t>Software cost generally lower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9979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3.3 Classification of Simulation Software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General-purpose simulation package</a:t>
            </a:r>
          </a:p>
          <a:p>
            <a:pPr lvl="1"/>
            <a:r>
              <a:rPr lang="en-US" dirty="0" smtClean="0"/>
              <a:t>Can be used for any application</a:t>
            </a:r>
          </a:p>
          <a:p>
            <a:r>
              <a:rPr lang="en-US" dirty="0" smtClean="0"/>
              <a:t>Application-oriented simulation package</a:t>
            </a:r>
          </a:p>
          <a:p>
            <a:pPr lvl="1"/>
            <a:r>
              <a:rPr lang="en-US" dirty="0" smtClean="0"/>
              <a:t>Designed for a certain class of applications</a:t>
            </a:r>
          </a:p>
          <a:p>
            <a:pPr lvl="1"/>
            <a:r>
              <a:rPr lang="en-US" dirty="0" smtClean="0"/>
              <a:t>Examples: manufacturing, health care, telecommunications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0669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Simulation Software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Time-ordered sequence of interrelated events, separated by intervals of time</a:t>
            </a:r>
          </a:p>
          <a:p>
            <a:r>
              <a:rPr lang="en-US" dirty="0" smtClean="0"/>
              <a:t>Most packages use process approach to simulation modeling</a:t>
            </a:r>
          </a:p>
          <a:p>
            <a:pPr lvl="1"/>
            <a:r>
              <a:rPr lang="en-US" dirty="0" smtClean="0"/>
              <a:t>Process routine explicitly contains the passage of simulated time</a:t>
            </a:r>
          </a:p>
          <a:p>
            <a:pPr lvl="2"/>
            <a:r>
              <a:rPr lang="en-US" dirty="0" smtClean="0"/>
              <a:t>Multiple entry points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04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560D0F-2B84-441E-B8EB-766B6BFB4B9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6050684"/>
            <a:ext cx="7612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3.2 Prototype customer-process routine for a single-server queuing system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14600" y="304800"/>
            <a:ext cx="3947160" cy="5522976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6146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Simulation Software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modeling elements</a:t>
            </a:r>
          </a:p>
          <a:p>
            <a:pPr lvl="1"/>
            <a:r>
              <a:rPr lang="en-US" dirty="0" smtClean="0"/>
              <a:t>Entity</a:t>
            </a:r>
          </a:p>
          <a:p>
            <a:pPr lvl="2"/>
            <a:r>
              <a:rPr lang="en-US" dirty="0" smtClean="0"/>
              <a:t>Created, moves through the system, and then usually destroyed</a:t>
            </a:r>
          </a:p>
          <a:p>
            <a:pPr lvl="1"/>
            <a:r>
              <a:rPr lang="en-US" dirty="0" smtClean="0"/>
              <a:t>Attributes</a:t>
            </a:r>
          </a:p>
          <a:p>
            <a:pPr lvl="2"/>
            <a:r>
              <a:rPr lang="en-US" dirty="0" smtClean="0"/>
              <a:t>Pieces of information stored within the entity</a:t>
            </a:r>
          </a:p>
          <a:p>
            <a:pPr lvl="1"/>
            <a:r>
              <a:rPr lang="en-US" dirty="0" smtClean="0"/>
              <a:t>Resources</a:t>
            </a:r>
          </a:p>
          <a:p>
            <a:pPr lvl="2"/>
            <a:r>
              <a:rPr lang="en-US" dirty="0" smtClean="0"/>
              <a:t>Entity requests their use while moving through the system</a:t>
            </a:r>
          </a:p>
          <a:p>
            <a:pPr lvl="1"/>
            <a:r>
              <a:rPr lang="en-US" dirty="0" smtClean="0"/>
              <a:t>Queues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8164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3.4 Desirable Software Features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Feature groups</a:t>
            </a:r>
          </a:p>
          <a:p>
            <a:pPr lvl="1"/>
            <a:r>
              <a:rPr lang="en-US" dirty="0" smtClean="0"/>
              <a:t>General capabilities</a:t>
            </a:r>
          </a:p>
          <a:p>
            <a:pPr lvl="1"/>
            <a:r>
              <a:rPr lang="en-US" dirty="0" smtClean="0"/>
              <a:t>Hardware and software considerations</a:t>
            </a:r>
          </a:p>
          <a:p>
            <a:pPr lvl="1"/>
            <a:r>
              <a:rPr lang="en-US" dirty="0" smtClean="0"/>
              <a:t>Animation</a:t>
            </a:r>
          </a:p>
          <a:p>
            <a:pPr lvl="1"/>
            <a:r>
              <a:rPr lang="en-US" dirty="0" smtClean="0"/>
              <a:t>Statistical features</a:t>
            </a:r>
          </a:p>
          <a:p>
            <a:pPr lvl="1"/>
            <a:r>
              <a:rPr lang="en-US" dirty="0" smtClean="0"/>
              <a:t>Customer support and documentation</a:t>
            </a:r>
          </a:p>
          <a:p>
            <a:pPr lvl="1"/>
            <a:r>
              <a:rPr lang="en-US" dirty="0" smtClean="0"/>
              <a:t>Output reports and plots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490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4BD97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5672</TotalTime>
  <Words>970</Words>
  <Application>Microsoft Macintosh PowerPoint</Application>
  <PresentationFormat>On-screen Show (4:3)</PresentationFormat>
  <Paragraphs>211</Paragraphs>
  <Slides>31</Slides>
  <Notes>22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3_Office Theme</vt:lpstr>
      <vt:lpstr>Simulation Software</vt:lpstr>
      <vt:lpstr>3.1 Introduction</vt:lpstr>
      <vt:lpstr>3.2 Comparing Simulation Packages with Programming Languages</vt:lpstr>
      <vt:lpstr>Comparing Simulation Packages with Programming Languages</vt:lpstr>
      <vt:lpstr>3.3 Classification of Simulation Software</vt:lpstr>
      <vt:lpstr>Classification of Simulation Software</vt:lpstr>
      <vt:lpstr>Slide 7</vt:lpstr>
      <vt:lpstr>Classification of Simulation Software</vt:lpstr>
      <vt:lpstr>3.4 Desirable Software Features</vt:lpstr>
      <vt:lpstr>Desirable Software Features</vt:lpstr>
      <vt:lpstr>Desirable Software Features</vt:lpstr>
      <vt:lpstr>Desirable Software Features</vt:lpstr>
      <vt:lpstr>Desirable Software Features</vt:lpstr>
      <vt:lpstr>Desirable Software Features</vt:lpstr>
      <vt:lpstr>3.5 General-Purpose Simulation Packages</vt:lpstr>
      <vt:lpstr>General-Purpose Simulation Packages</vt:lpstr>
      <vt:lpstr>General-Purpose Simulation Packages</vt:lpstr>
      <vt:lpstr>General-Purpose Simulation Packages</vt:lpstr>
      <vt:lpstr>Slide 19</vt:lpstr>
      <vt:lpstr>Slide 20</vt:lpstr>
      <vt:lpstr>General-Purpose Simulation Packages</vt:lpstr>
      <vt:lpstr>General-Purpose Simulation Packages</vt:lpstr>
      <vt:lpstr>Slide 23</vt:lpstr>
      <vt:lpstr>Slide 24</vt:lpstr>
      <vt:lpstr>General-Purpose Simulation Packages</vt:lpstr>
      <vt:lpstr>General-Purpose Simulation Packages</vt:lpstr>
      <vt:lpstr>Slide 27</vt:lpstr>
      <vt:lpstr>Slide 28</vt:lpstr>
      <vt:lpstr>3.6 Object-Oriented Simulation</vt:lpstr>
      <vt:lpstr>3.7 Examples of Application-Oriented Simulation Packages</vt:lpstr>
      <vt:lpstr>Examples of Application-Oriented Simulation Packages</vt:lpstr>
    </vt:vector>
  </TitlesOfParts>
  <Company>Jacqueline Bennett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Simulation Software</dc:title>
  <dc:creator/>
  <cp:lastModifiedBy>Melinda Bilecki</cp:lastModifiedBy>
  <cp:revision>398</cp:revision>
  <dcterms:created xsi:type="dcterms:W3CDTF">2014-02-25T16:39:08Z</dcterms:created>
  <dcterms:modified xsi:type="dcterms:W3CDTF">2014-02-25T16:59:41Z</dcterms:modified>
</cp:coreProperties>
</file>